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94"/>
  </p:notesMasterIdLst>
  <p:sldIdLst>
    <p:sldId id="258" r:id="rId2"/>
    <p:sldId id="430" r:id="rId3"/>
    <p:sldId id="477" r:id="rId4"/>
    <p:sldId id="431" r:id="rId5"/>
    <p:sldId id="478" r:id="rId6"/>
    <p:sldId id="475" r:id="rId7"/>
    <p:sldId id="485" r:id="rId8"/>
    <p:sldId id="484" r:id="rId9"/>
    <p:sldId id="523" r:id="rId10"/>
    <p:sldId id="524" r:id="rId11"/>
    <p:sldId id="525" r:id="rId12"/>
    <p:sldId id="526" r:id="rId13"/>
    <p:sldId id="527" r:id="rId14"/>
    <p:sldId id="528" r:id="rId15"/>
    <p:sldId id="529" r:id="rId16"/>
    <p:sldId id="530" r:id="rId17"/>
    <p:sldId id="531" r:id="rId18"/>
    <p:sldId id="532" r:id="rId19"/>
    <p:sldId id="533" r:id="rId20"/>
    <p:sldId id="534" r:id="rId21"/>
    <p:sldId id="535" r:id="rId22"/>
    <p:sldId id="487" r:id="rId23"/>
    <p:sldId id="490" r:id="rId24"/>
    <p:sldId id="488" r:id="rId25"/>
    <p:sldId id="489" r:id="rId26"/>
    <p:sldId id="479" r:id="rId27"/>
    <p:sldId id="480" r:id="rId28"/>
    <p:sldId id="481" r:id="rId29"/>
    <p:sldId id="482" r:id="rId30"/>
    <p:sldId id="483" r:id="rId31"/>
    <p:sldId id="498" r:id="rId32"/>
    <p:sldId id="499" r:id="rId33"/>
    <p:sldId id="500" r:id="rId34"/>
    <p:sldId id="501" r:id="rId35"/>
    <p:sldId id="502" r:id="rId36"/>
    <p:sldId id="503" r:id="rId37"/>
    <p:sldId id="504" r:id="rId38"/>
    <p:sldId id="505" r:id="rId39"/>
    <p:sldId id="506" r:id="rId40"/>
    <p:sldId id="507" r:id="rId41"/>
    <p:sldId id="497" r:id="rId42"/>
    <p:sldId id="508" r:id="rId43"/>
    <p:sldId id="509" r:id="rId44"/>
    <p:sldId id="510" r:id="rId45"/>
    <p:sldId id="511" r:id="rId46"/>
    <p:sldId id="512" r:id="rId47"/>
    <p:sldId id="514" r:id="rId48"/>
    <p:sldId id="513" r:id="rId49"/>
    <p:sldId id="521" r:id="rId50"/>
    <p:sldId id="515" r:id="rId51"/>
    <p:sldId id="536" r:id="rId52"/>
    <p:sldId id="537" r:id="rId53"/>
    <p:sldId id="538" r:id="rId54"/>
    <p:sldId id="539" r:id="rId55"/>
    <p:sldId id="516" r:id="rId56"/>
    <p:sldId id="540" r:id="rId57"/>
    <p:sldId id="541" r:id="rId58"/>
    <p:sldId id="545" r:id="rId59"/>
    <p:sldId id="546" r:id="rId60"/>
    <p:sldId id="547" r:id="rId61"/>
    <p:sldId id="548" r:id="rId62"/>
    <p:sldId id="549" r:id="rId63"/>
    <p:sldId id="543" r:id="rId64"/>
    <p:sldId id="550" r:id="rId65"/>
    <p:sldId id="544" r:id="rId66"/>
    <p:sldId id="517" r:id="rId67"/>
    <p:sldId id="551" r:id="rId68"/>
    <p:sldId id="582" r:id="rId69"/>
    <p:sldId id="588" r:id="rId70"/>
    <p:sldId id="584" r:id="rId71"/>
    <p:sldId id="585" r:id="rId72"/>
    <p:sldId id="589" r:id="rId73"/>
    <p:sldId id="590" r:id="rId74"/>
    <p:sldId id="591" r:id="rId75"/>
    <p:sldId id="592" r:id="rId76"/>
    <p:sldId id="586" r:id="rId77"/>
    <p:sldId id="518" r:id="rId78"/>
    <p:sldId id="618" r:id="rId79"/>
    <p:sldId id="561" r:id="rId80"/>
    <p:sldId id="593" r:id="rId81"/>
    <p:sldId id="594" r:id="rId82"/>
    <p:sldId id="569" r:id="rId83"/>
    <p:sldId id="570" r:id="rId84"/>
    <p:sldId id="619" r:id="rId85"/>
    <p:sldId id="602" r:id="rId86"/>
    <p:sldId id="620" r:id="rId87"/>
    <p:sldId id="603" r:id="rId88"/>
    <p:sldId id="604" r:id="rId89"/>
    <p:sldId id="605" r:id="rId90"/>
    <p:sldId id="621" r:id="rId91"/>
    <p:sldId id="520" r:id="rId92"/>
    <p:sldId id="622" r:id="rId9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401"/>
    <a:srgbClr val="83A355"/>
    <a:srgbClr val="3907F1"/>
    <a:srgbClr val="2605A1"/>
    <a:srgbClr val="562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5" autoAdjust="0"/>
    <p:restoredTop sz="83411" autoAdjust="0"/>
  </p:normalViewPr>
  <p:slideViewPr>
    <p:cSldViewPr>
      <p:cViewPr varScale="1">
        <p:scale>
          <a:sx n="94" d="100"/>
          <a:sy n="94" d="100"/>
        </p:scale>
        <p:origin x="2208" y="78"/>
      </p:cViewPr>
      <p:guideLst>
        <p:guide orient="horz" pos="2160"/>
        <p:guide pos="2880"/>
      </p:guideLst>
    </p:cSldViewPr>
  </p:slideViewPr>
  <p:outlineViewPr>
    <p:cViewPr>
      <p:scale>
        <a:sx n="33" d="100"/>
        <a:sy n="33" d="100"/>
      </p:scale>
      <p:origin x="144" y="295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ea typeface="宋体" pitchFamily="2" charset="-122"/>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1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61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ea typeface="宋体" pitchFamily="2" charset="-122"/>
              </a:defRPr>
            </a:lvl1pPr>
          </a:lstStyle>
          <a:p>
            <a:pPr>
              <a:defRPr/>
            </a:pPr>
            <a:endParaRPr lang="en-US" altLang="zh-CN"/>
          </a:p>
        </p:txBody>
      </p:sp>
      <p:sp>
        <p:nvSpPr>
          <p:cNvPr id="161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ea typeface="宋体" pitchFamily="2" charset="-122"/>
              </a:defRPr>
            </a:lvl1pPr>
          </a:lstStyle>
          <a:p>
            <a:pPr>
              <a:defRPr/>
            </a:pPr>
            <a:fld id="{1797741C-FE0B-4652-A3D9-A5340F234935}" type="slidenum">
              <a:rPr lang="en-US" altLang="zh-CN"/>
              <a:pPr>
                <a:defRPr/>
              </a:pPr>
              <a:t>‹#›</a:t>
            </a:fld>
            <a:endParaRPr lang="en-US" altLang="zh-CN"/>
          </a:p>
        </p:txBody>
      </p:sp>
    </p:spTree>
    <p:extLst>
      <p:ext uri="{BB962C8B-B14F-4D97-AF65-F5344CB8AC3E}">
        <p14:creationId xmlns:p14="http://schemas.microsoft.com/office/powerpoint/2010/main" val="18166749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1</a:t>
            </a:fld>
            <a:endParaRPr lang="en-US" altLang="zh-CN"/>
          </a:p>
        </p:txBody>
      </p:sp>
    </p:spTree>
    <p:extLst>
      <p:ext uri="{BB962C8B-B14F-4D97-AF65-F5344CB8AC3E}">
        <p14:creationId xmlns:p14="http://schemas.microsoft.com/office/powerpoint/2010/main" val="2345067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01AD6DBF-0252-4656-A833-70F2374633C5}" type="slidenum">
              <a:rPr lang="en-US" altLang="zh-CN" smtClean="0"/>
              <a:pPr/>
              <a:t>16</a:t>
            </a:fld>
            <a:endParaRPr lang="en-US" altLang="zh-CN"/>
          </a:p>
        </p:txBody>
      </p:sp>
      <p:sp>
        <p:nvSpPr>
          <p:cNvPr id="111619" name="Rectangle 2"/>
          <p:cNvSpPr>
            <a:spLocks noGrp="1" noRot="1" noChangeAspect="1" noChangeArrowheads="1" noTextEdit="1"/>
          </p:cNvSpPr>
          <p:nvPr>
            <p:ph type="sldImg"/>
          </p:nvPr>
        </p:nvSpPr>
        <p:spPr>
          <a:xfrm>
            <a:off x="2857500" y="514350"/>
            <a:ext cx="3430588" cy="2571750"/>
          </a:xfrm>
          <a:ln/>
        </p:spPr>
      </p:sp>
      <p:sp>
        <p:nvSpPr>
          <p:cNvPr id="1116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2837085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B9AA792A-7E69-4A64-8BC3-2EB41B54B1E3}" type="slidenum">
              <a:rPr lang="en-US" altLang="zh-CN" smtClean="0"/>
              <a:pPr/>
              <a:t>17</a:t>
            </a:fld>
            <a:endParaRPr lang="en-US" altLang="zh-CN"/>
          </a:p>
        </p:txBody>
      </p:sp>
      <p:sp>
        <p:nvSpPr>
          <p:cNvPr id="112643" name="Rectangle 2"/>
          <p:cNvSpPr>
            <a:spLocks noGrp="1" noRot="1" noChangeAspect="1" noChangeArrowheads="1" noTextEdit="1"/>
          </p:cNvSpPr>
          <p:nvPr>
            <p:ph type="sldImg"/>
          </p:nvPr>
        </p:nvSpPr>
        <p:spPr>
          <a:xfrm>
            <a:off x="2857500" y="514350"/>
            <a:ext cx="3430588" cy="2571750"/>
          </a:xfrm>
          <a:ln/>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3621003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245AFF25-7625-4416-9984-64EA2F5A830D}" type="slidenum">
              <a:rPr lang="en-US" altLang="zh-CN" smtClean="0"/>
              <a:pPr/>
              <a:t>18</a:t>
            </a:fld>
            <a:endParaRPr lang="en-US" altLang="zh-CN"/>
          </a:p>
        </p:txBody>
      </p:sp>
      <p:sp>
        <p:nvSpPr>
          <p:cNvPr id="113667" name="Rectangle 2"/>
          <p:cNvSpPr>
            <a:spLocks noGrp="1" noRot="1" noChangeAspect="1" noChangeArrowheads="1" noTextEdit="1"/>
          </p:cNvSpPr>
          <p:nvPr>
            <p:ph type="sldImg"/>
          </p:nvPr>
        </p:nvSpPr>
        <p:spPr>
          <a:xfrm>
            <a:off x="2857500" y="514350"/>
            <a:ext cx="3430588" cy="2571750"/>
          </a:xfrm>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2240605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CDB8B7F8-F62C-4553-B250-B522B6E03724}" type="slidenum">
              <a:rPr lang="en-US" altLang="zh-CN" smtClean="0"/>
              <a:pPr/>
              <a:t>19</a:t>
            </a:fld>
            <a:endParaRPr lang="en-US" altLang="zh-CN"/>
          </a:p>
        </p:txBody>
      </p:sp>
      <p:sp>
        <p:nvSpPr>
          <p:cNvPr id="114691" name="Rectangle 2"/>
          <p:cNvSpPr>
            <a:spLocks noGrp="1" noRot="1" noChangeAspect="1" noChangeArrowheads="1" noTextEdit="1"/>
          </p:cNvSpPr>
          <p:nvPr>
            <p:ph type="sldImg"/>
          </p:nvPr>
        </p:nvSpPr>
        <p:spPr>
          <a:xfrm>
            <a:off x="2857500" y="514350"/>
            <a:ext cx="3430588" cy="2571750"/>
          </a:xfrm>
          <a:ln/>
        </p:spPr>
      </p:sp>
      <p:sp>
        <p:nvSpPr>
          <p:cNvPr id="1146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2119216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9ACDAC17-17FF-4613-8278-ADFF9A54B14F}" type="slidenum">
              <a:rPr lang="en-US" altLang="zh-CN" smtClean="0"/>
              <a:pPr/>
              <a:t>20</a:t>
            </a:fld>
            <a:endParaRPr lang="en-US" altLang="zh-CN"/>
          </a:p>
        </p:txBody>
      </p:sp>
      <p:sp>
        <p:nvSpPr>
          <p:cNvPr id="115715" name="Rectangle 2"/>
          <p:cNvSpPr>
            <a:spLocks noGrp="1" noRot="1" noChangeAspect="1" noChangeArrowheads="1" noTextEdit="1"/>
          </p:cNvSpPr>
          <p:nvPr>
            <p:ph type="sldImg"/>
          </p:nvPr>
        </p:nvSpPr>
        <p:spPr>
          <a:xfrm>
            <a:off x="2857500" y="514350"/>
            <a:ext cx="3430588" cy="2571750"/>
          </a:xfrm>
          <a:ln/>
        </p:spPr>
      </p:sp>
      <p:sp>
        <p:nvSpPr>
          <p:cNvPr id="1157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2060504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D50B27E9-4E24-4570-B819-14328BACA2A5}" type="slidenum">
              <a:rPr lang="en-US" altLang="zh-CN" smtClean="0"/>
              <a:pPr/>
              <a:t>21</a:t>
            </a:fld>
            <a:endParaRPr lang="en-US" altLang="zh-CN"/>
          </a:p>
        </p:txBody>
      </p:sp>
      <p:sp>
        <p:nvSpPr>
          <p:cNvPr id="116739" name="Rectangle 2"/>
          <p:cNvSpPr>
            <a:spLocks noGrp="1" noRot="1" noChangeAspect="1" noChangeArrowheads="1" noTextEdit="1"/>
          </p:cNvSpPr>
          <p:nvPr>
            <p:ph type="sldImg"/>
          </p:nvPr>
        </p:nvSpPr>
        <p:spPr>
          <a:xfrm>
            <a:off x="2857500" y="514350"/>
            <a:ext cx="3430588" cy="2571750"/>
          </a:xfrm>
          <a:ln/>
        </p:spPr>
      </p:sp>
      <p:sp>
        <p:nvSpPr>
          <p:cNvPr id="1167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4076883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22</a:t>
            </a:fld>
            <a:endParaRPr lang="en-US" altLang="zh-CN"/>
          </a:p>
        </p:txBody>
      </p:sp>
    </p:spTree>
    <p:extLst>
      <p:ext uri="{BB962C8B-B14F-4D97-AF65-F5344CB8AC3E}">
        <p14:creationId xmlns:p14="http://schemas.microsoft.com/office/powerpoint/2010/main" val="1318084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7271963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1261538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3106826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a:t>
            </a:fld>
            <a:endParaRPr lang="en-US" altLang="zh-CN"/>
          </a:p>
        </p:txBody>
      </p:sp>
    </p:spTree>
    <p:extLst>
      <p:ext uri="{BB962C8B-B14F-4D97-AF65-F5344CB8AC3E}">
        <p14:creationId xmlns:p14="http://schemas.microsoft.com/office/powerpoint/2010/main" val="2500805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1334345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2153154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3290700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487844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20221961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16560995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1422754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43</a:t>
            </a:fld>
            <a:endParaRPr lang="en-US" altLang="zh-CN"/>
          </a:p>
        </p:txBody>
      </p:sp>
    </p:spTree>
    <p:extLst>
      <p:ext uri="{BB962C8B-B14F-4D97-AF65-F5344CB8AC3E}">
        <p14:creationId xmlns:p14="http://schemas.microsoft.com/office/powerpoint/2010/main" val="3006569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3079344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45</a:t>
            </a:fld>
            <a:endParaRPr lang="en-US" altLang="zh-CN"/>
          </a:p>
        </p:txBody>
      </p:sp>
    </p:spTree>
    <p:extLst>
      <p:ext uri="{BB962C8B-B14F-4D97-AF65-F5344CB8AC3E}">
        <p14:creationId xmlns:p14="http://schemas.microsoft.com/office/powerpoint/2010/main" val="2528436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E959B799-05C2-4479-A1B1-789BA6932C63}" type="slidenum">
              <a:rPr lang="en-US" altLang="zh-CN" smtClean="0"/>
              <a:pPr/>
              <a:t>9</a:t>
            </a:fld>
            <a:endParaRPr lang="en-US" altLang="zh-CN"/>
          </a:p>
        </p:txBody>
      </p:sp>
      <p:sp>
        <p:nvSpPr>
          <p:cNvPr id="104451" name="Rectangle 2"/>
          <p:cNvSpPr>
            <a:spLocks noGrp="1" noRot="1" noChangeAspect="1" noChangeArrowheads="1" noTextEdit="1"/>
          </p:cNvSpPr>
          <p:nvPr>
            <p:ph type="sldImg"/>
          </p:nvPr>
        </p:nvSpPr>
        <p:spPr>
          <a:xfrm>
            <a:off x="2857500" y="514350"/>
            <a:ext cx="3430588" cy="2571750"/>
          </a:xfrm>
          <a:ln/>
        </p:spPr>
      </p:sp>
      <p:sp>
        <p:nvSpPr>
          <p:cNvPr id="1044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41890748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2826860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47</a:t>
            </a:fld>
            <a:endParaRPr lang="en-US" altLang="zh-CN"/>
          </a:p>
        </p:txBody>
      </p:sp>
    </p:spTree>
    <p:extLst>
      <p:ext uri="{BB962C8B-B14F-4D97-AF65-F5344CB8AC3E}">
        <p14:creationId xmlns:p14="http://schemas.microsoft.com/office/powerpoint/2010/main" val="685231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48</a:t>
            </a:fld>
            <a:endParaRPr lang="en-US" altLang="zh-CN"/>
          </a:p>
        </p:txBody>
      </p:sp>
    </p:spTree>
    <p:extLst>
      <p:ext uri="{BB962C8B-B14F-4D97-AF65-F5344CB8AC3E}">
        <p14:creationId xmlns:p14="http://schemas.microsoft.com/office/powerpoint/2010/main" val="4013016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49</a:t>
            </a:fld>
            <a:endParaRPr lang="en-US" altLang="zh-CN"/>
          </a:p>
        </p:txBody>
      </p:sp>
    </p:spTree>
    <p:extLst>
      <p:ext uri="{BB962C8B-B14F-4D97-AF65-F5344CB8AC3E}">
        <p14:creationId xmlns:p14="http://schemas.microsoft.com/office/powerpoint/2010/main" val="34760517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50</a:t>
            </a:fld>
            <a:endParaRPr lang="en-US" altLang="zh-CN"/>
          </a:p>
        </p:txBody>
      </p:sp>
    </p:spTree>
    <p:extLst>
      <p:ext uri="{BB962C8B-B14F-4D97-AF65-F5344CB8AC3E}">
        <p14:creationId xmlns:p14="http://schemas.microsoft.com/office/powerpoint/2010/main" val="20233317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51</a:t>
            </a:fld>
            <a:endParaRPr lang="en-US" altLang="zh-CN"/>
          </a:p>
        </p:txBody>
      </p:sp>
    </p:spTree>
    <p:extLst>
      <p:ext uri="{BB962C8B-B14F-4D97-AF65-F5344CB8AC3E}">
        <p14:creationId xmlns:p14="http://schemas.microsoft.com/office/powerpoint/2010/main" val="16651566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52</a:t>
            </a:fld>
            <a:endParaRPr lang="en-US" altLang="zh-CN"/>
          </a:p>
        </p:txBody>
      </p:sp>
    </p:spTree>
    <p:extLst>
      <p:ext uri="{BB962C8B-B14F-4D97-AF65-F5344CB8AC3E}">
        <p14:creationId xmlns:p14="http://schemas.microsoft.com/office/powerpoint/2010/main" val="3366641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53</a:t>
            </a:fld>
            <a:endParaRPr lang="en-US" altLang="zh-CN"/>
          </a:p>
        </p:txBody>
      </p:sp>
    </p:spTree>
    <p:extLst>
      <p:ext uri="{BB962C8B-B14F-4D97-AF65-F5344CB8AC3E}">
        <p14:creationId xmlns:p14="http://schemas.microsoft.com/office/powerpoint/2010/main" val="34722877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54</a:t>
            </a:fld>
            <a:endParaRPr lang="en-US" altLang="zh-CN"/>
          </a:p>
        </p:txBody>
      </p:sp>
    </p:spTree>
    <p:extLst>
      <p:ext uri="{BB962C8B-B14F-4D97-AF65-F5344CB8AC3E}">
        <p14:creationId xmlns:p14="http://schemas.microsoft.com/office/powerpoint/2010/main" val="2064251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55</a:t>
            </a:fld>
            <a:endParaRPr lang="en-US" altLang="zh-CN"/>
          </a:p>
        </p:txBody>
      </p:sp>
    </p:spTree>
    <p:extLst>
      <p:ext uri="{BB962C8B-B14F-4D97-AF65-F5344CB8AC3E}">
        <p14:creationId xmlns:p14="http://schemas.microsoft.com/office/powerpoint/2010/main" val="3475332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219FEB06-2E0D-4E70-A036-3C265FDFF496}" type="slidenum">
              <a:rPr lang="en-US" altLang="zh-CN" smtClean="0"/>
              <a:pPr/>
              <a:t>10</a:t>
            </a:fld>
            <a:endParaRPr lang="en-US" altLang="zh-CN"/>
          </a:p>
        </p:txBody>
      </p:sp>
      <p:sp>
        <p:nvSpPr>
          <p:cNvPr id="105475" name="Rectangle 2"/>
          <p:cNvSpPr>
            <a:spLocks noGrp="1" noRot="1" noChangeAspect="1" noChangeArrowheads="1" noTextEdit="1"/>
          </p:cNvSpPr>
          <p:nvPr>
            <p:ph type="sldImg"/>
          </p:nvPr>
        </p:nvSpPr>
        <p:spPr>
          <a:xfrm>
            <a:off x="2857500" y="514350"/>
            <a:ext cx="3430588" cy="2571750"/>
          </a:xfrm>
          <a:ln/>
        </p:spPr>
      </p:sp>
      <p:sp>
        <p:nvSpPr>
          <p:cNvPr id="1054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20070391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56</a:t>
            </a:fld>
            <a:endParaRPr lang="en-US" altLang="zh-CN"/>
          </a:p>
        </p:txBody>
      </p:sp>
    </p:spTree>
    <p:extLst>
      <p:ext uri="{BB962C8B-B14F-4D97-AF65-F5344CB8AC3E}">
        <p14:creationId xmlns:p14="http://schemas.microsoft.com/office/powerpoint/2010/main" val="7198977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57</a:t>
            </a:fld>
            <a:endParaRPr lang="en-US" altLang="zh-CN"/>
          </a:p>
        </p:txBody>
      </p:sp>
    </p:spTree>
    <p:extLst>
      <p:ext uri="{BB962C8B-B14F-4D97-AF65-F5344CB8AC3E}">
        <p14:creationId xmlns:p14="http://schemas.microsoft.com/office/powerpoint/2010/main" val="27891423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en-US" b="1" dirty="0">
              <a:solidFill>
                <a:srgbClr val="FF00FF"/>
              </a:solidFill>
              <a:sym typeface="+mn-ea"/>
            </a:endParaRPr>
          </a:p>
        </p:txBody>
      </p:sp>
    </p:spTree>
    <p:extLst>
      <p:ext uri="{BB962C8B-B14F-4D97-AF65-F5344CB8AC3E}">
        <p14:creationId xmlns:p14="http://schemas.microsoft.com/office/powerpoint/2010/main" val="27753848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r>
              <a:rPr lang="zh-CN" altLang="en-US" dirty="0">
                <a:sym typeface="+mn-ea"/>
              </a:rPr>
              <a:t>扩展结点</a:t>
            </a:r>
            <a:r>
              <a:rPr lang="en-US" dirty="0">
                <a:sym typeface="+mn-ea"/>
              </a:rPr>
              <a:t>E</a:t>
            </a:r>
            <a:endParaRPr lang="en-US" b="1" dirty="0">
              <a:solidFill>
                <a:srgbClr val="FF00FF"/>
              </a:solidFill>
              <a:sym typeface="+mn-ea"/>
            </a:endParaRPr>
          </a:p>
        </p:txBody>
      </p:sp>
    </p:spTree>
    <p:extLst>
      <p:ext uri="{BB962C8B-B14F-4D97-AF65-F5344CB8AC3E}">
        <p14:creationId xmlns:p14="http://schemas.microsoft.com/office/powerpoint/2010/main" val="35409593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r>
              <a:rPr lang="zh-CN" altLang="en-US" dirty="0">
                <a:sym typeface="+mn-ea"/>
              </a:rPr>
              <a:t>扩展结点</a:t>
            </a:r>
            <a:r>
              <a:rPr lang="en-US" dirty="0">
                <a:sym typeface="+mn-ea"/>
              </a:rPr>
              <a:t>E</a:t>
            </a:r>
            <a:endParaRPr lang="en-US" b="1" dirty="0">
              <a:solidFill>
                <a:srgbClr val="FF00FF"/>
              </a:solidFill>
              <a:sym typeface="+mn-ea"/>
            </a:endParaRPr>
          </a:p>
        </p:txBody>
      </p:sp>
    </p:spTree>
    <p:extLst>
      <p:ext uri="{BB962C8B-B14F-4D97-AF65-F5344CB8AC3E}">
        <p14:creationId xmlns:p14="http://schemas.microsoft.com/office/powerpoint/2010/main" val="21985484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r>
              <a:rPr lang="zh-CN" altLang="en-US" dirty="0">
                <a:sym typeface="+mn-ea"/>
              </a:rPr>
              <a:t>扩展结点</a:t>
            </a:r>
            <a:r>
              <a:rPr lang="en-US" dirty="0">
                <a:sym typeface="+mn-ea"/>
              </a:rPr>
              <a:t>E</a:t>
            </a:r>
            <a:endParaRPr lang="en-US" b="1" dirty="0">
              <a:solidFill>
                <a:srgbClr val="FF00FF"/>
              </a:solidFill>
              <a:sym typeface="+mn-ea"/>
            </a:endParaRPr>
          </a:p>
        </p:txBody>
      </p:sp>
    </p:spTree>
    <p:extLst>
      <p:ext uri="{BB962C8B-B14F-4D97-AF65-F5344CB8AC3E}">
        <p14:creationId xmlns:p14="http://schemas.microsoft.com/office/powerpoint/2010/main" val="25420588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r>
              <a:rPr lang="zh-CN" altLang="en-US" dirty="0">
                <a:sym typeface="+mn-ea"/>
              </a:rPr>
              <a:t>扩展结点</a:t>
            </a:r>
            <a:r>
              <a:rPr lang="en-US" dirty="0">
                <a:sym typeface="+mn-ea"/>
              </a:rPr>
              <a:t>E</a:t>
            </a:r>
            <a:endParaRPr lang="en-US" b="1" dirty="0">
              <a:solidFill>
                <a:srgbClr val="FF00FF"/>
              </a:solidFill>
              <a:sym typeface="+mn-ea"/>
            </a:endParaRPr>
          </a:p>
        </p:txBody>
      </p:sp>
    </p:spTree>
    <p:extLst>
      <p:ext uri="{BB962C8B-B14F-4D97-AF65-F5344CB8AC3E}">
        <p14:creationId xmlns:p14="http://schemas.microsoft.com/office/powerpoint/2010/main" val="5830390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63</a:t>
            </a:fld>
            <a:endParaRPr lang="en-US" altLang="zh-CN"/>
          </a:p>
        </p:txBody>
      </p:sp>
    </p:spTree>
    <p:extLst>
      <p:ext uri="{BB962C8B-B14F-4D97-AF65-F5344CB8AC3E}">
        <p14:creationId xmlns:p14="http://schemas.microsoft.com/office/powerpoint/2010/main" val="4966428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28105100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65</a:t>
            </a:fld>
            <a:endParaRPr lang="en-US" altLang="zh-CN"/>
          </a:p>
        </p:txBody>
      </p:sp>
    </p:spTree>
    <p:extLst>
      <p:ext uri="{BB962C8B-B14F-4D97-AF65-F5344CB8AC3E}">
        <p14:creationId xmlns:p14="http://schemas.microsoft.com/office/powerpoint/2010/main" val="896193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0AAA3803-5299-48A1-AECA-5FBB29D94A9C}" type="slidenum">
              <a:rPr lang="en-US" altLang="zh-CN" smtClean="0"/>
              <a:pPr/>
              <a:t>11</a:t>
            </a:fld>
            <a:endParaRPr lang="en-US" altLang="zh-CN"/>
          </a:p>
        </p:txBody>
      </p:sp>
      <p:sp>
        <p:nvSpPr>
          <p:cNvPr id="106499" name="Rectangle 2"/>
          <p:cNvSpPr>
            <a:spLocks noGrp="1" noRot="1" noChangeAspect="1" noChangeArrowheads="1" noTextEdit="1"/>
          </p:cNvSpPr>
          <p:nvPr>
            <p:ph type="sldImg"/>
          </p:nvPr>
        </p:nvSpPr>
        <p:spPr>
          <a:xfrm>
            <a:off x="2857500" y="514350"/>
            <a:ext cx="3430588" cy="2571750"/>
          </a:xfrm>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39152803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66</a:t>
            </a:fld>
            <a:endParaRPr lang="en-US" altLang="zh-CN"/>
          </a:p>
        </p:txBody>
      </p:sp>
    </p:spTree>
    <p:extLst>
      <p:ext uri="{BB962C8B-B14F-4D97-AF65-F5344CB8AC3E}">
        <p14:creationId xmlns:p14="http://schemas.microsoft.com/office/powerpoint/2010/main" val="15269570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67</a:t>
            </a:fld>
            <a:endParaRPr lang="en-US" altLang="zh-CN"/>
          </a:p>
        </p:txBody>
      </p:sp>
    </p:spTree>
    <p:extLst>
      <p:ext uri="{BB962C8B-B14F-4D97-AF65-F5344CB8AC3E}">
        <p14:creationId xmlns:p14="http://schemas.microsoft.com/office/powerpoint/2010/main" val="10416988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68</a:t>
            </a:fld>
            <a:endParaRPr lang="en-US" altLang="zh-CN"/>
          </a:p>
        </p:txBody>
      </p:sp>
    </p:spTree>
    <p:extLst>
      <p:ext uri="{BB962C8B-B14F-4D97-AF65-F5344CB8AC3E}">
        <p14:creationId xmlns:p14="http://schemas.microsoft.com/office/powerpoint/2010/main" val="31406976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69</a:t>
            </a:fld>
            <a:endParaRPr lang="en-US" altLang="zh-CN"/>
          </a:p>
        </p:txBody>
      </p:sp>
    </p:spTree>
    <p:extLst>
      <p:ext uri="{BB962C8B-B14F-4D97-AF65-F5344CB8AC3E}">
        <p14:creationId xmlns:p14="http://schemas.microsoft.com/office/powerpoint/2010/main" val="34314892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70</a:t>
            </a:fld>
            <a:endParaRPr lang="en-US" altLang="zh-CN"/>
          </a:p>
        </p:txBody>
      </p:sp>
    </p:spTree>
    <p:extLst>
      <p:ext uri="{BB962C8B-B14F-4D97-AF65-F5344CB8AC3E}">
        <p14:creationId xmlns:p14="http://schemas.microsoft.com/office/powerpoint/2010/main" val="11159786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71</a:t>
            </a:fld>
            <a:endParaRPr lang="en-US" altLang="zh-CN"/>
          </a:p>
        </p:txBody>
      </p:sp>
    </p:spTree>
    <p:extLst>
      <p:ext uri="{BB962C8B-B14F-4D97-AF65-F5344CB8AC3E}">
        <p14:creationId xmlns:p14="http://schemas.microsoft.com/office/powerpoint/2010/main" val="18109577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76</a:t>
            </a:fld>
            <a:endParaRPr lang="en-US" altLang="zh-CN"/>
          </a:p>
        </p:txBody>
      </p:sp>
    </p:spTree>
    <p:extLst>
      <p:ext uri="{BB962C8B-B14F-4D97-AF65-F5344CB8AC3E}">
        <p14:creationId xmlns:p14="http://schemas.microsoft.com/office/powerpoint/2010/main" val="3914659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77</a:t>
            </a:fld>
            <a:endParaRPr lang="en-US" altLang="zh-CN"/>
          </a:p>
        </p:txBody>
      </p:sp>
    </p:spTree>
    <p:extLst>
      <p:ext uri="{BB962C8B-B14F-4D97-AF65-F5344CB8AC3E}">
        <p14:creationId xmlns:p14="http://schemas.microsoft.com/office/powerpoint/2010/main" val="13446232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78</a:t>
            </a:fld>
            <a:endParaRPr lang="en-US" altLang="zh-CN"/>
          </a:p>
        </p:txBody>
      </p:sp>
    </p:spTree>
    <p:extLst>
      <p:ext uri="{BB962C8B-B14F-4D97-AF65-F5344CB8AC3E}">
        <p14:creationId xmlns:p14="http://schemas.microsoft.com/office/powerpoint/2010/main" val="41669502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79</a:t>
            </a:fld>
            <a:endParaRPr lang="en-US" altLang="zh-CN"/>
          </a:p>
        </p:txBody>
      </p:sp>
    </p:spTree>
    <p:extLst>
      <p:ext uri="{BB962C8B-B14F-4D97-AF65-F5344CB8AC3E}">
        <p14:creationId xmlns:p14="http://schemas.microsoft.com/office/powerpoint/2010/main" val="828848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A9238454-83E1-4497-A524-697DE551E41C}" type="slidenum">
              <a:rPr lang="en-US" altLang="zh-CN" smtClean="0"/>
              <a:pPr/>
              <a:t>12</a:t>
            </a:fld>
            <a:endParaRPr lang="en-US" altLang="zh-CN"/>
          </a:p>
        </p:txBody>
      </p:sp>
      <p:sp>
        <p:nvSpPr>
          <p:cNvPr id="107523" name="Rectangle 2"/>
          <p:cNvSpPr>
            <a:spLocks noGrp="1" noRot="1" noChangeAspect="1" noChangeArrowheads="1" noTextEdit="1"/>
          </p:cNvSpPr>
          <p:nvPr>
            <p:ph type="sldImg"/>
          </p:nvPr>
        </p:nvSpPr>
        <p:spPr>
          <a:xfrm>
            <a:off x="2857500" y="514350"/>
            <a:ext cx="3430588" cy="2571750"/>
          </a:xfrm>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11419030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80</a:t>
            </a:fld>
            <a:endParaRPr lang="en-US" altLang="zh-CN"/>
          </a:p>
        </p:txBody>
      </p:sp>
    </p:spTree>
    <p:extLst>
      <p:ext uri="{BB962C8B-B14F-4D97-AF65-F5344CB8AC3E}">
        <p14:creationId xmlns:p14="http://schemas.microsoft.com/office/powerpoint/2010/main" val="15625139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81</a:t>
            </a:fld>
            <a:endParaRPr lang="en-US" altLang="zh-CN"/>
          </a:p>
        </p:txBody>
      </p:sp>
    </p:spTree>
    <p:extLst>
      <p:ext uri="{BB962C8B-B14F-4D97-AF65-F5344CB8AC3E}">
        <p14:creationId xmlns:p14="http://schemas.microsoft.com/office/powerpoint/2010/main" val="4233001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82</a:t>
            </a:fld>
            <a:endParaRPr lang="en-US" altLang="zh-CN"/>
          </a:p>
        </p:txBody>
      </p:sp>
    </p:spTree>
    <p:extLst>
      <p:ext uri="{BB962C8B-B14F-4D97-AF65-F5344CB8AC3E}">
        <p14:creationId xmlns:p14="http://schemas.microsoft.com/office/powerpoint/2010/main" val="495450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83</a:t>
            </a:fld>
            <a:endParaRPr lang="en-US" altLang="zh-CN"/>
          </a:p>
        </p:txBody>
      </p:sp>
    </p:spTree>
    <p:extLst>
      <p:ext uri="{BB962C8B-B14F-4D97-AF65-F5344CB8AC3E}">
        <p14:creationId xmlns:p14="http://schemas.microsoft.com/office/powerpoint/2010/main" val="31232700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260000"/>
              </a:lnSpc>
            </a:pPr>
            <a:endParaRPr lang="zh-CN" altLang="en-US" b="1" dirty="0">
              <a:solidFill>
                <a:srgbClr val="FF00FF"/>
              </a:solidFill>
              <a:sym typeface="+mn-ea"/>
            </a:endParaRPr>
          </a:p>
        </p:txBody>
      </p:sp>
    </p:spTree>
    <p:extLst>
      <p:ext uri="{BB962C8B-B14F-4D97-AF65-F5344CB8AC3E}">
        <p14:creationId xmlns:p14="http://schemas.microsoft.com/office/powerpoint/2010/main" val="4227247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85</a:t>
            </a:fld>
            <a:endParaRPr lang="en-US" altLang="zh-CN"/>
          </a:p>
        </p:txBody>
      </p:sp>
    </p:spTree>
    <p:extLst>
      <p:ext uri="{BB962C8B-B14F-4D97-AF65-F5344CB8AC3E}">
        <p14:creationId xmlns:p14="http://schemas.microsoft.com/office/powerpoint/2010/main" val="26826070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87</a:t>
            </a:fld>
            <a:endParaRPr lang="en-US" altLang="zh-CN"/>
          </a:p>
        </p:txBody>
      </p:sp>
    </p:spTree>
    <p:extLst>
      <p:ext uri="{BB962C8B-B14F-4D97-AF65-F5344CB8AC3E}">
        <p14:creationId xmlns:p14="http://schemas.microsoft.com/office/powerpoint/2010/main" val="18925192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88</a:t>
            </a:fld>
            <a:endParaRPr lang="en-US" altLang="zh-CN"/>
          </a:p>
        </p:txBody>
      </p:sp>
    </p:spTree>
    <p:extLst>
      <p:ext uri="{BB962C8B-B14F-4D97-AF65-F5344CB8AC3E}">
        <p14:creationId xmlns:p14="http://schemas.microsoft.com/office/powerpoint/2010/main" val="17788392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89</a:t>
            </a:fld>
            <a:endParaRPr lang="en-US" altLang="zh-CN"/>
          </a:p>
        </p:txBody>
      </p:sp>
    </p:spTree>
    <p:extLst>
      <p:ext uri="{BB962C8B-B14F-4D97-AF65-F5344CB8AC3E}">
        <p14:creationId xmlns:p14="http://schemas.microsoft.com/office/powerpoint/2010/main" val="2237874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90</a:t>
            </a:fld>
            <a:endParaRPr lang="en-US" altLang="zh-CN"/>
          </a:p>
        </p:txBody>
      </p:sp>
    </p:spTree>
    <p:extLst>
      <p:ext uri="{BB962C8B-B14F-4D97-AF65-F5344CB8AC3E}">
        <p14:creationId xmlns:p14="http://schemas.microsoft.com/office/powerpoint/2010/main" val="1291060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572252A5-4785-4A86-9E5E-D39A9DB42918}" type="slidenum">
              <a:rPr lang="en-US" altLang="zh-CN" smtClean="0"/>
              <a:pPr/>
              <a:t>13</a:t>
            </a:fld>
            <a:endParaRPr lang="en-US" altLang="zh-CN"/>
          </a:p>
        </p:txBody>
      </p:sp>
      <p:sp>
        <p:nvSpPr>
          <p:cNvPr id="108547" name="Rectangle 2"/>
          <p:cNvSpPr>
            <a:spLocks noGrp="1" noRot="1" noChangeAspect="1" noChangeArrowheads="1" noTextEdit="1"/>
          </p:cNvSpPr>
          <p:nvPr>
            <p:ph type="sldImg"/>
          </p:nvPr>
        </p:nvSpPr>
        <p:spPr>
          <a:xfrm>
            <a:off x="2857500" y="514350"/>
            <a:ext cx="3430588" cy="2571750"/>
          </a:xfrm>
          <a:ln/>
        </p:spPr>
      </p:sp>
      <p:sp>
        <p:nvSpPr>
          <p:cNvPr id="1085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33115547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797741C-FE0B-4652-A3D9-A5340F234935}" type="slidenum">
              <a:rPr lang="en-US" altLang="zh-CN" smtClean="0"/>
              <a:pPr>
                <a:defRPr/>
              </a:pPr>
              <a:t>91</a:t>
            </a:fld>
            <a:endParaRPr lang="en-US" altLang="zh-CN"/>
          </a:p>
        </p:txBody>
      </p:sp>
    </p:spTree>
    <p:extLst>
      <p:ext uri="{BB962C8B-B14F-4D97-AF65-F5344CB8AC3E}">
        <p14:creationId xmlns:p14="http://schemas.microsoft.com/office/powerpoint/2010/main" val="471049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0F1CC7A9-8D0D-4299-B346-086AEE3F8891}" type="slidenum">
              <a:rPr lang="en-US" altLang="zh-CN" smtClean="0"/>
              <a:pPr/>
              <a:t>14</a:t>
            </a:fld>
            <a:endParaRPr lang="en-US" altLang="zh-CN"/>
          </a:p>
        </p:txBody>
      </p:sp>
      <p:sp>
        <p:nvSpPr>
          <p:cNvPr id="109571" name="Rectangle 2"/>
          <p:cNvSpPr>
            <a:spLocks noGrp="1" noRot="1" noChangeAspect="1" noChangeArrowheads="1" noTextEdit="1"/>
          </p:cNvSpPr>
          <p:nvPr>
            <p:ph type="sldImg"/>
          </p:nvPr>
        </p:nvSpPr>
        <p:spPr>
          <a:xfrm>
            <a:off x="2857500" y="514350"/>
            <a:ext cx="3430588" cy="2571750"/>
          </a:xfrm>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63428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fld id="{9DE460D8-8AF1-4F7E-8C56-633AC8EE4017}" type="slidenum">
              <a:rPr lang="en-US" altLang="zh-CN" smtClean="0"/>
              <a:pPr/>
              <a:t>15</a:t>
            </a:fld>
            <a:endParaRPr lang="en-US" altLang="zh-CN"/>
          </a:p>
        </p:txBody>
      </p:sp>
      <p:sp>
        <p:nvSpPr>
          <p:cNvPr id="110595" name="Rectangle 2"/>
          <p:cNvSpPr>
            <a:spLocks noGrp="1" noRot="1" noChangeAspect="1" noChangeArrowheads="1" noTextEdit="1"/>
          </p:cNvSpPr>
          <p:nvPr>
            <p:ph type="sldImg"/>
          </p:nvPr>
        </p:nvSpPr>
        <p:spPr>
          <a:xfrm>
            <a:off x="2857500" y="514350"/>
            <a:ext cx="3430588" cy="2571750"/>
          </a:xfrm>
          <a:ln/>
        </p:spPr>
      </p:sp>
      <p:sp>
        <p:nvSpPr>
          <p:cNvPr id="1105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extLst>
      <p:ext uri="{BB962C8B-B14F-4D97-AF65-F5344CB8AC3E}">
        <p14:creationId xmlns:p14="http://schemas.microsoft.com/office/powerpoint/2010/main" val="1291879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64F8FE0-C21C-47A0-A9D8-B25B7537C831}" type="slidenum">
              <a:rPr lang="en-US" altLang="zh-CN"/>
              <a:pPr>
                <a:defRPr/>
              </a:pPr>
              <a:t>‹#›</a:t>
            </a:fld>
            <a:endParaRPr lang="en-US" altLang="zh-CN"/>
          </a:p>
        </p:txBody>
      </p:sp>
    </p:spTree>
    <p:extLst>
      <p:ext uri="{BB962C8B-B14F-4D97-AF65-F5344CB8AC3E}">
        <p14:creationId xmlns:p14="http://schemas.microsoft.com/office/powerpoint/2010/main" val="857949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7EB95D-77A0-4613-B6F8-D1CD8076E210}" type="slidenum">
              <a:rPr lang="en-US" altLang="zh-CN"/>
              <a:pPr>
                <a:defRPr/>
              </a:pPr>
              <a:t>‹#›</a:t>
            </a:fld>
            <a:endParaRPr lang="en-US" altLang="zh-CN"/>
          </a:p>
        </p:txBody>
      </p:sp>
    </p:spTree>
    <p:extLst>
      <p:ext uri="{BB962C8B-B14F-4D97-AF65-F5344CB8AC3E}">
        <p14:creationId xmlns:p14="http://schemas.microsoft.com/office/powerpoint/2010/main" val="3487696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6B5772-AD4B-4AEF-87CB-1C89A56C17B2}" type="slidenum">
              <a:rPr lang="en-US" altLang="zh-CN"/>
              <a:pPr>
                <a:defRPr/>
              </a:pPr>
              <a:t>‹#›</a:t>
            </a:fld>
            <a:endParaRPr lang="en-US" altLang="zh-CN"/>
          </a:p>
        </p:txBody>
      </p:sp>
    </p:spTree>
    <p:extLst>
      <p:ext uri="{BB962C8B-B14F-4D97-AF65-F5344CB8AC3E}">
        <p14:creationId xmlns:p14="http://schemas.microsoft.com/office/powerpoint/2010/main" val="4001180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50649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95294" y="765179"/>
            <a:ext cx="7988301" cy="53387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1162052" y="6243639"/>
            <a:ext cx="1905000" cy="457200"/>
          </a:xfrm>
          <a:prstGeom prst="rect">
            <a:avLst/>
          </a:prstGeom>
        </p:spPr>
        <p:txBody>
          <a:bodyPr/>
          <a:lstStyle>
            <a:lvl1pPr>
              <a:defRPr/>
            </a:lvl1pPr>
          </a:lstStyle>
          <a:p>
            <a:pPr>
              <a:defRPr/>
            </a:pPr>
            <a:endParaRPr lang="zh-CN" altLang="zh-CN">
              <a:solidFill>
                <a:srgbClr val="000000"/>
              </a:solidFill>
            </a:endParaRPr>
          </a:p>
        </p:txBody>
      </p:sp>
      <p:sp>
        <p:nvSpPr>
          <p:cNvPr id="4" name="页脚占位符 3"/>
          <p:cNvSpPr>
            <a:spLocks noGrp="1"/>
          </p:cNvSpPr>
          <p:nvPr>
            <p:ph type="ftr" sz="quarter" idx="11"/>
          </p:nvPr>
        </p:nvSpPr>
        <p:spPr>
          <a:xfrm>
            <a:off x="3657600" y="6243639"/>
            <a:ext cx="2895600" cy="457200"/>
          </a:xfrm>
          <a:prstGeom prst="rect">
            <a:avLst/>
          </a:prstGeom>
        </p:spPr>
        <p:txBody>
          <a:bodyPr/>
          <a:lstStyle>
            <a:lvl1pPr>
              <a:defRPr/>
            </a:lvl1pPr>
          </a:lstStyle>
          <a:p>
            <a:pPr>
              <a:defRPr/>
            </a:pPr>
            <a:endParaRPr lang="zh-CN" altLang="zh-CN">
              <a:solidFill>
                <a:srgbClr val="000000"/>
              </a:solidFill>
            </a:endParaRPr>
          </a:p>
        </p:txBody>
      </p:sp>
      <p:sp>
        <p:nvSpPr>
          <p:cNvPr id="5" name="灯片编号占位符 4"/>
          <p:cNvSpPr>
            <a:spLocks noGrp="1"/>
          </p:cNvSpPr>
          <p:nvPr>
            <p:ph type="sldNum" sz="quarter" idx="12"/>
          </p:nvPr>
        </p:nvSpPr>
        <p:spPr>
          <a:xfrm>
            <a:off x="7042151" y="6243639"/>
            <a:ext cx="1905000" cy="457200"/>
          </a:xfrm>
          <a:prstGeom prst="rect">
            <a:avLst/>
          </a:prstGeom>
        </p:spPr>
        <p:txBody>
          <a:bodyPr/>
          <a:lstStyle>
            <a:lvl1pPr>
              <a:defRPr/>
            </a:lvl1pPr>
          </a:lstStyle>
          <a:p>
            <a:pPr>
              <a:defRPr/>
            </a:pPr>
            <a:fld id="{DEFDCFC0-697D-447A-8CB4-80F770D4CADB}"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752073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9459659-482D-4E6A-8D19-8C3630719243}" type="slidenum">
              <a:rPr lang="en-US" altLang="zh-CN"/>
              <a:pPr>
                <a:defRPr/>
              </a:pPr>
              <a:t>‹#›</a:t>
            </a:fld>
            <a:endParaRPr lang="en-US" altLang="zh-CN"/>
          </a:p>
        </p:txBody>
      </p:sp>
    </p:spTree>
    <p:extLst>
      <p:ext uri="{BB962C8B-B14F-4D97-AF65-F5344CB8AC3E}">
        <p14:creationId xmlns:p14="http://schemas.microsoft.com/office/powerpoint/2010/main" val="3807599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F598610-E959-419A-A82C-3CDE297AF40E}" type="slidenum">
              <a:rPr lang="en-US" altLang="zh-CN"/>
              <a:pPr>
                <a:defRPr/>
              </a:pPr>
              <a:t>‹#›</a:t>
            </a:fld>
            <a:endParaRPr lang="en-US" altLang="zh-CN"/>
          </a:p>
        </p:txBody>
      </p:sp>
    </p:spTree>
    <p:extLst>
      <p:ext uri="{BB962C8B-B14F-4D97-AF65-F5344CB8AC3E}">
        <p14:creationId xmlns:p14="http://schemas.microsoft.com/office/powerpoint/2010/main" val="3350066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9D45DF1-3215-4671-A5CA-2014FA1E496B}" type="slidenum">
              <a:rPr lang="en-US" altLang="zh-CN"/>
              <a:pPr>
                <a:defRPr/>
              </a:pPr>
              <a:t>‹#›</a:t>
            </a:fld>
            <a:endParaRPr lang="en-US" altLang="zh-CN"/>
          </a:p>
        </p:txBody>
      </p:sp>
    </p:spTree>
    <p:extLst>
      <p:ext uri="{BB962C8B-B14F-4D97-AF65-F5344CB8AC3E}">
        <p14:creationId xmlns:p14="http://schemas.microsoft.com/office/powerpoint/2010/main" val="2104576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5D114052-9D6F-4172-BC61-5D77B4AB91C0}" type="slidenum">
              <a:rPr lang="en-US" altLang="zh-CN"/>
              <a:pPr>
                <a:defRPr/>
              </a:pPr>
              <a:t>‹#›</a:t>
            </a:fld>
            <a:endParaRPr lang="en-US" altLang="zh-CN"/>
          </a:p>
        </p:txBody>
      </p:sp>
    </p:spTree>
    <p:extLst>
      <p:ext uri="{BB962C8B-B14F-4D97-AF65-F5344CB8AC3E}">
        <p14:creationId xmlns:p14="http://schemas.microsoft.com/office/powerpoint/2010/main" val="3472363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A6ECCEC8-2CE8-44A3-94D6-27CA5AE61CDF}" type="slidenum">
              <a:rPr lang="en-US" altLang="zh-CN"/>
              <a:pPr>
                <a:defRPr/>
              </a:pPr>
              <a:t>‹#›</a:t>
            </a:fld>
            <a:endParaRPr lang="en-US" altLang="zh-CN"/>
          </a:p>
        </p:txBody>
      </p:sp>
    </p:spTree>
    <p:extLst>
      <p:ext uri="{BB962C8B-B14F-4D97-AF65-F5344CB8AC3E}">
        <p14:creationId xmlns:p14="http://schemas.microsoft.com/office/powerpoint/2010/main" val="1835280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1DA8DA2F-A30D-4CF6-A505-322E2BD4D35A}" type="slidenum">
              <a:rPr lang="en-US" altLang="zh-CN"/>
              <a:pPr>
                <a:defRPr/>
              </a:pPr>
              <a:t>‹#›</a:t>
            </a:fld>
            <a:endParaRPr lang="en-US" altLang="zh-CN"/>
          </a:p>
        </p:txBody>
      </p:sp>
    </p:spTree>
    <p:extLst>
      <p:ext uri="{BB962C8B-B14F-4D97-AF65-F5344CB8AC3E}">
        <p14:creationId xmlns:p14="http://schemas.microsoft.com/office/powerpoint/2010/main" val="17648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3DC750A4-1D01-4A8A-8664-5DF384F62967}" type="slidenum">
              <a:rPr lang="en-US" altLang="zh-CN"/>
              <a:pPr>
                <a:defRPr/>
              </a:pPr>
              <a:t>‹#›</a:t>
            </a:fld>
            <a:endParaRPr lang="en-US" altLang="zh-CN"/>
          </a:p>
        </p:txBody>
      </p:sp>
    </p:spTree>
    <p:extLst>
      <p:ext uri="{BB962C8B-B14F-4D97-AF65-F5344CB8AC3E}">
        <p14:creationId xmlns:p14="http://schemas.microsoft.com/office/powerpoint/2010/main" val="68822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E273A70-FB9E-4570-A3EF-08E951184657}" type="slidenum">
              <a:rPr lang="en-US" altLang="zh-CN"/>
              <a:pPr>
                <a:defRPr/>
              </a:pPr>
              <a:t>‹#›</a:t>
            </a:fld>
            <a:endParaRPr lang="en-US" altLang="zh-CN"/>
          </a:p>
        </p:txBody>
      </p:sp>
    </p:spTree>
    <p:extLst>
      <p:ext uri="{BB962C8B-B14F-4D97-AF65-F5344CB8AC3E}">
        <p14:creationId xmlns:p14="http://schemas.microsoft.com/office/powerpoint/2010/main" val="156779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宋体" pitchFamily="2"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pitchFamily="2" charset="-122"/>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宋体" pitchFamily="2" charset="-122"/>
              </a:defRPr>
            </a:lvl1pPr>
          </a:lstStyle>
          <a:p>
            <a:pPr>
              <a:defRPr/>
            </a:pPr>
            <a:fld id="{EB1BA786-8BD4-4342-844A-9C6AF52C334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5" r:id="rId12"/>
    <p:sldLayoutId id="2147483756"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2.e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e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2.emf"/><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2.emf"/><Relationship Id="rId4"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2.emf"/><Relationship Id="rId4"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2.emf"/><Relationship Id="rId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2.emf"/><Relationship Id="rId4" Type="http://schemas.openxmlformats.org/officeDocument/2006/relationships/oleObject" Target="../embeddings/oleObject12.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2.emf"/><Relationship Id="rId4" Type="http://schemas.openxmlformats.org/officeDocument/2006/relationships/oleObject" Target="../embeddings/oleObject13.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sz="3200" b="1" dirty="0"/>
              <a:t>第</a:t>
            </a:r>
            <a:r>
              <a:rPr lang="en-US" altLang="zh-CN" sz="3200" b="1" dirty="0"/>
              <a:t>6</a:t>
            </a:r>
            <a:r>
              <a:rPr lang="zh-CN" altLang="en-US" sz="3200" b="1" dirty="0"/>
              <a:t>章  回溯法</a:t>
            </a:r>
          </a:p>
        </p:txBody>
      </p:sp>
      <p:sp>
        <p:nvSpPr>
          <p:cNvPr id="9219" name="Rectangle 3"/>
          <p:cNvSpPr>
            <a:spLocks noGrp="1" noChangeArrowheads="1"/>
          </p:cNvSpPr>
          <p:nvPr>
            <p:ph idx="1"/>
          </p:nvPr>
        </p:nvSpPr>
        <p:spPr>
          <a:xfrm>
            <a:off x="298376" y="1196752"/>
            <a:ext cx="8666112" cy="4752528"/>
          </a:xfrm>
        </p:spPr>
        <p:txBody>
          <a:bodyPr/>
          <a:lstStyle/>
          <a:p>
            <a:pPr eaLnBrk="1" hangingPunct="1">
              <a:lnSpc>
                <a:spcPct val="150000"/>
              </a:lnSpc>
              <a:buFontTx/>
              <a:buNone/>
            </a:pPr>
            <a:r>
              <a:rPr lang="zh-CN" altLang="en-US" sz="2400" dirty="0"/>
              <a:t>学习要点</a:t>
            </a:r>
            <a:r>
              <a:rPr lang="en-US" altLang="zh-CN" sz="2400" dirty="0"/>
              <a:t>: </a:t>
            </a:r>
          </a:p>
          <a:p>
            <a:pPr eaLnBrk="1" hangingPunct="1">
              <a:lnSpc>
                <a:spcPct val="150000"/>
              </a:lnSpc>
              <a:buFont typeface="Symbol" pitchFamily="18" charset="2"/>
              <a:buChar char="·"/>
            </a:pPr>
            <a:r>
              <a:rPr lang="zh-CN" altLang="en-US" sz="2400" dirty="0"/>
              <a:t>问题的解空间。</a:t>
            </a:r>
          </a:p>
          <a:p>
            <a:pPr eaLnBrk="1" hangingPunct="1">
              <a:lnSpc>
                <a:spcPct val="150000"/>
              </a:lnSpc>
              <a:buFont typeface="Symbol" pitchFamily="18" charset="2"/>
              <a:buChar char="·"/>
            </a:pPr>
            <a:r>
              <a:rPr lang="zh-CN" altLang="en-US" sz="2400" dirty="0"/>
              <a:t>回溯法的基本思想、实现。</a:t>
            </a:r>
          </a:p>
          <a:p>
            <a:pPr eaLnBrk="1" hangingPunct="1">
              <a:lnSpc>
                <a:spcPct val="150000"/>
              </a:lnSpc>
              <a:buFont typeface="Symbol" pitchFamily="18" charset="2"/>
              <a:buChar char="·"/>
            </a:pPr>
            <a:r>
              <a:rPr lang="zh-CN" altLang="en-US" sz="2400" dirty="0"/>
              <a:t>递归回溯实现、迭代回溯实现、空间复杂度。</a:t>
            </a:r>
          </a:p>
          <a:p>
            <a:pPr eaLnBrk="1" hangingPunct="1">
              <a:lnSpc>
                <a:spcPct val="150000"/>
              </a:lnSpc>
              <a:buFont typeface="Symbol" pitchFamily="18" charset="2"/>
              <a:buChar char="·"/>
            </a:pPr>
            <a:r>
              <a:rPr lang="zh-CN" altLang="en-US" sz="2400" dirty="0"/>
              <a:t>两类典型的空间树：子集树、排列树。用回溯法搜索子集树的一般算法、用回溯法搜索排列树的一般算法。</a:t>
            </a:r>
          </a:p>
          <a:p>
            <a:pPr eaLnBrk="1" hangingPunct="1">
              <a:lnSpc>
                <a:spcPct val="150000"/>
              </a:lnSpc>
              <a:buFont typeface="Symbol" pitchFamily="18" charset="2"/>
              <a:buChar char="·"/>
            </a:pPr>
            <a:r>
              <a:rPr lang="zh-CN" altLang="en-US" sz="2400" dirty="0"/>
              <a:t>通过应用范例学习回溯法设计策略：装载问题、</a:t>
            </a:r>
            <a:r>
              <a:rPr lang="en-US" altLang="zh-CN" sz="2400" dirty="0"/>
              <a:t>n </a:t>
            </a:r>
            <a:r>
              <a:rPr lang="zh-CN" altLang="en-US" sz="2400" dirty="0"/>
              <a:t>皇后问题、</a:t>
            </a:r>
            <a:r>
              <a:rPr lang="en-US" altLang="zh-CN" sz="2400" dirty="0"/>
              <a:t>0-1 </a:t>
            </a:r>
            <a:r>
              <a:rPr lang="zh-CN" altLang="en-US" sz="2400" dirty="0"/>
              <a:t>背包问题、高逐位整除数、图的 </a:t>
            </a:r>
            <a:r>
              <a:rPr lang="en-US" altLang="zh-CN" sz="2400" dirty="0"/>
              <a:t>m </a:t>
            </a:r>
            <a:r>
              <a:rPr lang="zh-CN" altLang="en-US" sz="2400" dirty="0"/>
              <a:t>可着色优化问题。</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25603"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5604" name="Text Box 5"/>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((1,1))</a:t>
            </a:r>
            <a:endParaRPr kumimoji="1" lang="en-US" altLang="zh-CN" sz="1800">
              <a:latin typeface="Times New Roman" pitchFamily="18" charset="0"/>
            </a:endParaRPr>
          </a:p>
        </p:txBody>
      </p:sp>
      <p:sp>
        <p:nvSpPr>
          <p:cNvPr id="25605" name="Line 6"/>
          <p:cNvSpPr>
            <a:spLocks noChangeShapeType="1"/>
          </p:cNvSpPr>
          <p:nvPr/>
        </p:nvSpPr>
        <p:spPr bwMode="auto">
          <a:xfrm flipH="1">
            <a:off x="838200" y="1828800"/>
            <a:ext cx="6858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25606" name="Object 9"/>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2081" name="Document" r:id="rId4" imgW="7241909" imgH="4624958" progId="Word.Document.8">
                  <p:embed/>
                </p:oleObj>
              </mc:Choice>
              <mc:Fallback>
                <p:oleObj name="Document" r:id="rId4" imgW="7241909" imgH="4624958" progId="Word.Document.8">
                  <p:embed/>
                  <p:pic>
                    <p:nvPicPr>
                      <p:cNvPr id="25606"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91761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26627"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6628" name="Text Box 5"/>
          <p:cNvSpPr txBox="1">
            <a:spLocks noChangeArrowheads="1"/>
          </p:cNvSpPr>
          <p:nvPr/>
        </p:nvSpPr>
        <p:spPr bwMode="auto">
          <a:xfrm>
            <a:off x="6340188" y="139138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6629" name="Text Box 6"/>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26630" name="Line 7"/>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6631" name="Text Box 8"/>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((1,1) (2,3))</a:t>
            </a:r>
            <a:endParaRPr kumimoji="1" lang="en-US" altLang="zh-CN" sz="1800">
              <a:latin typeface="Times New Roman" pitchFamily="18" charset="0"/>
            </a:endParaRPr>
          </a:p>
        </p:txBody>
      </p:sp>
      <p:sp>
        <p:nvSpPr>
          <p:cNvPr id="26632" name="Line 9"/>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26633" name="Object 11"/>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3105" name="Document" r:id="rId4" imgW="7241909" imgH="4624958" progId="Word.Document.8">
                  <p:embed/>
                </p:oleObj>
              </mc:Choice>
              <mc:Fallback>
                <p:oleObj name="Document" r:id="rId4" imgW="7241909" imgH="4624958" progId="Word.Document.8">
                  <p:embed/>
                  <p:pic>
                    <p:nvPicPr>
                      <p:cNvPr id="26633"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19304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27651"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7652" name="Text Box 5"/>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27653" name="Line 6"/>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7654" name="Text Box 7"/>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27655" name="Line 8"/>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7656" name="Line 9"/>
          <p:cNvSpPr>
            <a:spLocks noChangeShapeType="1"/>
          </p:cNvSpPr>
          <p:nvPr/>
        </p:nvSpPr>
        <p:spPr bwMode="auto">
          <a:xfrm flipV="1">
            <a:off x="838200" y="2514600"/>
            <a:ext cx="0" cy="51435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27657" name="Object 11"/>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4129" name="Document" r:id="rId4" imgW="7241909" imgH="4624958" progId="Word.Document.8">
                  <p:embed/>
                </p:oleObj>
              </mc:Choice>
              <mc:Fallback>
                <p:oleObj name="Document" r:id="rId4" imgW="7241909" imgH="4624958" progId="Word.Document.8">
                  <p:embed/>
                  <p:pic>
                    <p:nvPicPr>
                      <p:cNvPr id="27657"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82971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28675"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8676" name="Text Box 5"/>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28677" name="Line 6"/>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8678" name="Text Box 7"/>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28679" name="Line 8"/>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8680" name="Line 9"/>
          <p:cNvSpPr>
            <a:spLocks noChangeShapeType="1"/>
          </p:cNvSpPr>
          <p:nvPr/>
        </p:nvSpPr>
        <p:spPr bwMode="auto">
          <a:xfrm flipV="1">
            <a:off x="838200" y="2514600"/>
            <a:ext cx="0" cy="51435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28681" name="Object 11"/>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5153" name="Document" r:id="rId4" imgW="7241909" imgH="4624958" progId="Word.Document.8">
                  <p:embed/>
                </p:oleObj>
              </mc:Choice>
              <mc:Fallback>
                <p:oleObj name="Document" r:id="rId4" imgW="7241909" imgH="4624958" progId="Word.Document.8">
                  <p:embed/>
                  <p:pic>
                    <p:nvPicPr>
                      <p:cNvPr id="28681"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82" name="Text Box 11"/>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((1,1) (2,4))</a:t>
            </a:r>
            <a:endParaRPr kumimoji="1" lang="en-US" altLang="zh-CN" sz="1800">
              <a:latin typeface="Times New Roman" pitchFamily="18" charset="0"/>
            </a:endParaRPr>
          </a:p>
        </p:txBody>
      </p:sp>
      <p:sp>
        <p:nvSpPr>
          <p:cNvPr id="28683" name="Line 12"/>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8684" name="Text Box 5"/>
          <p:cNvSpPr txBox="1">
            <a:spLocks noChangeArrowheads="1"/>
          </p:cNvSpPr>
          <p:nvPr/>
        </p:nvSpPr>
        <p:spPr bwMode="auto">
          <a:xfrm>
            <a:off x="6929154" y="142948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Tree>
    <p:extLst>
      <p:ext uri="{BB962C8B-B14F-4D97-AF65-F5344CB8AC3E}">
        <p14:creationId xmlns:p14="http://schemas.microsoft.com/office/powerpoint/2010/main" val="1805227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29699"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9700" name="Text Box 5"/>
          <p:cNvSpPr txBox="1">
            <a:spLocks noChangeArrowheads="1"/>
          </p:cNvSpPr>
          <p:nvPr/>
        </p:nvSpPr>
        <p:spPr bwMode="auto">
          <a:xfrm>
            <a:off x="6987890" y="14842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9701" name="Text Box 6"/>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29702" name="Line 7"/>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9703" name="Text Box 8"/>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29704" name="Line 9"/>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9705" name="Line 10"/>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9706" name="Text Box 11"/>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29707" name="Line 12"/>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29708" name="Text Box 13"/>
          <p:cNvSpPr txBox="1">
            <a:spLocks noChangeArrowheads="1"/>
          </p:cNvSpPr>
          <p:nvPr/>
        </p:nvSpPr>
        <p:spPr bwMode="auto">
          <a:xfrm>
            <a:off x="5768688" y="18843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29709" name="Text Box 14"/>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((1,1) (2,4) (3,2))</a:t>
            </a:r>
            <a:endParaRPr kumimoji="1" lang="en-US" altLang="zh-CN" sz="1800">
              <a:latin typeface="Times New Roman" pitchFamily="18" charset="0"/>
            </a:endParaRPr>
          </a:p>
        </p:txBody>
      </p:sp>
      <p:sp>
        <p:nvSpPr>
          <p:cNvPr id="29710" name="Line 15"/>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29711" name="Object 17"/>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6177" name="Document" r:id="rId4" imgW="7241909" imgH="4624958" progId="Word.Document.8">
                  <p:embed/>
                </p:oleObj>
              </mc:Choice>
              <mc:Fallback>
                <p:oleObj name="Document" r:id="rId4" imgW="7241909" imgH="4624958" progId="Word.Document.8">
                  <p:embed/>
                  <p:pic>
                    <p:nvPicPr>
                      <p:cNvPr id="29711"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0999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0723"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0724" name="Text Box 5"/>
          <p:cNvSpPr txBox="1">
            <a:spLocks noChangeArrowheads="1"/>
          </p:cNvSpPr>
          <p:nvPr/>
        </p:nvSpPr>
        <p:spPr bwMode="auto">
          <a:xfrm>
            <a:off x="6987890" y="14842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0725" name="Text Box 6"/>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0726" name="Line 7"/>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0727" name="Text Box 8"/>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0728" name="Line 9"/>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0729" name="Line 10"/>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0730" name="Text Box 11"/>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0731" name="Line 12"/>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0732" name="Text Box 13"/>
          <p:cNvSpPr txBox="1">
            <a:spLocks noChangeArrowheads="1"/>
          </p:cNvSpPr>
          <p:nvPr/>
        </p:nvSpPr>
        <p:spPr bwMode="auto">
          <a:xfrm>
            <a:off x="354880" y="3998852"/>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0733" name="Line 14"/>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0734" name="Line 15"/>
          <p:cNvSpPr>
            <a:spLocks noChangeShapeType="1"/>
          </p:cNvSpPr>
          <p:nvPr/>
        </p:nvSpPr>
        <p:spPr bwMode="auto">
          <a:xfrm flipV="1">
            <a:off x="1752600" y="3600450"/>
            <a:ext cx="990600" cy="40005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0735" name="Object 17"/>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7201" name="Document" r:id="rId4" imgW="7241909" imgH="4624958" progId="Word.Document.8">
                  <p:embed/>
                </p:oleObj>
              </mc:Choice>
              <mc:Fallback>
                <p:oleObj name="Document" r:id="rId4" imgW="7241909" imgH="4624958" progId="Word.Document.8">
                  <p:embed/>
                  <p:pic>
                    <p:nvPicPr>
                      <p:cNvPr id="30735"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77003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1747" name="Text Box 4"/>
          <p:cNvSpPr txBox="1">
            <a:spLocks noChangeArrowheads="1"/>
          </p:cNvSpPr>
          <p:nvPr/>
        </p:nvSpPr>
        <p:spPr bwMode="auto">
          <a:xfrm>
            <a:off x="5159090"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1748" name="Text Box 5"/>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1749" name="Line 6"/>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0" name="Text Box 7"/>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1751" name="Line 8"/>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2" name="Line 9"/>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3" name="Text Box 10"/>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1754" name="Line 11"/>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5" name="Text Box 12"/>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1756" name="Line 13"/>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7" name="Line 14"/>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1758" name="Line 15"/>
          <p:cNvSpPr>
            <a:spLocks noChangeShapeType="1"/>
          </p:cNvSpPr>
          <p:nvPr/>
        </p:nvSpPr>
        <p:spPr bwMode="auto">
          <a:xfrm flipH="1" flipV="1">
            <a:off x="1295400" y="2457450"/>
            <a:ext cx="1219200" cy="51435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1759" name="Object 16"/>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8225" name="Document" r:id="rId4" imgW="7241909" imgH="4624958" progId="Word.Document.8">
                  <p:embed/>
                </p:oleObj>
              </mc:Choice>
              <mc:Fallback>
                <p:oleObj name="Document" r:id="rId4" imgW="7241909" imgH="4624958" progId="Word.Document.8">
                  <p:embed/>
                  <p:pic>
                    <p:nvPicPr>
                      <p:cNvPr id="31759"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20618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2771" name="Text Box 4"/>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2772" name="Line 5"/>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73" name="Text Box 6"/>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2774" name="Line 7"/>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75" name="Line 8"/>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76" name="Text Box 9"/>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2777" name="Line 10"/>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78" name="Text Box 11"/>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2779" name="Line 12"/>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80" name="Line 13"/>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81" name="Line 14"/>
          <p:cNvSpPr>
            <a:spLocks noChangeShapeType="1"/>
          </p:cNvSpPr>
          <p:nvPr/>
        </p:nvSpPr>
        <p:spPr bwMode="auto">
          <a:xfrm flipH="1" flipV="1">
            <a:off x="1295400" y="2457450"/>
            <a:ext cx="121920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2782" name="Line 15"/>
          <p:cNvSpPr>
            <a:spLocks noChangeShapeType="1"/>
          </p:cNvSpPr>
          <p:nvPr/>
        </p:nvSpPr>
        <p:spPr bwMode="auto">
          <a:xfrm flipV="1">
            <a:off x="1143000" y="1943100"/>
            <a:ext cx="457200" cy="22860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2783" name="Object 16"/>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9249" name="Document" r:id="rId4" imgW="7241909" imgH="4624958" progId="Word.Document.8">
                  <p:embed/>
                </p:oleObj>
              </mc:Choice>
              <mc:Fallback>
                <p:oleObj name="Document" r:id="rId4" imgW="7241909" imgH="4624958" progId="Word.Document.8">
                  <p:embed/>
                  <p:pic>
                    <p:nvPicPr>
                      <p:cNvPr id="32783"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40785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3795" name="Text Box 4"/>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3796" name="Line 5"/>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797" name="Text Box 6"/>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3798" name="Line 7"/>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799" name="Line 8"/>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0" name="Text Box 9"/>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3801" name="Line 10"/>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2" name="Text Box 11"/>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3803" name="Line 12"/>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4" name="Line 13"/>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5" name="Line 14"/>
          <p:cNvSpPr>
            <a:spLocks noChangeShapeType="1"/>
          </p:cNvSpPr>
          <p:nvPr/>
        </p:nvSpPr>
        <p:spPr bwMode="auto">
          <a:xfrm flipH="1" flipV="1">
            <a:off x="1295400" y="2457450"/>
            <a:ext cx="121920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6" name="Line 15"/>
          <p:cNvSpPr>
            <a:spLocks noChangeShapeType="1"/>
          </p:cNvSpPr>
          <p:nvPr/>
        </p:nvSpPr>
        <p:spPr bwMode="auto">
          <a:xfrm flipV="1">
            <a:off x="1143000" y="19431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3807" name="Text Box 16"/>
          <p:cNvSpPr txBox="1">
            <a:spLocks noChangeArrowheads="1"/>
          </p:cNvSpPr>
          <p:nvPr/>
        </p:nvSpPr>
        <p:spPr bwMode="auto">
          <a:xfrm>
            <a:off x="5768688"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3808" name="Text Box 17"/>
          <p:cNvSpPr txBox="1">
            <a:spLocks noChangeArrowheads="1"/>
          </p:cNvSpPr>
          <p:nvPr/>
        </p:nvSpPr>
        <p:spPr bwMode="auto">
          <a:xfrm>
            <a:off x="3395010" y="2227201"/>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((1,2))</a:t>
            </a:r>
            <a:endParaRPr kumimoji="1" lang="en-US" altLang="zh-CN" sz="1800">
              <a:latin typeface="Times New Roman" pitchFamily="18" charset="0"/>
            </a:endParaRPr>
          </a:p>
        </p:txBody>
      </p:sp>
      <p:sp>
        <p:nvSpPr>
          <p:cNvPr id="33809" name="Line 18"/>
          <p:cNvSpPr>
            <a:spLocks noChangeShapeType="1"/>
          </p:cNvSpPr>
          <p:nvPr/>
        </p:nvSpPr>
        <p:spPr bwMode="auto">
          <a:xfrm>
            <a:off x="1981200" y="1885950"/>
            <a:ext cx="14478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3810" name="Object 19"/>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10273" name="Document" r:id="rId4" imgW="7241909" imgH="4624958" progId="Word.Document.8">
                  <p:embed/>
                </p:oleObj>
              </mc:Choice>
              <mc:Fallback>
                <p:oleObj name="Document" r:id="rId4" imgW="7241909" imgH="4624958" progId="Word.Document.8">
                  <p:embed/>
                  <p:pic>
                    <p:nvPicPr>
                      <p:cNvPr id="3381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271966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4819" name="Text Box 4"/>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4820" name="Line 5"/>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1" name="Text Box 6"/>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4822" name="Line 7"/>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3" name="Line 8"/>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4" name="Text Box 9"/>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4825" name="Line 10"/>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6" name="Text Box 11"/>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4827" name="Line 12"/>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8" name="Line 13"/>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29" name="Line 14"/>
          <p:cNvSpPr>
            <a:spLocks noChangeShapeType="1"/>
          </p:cNvSpPr>
          <p:nvPr/>
        </p:nvSpPr>
        <p:spPr bwMode="auto">
          <a:xfrm flipH="1" flipV="1">
            <a:off x="1295400" y="2457450"/>
            <a:ext cx="121920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30" name="Line 15"/>
          <p:cNvSpPr>
            <a:spLocks noChangeShapeType="1"/>
          </p:cNvSpPr>
          <p:nvPr/>
        </p:nvSpPr>
        <p:spPr bwMode="auto">
          <a:xfrm flipV="1">
            <a:off x="1143000" y="19431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31" name="Text Box 16"/>
          <p:cNvSpPr txBox="1">
            <a:spLocks noChangeArrowheads="1"/>
          </p:cNvSpPr>
          <p:nvPr/>
        </p:nvSpPr>
        <p:spPr bwMode="auto">
          <a:xfrm>
            <a:off x="5768688"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4832" name="Text Box 17"/>
          <p:cNvSpPr txBox="1">
            <a:spLocks noChangeArrowheads="1"/>
          </p:cNvSpPr>
          <p:nvPr/>
        </p:nvSpPr>
        <p:spPr bwMode="auto">
          <a:xfrm>
            <a:off x="3395010" y="2227201"/>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a:t>
            </a:r>
          </a:p>
        </p:txBody>
      </p:sp>
      <p:sp>
        <p:nvSpPr>
          <p:cNvPr id="34833" name="Line 18"/>
          <p:cNvSpPr>
            <a:spLocks noChangeShapeType="1"/>
          </p:cNvSpPr>
          <p:nvPr/>
        </p:nvSpPr>
        <p:spPr bwMode="auto">
          <a:xfrm>
            <a:off x="1981200" y="1885950"/>
            <a:ext cx="14478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4834" name="Text Box 19"/>
          <p:cNvSpPr txBox="1">
            <a:spLocks noChangeArrowheads="1"/>
          </p:cNvSpPr>
          <p:nvPr/>
        </p:nvSpPr>
        <p:spPr bwMode="auto">
          <a:xfrm>
            <a:off x="6987890" y="14842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4835" name="Text Box 20"/>
          <p:cNvSpPr txBox="1">
            <a:spLocks noChangeArrowheads="1"/>
          </p:cNvSpPr>
          <p:nvPr/>
        </p:nvSpPr>
        <p:spPr bwMode="auto">
          <a:xfrm>
            <a:off x="4313345" y="32559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((1,2) (2,4))</a:t>
            </a:r>
            <a:endParaRPr kumimoji="1" lang="en-US" altLang="zh-CN" sz="1800">
              <a:latin typeface="Times New Roman" pitchFamily="18" charset="0"/>
            </a:endParaRPr>
          </a:p>
        </p:txBody>
      </p:sp>
      <p:sp>
        <p:nvSpPr>
          <p:cNvPr id="34836" name="Line 21"/>
          <p:cNvSpPr>
            <a:spLocks noChangeShapeType="1"/>
          </p:cNvSpPr>
          <p:nvPr/>
        </p:nvSpPr>
        <p:spPr bwMode="auto">
          <a:xfrm>
            <a:off x="3962401" y="2628900"/>
            <a:ext cx="9906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4837" name="Object 22"/>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11297" name="Document" r:id="rId4" imgW="7241909" imgH="4624958" progId="Word.Document.8">
                  <p:embed/>
                </p:oleObj>
              </mc:Choice>
              <mc:Fallback>
                <p:oleObj name="Document" r:id="rId4" imgW="7241909" imgH="4624958" progId="Word.Document.8">
                  <p:embed/>
                  <p:pic>
                    <p:nvPicPr>
                      <p:cNvPr id="34837"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4041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63688" y="888111"/>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6.1</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回溯法引言</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762077" y="1997386"/>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6.2  </a:t>
            </a:r>
            <a:r>
              <a:rPr lang="zh-CN" altLang="en-US" sz="2500" dirty="0">
                <a:solidFill>
                  <a:prstClr val="white"/>
                </a:solidFill>
                <a:latin typeface="微软雅黑" panose="020B0503020204020204" pitchFamily="34" charset="-122"/>
                <a:ea typeface="微软雅黑" panose="020B0503020204020204" pitchFamily="34" charset="-122"/>
              </a:rPr>
              <a:t>回溯法的基本思想</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762077" y="3106661"/>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6.3</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回溯法框架</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762077" y="4215936"/>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6.4</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装载问题</a:t>
            </a:r>
          </a:p>
        </p:txBody>
      </p:sp>
      <p:sp>
        <p:nvSpPr>
          <p:cNvPr id="11" name="圆角矩形 10"/>
          <p:cNvSpPr/>
          <p:nvPr/>
        </p:nvSpPr>
        <p:spPr>
          <a:xfrm>
            <a:off x="1762077" y="5325211"/>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6.5</a:t>
            </a:r>
            <a:r>
              <a:rPr lang="en-US" altLang="zh-CN" sz="2500" dirty="0">
                <a:solidFill>
                  <a:prstClr val="white"/>
                </a:solidFill>
                <a:latin typeface="微软雅黑" panose="020B0503020204020204" pitchFamily="34" charset="-122"/>
                <a:ea typeface="微软雅黑" panose="020B0503020204020204" pitchFamily="34" charset="-122"/>
              </a:rPr>
              <a:t>  n</a:t>
            </a:r>
            <a:r>
              <a:rPr lang="zh-CN" altLang="en-US" sz="2500" dirty="0">
                <a:solidFill>
                  <a:prstClr val="white"/>
                </a:solidFill>
                <a:latin typeface="微软雅黑" panose="020B0503020204020204" pitchFamily="34" charset="-122"/>
                <a:ea typeface="微软雅黑" panose="020B0503020204020204" pitchFamily="34" charset="-122"/>
              </a:rPr>
              <a:t>皇后问题</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79994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5843" name="Text Box 4"/>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5844" name="Line 5"/>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45" name="Text Box 6"/>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5846" name="Line 7"/>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47" name="Line 8"/>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48" name="Text Box 9"/>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5849" name="Line 10"/>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0" name="Text Box 11"/>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5851" name="Line 12"/>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2" name="Line 13"/>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3" name="Line 14"/>
          <p:cNvSpPr>
            <a:spLocks noChangeShapeType="1"/>
          </p:cNvSpPr>
          <p:nvPr/>
        </p:nvSpPr>
        <p:spPr bwMode="auto">
          <a:xfrm flipH="1" flipV="1">
            <a:off x="1295400" y="2457450"/>
            <a:ext cx="121920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4" name="Line 15"/>
          <p:cNvSpPr>
            <a:spLocks noChangeShapeType="1"/>
          </p:cNvSpPr>
          <p:nvPr/>
        </p:nvSpPr>
        <p:spPr bwMode="auto">
          <a:xfrm flipV="1">
            <a:off x="1143000" y="19431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5" name="Text Box 16"/>
          <p:cNvSpPr txBox="1">
            <a:spLocks noChangeArrowheads="1"/>
          </p:cNvSpPr>
          <p:nvPr/>
        </p:nvSpPr>
        <p:spPr bwMode="auto">
          <a:xfrm>
            <a:off x="5768688"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5856" name="Text Box 17"/>
          <p:cNvSpPr txBox="1">
            <a:spLocks noChangeArrowheads="1"/>
          </p:cNvSpPr>
          <p:nvPr/>
        </p:nvSpPr>
        <p:spPr bwMode="auto">
          <a:xfrm>
            <a:off x="3395010" y="2227201"/>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a:t>
            </a:r>
          </a:p>
        </p:txBody>
      </p:sp>
      <p:sp>
        <p:nvSpPr>
          <p:cNvPr id="35857" name="Line 18"/>
          <p:cNvSpPr>
            <a:spLocks noChangeShapeType="1"/>
          </p:cNvSpPr>
          <p:nvPr/>
        </p:nvSpPr>
        <p:spPr bwMode="auto">
          <a:xfrm>
            <a:off x="1981200" y="1885950"/>
            <a:ext cx="14478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58" name="Text Box 19"/>
          <p:cNvSpPr txBox="1">
            <a:spLocks noChangeArrowheads="1"/>
          </p:cNvSpPr>
          <p:nvPr/>
        </p:nvSpPr>
        <p:spPr bwMode="auto">
          <a:xfrm>
            <a:off x="6987890" y="14842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5859" name="Text Box 20"/>
          <p:cNvSpPr txBox="1">
            <a:spLocks noChangeArrowheads="1"/>
          </p:cNvSpPr>
          <p:nvPr/>
        </p:nvSpPr>
        <p:spPr bwMode="auto">
          <a:xfrm>
            <a:off x="4313345" y="32559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 (2,4))</a:t>
            </a:r>
          </a:p>
        </p:txBody>
      </p:sp>
      <p:sp>
        <p:nvSpPr>
          <p:cNvPr id="35860" name="Line 21"/>
          <p:cNvSpPr>
            <a:spLocks noChangeShapeType="1"/>
          </p:cNvSpPr>
          <p:nvPr/>
        </p:nvSpPr>
        <p:spPr bwMode="auto">
          <a:xfrm>
            <a:off x="3962401" y="2628900"/>
            <a:ext cx="9906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5861" name="Text Box 22"/>
          <p:cNvSpPr txBox="1">
            <a:spLocks noChangeArrowheads="1"/>
          </p:cNvSpPr>
          <p:nvPr/>
        </p:nvSpPr>
        <p:spPr bwMode="auto">
          <a:xfrm>
            <a:off x="5159090" y="18843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5862" name="Text Box 23"/>
          <p:cNvSpPr txBox="1">
            <a:spLocks noChangeArrowheads="1"/>
          </p:cNvSpPr>
          <p:nvPr/>
        </p:nvSpPr>
        <p:spPr bwMode="auto">
          <a:xfrm>
            <a:off x="4063276" y="405600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((1,2) (2,4) (3,1))</a:t>
            </a:r>
            <a:endParaRPr kumimoji="1" lang="en-US" altLang="zh-CN" sz="1800">
              <a:latin typeface="Times New Roman" pitchFamily="18" charset="0"/>
            </a:endParaRPr>
          </a:p>
        </p:txBody>
      </p:sp>
      <p:sp>
        <p:nvSpPr>
          <p:cNvPr id="35863" name="Line 24"/>
          <p:cNvSpPr>
            <a:spLocks noChangeShapeType="1"/>
          </p:cNvSpPr>
          <p:nvPr/>
        </p:nvSpPr>
        <p:spPr bwMode="auto">
          <a:xfrm>
            <a:off x="4953000" y="3657600"/>
            <a:ext cx="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5864" name="Object 25"/>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12321" name="Document" r:id="rId4" imgW="7241909" imgH="4624958" progId="Word.Document.8">
                  <p:embed/>
                </p:oleObj>
              </mc:Choice>
              <mc:Fallback>
                <p:oleObj name="Document" r:id="rId4" imgW="7241909" imgH="4624958" progId="Word.Document.8">
                  <p:embed/>
                  <p:pic>
                    <p:nvPicPr>
                      <p:cNvPr id="35864"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732996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sp>
        <p:nvSpPr>
          <p:cNvPr id="36867" name="Text Box 4"/>
          <p:cNvSpPr txBox="1">
            <a:spLocks noChangeArrowheads="1"/>
          </p:cNvSpPr>
          <p:nvPr/>
        </p:nvSpPr>
        <p:spPr bwMode="auto">
          <a:xfrm>
            <a:off x="334313" y="2170050"/>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a:t>
            </a:r>
          </a:p>
        </p:txBody>
      </p:sp>
      <p:sp>
        <p:nvSpPr>
          <p:cNvPr id="36868" name="Line 5"/>
          <p:cNvSpPr>
            <a:spLocks noChangeShapeType="1"/>
          </p:cNvSpPr>
          <p:nvPr/>
        </p:nvSpPr>
        <p:spPr bwMode="auto">
          <a:xfrm flipH="1">
            <a:off x="762001" y="1828800"/>
            <a:ext cx="7620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69" name="Text Box 6"/>
          <p:cNvSpPr txBox="1">
            <a:spLocks noChangeArrowheads="1"/>
          </p:cNvSpPr>
          <p:nvPr/>
        </p:nvSpPr>
        <p:spPr bwMode="auto">
          <a:xfrm>
            <a:off x="198544" y="308445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(2,3))</a:t>
            </a:r>
          </a:p>
        </p:txBody>
      </p:sp>
      <p:sp>
        <p:nvSpPr>
          <p:cNvPr id="36870" name="Line 7"/>
          <p:cNvSpPr>
            <a:spLocks noChangeShapeType="1"/>
          </p:cNvSpPr>
          <p:nvPr/>
        </p:nvSpPr>
        <p:spPr bwMode="auto">
          <a:xfrm>
            <a:off x="609600" y="257175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1" name="Line 8"/>
          <p:cNvSpPr>
            <a:spLocks noChangeShapeType="1"/>
          </p:cNvSpPr>
          <p:nvPr/>
        </p:nvSpPr>
        <p:spPr bwMode="auto">
          <a:xfrm flipV="1">
            <a:off x="838200" y="251460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2" name="Text Box 9"/>
          <p:cNvSpPr txBox="1">
            <a:spLocks noChangeArrowheads="1"/>
          </p:cNvSpPr>
          <p:nvPr/>
        </p:nvSpPr>
        <p:spPr bwMode="auto">
          <a:xfrm>
            <a:off x="2179743" y="31416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a:t>
            </a:r>
          </a:p>
        </p:txBody>
      </p:sp>
      <p:sp>
        <p:nvSpPr>
          <p:cNvPr id="36873" name="Line 10"/>
          <p:cNvSpPr>
            <a:spLocks noChangeShapeType="1"/>
          </p:cNvSpPr>
          <p:nvPr/>
        </p:nvSpPr>
        <p:spPr bwMode="auto">
          <a:xfrm>
            <a:off x="1066801" y="2514600"/>
            <a:ext cx="12954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4" name="Text Box 11"/>
          <p:cNvSpPr txBox="1">
            <a:spLocks noChangeArrowheads="1"/>
          </p:cNvSpPr>
          <p:nvPr/>
        </p:nvSpPr>
        <p:spPr bwMode="auto">
          <a:xfrm>
            <a:off x="354880" y="399885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((1,1) (2,4) (3,2))</a:t>
            </a:r>
          </a:p>
        </p:txBody>
      </p:sp>
      <p:sp>
        <p:nvSpPr>
          <p:cNvPr id="36875" name="Line 12"/>
          <p:cNvSpPr>
            <a:spLocks noChangeShapeType="1"/>
          </p:cNvSpPr>
          <p:nvPr/>
        </p:nvSpPr>
        <p:spPr bwMode="auto">
          <a:xfrm flipH="1">
            <a:off x="1143000" y="3543300"/>
            <a:ext cx="129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6" name="Line 13"/>
          <p:cNvSpPr>
            <a:spLocks noChangeShapeType="1"/>
          </p:cNvSpPr>
          <p:nvPr/>
        </p:nvSpPr>
        <p:spPr bwMode="auto">
          <a:xfrm flipV="1">
            <a:off x="1752600" y="3600450"/>
            <a:ext cx="99060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7" name="Line 14"/>
          <p:cNvSpPr>
            <a:spLocks noChangeShapeType="1"/>
          </p:cNvSpPr>
          <p:nvPr/>
        </p:nvSpPr>
        <p:spPr bwMode="auto">
          <a:xfrm flipH="1" flipV="1">
            <a:off x="1295400" y="2457450"/>
            <a:ext cx="121920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8" name="Line 15"/>
          <p:cNvSpPr>
            <a:spLocks noChangeShapeType="1"/>
          </p:cNvSpPr>
          <p:nvPr/>
        </p:nvSpPr>
        <p:spPr bwMode="auto">
          <a:xfrm flipV="1">
            <a:off x="1143000" y="19431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79" name="Text Box 16"/>
          <p:cNvSpPr txBox="1">
            <a:spLocks noChangeArrowheads="1"/>
          </p:cNvSpPr>
          <p:nvPr/>
        </p:nvSpPr>
        <p:spPr bwMode="auto">
          <a:xfrm>
            <a:off x="5768688" y="10842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6880" name="Text Box 17"/>
          <p:cNvSpPr txBox="1">
            <a:spLocks noChangeArrowheads="1"/>
          </p:cNvSpPr>
          <p:nvPr/>
        </p:nvSpPr>
        <p:spPr bwMode="auto">
          <a:xfrm>
            <a:off x="3395010" y="2227201"/>
            <a:ext cx="734733"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a:t>
            </a:r>
          </a:p>
        </p:txBody>
      </p:sp>
      <p:sp>
        <p:nvSpPr>
          <p:cNvPr id="36881" name="Line 18"/>
          <p:cNvSpPr>
            <a:spLocks noChangeShapeType="1"/>
          </p:cNvSpPr>
          <p:nvPr/>
        </p:nvSpPr>
        <p:spPr bwMode="auto">
          <a:xfrm>
            <a:off x="1981200" y="1885950"/>
            <a:ext cx="1447800"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82" name="Text Box 19"/>
          <p:cNvSpPr txBox="1">
            <a:spLocks noChangeArrowheads="1"/>
          </p:cNvSpPr>
          <p:nvPr/>
        </p:nvSpPr>
        <p:spPr bwMode="auto">
          <a:xfrm>
            <a:off x="6987890" y="14842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6883" name="Text Box 20"/>
          <p:cNvSpPr txBox="1">
            <a:spLocks noChangeArrowheads="1"/>
          </p:cNvSpPr>
          <p:nvPr/>
        </p:nvSpPr>
        <p:spPr bwMode="auto">
          <a:xfrm>
            <a:off x="4313345" y="3255901"/>
            <a:ext cx="1234870"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 (2,4))</a:t>
            </a:r>
          </a:p>
        </p:txBody>
      </p:sp>
      <p:sp>
        <p:nvSpPr>
          <p:cNvPr id="36884" name="Line 21"/>
          <p:cNvSpPr>
            <a:spLocks noChangeShapeType="1"/>
          </p:cNvSpPr>
          <p:nvPr/>
        </p:nvSpPr>
        <p:spPr bwMode="auto">
          <a:xfrm>
            <a:off x="3962401" y="2628900"/>
            <a:ext cx="990600" cy="628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85" name="Text Box 22"/>
          <p:cNvSpPr txBox="1">
            <a:spLocks noChangeArrowheads="1"/>
          </p:cNvSpPr>
          <p:nvPr/>
        </p:nvSpPr>
        <p:spPr bwMode="auto">
          <a:xfrm>
            <a:off x="5159090" y="188430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6886" name="Text Box 23"/>
          <p:cNvSpPr txBox="1">
            <a:spLocks noChangeArrowheads="1"/>
          </p:cNvSpPr>
          <p:nvPr/>
        </p:nvSpPr>
        <p:spPr bwMode="auto">
          <a:xfrm>
            <a:off x="4063276" y="4056001"/>
            <a:ext cx="1735006"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((1,2) (2,4) (3,1))</a:t>
            </a:r>
          </a:p>
        </p:txBody>
      </p:sp>
      <p:sp>
        <p:nvSpPr>
          <p:cNvPr id="36887" name="Line 24"/>
          <p:cNvSpPr>
            <a:spLocks noChangeShapeType="1"/>
          </p:cNvSpPr>
          <p:nvPr/>
        </p:nvSpPr>
        <p:spPr bwMode="auto">
          <a:xfrm>
            <a:off x="4953000" y="3657600"/>
            <a:ext cx="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sp>
        <p:nvSpPr>
          <p:cNvPr id="36888" name="Text Box 25"/>
          <p:cNvSpPr txBox="1">
            <a:spLocks noChangeArrowheads="1"/>
          </p:cNvSpPr>
          <p:nvPr/>
        </p:nvSpPr>
        <p:spPr bwMode="auto">
          <a:xfrm>
            <a:off x="6378288" y="2284351"/>
            <a:ext cx="330775"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rgbClr val="FF0000"/>
                </a:solidFill>
                <a:latin typeface="Arial Black" pitchFamily="34" charset="0"/>
              </a:rPr>
              <a:t>Q</a:t>
            </a:r>
            <a:endParaRPr kumimoji="1" lang="en-US" altLang="zh-CN" sz="1800">
              <a:latin typeface="Times New Roman" pitchFamily="18" charset="0"/>
            </a:endParaRPr>
          </a:p>
        </p:txBody>
      </p:sp>
      <p:sp>
        <p:nvSpPr>
          <p:cNvPr id="36889" name="Text Box 26"/>
          <p:cNvSpPr txBox="1">
            <a:spLocks noChangeArrowheads="1"/>
          </p:cNvSpPr>
          <p:nvPr/>
        </p:nvSpPr>
        <p:spPr bwMode="auto">
          <a:xfrm>
            <a:off x="3838608" y="4970401"/>
            <a:ext cx="2235142"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solidFill>
                  <a:schemeClr val="tx2"/>
                </a:solidFill>
                <a:latin typeface="Times New Roman" pitchFamily="18" charset="0"/>
              </a:rPr>
              <a:t>((1,2) (2,4) (3,1) (4,3))</a:t>
            </a:r>
            <a:endParaRPr kumimoji="1" lang="en-US" altLang="zh-CN" sz="1800">
              <a:latin typeface="Times New Roman" pitchFamily="18" charset="0"/>
            </a:endParaRPr>
          </a:p>
        </p:txBody>
      </p:sp>
      <p:sp>
        <p:nvSpPr>
          <p:cNvPr id="36890" name="Line 27"/>
          <p:cNvSpPr>
            <a:spLocks noChangeShapeType="1"/>
          </p:cNvSpPr>
          <p:nvPr/>
        </p:nvSpPr>
        <p:spPr bwMode="auto">
          <a:xfrm>
            <a:off x="4953000" y="4514850"/>
            <a:ext cx="0" cy="514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68538" tIns="34269" rIns="68538" bIns="34269" anchor="ctr"/>
          <a:lstStyle/>
          <a:p>
            <a:endParaRPr lang="zh-CN" altLang="en-US"/>
          </a:p>
        </p:txBody>
      </p:sp>
      <p:graphicFrame>
        <p:nvGraphicFramePr>
          <p:cNvPr id="36891" name="Object 28"/>
          <p:cNvGraphicFramePr>
            <a:graphicFrameLocks noChangeAspect="1"/>
          </p:cNvGraphicFramePr>
          <p:nvPr/>
        </p:nvGraphicFramePr>
        <p:xfrm>
          <a:off x="4951420" y="1137050"/>
          <a:ext cx="2820987" cy="1756172"/>
        </p:xfrm>
        <a:graphic>
          <a:graphicData uri="http://schemas.openxmlformats.org/presentationml/2006/ole">
            <mc:AlternateContent xmlns:mc="http://schemas.openxmlformats.org/markup-compatibility/2006">
              <mc:Choice xmlns:v="urn:schemas-microsoft-com:vml" Requires="v">
                <p:oleObj spid="_x0000_s13345" name="Document" r:id="rId4" imgW="7241909" imgH="4624958" progId="Word.Document.8">
                  <p:embed/>
                </p:oleObj>
              </mc:Choice>
              <mc:Fallback>
                <p:oleObj name="Document" r:id="rId4" imgW="7241909" imgH="4624958" progId="Word.Document.8">
                  <p:embed/>
                  <p:pic>
                    <p:nvPicPr>
                      <p:cNvPr id="36891" name="Object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13705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矩形 1"/>
          <p:cNvSpPr/>
          <p:nvPr/>
        </p:nvSpPr>
        <p:spPr>
          <a:xfrm>
            <a:off x="156320" y="4504057"/>
            <a:ext cx="3323483" cy="671936"/>
          </a:xfrm>
          <a:prstGeom prst="rect">
            <a:avLst/>
          </a:prstGeom>
          <a:ln>
            <a:solidFill>
              <a:schemeClr val="tx1"/>
            </a:solidFill>
          </a:ln>
        </p:spPr>
        <p:txBody>
          <a:bodyPr wrap="square" lIns="68538" tIns="34269" rIns="68538" bIns="34269">
            <a:spAutoFit/>
          </a:bodyPr>
          <a:lstStyle/>
          <a:p>
            <a:pPr>
              <a:lnSpc>
                <a:spcPts val="2925"/>
              </a:lnSpc>
              <a:tabLst>
                <a:tab pos="1285092" algn="l"/>
              </a:tabLst>
            </a:pPr>
            <a:r>
              <a:rPr lang="en-US" altLang="zh-CN" dirty="0" err="1">
                <a:solidFill>
                  <a:srgbClr val="C00000"/>
                </a:solidFill>
                <a:latin typeface="Times New Roman" pitchFamily="18" charset="0"/>
                <a:cs typeface="Times New Roman" pitchFamily="18" charset="0"/>
              </a:rPr>
              <a:t>解是</a:t>
            </a:r>
            <a:r>
              <a:rPr lang="en-US" altLang="zh-CN" dirty="0">
                <a:latin typeface="Times New Roman" pitchFamily="18" charset="0"/>
                <a:cs typeface="Times New Roman" pitchFamily="18" charset="0"/>
              </a:rPr>
              <a:t> </a:t>
            </a:r>
            <a:r>
              <a:rPr lang="en-US" altLang="zh-CN" b="1" dirty="0">
                <a:solidFill>
                  <a:srgbClr val="C00000"/>
                </a:solidFill>
                <a:latin typeface="Times New Roman" pitchFamily="18" charset="0"/>
                <a:cs typeface="Times New Roman" pitchFamily="18" charset="0"/>
              </a:rPr>
              <a:t>4</a:t>
            </a:r>
            <a:r>
              <a:rPr lang="en-US" altLang="zh-CN" dirty="0">
                <a:latin typeface="Times New Roman" pitchFamily="18" charset="0"/>
                <a:cs typeface="Times New Roman" pitchFamily="18" charset="0"/>
              </a:rPr>
              <a:t> </a:t>
            </a:r>
            <a:r>
              <a:rPr lang="en-US" altLang="zh-CN" dirty="0" err="1">
                <a:solidFill>
                  <a:srgbClr val="C00000"/>
                </a:solidFill>
                <a:latin typeface="Times New Roman" pitchFamily="18" charset="0"/>
                <a:cs typeface="Times New Roman" pitchFamily="18" charset="0"/>
              </a:rPr>
              <a:t>维向量</a:t>
            </a:r>
            <a:r>
              <a:rPr lang="en-US" altLang="zh-CN" dirty="0">
                <a:latin typeface="Times New Roman" pitchFamily="18" charset="0"/>
                <a:cs typeface="Times New Roman" pitchFamily="18" charset="0"/>
              </a:rPr>
              <a:t> </a:t>
            </a:r>
            <a:r>
              <a:rPr lang="en-US" altLang="zh-CN" b="1" dirty="0">
                <a:solidFill>
                  <a:srgbClr val="000000"/>
                </a:solidFill>
                <a:latin typeface="Times New Roman" pitchFamily="18" charset="0"/>
                <a:cs typeface="Times New Roman" pitchFamily="18" charset="0"/>
              </a:rPr>
              <a:t>&lt;</a:t>
            </a:r>
            <a:r>
              <a:rPr lang="en-US" altLang="zh-CN" dirty="0">
                <a:latin typeface="Times New Roman" pitchFamily="18" charset="0"/>
                <a:cs typeface="Times New Roman" pitchFamily="18" charset="0"/>
              </a:rPr>
              <a:t> </a:t>
            </a:r>
            <a:r>
              <a:rPr lang="en-US" altLang="zh-CN" b="1" i="1" dirty="0">
                <a:solidFill>
                  <a:srgbClr val="000000"/>
                </a:solidFill>
                <a:latin typeface="Times New Roman" pitchFamily="18" charset="0"/>
                <a:cs typeface="Times New Roman" pitchFamily="18" charset="0"/>
              </a:rPr>
              <a:t>x</a:t>
            </a:r>
            <a:r>
              <a:rPr lang="en-US" altLang="zh-CN" sz="1050" b="1" dirty="0">
                <a:solidFill>
                  <a:srgbClr val="000000"/>
                </a:solidFill>
                <a:latin typeface="Times New Roman" pitchFamily="18" charset="0"/>
                <a:cs typeface="Times New Roman" pitchFamily="18" charset="0"/>
              </a:rPr>
              <a:t>1</a:t>
            </a:r>
            <a:r>
              <a:rPr lang="en-US" altLang="zh-CN" b="1" dirty="0">
                <a:solidFill>
                  <a:srgbClr val="000000"/>
                </a:solidFill>
                <a:latin typeface="Times New Roman" pitchFamily="18" charset="0"/>
                <a:cs typeface="Times New Roman" pitchFamily="18" charset="0"/>
              </a:rPr>
              <a:t>,</a:t>
            </a:r>
            <a:r>
              <a:rPr lang="en-US" altLang="zh-CN" dirty="0">
                <a:latin typeface="Times New Roman" pitchFamily="18" charset="0"/>
                <a:cs typeface="Times New Roman" pitchFamily="18" charset="0"/>
              </a:rPr>
              <a:t> </a:t>
            </a:r>
            <a:r>
              <a:rPr lang="en-US" altLang="zh-CN" b="1" i="1" dirty="0">
                <a:solidFill>
                  <a:srgbClr val="000000"/>
                </a:solidFill>
                <a:latin typeface="Times New Roman" pitchFamily="18" charset="0"/>
                <a:cs typeface="Times New Roman" pitchFamily="18" charset="0"/>
              </a:rPr>
              <a:t>x</a:t>
            </a:r>
            <a:r>
              <a:rPr lang="en-US" altLang="zh-CN" sz="1050" b="1" dirty="0">
                <a:solidFill>
                  <a:srgbClr val="000000"/>
                </a:solidFill>
                <a:latin typeface="Times New Roman" pitchFamily="18" charset="0"/>
                <a:cs typeface="Times New Roman" pitchFamily="18" charset="0"/>
              </a:rPr>
              <a:t>2</a:t>
            </a:r>
            <a:r>
              <a:rPr lang="en-US" altLang="zh-CN" b="1" dirty="0">
                <a:solidFill>
                  <a:srgbClr val="000000"/>
                </a:solidFill>
                <a:latin typeface="Times New Roman" pitchFamily="18" charset="0"/>
                <a:cs typeface="Times New Roman" pitchFamily="18" charset="0"/>
              </a:rPr>
              <a:t>,</a:t>
            </a:r>
            <a:r>
              <a:rPr lang="en-US" altLang="zh-CN" dirty="0">
                <a:latin typeface="Times New Roman" pitchFamily="18" charset="0"/>
                <a:cs typeface="Times New Roman" pitchFamily="18" charset="0"/>
              </a:rPr>
              <a:t> </a:t>
            </a:r>
            <a:r>
              <a:rPr lang="en-US" altLang="zh-CN" b="1" i="1" dirty="0">
                <a:solidFill>
                  <a:srgbClr val="000000"/>
                </a:solidFill>
                <a:latin typeface="Times New Roman" pitchFamily="18" charset="0"/>
                <a:cs typeface="Times New Roman" pitchFamily="18" charset="0"/>
              </a:rPr>
              <a:t>x</a:t>
            </a:r>
            <a:r>
              <a:rPr lang="en-US" altLang="zh-CN" sz="1050" b="1" dirty="0">
                <a:solidFill>
                  <a:srgbClr val="000000"/>
                </a:solidFill>
                <a:latin typeface="Times New Roman" pitchFamily="18" charset="0"/>
                <a:cs typeface="Times New Roman" pitchFamily="18" charset="0"/>
              </a:rPr>
              <a:t>3</a:t>
            </a:r>
            <a:r>
              <a:rPr lang="en-US" altLang="zh-CN" b="1" dirty="0">
                <a:solidFill>
                  <a:srgbClr val="000000"/>
                </a:solidFill>
                <a:latin typeface="Times New Roman" pitchFamily="18" charset="0"/>
                <a:cs typeface="Times New Roman" pitchFamily="18" charset="0"/>
              </a:rPr>
              <a:t>,</a:t>
            </a:r>
            <a:r>
              <a:rPr lang="en-US" altLang="zh-CN" dirty="0">
                <a:latin typeface="Times New Roman" pitchFamily="18" charset="0"/>
                <a:cs typeface="Times New Roman" pitchFamily="18" charset="0"/>
              </a:rPr>
              <a:t> </a:t>
            </a:r>
            <a:r>
              <a:rPr lang="en-US" altLang="zh-CN" b="1" i="1" dirty="0">
                <a:solidFill>
                  <a:srgbClr val="000000"/>
                </a:solidFill>
                <a:latin typeface="Times New Roman" pitchFamily="18" charset="0"/>
                <a:cs typeface="Times New Roman" pitchFamily="18" charset="0"/>
              </a:rPr>
              <a:t>x</a:t>
            </a:r>
            <a:r>
              <a:rPr lang="en-US" altLang="zh-CN" sz="1050" b="1" dirty="0">
                <a:solidFill>
                  <a:srgbClr val="000000"/>
                </a:solidFill>
                <a:latin typeface="Times New Roman" pitchFamily="18" charset="0"/>
                <a:cs typeface="Times New Roman" pitchFamily="18" charset="0"/>
              </a:rPr>
              <a:t>4</a:t>
            </a:r>
            <a:r>
              <a:rPr lang="en-US" altLang="zh-CN" b="1" dirty="0">
                <a:solidFill>
                  <a:srgbClr val="000000"/>
                </a:solidFill>
                <a:latin typeface="Times New Roman" pitchFamily="18" charset="0"/>
                <a:cs typeface="Times New Roman" pitchFamily="18" charset="0"/>
              </a:rPr>
              <a:t>&gt;</a:t>
            </a:r>
          </a:p>
          <a:p>
            <a:pPr>
              <a:lnSpc>
                <a:spcPts val="1800"/>
              </a:lnSpc>
              <a:tabLst>
                <a:tab pos="1285092" algn="l"/>
              </a:tabLst>
            </a:pPr>
            <a:r>
              <a:rPr lang="en-US" altLang="zh-CN" dirty="0">
                <a:solidFill>
                  <a:srgbClr val="000000"/>
                </a:solidFill>
                <a:latin typeface="Times New Roman" pitchFamily="18" charset="0"/>
                <a:cs typeface="Times New Roman" pitchFamily="18" charset="0"/>
              </a:rPr>
              <a:t>解</a:t>
            </a:r>
            <a:r>
              <a:rPr lang="en-US" altLang="zh-CN" b="1" dirty="0">
                <a:solidFill>
                  <a:srgbClr val="000000"/>
                </a:solidFill>
                <a:latin typeface="Times New Roman" pitchFamily="18" charset="0"/>
                <a:cs typeface="Times New Roman" pitchFamily="18" charset="0"/>
              </a:rPr>
              <a:t>:</a:t>
            </a:r>
            <a:r>
              <a:rPr lang="en-US" altLang="zh-CN" dirty="0">
                <a:latin typeface="Times New Roman" pitchFamily="18" charset="0"/>
                <a:cs typeface="Times New Roman" pitchFamily="18" charset="0"/>
              </a:rPr>
              <a:t>  </a:t>
            </a:r>
            <a:r>
              <a:rPr lang="en-US" altLang="zh-CN" b="1" dirty="0">
                <a:solidFill>
                  <a:srgbClr val="000000"/>
                </a:solidFill>
                <a:latin typeface="Times New Roman" pitchFamily="18" charset="0"/>
                <a:cs typeface="Times New Roman" pitchFamily="18" charset="0"/>
              </a:rPr>
              <a:t>&lt;2,4,1,3&gt;</a:t>
            </a:r>
            <a:r>
              <a:rPr lang="en-US" altLang="zh-CN" dirty="0">
                <a:solidFill>
                  <a:srgbClr val="000000"/>
                </a:solidFill>
                <a:latin typeface="Times New Roman" pitchFamily="18" charset="0"/>
                <a:cs typeface="Times New Roman" pitchFamily="18" charset="0"/>
              </a:rPr>
              <a:t>，</a:t>
            </a:r>
            <a:r>
              <a:rPr lang="en-US" altLang="zh-CN" b="1" dirty="0">
                <a:solidFill>
                  <a:srgbClr val="000000"/>
                </a:solidFill>
                <a:latin typeface="Times New Roman" pitchFamily="18" charset="0"/>
                <a:cs typeface="Times New Roman" pitchFamily="18" charset="0"/>
              </a:rPr>
              <a:t>&lt;3,1,4,2&gt;</a:t>
            </a:r>
          </a:p>
        </p:txBody>
      </p:sp>
    </p:spTree>
    <p:extLst>
      <p:ext uri="{BB962C8B-B14F-4D97-AF65-F5344CB8AC3E}">
        <p14:creationId xmlns:p14="http://schemas.microsoft.com/office/powerpoint/2010/main" val="405432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01060" y="356657"/>
            <a:ext cx="5929828" cy="810478"/>
          </a:xfrm>
          <a:prstGeom prst="rect">
            <a:avLst/>
          </a:prstGeom>
        </p:spPr>
        <p:txBody>
          <a:bodyPr wrap="none">
            <a:spAutoFit/>
          </a:bodyPr>
          <a:lstStyle/>
          <a:p>
            <a:pPr lvl="0" fontAlgn="auto">
              <a:lnSpc>
                <a:spcPts val="5569"/>
              </a:lnSpc>
              <a:spcBef>
                <a:spcPts val="0"/>
              </a:spcBef>
              <a:spcAft>
                <a:spcPts val="0"/>
              </a:spcAft>
            </a:pPr>
            <a:r>
              <a:rPr lang="zh-CN" altLang="en-US" sz="5600" dirty="0">
                <a:solidFill>
                  <a:srgbClr val="C00000"/>
                </a:solidFill>
                <a:latin typeface="Times New Roman" pitchFamily="18" charset="0"/>
                <a:cs typeface="Times New Roman" pitchFamily="18" charset="0"/>
              </a:rPr>
              <a:t>传教士和野人问题</a:t>
            </a:r>
            <a:endParaRPr lang="en-US" altLang="zh-CN" sz="5600" dirty="0">
              <a:solidFill>
                <a:srgbClr val="C00000"/>
              </a:solidFill>
              <a:latin typeface="Times New Roman" pitchFamily="18" charset="0"/>
              <a:cs typeface="Times New Roman" pitchFamily="18" charset="0"/>
            </a:endParaRPr>
          </a:p>
        </p:txBody>
      </p:sp>
      <p:sp>
        <p:nvSpPr>
          <p:cNvPr id="5" name="矩形 4"/>
          <p:cNvSpPr/>
          <p:nvPr/>
        </p:nvSpPr>
        <p:spPr>
          <a:xfrm>
            <a:off x="447288" y="1136177"/>
            <a:ext cx="8478944" cy="1028275"/>
          </a:xfrm>
          <a:prstGeom prst="rect">
            <a:avLst/>
          </a:prstGeom>
        </p:spPr>
        <p:txBody>
          <a:bodyPr wrap="square">
            <a:spAutoFit/>
          </a:bodyPr>
          <a:lstStyle/>
          <a:p>
            <a:pPr eaLnBrk="0" hangingPunct="0">
              <a:spcBef>
                <a:spcPct val="20000"/>
              </a:spcBef>
            </a:pPr>
            <a:r>
              <a:rPr lang="zh-CN" altLang="en-US" sz="2000" b="1" dirty="0">
                <a:latin typeface="+mn-lt"/>
                <a:ea typeface="+mn-ea"/>
              </a:rPr>
              <a:t>有 </a:t>
            </a:r>
            <a:r>
              <a:rPr lang="en-US" altLang="zh-CN" sz="2000" b="1" dirty="0">
                <a:latin typeface="+mn-lt"/>
                <a:ea typeface="+mn-ea"/>
              </a:rPr>
              <a:t>3 </a:t>
            </a:r>
            <a:r>
              <a:rPr lang="zh-CN" altLang="en-US" sz="2000" b="1" dirty="0">
                <a:latin typeface="+mn-lt"/>
                <a:ea typeface="+mn-ea"/>
              </a:rPr>
              <a:t>个传教士和 </a:t>
            </a:r>
            <a:r>
              <a:rPr lang="en-US" altLang="zh-CN" sz="2000" b="1" dirty="0">
                <a:latin typeface="+mn-lt"/>
                <a:ea typeface="+mn-ea"/>
              </a:rPr>
              <a:t>3 </a:t>
            </a:r>
            <a:r>
              <a:rPr lang="zh-CN" altLang="en-US" sz="2000" b="1" dirty="0">
                <a:latin typeface="+mn-lt"/>
                <a:ea typeface="+mn-ea"/>
              </a:rPr>
              <a:t>个野人过河，只有一条能装下两个人的船，在河的任何一方或者船上。 如果野人的人数大于传教士的人数，那么传教士就会有危险。要求给出安全渡河的方案。</a:t>
            </a:r>
          </a:p>
        </p:txBody>
      </p:sp>
      <p:sp>
        <p:nvSpPr>
          <p:cNvPr id="6" name="矩形 5"/>
          <p:cNvSpPr/>
          <p:nvPr/>
        </p:nvSpPr>
        <p:spPr>
          <a:xfrm>
            <a:off x="3188710" y="6308476"/>
            <a:ext cx="2775119" cy="369332"/>
          </a:xfrm>
          <a:prstGeom prst="rect">
            <a:avLst/>
          </a:prstGeom>
        </p:spPr>
        <p:txBody>
          <a:bodyPr wrap="none">
            <a:spAutoFit/>
          </a:bodyPr>
          <a:lstStyle/>
          <a:p>
            <a:r>
              <a:rPr lang="zh-CN" altLang="en-US" dirty="0"/>
              <a:t>图 </a:t>
            </a:r>
            <a:r>
              <a:rPr lang="en-US" altLang="zh-CN" dirty="0"/>
              <a:t>6.4 </a:t>
            </a:r>
            <a:r>
              <a:rPr lang="zh-CN" altLang="en-US" dirty="0"/>
              <a:t>传教士和野人问题 </a:t>
            </a:r>
          </a:p>
        </p:txBody>
      </p:sp>
      <p:sp>
        <p:nvSpPr>
          <p:cNvPr id="11" name="椭圆 10">
            <a:extLst>
              <a:ext uri="{FF2B5EF4-FFF2-40B4-BE49-F238E27FC236}">
                <a16:creationId xmlns:a16="http://schemas.microsoft.com/office/drawing/2014/main" id="{88121350-F221-43F9-8C55-B9607AF3A0CC}"/>
              </a:ext>
            </a:extLst>
          </p:cNvPr>
          <p:cNvSpPr/>
          <p:nvPr/>
        </p:nvSpPr>
        <p:spPr>
          <a:xfrm>
            <a:off x="2245821" y="3314535"/>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8006AE7-4DB7-4789-BFFE-16A9F0832BDB}"/>
              </a:ext>
            </a:extLst>
          </p:cNvPr>
          <p:cNvSpPr/>
          <p:nvPr/>
        </p:nvSpPr>
        <p:spPr>
          <a:xfrm>
            <a:off x="2245821" y="3939375"/>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46809D33-EC0E-4D79-83B9-B7B2676908C9}"/>
              </a:ext>
            </a:extLst>
          </p:cNvPr>
          <p:cNvSpPr/>
          <p:nvPr/>
        </p:nvSpPr>
        <p:spPr>
          <a:xfrm>
            <a:off x="2245821" y="4564216"/>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067AE3B-F46E-4C3E-A7B7-0EA201BA319A}"/>
              </a:ext>
            </a:extLst>
          </p:cNvPr>
          <p:cNvSpPr/>
          <p:nvPr/>
        </p:nvSpPr>
        <p:spPr>
          <a:xfrm>
            <a:off x="2062942" y="5488777"/>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5DFFD1A-31E5-44BB-A8D0-B8898C40D0A2}"/>
              </a:ext>
            </a:extLst>
          </p:cNvPr>
          <p:cNvSpPr/>
          <p:nvPr/>
        </p:nvSpPr>
        <p:spPr>
          <a:xfrm>
            <a:off x="3068781" y="3314535"/>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704B1DF-701F-4729-A31F-A020602DD033}"/>
              </a:ext>
            </a:extLst>
          </p:cNvPr>
          <p:cNvSpPr/>
          <p:nvPr/>
        </p:nvSpPr>
        <p:spPr>
          <a:xfrm>
            <a:off x="3068781" y="3939375"/>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2330E984-BA97-4DB6-AA06-AF7D922C177A}"/>
              </a:ext>
            </a:extLst>
          </p:cNvPr>
          <p:cNvSpPr/>
          <p:nvPr/>
        </p:nvSpPr>
        <p:spPr>
          <a:xfrm>
            <a:off x="3068781" y="4564216"/>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1C0D437F-A2F7-4E47-998A-43BBA7E3790D}"/>
              </a:ext>
            </a:extLst>
          </p:cNvPr>
          <p:cNvSpPr/>
          <p:nvPr/>
        </p:nvSpPr>
        <p:spPr>
          <a:xfrm>
            <a:off x="3139902" y="5498936"/>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4515527C-F4FD-4801-A8A9-F38895C044B5}"/>
              </a:ext>
            </a:extLst>
          </p:cNvPr>
          <p:cNvCxnSpPr>
            <a:cxnSpLocks/>
          </p:cNvCxnSpPr>
          <p:nvPr/>
        </p:nvCxnSpPr>
        <p:spPr>
          <a:xfrm>
            <a:off x="2629362" y="5397336"/>
            <a:ext cx="335280" cy="162561"/>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5D6F580-0A0E-4A01-AFCE-B337F7AD3210}"/>
              </a:ext>
            </a:extLst>
          </p:cNvPr>
          <p:cNvCxnSpPr>
            <a:cxnSpLocks/>
          </p:cNvCxnSpPr>
          <p:nvPr/>
        </p:nvCxnSpPr>
        <p:spPr>
          <a:xfrm flipV="1">
            <a:off x="2629362" y="5559897"/>
            <a:ext cx="335280" cy="254000"/>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1038D6D-A93E-48CD-B9B2-12B84231816B}"/>
              </a:ext>
            </a:extLst>
          </p:cNvPr>
          <p:cNvCxnSpPr>
            <a:cxnSpLocks/>
          </p:cNvCxnSpPr>
          <p:nvPr/>
        </p:nvCxnSpPr>
        <p:spPr>
          <a:xfrm flipV="1">
            <a:off x="2664922" y="5671658"/>
            <a:ext cx="335280" cy="254000"/>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7CDA3CE-409E-4EDA-B33B-322615B8F776}"/>
              </a:ext>
            </a:extLst>
          </p:cNvPr>
          <p:cNvCxnSpPr/>
          <p:nvPr/>
        </p:nvCxnSpPr>
        <p:spPr>
          <a:xfrm>
            <a:off x="4155901" y="3035136"/>
            <a:ext cx="0" cy="3058160"/>
          </a:xfrm>
          <a:prstGeom prst="line">
            <a:avLst/>
          </a:prstGeom>
          <a:ln w="6350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A86ED30E-8C76-4844-8A89-B6FA8C7F4405}"/>
              </a:ext>
            </a:extLst>
          </p:cNvPr>
          <p:cNvCxnSpPr/>
          <p:nvPr/>
        </p:nvCxnSpPr>
        <p:spPr>
          <a:xfrm>
            <a:off x="5222701" y="3035136"/>
            <a:ext cx="0" cy="3058160"/>
          </a:xfrm>
          <a:prstGeom prst="line">
            <a:avLst/>
          </a:prstGeom>
          <a:ln w="63500">
            <a:solidFill>
              <a:srgbClr val="0066FF"/>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CB165C5A-8305-4549-AF18-420A68497912}"/>
              </a:ext>
            </a:extLst>
          </p:cNvPr>
          <p:cNvSpPr/>
          <p:nvPr/>
        </p:nvSpPr>
        <p:spPr>
          <a:xfrm>
            <a:off x="5832301" y="5580220"/>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2F6D017-F644-4C7E-BB3D-B71D95D3D33A}"/>
              </a:ext>
            </a:extLst>
          </p:cNvPr>
          <p:cNvSpPr/>
          <p:nvPr/>
        </p:nvSpPr>
        <p:spPr>
          <a:xfrm>
            <a:off x="6909261" y="5590379"/>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12C05228-03C7-4550-BB8D-49EEBC206A5C}"/>
              </a:ext>
            </a:extLst>
          </p:cNvPr>
          <p:cNvCxnSpPr>
            <a:cxnSpLocks/>
          </p:cNvCxnSpPr>
          <p:nvPr/>
        </p:nvCxnSpPr>
        <p:spPr>
          <a:xfrm>
            <a:off x="6398721" y="5488779"/>
            <a:ext cx="335280" cy="162561"/>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EE9BAC8-0B26-450D-841E-2C05489F3828}"/>
              </a:ext>
            </a:extLst>
          </p:cNvPr>
          <p:cNvCxnSpPr>
            <a:cxnSpLocks/>
          </p:cNvCxnSpPr>
          <p:nvPr/>
        </p:nvCxnSpPr>
        <p:spPr>
          <a:xfrm flipV="1">
            <a:off x="6398721" y="5651340"/>
            <a:ext cx="335280" cy="254000"/>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879CA3F-C0FD-4510-BCEE-17213EA7BA71}"/>
              </a:ext>
            </a:extLst>
          </p:cNvPr>
          <p:cNvCxnSpPr>
            <a:cxnSpLocks/>
          </p:cNvCxnSpPr>
          <p:nvPr/>
        </p:nvCxnSpPr>
        <p:spPr>
          <a:xfrm flipV="1">
            <a:off x="6434281" y="5763101"/>
            <a:ext cx="335280" cy="254000"/>
          </a:xfrm>
          <a:prstGeom prst="line">
            <a:avLst/>
          </a:prstGeom>
          <a:ln w="31750">
            <a:solidFill>
              <a:srgbClr val="0066FF"/>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E12DDB5-D640-4E03-B60D-C5DB7438FB04}"/>
              </a:ext>
            </a:extLst>
          </p:cNvPr>
          <p:cNvSpPr txBox="1"/>
          <p:nvPr/>
        </p:nvSpPr>
        <p:spPr>
          <a:xfrm>
            <a:off x="943019" y="3544347"/>
            <a:ext cx="800219" cy="830997"/>
          </a:xfrm>
          <a:prstGeom prst="rect">
            <a:avLst/>
          </a:prstGeom>
          <a:noFill/>
        </p:spPr>
        <p:txBody>
          <a:bodyPr wrap="none" rtlCol="0">
            <a:spAutoFit/>
          </a:bodyPr>
          <a:lstStyle/>
          <a:p>
            <a:r>
              <a:rPr lang="zh-CN" altLang="en-US" sz="2400" b="1" dirty="0">
                <a:solidFill>
                  <a:schemeClr val="accent2"/>
                </a:solidFill>
              </a:rPr>
              <a:t>初始</a:t>
            </a:r>
            <a:endParaRPr lang="en-US" altLang="zh-CN" sz="2400" b="1" dirty="0">
              <a:solidFill>
                <a:schemeClr val="accent2"/>
              </a:solidFill>
            </a:endParaRPr>
          </a:p>
          <a:p>
            <a:r>
              <a:rPr lang="zh-CN" altLang="en-US" sz="2400" b="1" dirty="0">
                <a:solidFill>
                  <a:schemeClr val="accent2"/>
                </a:solidFill>
              </a:rPr>
              <a:t>状态</a:t>
            </a:r>
          </a:p>
        </p:txBody>
      </p:sp>
      <p:sp>
        <p:nvSpPr>
          <p:cNvPr id="30" name="文本框 29">
            <a:extLst>
              <a:ext uri="{FF2B5EF4-FFF2-40B4-BE49-F238E27FC236}">
                <a16:creationId xmlns:a16="http://schemas.microsoft.com/office/drawing/2014/main" id="{F13797D9-8F4C-457E-9417-F98EE2691AF0}"/>
              </a:ext>
            </a:extLst>
          </p:cNvPr>
          <p:cNvSpPr txBox="1"/>
          <p:nvPr/>
        </p:nvSpPr>
        <p:spPr>
          <a:xfrm>
            <a:off x="932523" y="5165782"/>
            <a:ext cx="800219" cy="830997"/>
          </a:xfrm>
          <a:prstGeom prst="rect">
            <a:avLst/>
          </a:prstGeom>
          <a:noFill/>
        </p:spPr>
        <p:txBody>
          <a:bodyPr wrap="none" rtlCol="0">
            <a:spAutoFit/>
          </a:bodyPr>
          <a:lstStyle/>
          <a:p>
            <a:r>
              <a:rPr lang="zh-CN" altLang="en-US" sz="2400" b="1" dirty="0">
                <a:solidFill>
                  <a:schemeClr val="accent2"/>
                </a:solidFill>
              </a:rPr>
              <a:t>约束</a:t>
            </a:r>
            <a:endParaRPr lang="en-US" altLang="zh-CN" sz="2400" b="1" dirty="0">
              <a:solidFill>
                <a:schemeClr val="accent2"/>
              </a:solidFill>
            </a:endParaRPr>
          </a:p>
          <a:p>
            <a:r>
              <a:rPr lang="zh-CN" altLang="en-US" sz="2400" b="1" dirty="0">
                <a:solidFill>
                  <a:schemeClr val="accent2"/>
                </a:solidFill>
              </a:rPr>
              <a:t>条件</a:t>
            </a:r>
          </a:p>
        </p:txBody>
      </p:sp>
      <p:sp>
        <p:nvSpPr>
          <p:cNvPr id="31" name="文本框 30">
            <a:extLst>
              <a:ext uri="{FF2B5EF4-FFF2-40B4-BE49-F238E27FC236}">
                <a16:creationId xmlns:a16="http://schemas.microsoft.com/office/drawing/2014/main" id="{43CC3F28-CBA2-44D6-8576-D8996164AF83}"/>
              </a:ext>
            </a:extLst>
          </p:cNvPr>
          <p:cNvSpPr txBox="1"/>
          <p:nvPr/>
        </p:nvSpPr>
        <p:spPr>
          <a:xfrm>
            <a:off x="7732221" y="5235841"/>
            <a:ext cx="800219" cy="830997"/>
          </a:xfrm>
          <a:prstGeom prst="rect">
            <a:avLst/>
          </a:prstGeom>
          <a:noFill/>
        </p:spPr>
        <p:txBody>
          <a:bodyPr wrap="none" rtlCol="0">
            <a:spAutoFit/>
          </a:bodyPr>
          <a:lstStyle/>
          <a:p>
            <a:r>
              <a:rPr lang="zh-CN" altLang="en-US" sz="2400" b="1" dirty="0">
                <a:solidFill>
                  <a:schemeClr val="accent2"/>
                </a:solidFill>
              </a:rPr>
              <a:t>约束</a:t>
            </a:r>
            <a:endParaRPr lang="en-US" altLang="zh-CN" sz="2400" b="1" dirty="0">
              <a:solidFill>
                <a:schemeClr val="accent2"/>
              </a:solidFill>
            </a:endParaRPr>
          </a:p>
          <a:p>
            <a:r>
              <a:rPr lang="zh-CN" altLang="en-US" sz="2400" b="1" dirty="0">
                <a:solidFill>
                  <a:schemeClr val="accent2"/>
                </a:solidFill>
              </a:rPr>
              <a:t>条件</a:t>
            </a:r>
          </a:p>
        </p:txBody>
      </p:sp>
      <p:sp>
        <p:nvSpPr>
          <p:cNvPr id="32" name="文本框 31">
            <a:extLst>
              <a:ext uri="{FF2B5EF4-FFF2-40B4-BE49-F238E27FC236}">
                <a16:creationId xmlns:a16="http://schemas.microsoft.com/office/drawing/2014/main" id="{103E2102-FEEA-4BC0-92F7-0D2626AC0D8C}"/>
              </a:ext>
            </a:extLst>
          </p:cNvPr>
          <p:cNvSpPr txBox="1"/>
          <p:nvPr/>
        </p:nvSpPr>
        <p:spPr>
          <a:xfrm>
            <a:off x="5766142" y="3485366"/>
            <a:ext cx="800219" cy="830997"/>
          </a:xfrm>
          <a:prstGeom prst="rect">
            <a:avLst/>
          </a:prstGeom>
          <a:noFill/>
        </p:spPr>
        <p:txBody>
          <a:bodyPr wrap="none" rtlCol="0">
            <a:spAutoFit/>
          </a:bodyPr>
          <a:lstStyle/>
          <a:p>
            <a:r>
              <a:rPr lang="zh-CN" altLang="en-US" sz="2400" b="1" dirty="0">
                <a:solidFill>
                  <a:schemeClr val="accent2"/>
                </a:solidFill>
              </a:rPr>
              <a:t>目标</a:t>
            </a:r>
            <a:endParaRPr lang="en-US" altLang="zh-CN" sz="2400" b="1" dirty="0">
              <a:solidFill>
                <a:schemeClr val="accent2"/>
              </a:solidFill>
            </a:endParaRPr>
          </a:p>
          <a:p>
            <a:r>
              <a:rPr lang="zh-CN" altLang="en-US" sz="2400" b="1" dirty="0">
                <a:solidFill>
                  <a:schemeClr val="accent2"/>
                </a:solidFill>
              </a:rPr>
              <a:t>状态</a:t>
            </a:r>
          </a:p>
        </p:txBody>
      </p:sp>
      <p:sp>
        <p:nvSpPr>
          <p:cNvPr id="33" name="矩形 32">
            <a:extLst>
              <a:ext uri="{FF2B5EF4-FFF2-40B4-BE49-F238E27FC236}">
                <a16:creationId xmlns:a16="http://schemas.microsoft.com/office/drawing/2014/main" id="{E66EBA56-B7E5-4A8C-A956-2FADBE0CFA57}"/>
              </a:ext>
            </a:extLst>
          </p:cNvPr>
          <p:cNvSpPr/>
          <p:nvPr/>
        </p:nvSpPr>
        <p:spPr>
          <a:xfrm>
            <a:off x="4228292" y="3919057"/>
            <a:ext cx="647700" cy="3302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2EE5DB49-C623-4A7C-944A-FEDD425F3D19}"/>
              </a:ext>
            </a:extLst>
          </p:cNvPr>
          <p:cNvSpPr/>
          <p:nvPr/>
        </p:nvSpPr>
        <p:spPr>
          <a:xfrm>
            <a:off x="4307032" y="4020658"/>
            <a:ext cx="220980" cy="16256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E5923189-48A8-40D0-9642-3A84DF3B80DF}"/>
              </a:ext>
            </a:extLst>
          </p:cNvPr>
          <p:cNvSpPr/>
          <p:nvPr/>
        </p:nvSpPr>
        <p:spPr>
          <a:xfrm>
            <a:off x="4576270" y="4020658"/>
            <a:ext cx="220980" cy="16256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88121350-F221-43F9-8C55-B9607AF3A0CC}"/>
              </a:ext>
            </a:extLst>
          </p:cNvPr>
          <p:cNvSpPr/>
          <p:nvPr/>
        </p:nvSpPr>
        <p:spPr>
          <a:xfrm>
            <a:off x="6848301" y="3324695"/>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A8006AE7-4DB7-4789-BFFE-16A9F0832BDB}"/>
              </a:ext>
            </a:extLst>
          </p:cNvPr>
          <p:cNvSpPr/>
          <p:nvPr/>
        </p:nvSpPr>
        <p:spPr>
          <a:xfrm>
            <a:off x="6848301" y="3949535"/>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6809D33-EC0E-4D79-83B9-B7B2676908C9}"/>
              </a:ext>
            </a:extLst>
          </p:cNvPr>
          <p:cNvSpPr/>
          <p:nvPr/>
        </p:nvSpPr>
        <p:spPr>
          <a:xfrm>
            <a:off x="6848301" y="4574376"/>
            <a:ext cx="426720" cy="4064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5DFFD1A-31E5-44BB-A8D0-B8898C40D0A2}"/>
              </a:ext>
            </a:extLst>
          </p:cNvPr>
          <p:cNvSpPr/>
          <p:nvPr/>
        </p:nvSpPr>
        <p:spPr>
          <a:xfrm>
            <a:off x="7671261" y="3324695"/>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E704B1DF-701F-4729-A31F-A020602DD033}"/>
              </a:ext>
            </a:extLst>
          </p:cNvPr>
          <p:cNvSpPr/>
          <p:nvPr/>
        </p:nvSpPr>
        <p:spPr>
          <a:xfrm>
            <a:off x="7671261" y="3949535"/>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2330E984-BA97-4DB6-AA06-AF7D922C177A}"/>
              </a:ext>
            </a:extLst>
          </p:cNvPr>
          <p:cNvSpPr/>
          <p:nvPr/>
        </p:nvSpPr>
        <p:spPr>
          <a:xfrm>
            <a:off x="7671261" y="4574376"/>
            <a:ext cx="426720" cy="406400"/>
          </a:xfrm>
          <a:prstGeom prst="ellipse">
            <a:avLst/>
          </a:prstGeom>
          <a:no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672541" y="2454362"/>
            <a:ext cx="4236720" cy="580774"/>
          </a:xfrm>
          <a:custGeom>
            <a:avLst/>
            <a:gdLst>
              <a:gd name="connsiteX0" fmla="*/ 0 w 3931920"/>
              <a:gd name="connsiteY0" fmla="*/ 985618 h 985618"/>
              <a:gd name="connsiteX1" fmla="*/ 1788160 w 3931920"/>
              <a:gd name="connsiteY1" fmla="*/ 98 h 985618"/>
              <a:gd name="connsiteX2" fmla="*/ 3931920 w 3931920"/>
              <a:gd name="connsiteY2" fmla="*/ 924658 h 985618"/>
            </a:gdLst>
            <a:ahLst/>
            <a:cxnLst>
              <a:cxn ang="0">
                <a:pos x="connsiteX0" y="connsiteY0"/>
              </a:cxn>
              <a:cxn ang="0">
                <a:pos x="connsiteX1" y="connsiteY1"/>
              </a:cxn>
              <a:cxn ang="0">
                <a:pos x="connsiteX2" y="connsiteY2"/>
              </a:cxn>
            </a:cxnLst>
            <a:rect l="l" t="t" r="r" b="b"/>
            <a:pathLst>
              <a:path w="3931920" h="985618">
                <a:moveTo>
                  <a:pt x="0" y="985618"/>
                </a:moveTo>
                <a:cubicBezTo>
                  <a:pt x="566420" y="497938"/>
                  <a:pt x="1132840" y="10258"/>
                  <a:pt x="1788160" y="98"/>
                </a:cubicBezTo>
                <a:cubicBezTo>
                  <a:pt x="2443480" y="-10062"/>
                  <a:pt x="3569547" y="772258"/>
                  <a:pt x="3931920" y="924658"/>
                </a:cubicBezTo>
              </a:path>
            </a:pathLst>
          </a:custGeom>
          <a:ln w="31750">
            <a:solidFill>
              <a:schemeClr val="accent2"/>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20398979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73793" y="6298224"/>
            <a:ext cx="1787669" cy="369332"/>
          </a:xfrm>
          <a:prstGeom prst="rect">
            <a:avLst/>
          </a:prstGeom>
        </p:spPr>
        <p:txBody>
          <a:bodyPr wrap="square">
            <a:spAutoFit/>
          </a:bodyPr>
          <a:lstStyle/>
          <a:p>
            <a:r>
              <a:rPr lang="zh-CN" altLang="en-US" dirty="0"/>
              <a:t>图 </a:t>
            </a:r>
            <a:r>
              <a:rPr lang="en-US" altLang="zh-CN" dirty="0"/>
              <a:t>6.5 </a:t>
            </a:r>
            <a:r>
              <a:rPr lang="zh-CN" altLang="en-US" dirty="0"/>
              <a:t>解空间树</a:t>
            </a:r>
          </a:p>
        </p:txBody>
      </p:sp>
      <p:cxnSp>
        <p:nvCxnSpPr>
          <p:cNvPr id="7" name="直接箭头连接符 6"/>
          <p:cNvCxnSpPr/>
          <p:nvPr/>
        </p:nvCxnSpPr>
        <p:spPr>
          <a:xfrm flipH="1">
            <a:off x="3658466" y="700897"/>
            <a:ext cx="384759" cy="42384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273707" y="1200326"/>
            <a:ext cx="769518" cy="369332"/>
          </a:xfrm>
          <a:prstGeom prst="rect">
            <a:avLst/>
          </a:prstGeom>
          <a:noFill/>
        </p:spPr>
        <p:txBody>
          <a:bodyPr wrap="square" rtlCol="0">
            <a:spAutoFit/>
          </a:bodyPr>
          <a:lstStyle/>
          <a:p>
            <a:r>
              <a:rPr lang="en-US" altLang="zh-CN" b="1" dirty="0"/>
              <a:t>(1,3,0)</a:t>
            </a:r>
            <a:endParaRPr lang="zh-CN" altLang="en-US" b="1" dirty="0"/>
          </a:p>
        </p:txBody>
      </p:sp>
      <p:sp>
        <p:nvSpPr>
          <p:cNvPr id="10" name="TextBox 10"/>
          <p:cNvSpPr txBox="1"/>
          <p:nvPr/>
        </p:nvSpPr>
        <p:spPr>
          <a:xfrm>
            <a:off x="3946498" y="332656"/>
            <a:ext cx="792088" cy="369332"/>
          </a:xfrm>
          <a:prstGeom prst="rect">
            <a:avLst/>
          </a:prstGeom>
          <a:noFill/>
        </p:spPr>
        <p:txBody>
          <a:bodyPr wrap="square" rtlCol="0">
            <a:spAutoFit/>
          </a:bodyPr>
          <a:lstStyle/>
          <a:p>
            <a:r>
              <a:rPr lang="en-US" altLang="zh-CN" b="1" dirty="0"/>
              <a:t>(3,3,1)</a:t>
            </a:r>
            <a:endParaRPr lang="zh-CN" altLang="en-US" b="1" dirty="0"/>
          </a:p>
        </p:txBody>
      </p:sp>
      <p:cxnSp>
        <p:nvCxnSpPr>
          <p:cNvPr id="11" name="直接箭头连接符 10"/>
          <p:cNvCxnSpPr/>
          <p:nvPr/>
        </p:nvCxnSpPr>
        <p:spPr>
          <a:xfrm flipV="1">
            <a:off x="3836202" y="663651"/>
            <a:ext cx="414046"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10" idx="2"/>
          </p:cNvCxnSpPr>
          <p:nvPr/>
        </p:nvCxnSpPr>
        <p:spPr>
          <a:xfrm>
            <a:off x="4342542" y="701988"/>
            <a:ext cx="0"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7"/>
          <p:cNvSpPr txBox="1"/>
          <p:nvPr/>
        </p:nvSpPr>
        <p:spPr>
          <a:xfrm>
            <a:off x="3969068" y="1196752"/>
            <a:ext cx="769518" cy="369332"/>
          </a:xfrm>
          <a:prstGeom prst="rect">
            <a:avLst/>
          </a:prstGeom>
          <a:noFill/>
        </p:spPr>
        <p:txBody>
          <a:bodyPr wrap="square" rtlCol="0">
            <a:spAutoFit/>
          </a:bodyPr>
          <a:lstStyle/>
          <a:p>
            <a:r>
              <a:rPr lang="en-US" altLang="zh-CN" b="1" dirty="0"/>
              <a:t>(3,1,0)</a:t>
            </a:r>
            <a:endParaRPr lang="zh-CN" altLang="en-US" b="1" dirty="0"/>
          </a:p>
        </p:txBody>
      </p:sp>
      <p:cxnSp>
        <p:nvCxnSpPr>
          <p:cNvPr id="14" name="直接箭头连接符 13"/>
          <p:cNvCxnSpPr/>
          <p:nvPr/>
        </p:nvCxnSpPr>
        <p:spPr>
          <a:xfrm flipH="1">
            <a:off x="3755193" y="1594038"/>
            <a:ext cx="384759" cy="42384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9"/>
          <p:cNvSpPr txBox="1"/>
          <p:nvPr/>
        </p:nvSpPr>
        <p:spPr>
          <a:xfrm>
            <a:off x="3370434" y="2060848"/>
            <a:ext cx="769518" cy="369332"/>
          </a:xfrm>
          <a:prstGeom prst="rect">
            <a:avLst/>
          </a:prstGeom>
          <a:noFill/>
        </p:spPr>
        <p:txBody>
          <a:bodyPr wrap="square" rtlCol="0">
            <a:spAutoFit/>
          </a:bodyPr>
          <a:lstStyle/>
          <a:p>
            <a:r>
              <a:rPr lang="en-US" altLang="zh-CN" b="1" dirty="0"/>
              <a:t>(3,3,1)</a:t>
            </a:r>
            <a:endParaRPr lang="zh-CN" altLang="en-US" b="1" dirty="0"/>
          </a:p>
        </p:txBody>
      </p:sp>
      <p:cxnSp>
        <p:nvCxnSpPr>
          <p:cNvPr id="16" name="直接箭头连接符 15"/>
          <p:cNvCxnSpPr/>
          <p:nvPr/>
        </p:nvCxnSpPr>
        <p:spPr>
          <a:xfrm flipV="1">
            <a:off x="3932929" y="1556792"/>
            <a:ext cx="414046"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3" idx="2"/>
          </p:cNvCxnSpPr>
          <p:nvPr/>
        </p:nvCxnSpPr>
        <p:spPr>
          <a:xfrm>
            <a:off x="4353827" y="1566084"/>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23"/>
          <p:cNvSpPr txBox="1"/>
          <p:nvPr/>
        </p:nvSpPr>
        <p:spPr>
          <a:xfrm>
            <a:off x="4185092" y="2060848"/>
            <a:ext cx="769518" cy="369332"/>
          </a:xfrm>
          <a:prstGeom prst="rect">
            <a:avLst/>
          </a:prstGeom>
          <a:noFill/>
        </p:spPr>
        <p:txBody>
          <a:bodyPr wrap="square" rtlCol="0">
            <a:spAutoFit/>
          </a:bodyPr>
          <a:lstStyle/>
          <a:p>
            <a:r>
              <a:rPr lang="en-US" altLang="zh-CN" b="1" dirty="0"/>
              <a:t>(3,2,1)</a:t>
            </a:r>
            <a:endParaRPr lang="zh-CN" altLang="en-US" b="1" dirty="0"/>
          </a:p>
        </p:txBody>
      </p:sp>
      <p:cxnSp>
        <p:nvCxnSpPr>
          <p:cNvPr id="19" name="直接箭头连接符 18"/>
          <p:cNvCxnSpPr/>
          <p:nvPr/>
        </p:nvCxnSpPr>
        <p:spPr>
          <a:xfrm flipH="1">
            <a:off x="3892060" y="2460826"/>
            <a:ext cx="384759" cy="42384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25"/>
          <p:cNvSpPr txBox="1"/>
          <p:nvPr/>
        </p:nvSpPr>
        <p:spPr>
          <a:xfrm>
            <a:off x="3507301" y="2960255"/>
            <a:ext cx="769518" cy="369332"/>
          </a:xfrm>
          <a:prstGeom prst="rect">
            <a:avLst/>
          </a:prstGeom>
          <a:noFill/>
        </p:spPr>
        <p:txBody>
          <a:bodyPr wrap="square" rtlCol="0">
            <a:spAutoFit/>
          </a:bodyPr>
          <a:lstStyle/>
          <a:p>
            <a:r>
              <a:rPr lang="en-US" altLang="zh-CN" b="1" dirty="0"/>
              <a:t>(1,2,0)</a:t>
            </a:r>
            <a:endParaRPr lang="zh-CN" altLang="en-US" b="1" dirty="0"/>
          </a:p>
        </p:txBody>
      </p:sp>
      <p:cxnSp>
        <p:nvCxnSpPr>
          <p:cNvPr id="21" name="直接箭头连接符 20"/>
          <p:cNvCxnSpPr/>
          <p:nvPr/>
        </p:nvCxnSpPr>
        <p:spPr>
          <a:xfrm flipV="1">
            <a:off x="4069796" y="2423580"/>
            <a:ext cx="414046"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4547281" y="2465491"/>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31"/>
          <p:cNvSpPr txBox="1"/>
          <p:nvPr/>
        </p:nvSpPr>
        <p:spPr>
          <a:xfrm>
            <a:off x="4378546" y="2960255"/>
            <a:ext cx="769518" cy="369332"/>
          </a:xfrm>
          <a:prstGeom prst="rect">
            <a:avLst/>
          </a:prstGeom>
          <a:noFill/>
        </p:spPr>
        <p:txBody>
          <a:bodyPr wrap="square" rtlCol="0">
            <a:spAutoFit/>
          </a:bodyPr>
          <a:lstStyle/>
          <a:p>
            <a:r>
              <a:rPr lang="en-US" altLang="zh-CN" b="1" dirty="0"/>
              <a:t>(3,0,0)</a:t>
            </a:r>
            <a:endParaRPr lang="zh-CN" altLang="en-US" b="1" dirty="0"/>
          </a:p>
        </p:txBody>
      </p:sp>
      <p:cxnSp>
        <p:nvCxnSpPr>
          <p:cNvPr id="24" name="直接箭头连接符 23"/>
          <p:cNvCxnSpPr/>
          <p:nvPr/>
        </p:nvCxnSpPr>
        <p:spPr>
          <a:xfrm flipH="1">
            <a:off x="4137803" y="3366833"/>
            <a:ext cx="384759" cy="42384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4315539" y="3329587"/>
            <a:ext cx="414046"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34"/>
          <p:cNvSpPr txBox="1"/>
          <p:nvPr/>
        </p:nvSpPr>
        <p:spPr>
          <a:xfrm>
            <a:off x="3797718" y="3840136"/>
            <a:ext cx="769518" cy="369332"/>
          </a:xfrm>
          <a:prstGeom prst="rect">
            <a:avLst/>
          </a:prstGeom>
          <a:noFill/>
        </p:spPr>
        <p:txBody>
          <a:bodyPr wrap="square" rtlCol="0">
            <a:spAutoFit/>
          </a:bodyPr>
          <a:lstStyle/>
          <a:p>
            <a:r>
              <a:rPr lang="en-US" altLang="zh-CN" b="1" dirty="0"/>
              <a:t>(………)</a:t>
            </a:r>
            <a:endParaRPr lang="zh-CN" altLang="en-US" b="1" dirty="0"/>
          </a:p>
        </p:txBody>
      </p:sp>
      <p:cxnSp>
        <p:nvCxnSpPr>
          <p:cNvPr id="27" name="直接箭头连接符 26"/>
          <p:cNvCxnSpPr/>
          <p:nvPr/>
        </p:nvCxnSpPr>
        <p:spPr>
          <a:xfrm>
            <a:off x="4735971" y="3375937"/>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36"/>
          <p:cNvSpPr txBox="1"/>
          <p:nvPr/>
        </p:nvSpPr>
        <p:spPr>
          <a:xfrm>
            <a:off x="4567236" y="3876722"/>
            <a:ext cx="769518" cy="369332"/>
          </a:xfrm>
          <a:prstGeom prst="rect">
            <a:avLst/>
          </a:prstGeom>
          <a:noFill/>
        </p:spPr>
        <p:txBody>
          <a:bodyPr wrap="square" rtlCol="0">
            <a:spAutoFit/>
          </a:bodyPr>
          <a:lstStyle/>
          <a:p>
            <a:r>
              <a:rPr lang="en-US" altLang="zh-CN" b="1" dirty="0"/>
              <a:t>(3,1,1)</a:t>
            </a:r>
            <a:endParaRPr lang="zh-CN" altLang="en-US" b="1" dirty="0"/>
          </a:p>
        </p:txBody>
      </p:sp>
      <p:cxnSp>
        <p:nvCxnSpPr>
          <p:cNvPr id="29" name="直接箭头连接符 28"/>
          <p:cNvCxnSpPr/>
          <p:nvPr/>
        </p:nvCxnSpPr>
        <p:spPr>
          <a:xfrm>
            <a:off x="4952783" y="4196627"/>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38"/>
          <p:cNvSpPr txBox="1"/>
          <p:nvPr/>
        </p:nvSpPr>
        <p:spPr>
          <a:xfrm>
            <a:off x="4784048" y="4728969"/>
            <a:ext cx="769518" cy="369332"/>
          </a:xfrm>
          <a:prstGeom prst="rect">
            <a:avLst/>
          </a:prstGeom>
          <a:noFill/>
        </p:spPr>
        <p:txBody>
          <a:bodyPr wrap="square" rtlCol="0">
            <a:spAutoFit/>
          </a:bodyPr>
          <a:lstStyle/>
          <a:p>
            <a:r>
              <a:rPr lang="en-US" altLang="zh-CN" b="1" dirty="0"/>
              <a:t>(………)</a:t>
            </a:r>
            <a:endParaRPr lang="zh-CN" altLang="en-US" b="1" dirty="0"/>
          </a:p>
        </p:txBody>
      </p:sp>
      <p:cxnSp>
        <p:nvCxnSpPr>
          <p:cNvPr id="31" name="直接箭头连接符 30"/>
          <p:cNvCxnSpPr/>
          <p:nvPr/>
        </p:nvCxnSpPr>
        <p:spPr>
          <a:xfrm flipH="1">
            <a:off x="4273014" y="4242549"/>
            <a:ext cx="384759" cy="42384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4450750" y="4205303"/>
            <a:ext cx="414046" cy="49833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41"/>
          <p:cNvSpPr txBox="1"/>
          <p:nvPr/>
        </p:nvSpPr>
        <p:spPr>
          <a:xfrm>
            <a:off x="3932929" y="4715852"/>
            <a:ext cx="769518" cy="369332"/>
          </a:xfrm>
          <a:prstGeom prst="rect">
            <a:avLst/>
          </a:prstGeom>
          <a:noFill/>
        </p:spPr>
        <p:txBody>
          <a:bodyPr wrap="square" rtlCol="0">
            <a:spAutoFit/>
          </a:bodyPr>
          <a:lstStyle/>
          <a:p>
            <a:r>
              <a:rPr lang="en-US" altLang="zh-CN" b="1" dirty="0"/>
              <a:t>(………)</a:t>
            </a:r>
            <a:endParaRPr lang="zh-CN" altLang="en-US" b="1" dirty="0"/>
          </a:p>
        </p:txBody>
      </p:sp>
      <p:cxnSp>
        <p:nvCxnSpPr>
          <p:cNvPr id="34" name="直接箭头连接符 33"/>
          <p:cNvCxnSpPr/>
          <p:nvPr/>
        </p:nvCxnSpPr>
        <p:spPr>
          <a:xfrm>
            <a:off x="5205885" y="5111988"/>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43"/>
          <p:cNvSpPr txBox="1"/>
          <p:nvPr/>
        </p:nvSpPr>
        <p:spPr>
          <a:xfrm>
            <a:off x="5037150" y="5612773"/>
            <a:ext cx="769518" cy="369332"/>
          </a:xfrm>
          <a:prstGeom prst="rect">
            <a:avLst/>
          </a:prstGeom>
          <a:noFill/>
        </p:spPr>
        <p:txBody>
          <a:bodyPr wrap="square" rtlCol="0">
            <a:spAutoFit/>
          </a:bodyPr>
          <a:lstStyle/>
          <a:p>
            <a:r>
              <a:rPr lang="en-US" altLang="zh-CN" b="1" dirty="0"/>
              <a:t>(0,0,0)</a:t>
            </a:r>
            <a:endParaRPr lang="zh-CN" altLang="en-US" b="1" dirty="0"/>
          </a:p>
        </p:txBody>
      </p:sp>
      <p:cxnSp>
        <p:nvCxnSpPr>
          <p:cNvPr id="36" name="直接箭头连接符 35"/>
          <p:cNvCxnSpPr>
            <a:stCxn id="10" idx="2"/>
          </p:cNvCxnSpPr>
          <p:nvPr/>
        </p:nvCxnSpPr>
        <p:spPr>
          <a:xfrm>
            <a:off x="4342542" y="701988"/>
            <a:ext cx="612068" cy="42275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TextBox 45"/>
          <p:cNvSpPr txBox="1"/>
          <p:nvPr/>
        </p:nvSpPr>
        <p:spPr>
          <a:xfrm>
            <a:off x="4746303" y="1177870"/>
            <a:ext cx="769518" cy="369332"/>
          </a:xfrm>
          <a:prstGeom prst="rect">
            <a:avLst/>
          </a:prstGeom>
          <a:noFill/>
        </p:spPr>
        <p:txBody>
          <a:bodyPr wrap="square" rtlCol="0">
            <a:spAutoFit/>
          </a:bodyPr>
          <a:lstStyle/>
          <a:p>
            <a:r>
              <a:rPr lang="en-US" altLang="zh-CN" b="1" dirty="0"/>
              <a:t>(3,2,0)</a:t>
            </a:r>
            <a:endParaRPr lang="zh-CN" altLang="en-US" b="1" dirty="0"/>
          </a:p>
        </p:txBody>
      </p:sp>
      <p:cxnSp>
        <p:nvCxnSpPr>
          <p:cNvPr id="38" name="直接箭头连接符 37"/>
          <p:cNvCxnSpPr/>
          <p:nvPr/>
        </p:nvCxnSpPr>
        <p:spPr>
          <a:xfrm>
            <a:off x="5271197" y="1521906"/>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52"/>
          <p:cNvSpPr txBox="1"/>
          <p:nvPr/>
        </p:nvSpPr>
        <p:spPr>
          <a:xfrm>
            <a:off x="5102462" y="2054248"/>
            <a:ext cx="769518" cy="369332"/>
          </a:xfrm>
          <a:prstGeom prst="rect">
            <a:avLst/>
          </a:prstGeom>
          <a:noFill/>
        </p:spPr>
        <p:txBody>
          <a:bodyPr wrap="square" rtlCol="0">
            <a:spAutoFit/>
          </a:bodyPr>
          <a:lstStyle/>
          <a:p>
            <a:r>
              <a:rPr lang="en-US" altLang="zh-CN" b="1" dirty="0"/>
              <a:t>(………)</a:t>
            </a:r>
            <a:endParaRPr lang="zh-CN" altLang="en-US" b="1" dirty="0"/>
          </a:p>
        </p:txBody>
      </p:sp>
      <p:cxnSp>
        <p:nvCxnSpPr>
          <p:cNvPr id="40" name="直接箭头连接符 39"/>
          <p:cNvCxnSpPr/>
          <p:nvPr/>
        </p:nvCxnSpPr>
        <p:spPr>
          <a:xfrm>
            <a:off x="6203465" y="1516947"/>
            <a:ext cx="168735" cy="527383"/>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54"/>
          <p:cNvSpPr txBox="1"/>
          <p:nvPr/>
        </p:nvSpPr>
        <p:spPr>
          <a:xfrm>
            <a:off x="6034730" y="2049289"/>
            <a:ext cx="769518" cy="369332"/>
          </a:xfrm>
          <a:prstGeom prst="rect">
            <a:avLst/>
          </a:prstGeom>
          <a:noFill/>
        </p:spPr>
        <p:txBody>
          <a:bodyPr wrap="square" rtlCol="0">
            <a:spAutoFit/>
          </a:bodyPr>
          <a:lstStyle/>
          <a:p>
            <a:r>
              <a:rPr lang="en-US" altLang="zh-CN" b="1" dirty="0"/>
              <a:t>(………)</a:t>
            </a:r>
            <a:endParaRPr lang="zh-CN" altLang="en-US" b="1" dirty="0"/>
          </a:p>
        </p:txBody>
      </p:sp>
      <p:cxnSp>
        <p:nvCxnSpPr>
          <p:cNvPr id="42" name="直接箭头连接符 41"/>
          <p:cNvCxnSpPr/>
          <p:nvPr/>
        </p:nvCxnSpPr>
        <p:spPr>
          <a:xfrm>
            <a:off x="4465393" y="701988"/>
            <a:ext cx="1345596" cy="337364"/>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56"/>
          <p:cNvSpPr txBox="1"/>
          <p:nvPr/>
        </p:nvSpPr>
        <p:spPr>
          <a:xfrm>
            <a:off x="5530674" y="1196752"/>
            <a:ext cx="769518" cy="369332"/>
          </a:xfrm>
          <a:prstGeom prst="rect">
            <a:avLst/>
          </a:prstGeom>
          <a:noFill/>
        </p:spPr>
        <p:txBody>
          <a:bodyPr wrap="square" rtlCol="0">
            <a:spAutoFit/>
          </a:bodyPr>
          <a:lstStyle/>
          <a:p>
            <a:r>
              <a:rPr lang="en-US" altLang="zh-CN" b="1" dirty="0"/>
              <a:t>(………)</a:t>
            </a:r>
            <a:endParaRPr lang="zh-CN" altLang="en-US" b="1" dirty="0"/>
          </a:p>
        </p:txBody>
      </p:sp>
      <p:cxnSp>
        <p:nvCxnSpPr>
          <p:cNvPr id="44" name="直接箭头连接符 43"/>
          <p:cNvCxnSpPr>
            <a:endCxn id="45" idx="0"/>
          </p:cNvCxnSpPr>
          <p:nvPr/>
        </p:nvCxnSpPr>
        <p:spPr>
          <a:xfrm>
            <a:off x="4579194" y="2420973"/>
            <a:ext cx="988725" cy="529109"/>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TextBox 59"/>
          <p:cNvSpPr txBox="1"/>
          <p:nvPr/>
        </p:nvSpPr>
        <p:spPr>
          <a:xfrm>
            <a:off x="5183160" y="2950082"/>
            <a:ext cx="769518" cy="369332"/>
          </a:xfrm>
          <a:prstGeom prst="rect">
            <a:avLst/>
          </a:prstGeom>
          <a:noFill/>
        </p:spPr>
        <p:txBody>
          <a:bodyPr wrap="square" rtlCol="0">
            <a:spAutoFit/>
          </a:bodyPr>
          <a:lstStyle/>
          <a:p>
            <a:r>
              <a:rPr lang="en-US" altLang="zh-CN" b="1" dirty="0"/>
              <a:t>(………)</a:t>
            </a:r>
            <a:endParaRPr lang="zh-CN" altLang="en-US" b="1" dirty="0"/>
          </a:p>
        </p:txBody>
      </p:sp>
      <p:cxnSp>
        <p:nvCxnSpPr>
          <p:cNvPr id="46" name="直接箭头连接符 45"/>
          <p:cNvCxnSpPr>
            <a:endCxn id="47" idx="0"/>
          </p:cNvCxnSpPr>
          <p:nvPr/>
        </p:nvCxnSpPr>
        <p:spPr>
          <a:xfrm>
            <a:off x="4829981" y="3311027"/>
            <a:ext cx="988725" cy="529109"/>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63"/>
          <p:cNvSpPr txBox="1"/>
          <p:nvPr/>
        </p:nvSpPr>
        <p:spPr>
          <a:xfrm>
            <a:off x="5433947" y="3840136"/>
            <a:ext cx="769518" cy="369332"/>
          </a:xfrm>
          <a:prstGeom prst="rect">
            <a:avLst/>
          </a:prstGeom>
          <a:noFill/>
        </p:spPr>
        <p:txBody>
          <a:bodyPr wrap="square" rtlCol="0">
            <a:spAutoFit/>
          </a:bodyPr>
          <a:lstStyle/>
          <a:p>
            <a:r>
              <a:rPr lang="en-US" altLang="zh-CN" b="1" dirty="0"/>
              <a:t>(………)</a:t>
            </a:r>
            <a:endParaRPr lang="zh-CN" altLang="en-US" b="1" dirty="0"/>
          </a:p>
        </p:txBody>
      </p:sp>
      <p:cxnSp>
        <p:nvCxnSpPr>
          <p:cNvPr id="48" name="直接箭头连接符 47"/>
          <p:cNvCxnSpPr>
            <a:endCxn id="49" idx="0"/>
          </p:cNvCxnSpPr>
          <p:nvPr/>
        </p:nvCxnSpPr>
        <p:spPr>
          <a:xfrm>
            <a:off x="5093518" y="4165733"/>
            <a:ext cx="988725" cy="529109"/>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65"/>
          <p:cNvSpPr txBox="1"/>
          <p:nvPr/>
        </p:nvSpPr>
        <p:spPr>
          <a:xfrm>
            <a:off x="5697484" y="4694842"/>
            <a:ext cx="769518" cy="369332"/>
          </a:xfrm>
          <a:prstGeom prst="rect">
            <a:avLst/>
          </a:prstGeom>
          <a:noFill/>
        </p:spPr>
        <p:txBody>
          <a:bodyPr wrap="square" rtlCol="0">
            <a:spAutoFit/>
          </a:bodyPr>
          <a:lstStyle/>
          <a:p>
            <a:r>
              <a:rPr lang="en-US" altLang="zh-CN" b="1" dirty="0"/>
              <a:t>(………)</a:t>
            </a:r>
            <a:endParaRPr lang="zh-CN" altLang="en-US" b="1" dirty="0"/>
          </a:p>
        </p:txBody>
      </p:sp>
    </p:spTree>
    <p:extLst>
      <p:ext uri="{BB962C8B-B14F-4D97-AF65-F5344CB8AC3E}">
        <p14:creationId xmlns:p14="http://schemas.microsoft.com/office/powerpoint/2010/main" val="181736987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95736" y="332656"/>
            <a:ext cx="4493538" cy="810478"/>
          </a:xfrm>
          <a:prstGeom prst="rect">
            <a:avLst/>
          </a:prstGeom>
        </p:spPr>
        <p:txBody>
          <a:bodyPr wrap="none">
            <a:spAutoFit/>
          </a:bodyPr>
          <a:lstStyle/>
          <a:p>
            <a:pPr lvl="0" fontAlgn="auto">
              <a:lnSpc>
                <a:spcPts val="5569"/>
              </a:lnSpc>
              <a:spcBef>
                <a:spcPts val="0"/>
              </a:spcBef>
              <a:spcAft>
                <a:spcPts val="0"/>
              </a:spcAft>
            </a:pPr>
            <a:r>
              <a:rPr lang="zh-CN" altLang="en-US" sz="5600" dirty="0">
                <a:solidFill>
                  <a:srgbClr val="C00000"/>
                </a:solidFill>
                <a:latin typeface="Times New Roman" pitchFamily="18" charset="0"/>
                <a:cs typeface="Times New Roman" pitchFamily="18" charset="0"/>
              </a:rPr>
              <a:t>农夫过河问题</a:t>
            </a:r>
            <a:endParaRPr lang="en-US" altLang="zh-CN" sz="5600" dirty="0">
              <a:solidFill>
                <a:srgbClr val="C00000"/>
              </a:solidFill>
              <a:latin typeface="Times New Roman" pitchFamily="18" charset="0"/>
              <a:cs typeface="Times New Roman" pitchFamily="18" charset="0"/>
            </a:endParaRPr>
          </a:p>
        </p:txBody>
      </p:sp>
      <p:sp>
        <p:nvSpPr>
          <p:cNvPr id="3" name="矩形 2"/>
          <p:cNvSpPr/>
          <p:nvPr/>
        </p:nvSpPr>
        <p:spPr>
          <a:xfrm>
            <a:off x="410056" y="1268760"/>
            <a:ext cx="8482423" cy="1631216"/>
          </a:xfrm>
          <a:prstGeom prst="rect">
            <a:avLst/>
          </a:prstGeom>
        </p:spPr>
        <p:txBody>
          <a:bodyPr wrap="square">
            <a:spAutoFit/>
          </a:bodyPr>
          <a:lstStyle/>
          <a:p>
            <a:r>
              <a:rPr lang="zh-CN" altLang="en-US" sz="2000" b="1" dirty="0">
                <a:latin typeface="+mn-lt"/>
                <a:ea typeface="+mn-ea"/>
              </a:rPr>
              <a:t>有一农夫带一匹狼、一只羊和一筐青菜从河的东岸乘船到西岸，但受到下列条件的限制： </a:t>
            </a:r>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1</a:t>
            </a:r>
            <a:r>
              <a:rPr lang="zh-CN" altLang="en-US" sz="2000" b="1" dirty="0">
                <a:latin typeface="+mn-lt"/>
                <a:ea typeface="+mn-ea"/>
              </a:rPr>
              <a:t>）船太小，农夫每次只能带一样东西过河。 </a:t>
            </a:r>
            <a:endParaRPr lang="en-US" altLang="zh-CN" sz="2000" b="1" dirty="0">
              <a:latin typeface="+mn-lt"/>
              <a:ea typeface="+mn-ea"/>
            </a:endParaRPr>
          </a:p>
          <a:p>
            <a:r>
              <a:rPr lang="zh-CN" altLang="en-US" sz="2000" b="1" dirty="0">
                <a:latin typeface="+mn-lt"/>
                <a:ea typeface="+mn-ea"/>
              </a:rPr>
              <a:t>（</a:t>
            </a:r>
            <a:r>
              <a:rPr lang="en-US" altLang="zh-CN" sz="2000" b="1" dirty="0">
                <a:latin typeface="+mn-lt"/>
                <a:ea typeface="+mn-ea"/>
              </a:rPr>
              <a:t>2</a:t>
            </a:r>
            <a:r>
              <a:rPr lang="zh-CN" altLang="en-US" sz="2000" b="1" dirty="0">
                <a:latin typeface="+mn-lt"/>
                <a:ea typeface="+mn-ea"/>
              </a:rPr>
              <a:t>）如果没有农夫看管，则狼要吃羊，羊要吃菜。 </a:t>
            </a:r>
            <a:endParaRPr lang="en-US" altLang="zh-CN" sz="2000" b="1" dirty="0">
              <a:latin typeface="+mn-lt"/>
              <a:ea typeface="+mn-ea"/>
            </a:endParaRPr>
          </a:p>
          <a:p>
            <a:r>
              <a:rPr lang="zh-CN" altLang="en-US" sz="2000" b="1" dirty="0">
                <a:latin typeface="+mn-lt"/>
                <a:ea typeface="+mn-ea"/>
              </a:rPr>
              <a:t>设计过河方案，使得农夫、狼、羊都能不受损失地过河</a:t>
            </a:r>
          </a:p>
        </p:txBody>
      </p:sp>
      <p:grpSp>
        <p:nvGrpSpPr>
          <p:cNvPr id="7" name="组合 6"/>
          <p:cNvGrpSpPr/>
          <p:nvPr/>
        </p:nvGrpSpPr>
        <p:grpSpPr>
          <a:xfrm>
            <a:off x="867244" y="3212976"/>
            <a:ext cx="2656269" cy="2143116"/>
            <a:chOff x="2630111" y="64474"/>
            <a:chExt cx="2656269" cy="2143116"/>
          </a:xfrm>
          <a:noFill/>
        </p:grpSpPr>
        <p:sp>
          <p:nvSpPr>
            <p:cNvPr id="8" name="矩形 7"/>
            <p:cNvSpPr/>
            <p:nvPr/>
          </p:nvSpPr>
          <p:spPr>
            <a:xfrm>
              <a:off x="2643174" y="64474"/>
              <a:ext cx="2643206" cy="2143116"/>
            </a:xfrm>
            <a:prstGeom prst="rect">
              <a:avLst/>
            </a:prstGeom>
            <a:grp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9" name="圆角矩形 8"/>
            <p:cNvSpPr/>
            <p:nvPr/>
          </p:nvSpPr>
          <p:spPr>
            <a:xfrm>
              <a:off x="3040075" y="1239691"/>
              <a:ext cx="2160000" cy="785818"/>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10" name="TextBox 33"/>
            <p:cNvSpPr txBox="1"/>
            <p:nvPr/>
          </p:nvSpPr>
          <p:spPr>
            <a:xfrm>
              <a:off x="2630111" y="376352"/>
              <a:ext cx="428628" cy="369332"/>
            </a:xfrm>
            <a:prstGeom prst="rect">
              <a:avLst/>
            </a:prstGeom>
            <a:grpFill/>
          </p:spPr>
          <p:txBody>
            <a:bodyPr wrap="square" rtlCol="0">
              <a:spAutoFit/>
            </a:bodyPr>
            <a:lstStyle>
              <a:defPPr>
                <a:defRPr lang="zh-CN"/>
              </a:defPPr>
              <a:lvl1pPr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1pPr>
              <a:lvl2pPr marL="4572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2pPr>
              <a:lvl3pPr marL="9144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3pPr>
              <a:lvl4pPr marL="13716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4pPr>
              <a:lvl5pPr marL="18288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5pPr>
              <a:lvl6pPr marL="2286000" algn="l" defTabSz="914400" rtl="0" eaLnBrk="1" latinLnBrk="0" hangingPunct="1">
                <a:defRPr sz="2400" b="1" kern="1200">
                  <a:solidFill>
                    <a:srgbClr val="0033CC"/>
                  </a:solidFill>
                  <a:latin typeface="Times New Roman" pitchFamily="18" charset="0"/>
                  <a:ea typeface="楷体_GB2312" pitchFamily="49" charset="-122"/>
                  <a:cs typeface="+mn-cs"/>
                </a:defRPr>
              </a:lvl6pPr>
              <a:lvl7pPr marL="2743200" algn="l" defTabSz="914400" rtl="0" eaLnBrk="1" latinLnBrk="0" hangingPunct="1">
                <a:defRPr sz="2400" b="1" kern="1200">
                  <a:solidFill>
                    <a:srgbClr val="0033CC"/>
                  </a:solidFill>
                  <a:latin typeface="Times New Roman" pitchFamily="18" charset="0"/>
                  <a:ea typeface="楷体_GB2312" pitchFamily="49" charset="-122"/>
                  <a:cs typeface="+mn-cs"/>
                </a:defRPr>
              </a:lvl7pPr>
              <a:lvl8pPr marL="3200400" algn="l" defTabSz="914400" rtl="0" eaLnBrk="1" latinLnBrk="0" hangingPunct="1">
                <a:defRPr sz="2400" b="1" kern="1200">
                  <a:solidFill>
                    <a:srgbClr val="0033CC"/>
                  </a:solidFill>
                  <a:latin typeface="Times New Roman" pitchFamily="18" charset="0"/>
                  <a:ea typeface="楷体_GB2312" pitchFamily="49" charset="-122"/>
                  <a:cs typeface="+mn-cs"/>
                </a:defRPr>
              </a:lvl8pPr>
              <a:lvl9pPr marL="3657600" algn="l" defTabSz="914400" rtl="0" eaLnBrk="1" latinLnBrk="0" hangingPunct="1">
                <a:defRPr sz="2400" b="1" kern="1200">
                  <a:solidFill>
                    <a:srgbClr val="0033CC"/>
                  </a:solidFill>
                  <a:latin typeface="Times New Roman" pitchFamily="18" charset="0"/>
                  <a:ea typeface="楷体_GB2312" pitchFamily="49" charset="-122"/>
                  <a:cs typeface="+mn-cs"/>
                </a:defRPr>
              </a:lvl9pPr>
            </a:lstStyle>
            <a:p>
              <a:r>
                <a:rPr lang="zh-CN" altLang="en-US" sz="1800" b="0">
                  <a:solidFill>
                    <a:schemeClr val="tx1"/>
                  </a:solidFill>
                  <a:latin typeface="微软雅黑" pitchFamily="34" charset="-122"/>
                  <a:ea typeface="微软雅黑" pitchFamily="34" charset="-122"/>
                </a:rPr>
                <a:t>东</a:t>
              </a:r>
            </a:p>
          </p:txBody>
        </p:sp>
        <p:sp>
          <p:nvSpPr>
            <p:cNvPr id="11" name="圆角矩形 10"/>
            <p:cNvSpPr/>
            <p:nvPr/>
          </p:nvSpPr>
          <p:spPr>
            <a:xfrm>
              <a:off x="3039213" y="214302"/>
              <a:ext cx="2160000" cy="785818"/>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12" name="TextBox 35"/>
            <p:cNvSpPr txBox="1"/>
            <p:nvPr/>
          </p:nvSpPr>
          <p:spPr>
            <a:xfrm>
              <a:off x="2630111" y="1447922"/>
              <a:ext cx="428628" cy="369332"/>
            </a:xfrm>
            <a:prstGeom prst="rect">
              <a:avLst/>
            </a:prstGeom>
            <a:grpFill/>
          </p:spPr>
          <p:txBody>
            <a:bodyPr wrap="square" rtlCol="0">
              <a:spAutoFit/>
            </a:bodyPr>
            <a:lstStyle>
              <a:defPPr>
                <a:defRPr lang="zh-CN"/>
              </a:defPPr>
              <a:lvl1pPr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1pPr>
              <a:lvl2pPr marL="4572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2pPr>
              <a:lvl3pPr marL="9144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3pPr>
              <a:lvl4pPr marL="13716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4pPr>
              <a:lvl5pPr marL="18288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5pPr>
              <a:lvl6pPr marL="2286000" algn="l" defTabSz="914400" rtl="0" eaLnBrk="1" latinLnBrk="0" hangingPunct="1">
                <a:defRPr sz="2400" b="1" kern="1200">
                  <a:solidFill>
                    <a:srgbClr val="0033CC"/>
                  </a:solidFill>
                  <a:latin typeface="Times New Roman" pitchFamily="18" charset="0"/>
                  <a:ea typeface="楷体_GB2312" pitchFamily="49" charset="-122"/>
                  <a:cs typeface="+mn-cs"/>
                </a:defRPr>
              </a:lvl6pPr>
              <a:lvl7pPr marL="2743200" algn="l" defTabSz="914400" rtl="0" eaLnBrk="1" latinLnBrk="0" hangingPunct="1">
                <a:defRPr sz="2400" b="1" kern="1200">
                  <a:solidFill>
                    <a:srgbClr val="0033CC"/>
                  </a:solidFill>
                  <a:latin typeface="Times New Roman" pitchFamily="18" charset="0"/>
                  <a:ea typeface="楷体_GB2312" pitchFamily="49" charset="-122"/>
                  <a:cs typeface="+mn-cs"/>
                </a:defRPr>
              </a:lvl7pPr>
              <a:lvl8pPr marL="3200400" algn="l" defTabSz="914400" rtl="0" eaLnBrk="1" latinLnBrk="0" hangingPunct="1">
                <a:defRPr sz="2400" b="1" kern="1200">
                  <a:solidFill>
                    <a:srgbClr val="0033CC"/>
                  </a:solidFill>
                  <a:latin typeface="Times New Roman" pitchFamily="18" charset="0"/>
                  <a:ea typeface="楷体_GB2312" pitchFamily="49" charset="-122"/>
                  <a:cs typeface="+mn-cs"/>
                </a:defRPr>
              </a:lvl8pPr>
              <a:lvl9pPr marL="3657600" algn="l" defTabSz="914400" rtl="0" eaLnBrk="1" latinLnBrk="0" hangingPunct="1">
                <a:defRPr sz="2400" b="1" kern="1200">
                  <a:solidFill>
                    <a:srgbClr val="0033CC"/>
                  </a:solidFill>
                  <a:latin typeface="Times New Roman" pitchFamily="18" charset="0"/>
                  <a:ea typeface="楷体_GB2312" pitchFamily="49" charset="-122"/>
                  <a:cs typeface="+mn-cs"/>
                </a:defRPr>
              </a:lvl9pPr>
            </a:lstStyle>
            <a:p>
              <a:r>
                <a:rPr lang="zh-CN" altLang="en-US" sz="1800" b="0">
                  <a:solidFill>
                    <a:schemeClr val="tx1"/>
                  </a:solidFill>
                  <a:latin typeface="微软雅黑" pitchFamily="34" charset="-122"/>
                  <a:ea typeface="微软雅黑" pitchFamily="34" charset="-122"/>
                </a:rPr>
                <a:t>西</a:t>
              </a:r>
            </a:p>
          </p:txBody>
        </p:sp>
        <p:sp>
          <p:nvSpPr>
            <p:cNvPr id="13" name="矩形 12"/>
            <p:cNvSpPr/>
            <p:nvPr/>
          </p:nvSpPr>
          <p:spPr>
            <a:xfrm>
              <a:off x="3100659" y="357406"/>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dirty="0">
                  <a:solidFill>
                    <a:schemeClr val="tx1"/>
                  </a:solidFill>
                </a:rPr>
                <a:t>人</a:t>
              </a:r>
            </a:p>
          </p:txBody>
        </p:sp>
        <p:sp>
          <p:nvSpPr>
            <p:cNvPr id="14" name="矩形 13"/>
            <p:cNvSpPr/>
            <p:nvPr/>
          </p:nvSpPr>
          <p:spPr>
            <a:xfrm>
              <a:off x="3596791" y="357406"/>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a:solidFill>
                    <a:schemeClr val="tx1"/>
                  </a:solidFill>
                </a:rPr>
                <a:t>狼</a:t>
              </a:r>
            </a:p>
          </p:txBody>
        </p:sp>
        <p:sp>
          <p:nvSpPr>
            <p:cNvPr id="15" name="矩形 14"/>
            <p:cNvSpPr/>
            <p:nvPr/>
          </p:nvSpPr>
          <p:spPr>
            <a:xfrm>
              <a:off x="4100791" y="357406"/>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dirty="0">
                  <a:solidFill>
                    <a:schemeClr val="tx1"/>
                  </a:solidFill>
                </a:rPr>
                <a:t>羊</a:t>
              </a:r>
            </a:p>
          </p:txBody>
        </p:sp>
        <p:sp>
          <p:nvSpPr>
            <p:cNvPr id="16" name="矩形 15"/>
            <p:cNvSpPr/>
            <p:nvPr/>
          </p:nvSpPr>
          <p:spPr>
            <a:xfrm>
              <a:off x="4600857" y="357406"/>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dirty="0">
                  <a:solidFill>
                    <a:schemeClr val="tx1"/>
                  </a:solidFill>
                </a:rPr>
                <a:t>菜</a:t>
              </a:r>
            </a:p>
          </p:txBody>
        </p:sp>
      </p:grpSp>
      <p:grpSp>
        <p:nvGrpSpPr>
          <p:cNvPr id="17" name="组合 16"/>
          <p:cNvGrpSpPr/>
          <p:nvPr/>
        </p:nvGrpSpPr>
        <p:grpSpPr>
          <a:xfrm>
            <a:off x="5804163" y="3212988"/>
            <a:ext cx="2656269" cy="2143116"/>
            <a:chOff x="2630111" y="64474"/>
            <a:chExt cx="2656269" cy="2143116"/>
          </a:xfrm>
          <a:noFill/>
        </p:grpSpPr>
        <p:sp>
          <p:nvSpPr>
            <p:cNvPr id="18" name="矩形 17"/>
            <p:cNvSpPr/>
            <p:nvPr/>
          </p:nvSpPr>
          <p:spPr>
            <a:xfrm>
              <a:off x="2643174" y="64474"/>
              <a:ext cx="2643206" cy="2143116"/>
            </a:xfrm>
            <a:prstGeom prst="rect">
              <a:avLst/>
            </a:prstGeom>
            <a:grp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19" name="圆角矩形 18"/>
            <p:cNvSpPr/>
            <p:nvPr/>
          </p:nvSpPr>
          <p:spPr>
            <a:xfrm>
              <a:off x="3045676" y="214290"/>
              <a:ext cx="2160000" cy="785818"/>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20" name="TextBox 33"/>
            <p:cNvSpPr txBox="1"/>
            <p:nvPr/>
          </p:nvSpPr>
          <p:spPr>
            <a:xfrm>
              <a:off x="2630111" y="376352"/>
              <a:ext cx="428628" cy="369332"/>
            </a:xfrm>
            <a:prstGeom prst="rect">
              <a:avLst/>
            </a:prstGeom>
            <a:grpFill/>
          </p:spPr>
          <p:txBody>
            <a:bodyPr wrap="square" rtlCol="0">
              <a:spAutoFit/>
            </a:bodyPr>
            <a:lstStyle>
              <a:defPPr>
                <a:defRPr lang="zh-CN"/>
              </a:defPPr>
              <a:lvl1pPr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1pPr>
              <a:lvl2pPr marL="4572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2pPr>
              <a:lvl3pPr marL="9144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3pPr>
              <a:lvl4pPr marL="13716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4pPr>
              <a:lvl5pPr marL="18288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5pPr>
              <a:lvl6pPr marL="2286000" algn="l" defTabSz="914400" rtl="0" eaLnBrk="1" latinLnBrk="0" hangingPunct="1">
                <a:defRPr sz="2400" b="1" kern="1200">
                  <a:solidFill>
                    <a:srgbClr val="0033CC"/>
                  </a:solidFill>
                  <a:latin typeface="Times New Roman" pitchFamily="18" charset="0"/>
                  <a:ea typeface="楷体_GB2312" pitchFamily="49" charset="-122"/>
                  <a:cs typeface="+mn-cs"/>
                </a:defRPr>
              </a:lvl6pPr>
              <a:lvl7pPr marL="2743200" algn="l" defTabSz="914400" rtl="0" eaLnBrk="1" latinLnBrk="0" hangingPunct="1">
                <a:defRPr sz="2400" b="1" kern="1200">
                  <a:solidFill>
                    <a:srgbClr val="0033CC"/>
                  </a:solidFill>
                  <a:latin typeface="Times New Roman" pitchFamily="18" charset="0"/>
                  <a:ea typeface="楷体_GB2312" pitchFamily="49" charset="-122"/>
                  <a:cs typeface="+mn-cs"/>
                </a:defRPr>
              </a:lvl7pPr>
              <a:lvl8pPr marL="3200400" algn="l" defTabSz="914400" rtl="0" eaLnBrk="1" latinLnBrk="0" hangingPunct="1">
                <a:defRPr sz="2400" b="1" kern="1200">
                  <a:solidFill>
                    <a:srgbClr val="0033CC"/>
                  </a:solidFill>
                  <a:latin typeface="Times New Roman" pitchFamily="18" charset="0"/>
                  <a:ea typeface="楷体_GB2312" pitchFamily="49" charset="-122"/>
                  <a:cs typeface="+mn-cs"/>
                </a:defRPr>
              </a:lvl8pPr>
              <a:lvl9pPr marL="3657600" algn="l" defTabSz="914400" rtl="0" eaLnBrk="1" latinLnBrk="0" hangingPunct="1">
                <a:defRPr sz="2400" b="1" kern="1200">
                  <a:solidFill>
                    <a:srgbClr val="0033CC"/>
                  </a:solidFill>
                  <a:latin typeface="Times New Roman" pitchFamily="18" charset="0"/>
                  <a:ea typeface="楷体_GB2312" pitchFamily="49" charset="-122"/>
                  <a:cs typeface="+mn-cs"/>
                </a:defRPr>
              </a:lvl9pPr>
            </a:lstStyle>
            <a:p>
              <a:r>
                <a:rPr lang="zh-CN" altLang="en-US" sz="1800" b="0">
                  <a:solidFill>
                    <a:schemeClr val="tx1"/>
                  </a:solidFill>
                  <a:latin typeface="微软雅黑" pitchFamily="34" charset="-122"/>
                  <a:ea typeface="微软雅黑" pitchFamily="34" charset="-122"/>
                </a:rPr>
                <a:t>东</a:t>
              </a:r>
            </a:p>
          </p:txBody>
        </p:sp>
        <p:sp>
          <p:nvSpPr>
            <p:cNvPr id="21" name="圆角矩形 20"/>
            <p:cNvSpPr/>
            <p:nvPr/>
          </p:nvSpPr>
          <p:spPr>
            <a:xfrm>
              <a:off x="3000364" y="1285860"/>
              <a:ext cx="2160000" cy="785818"/>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endParaRPr lang="zh-CN" altLang="en-US" b="0">
                <a:solidFill>
                  <a:schemeClr val="tx1"/>
                </a:solidFill>
              </a:endParaRPr>
            </a:p>
          </p:txBody>
        </p:sp>
        <p:sp>
          <p:nvSpPr>
            <p:cNvPr id="22" name="TextBox 35"/>
            <p:cNvSpPr txBox="1"/>
            <p:nvPr/>
          </p:nvSpPr>
          <p:spPr>
            <a:xfrm>
              <a:off x="2630111" y="1447922"/>
              <a:ext cx="428628" cy="369332"/>
            </a:xfrm>
            <a:prstGeom prst="rect">
              <a:avLst/>
            </a:prstGeom>
            <a:grpFill/>
          </p:spPr>
          <p:txBody>
            <a:bodyPr wrap="square" rtlCol="0">
              <a:spAutoFit/>
            </a:bodyPr>
            <a:lstStyle>
              <a:defPPr>
                <a:defRPr lang="zh-CN"/>
              </a:defPPr>
              <a:lvl1pPr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1pPr>
              <a:lvl2pPr marL="4572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2pPr>
              <a:lvl3pPr marL="9144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3pPr>
              <a:lvl4pPr marL="13716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4pPr>
              <a:lvl5pPr marL="1828800" algn="l" rtl="0" fontAlgn="base">
                <a:spcBef>
                  <a:spcPct val="0"/>
                </a:spcBef>
                <a:spcAft>
                  <a:spcPct val="0"/>
                </a:spcAft>
                <a:defRPr sz="2400" b="1" kern="1200">
                  <a:solidFill>
                    <a:srgbClr val="0033CC"/>
                  </a:solidFill>
                  <a:latin typeface="Times New Roman" pitchFamily="18" charset="0"/>
                  <a:ea typeface="楷体_GB2312" pitchFamily="49" charset="-122"/>
                  <a:cs typeface="+mn-cs"/>
                </a:defRPr>
              </a:lvl5pPr>
              <a:lvl6pPr marL="2286000" algn="l" defTabSz="914400" rtl="0" eaLnBrk="1" latinLnBrk="0" hangingPunct="1">
                <a:defRPr sz="2400" b="1" kern="1200">
                  <a:solidFill>
                    <a:srgbClr val="0033CC"/>
                  </a:solidFill>
                  <a:latin typeface="Times New Roman" pitchFamily="18" charset="0"/>
                  <a:ea typeface="楷体_GB2312" pitchFamily="49" charset="-122"/>
                  <a:cs typeface="+mn-cs"/>
                </a:defRPr>
              </a:lvl6pPr>
              <a:lvl7pPr marL="2743200" algn="l" defTabSz="914400" rtl="0" eaLnBrk="1" latinLnBrk="0" hangingPunct="1">
                <a:defRPr sz="2400" b="1" kern="1200">
                  <a:solidFill>
                    <a:srgbClr val="0033CC"/>
                  </a:solidFill>
                  <a:latin typeface="Times New Roman" pitchFamily="18" charset="0"/>
                  <a:ea typeface="楷体_GB2312" pitchFamily="49" charset="-122"/>
                  <a:cs typeface="+mn-cs"/>
                </a:defRPr>
              </a:lvl7pPr>
              <a:lvl8pPr marL="3200400" algn="l" defTabSz="914400" rtl="0" eaLnBrk="1" latinLnBrk="0" hangingPunct="1">
                <a:defRPr sz="2400" b="1" kern="1200">
                  <a:solidFill>
                    <a:srgbClr val="0033CC"/>
                  </a:solidFill>
                  <a:latin typeface="Times New Roman" pitchFamily="18" charset="0"/>
                  <a:ea typeface="楷体_GB2312" pitchFamily="49" charset="-122"/>
                  <a:cs typeface="+mn-cs"/>
                </a:defRPr>
              </a:lvl8pPr>
              <a:lvl9pPr marL="3657600" algn="l" defTabSz="914400" rtl="0" eaLnBrk="1" latinLnBrk="0" hangingPunct="1">
                <a:defRPr sz="2400" b="1" kern="1200">
                  <a:solidFill>
                    <a:srgbClr val="0033CC"/>
                  </a:solidFill>
                  <a:latin typeface="Times New Roman" pitchFamily="18" charset="0"/>
                  <a:ea typeface="楷体_GB2312" pitchFamily="49" charset="-122"/>
                  <a:cs typeface="+mn-cs"/>
                </a:defRPr>
              </a:lvl9pPr>
            </a:lstStyle>
            <a:p>
              <a:r>
                <a:rPr lang="zh-CN" altLang="en-US" sz="1800" b="0">
                  <a:solidFill>
                    <a:schemeClr val="tx1"/>
                  </a:solidFill>
                  <a:latin typeface="微软雅黑" pitchFamily="34" charset="-122"/>
                  <a:ea typeface="微软雅黑" pitchFamily="34" charset="-122"/>
                </a:rPr>
                <a:t>西</a:t>
              </a:r>
            </a:p>
          </p:txBody>
        </p:sp>
        <p:sp>
          <p:nvSpPr>
            <p:cNvPr id="23" name="矩形 22"/>
            <p:cNvSpPr/>
            <p:nvPr/>
          </p:nvSpPr>
          <p:spPr>
            <a:xfrm>
              <a:off x="3095115" y="1421772"/>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a:solidFill>
                    <a:schemeClr val="tx1"/>
                  </a:solidFill>
                </a:rPr>
                <a:t>人</a:t>
              </a:r>
            </a:p>
          </p:txBody>
        </p:sp>
        <p:sp>
          <p:nvSpPr>
            <p:cNvPr id="24" name="矩形 23"/>
            <p:cNvSpPr/>
            <p:nvPr/>
          </p:nvSpPr>
          <p:spPr>
            <a:xfrm>
              <a:off x="3591247" y="1421772"/>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a:solidFill>
                    <a:schemeClr val="tx1"/>
                  </a:solidFill>
                </a:rPr>
                <a:t>狼</a:t>
              </a:r>
            </a:p>
          </p:txBody>
        </p:sp>
        <p:sp>
          <p:nvSpPr>
            <p:cNvPr id="25" name="矩形 24"/>
            <p:cNvSpPr/>
            <p:nvPr/>
          </p:nvSpPr>
          <p:spPr>
            <a:xfrm>
              <a:off x="4095247" y="1421772"/>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dirty="0">
                  <a:solidFill>
                    <a:schemeClr val="tx1"/>
                  </a:solidFill>
                </a:rPr>
                <a:t>羊</a:t>
              </a:r>
            </a:p>
          </p:txBody>
        </p:sp>
        <p:sp>
          <p:nvSpPr>
            <p:cNvPr id="26" name="矩形 25"/>
            <p:cNvSpPr/>
            <p:nvPr/>
          </p:nvSpPr>
          <p:spPr>
            <a:xfrm>
              <a:off x="4595313" y="1421772"/>
              <a:ext cx="504000" cy="50006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sz="2400" b="1" kern="1200">
                  <a:solidFill>
                    <a:schemeClr val="lt1"/>
                  </a:solidFill>
                  <a:latin typeface="+mn-lt"/>
                  <a:ea typeface="+mn-ea"/>
                  <a:cs typeface="+mn-cs"/>
                </a:defRPr>
              </a:lvl1pPr>
              <a:lvl2pPr marL="457200" algn="l" rtl="0" fontAlgn="base">
                <a:spcBef>
                  <a:spcPct val="0"/>
                </a:spcBef>
                <a:spcAft>
                  <a:spcPct val="0"/>
                </a:spcAft>
                <a:defRPr sz="2400" b="1" kern="1200">
                  <a:solidFill>
                    <a:schemeClr val="lt1"/>
                  </a:solidFill>
                  <a:latin typeface="+mn-lt"/>
                  <a:ea typeface="+mn-ea"/>
                  <a:cs typeface="+mn-cs"/>
                </a:defRPr>
              </a:lvl2pPr>
              <a:lvl3pPr marL="914400" algn="l" rtl="0" fontAlgn="base">
                <a:spcBef>
                  <a:spcPct val="0"/>
                </a:spcBef>
                <a:spcAft>
                  <a:spcPct val="0"/>
                </a:spcAft>
                <a:defRPr sz="2400" b="1" kern="1200">
                  <a:solidFill>
                    <a:schemeClr val="lt1"/>
                  </a:solidFill>
                  <a:latin typeface="+mn-lt"/>
                  <a:ea typeface="+mn-ea"/>
                  <a:cs typeface="+mn-cs"/>
                </a:defRPr>
              </a:lvl3pPr>
              <a:lvl4pPr marL="1371600" algn="l" rtl="0" fontAlgn="base">
                <a:spcBef>
                  <a:spcPct val="0"/>
                </a:spcBef>
                <a:spcAft>
                  <a:spcPct val="0"/>
                </a:spcAft>
                <a:defRPr sz="2400" b="1" kern="1200">
                  <a:solidFill>
                    <a:schemeClr val="lt1"/>
                  </a:solidFill>
                  <a:latin typeface="+mn-lt"/>
                  <a:ea typeface="+mn-ea"/>
                  <a:cs typeface="+mn-cs"/>
                </a:defRPr>
              </a:lvl4pPr>
              <a:lvl5pPr marL="1828800" algn="l" rtl="0" fontAlgn="base">
                <a:spcBef>
                  <a:spcPct val="0"/>
                </a:spcBef>
                <a:spcAft>
                  <a:spcPct val="0"/>
                </a:spcAft>
                <a:defRPr sz="2400" b="1" kern="1200">
                  <a:solidFill>
                    <a:schemeClr val="lt1"/>
                  </a:solidFill>
                  <a:latin typeface="+mn-lt"/>
                  <a:ea typeface="+mn-ea"/>
                  <a:cs typeface="+mn-cs"/>
                </a:defRPr>
              </a:lvl5pPr>
              <a:lvl6pPr marL="2286000" algn="l" defTabSz="914400" rtl="0" eaLnBrk="1" latinLnBrk="0" hangingPunct="1">
                <a:defRPr sz="2400" b="1" kern="1200">
                  <a:solidFill>
                    <a:schemeClr val="lt1"/>
                  </a:solidFill>
                  <a:latin typeface="+mn-lt"/>
                  <a:ea typeface="+mn-ea"/>
                  <a:cs typeface="+mn-cs"/>
                </a:defRPr>
              </a:lvl6pPr>
              <a:lvl7pPr marL="2743200" algn="l" defTabSz="914400" rtl="0" eaLnBrk="1" latinLnBrk="0" hangingPunct="1">
                <a:defRPr sz="2400" b="1" kern="1200">
                  <a:solidFill>
                    <a:schemeClr val="lt1"/>
                  </a:solidFill>
                  <a:latin typeface="+mn-lt"/>
                  <a:ea typeface="+mn-ea"/>
                  <a:cs typeface="+mn-cs"/>
                </a:defRPr>
              </a:lvl7pPr>
              <a:lvl8pPr marL="3200400" algn="l" defTabSz="914400" rtl="0" eaLnBrk="1" latinLnBrk="0" hangingPunct="1">
                <a:defRPr sz="2400" b="1" kern="1200">
                  <a:solidFill>
                    <a:schemeClr val="lt1"/>
                  </a:solidFill>
                  <a:latin typeface="+mn-lt"/>
                  <a:ea typeface="+mn-ea"/>
                  <a:cs typeface="+mn-cs"/>
                </a:defRPr>
              </a:lvl8pPr>
              <a:lvl9pPr marL="3657600" algn="l" defTabSz="914400" rtl="0" eaLnBrk="1" latinLnBrk="0" hangingPunct="1">
                <a:defRPr sz="2400" b="1" kern="1200">
                  <a:solidFill>
                    <a:schemeClr val="lt1"/>
                  </a:solidFill>
                  <a:latin typeface="+mn-lt"/>
                  <a:ea typeface="+mn-ea"/>
                  <a:cs typeface="+mn-cs"/>
                </a:defRPr>
              </a:lvl9pPr>
            </a:lstStyle>
            <a:p>
              <a:pPr algn="ctr"/>
              <a:r>
                <a:rPr lang="zh-CN" altLang="en-US" sz="2000" b="0" dirty="0">
                  <a:solidFill>
                    <a:schemeClr val="tx1"/>
                  </a:solidFill>
                </a:rPr>
                <a:t>菜</a:t>
              </a:r>
            </a:p>
          </p:txBody>
        </p:sp>
      </p:grpSp>
      <p:sp>
        <p:nvSpPr>
          <p:cNvPr id="27" name="右箭头 26"/>
          <p:cNvSpPr/>
          <p:nvPr/>
        </p:nvSpPr>
        <p:spPr>
          <a:xfrm>
            <a:off x="3675556" y="4148622"/>
            <a:ext cx="1872208" cy="4216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4"/>
          <p:cNvSpPr txBox="1"/>
          <p:nvPr/>
        </p:nvSpPr>
        <p:spPr>
          <a:xfrm>
            <a:off x="1081558" y="5555640"/>
            <a:ext cx="2161950" cy="369332"/>
          </a:xfrm>
          <a:prstGeom prst="rect">
            <a:avLst/>
          </a:prstGeom>
          <a:noFill/>
        </p:spPr>
        <p:txBody>
          <a:bodyPr wrap="square" rtlCol="0">
            <a:spAutoFit/>
          </a:bodyPr>
          <a:lstStyle/>
          <a:p>
            <a:pPr algn="ctr"/>
            <a:r>
              <a:rPr lang="zh-CN" altLang="en-US" dirty="0"/>
              <a:t>初始状态</a:t>
            </a:r>
          </a:p>
        </p:txBody>
      </p:sp>
      <p:sp>
        <p:nvSpPr>
          <p:cNvPr id="29" name="TextBox 25"/>
          <p:cNvSpPr txBox="1"/>
          <p:nvPr/>
        </p:nvSpPr>
        <p:spPr>
          <a:xfrm>
            <a:off x="5984449" y="5555640"/>
            <a:ext cx="2161950" cy="369332"/>
          </a:xfrm>
          <a:prstGeom prst="rect">
            <a:avLst/>
          </a:prstGeom>
          <a:noFill/>
        </p:spPr>
        <p:txBody>
          <a:bodyPr wrap="square" rtlCol="0">
            <a:spAutoFit/>
          </a:bodyPr>
          <a:lstStyle/>
          <a:p>
            <a:pPr algn="ctr"/>
            <a:r>
              <a:rPr lang="zh-CN" altLang="en-US" dirty="0"/>
              <a:t>目标状态</a:t>
            </a:r>
          </a:p>
        </p:txBody>
      </p:sp>
      <p:sp>
        <p:nvSpPr>
          <p:cNvPr id="30" name="矩形 29"/>
          <p:cNvSpPr/>
          <p:nvPr/>
        </p:nvSpPr>
        <p:spPr>
          <a:xfrm>
            <a:off x="3489311" y="5858402"/>
            <a:ext cx="2249334" cy="369332"/>
          </a:xfrm>
          <a:prstGeom prst="rect">
            <a:avLst/>
          </a:prstGeom>
        </p:spPr>
        <p:txBody>
          <a:bodyPr wrap="none">
            <a:spAutoFit/>
          </a:bodyPr>
          <a:lstStyle/>
          <a:p>
            <a:r>
              <a:rPr lang="zh-CN" altLang="en-US" dirty="0"/>
              <a:t>图 </a:t>
            </a:r>
            <a:r>
              <a:rPr lang="en-US" altLang="zh-CN" dirty="0"/>
              <a:t>6.6 </a:t>
            </a:r>
            <a:r>
              <a:rPr lang="zh-CN" altLang="en-US" dirty="0"/>
              <a:t>农夫过河问题</a:t>
            </a:r>
          </a:p>
        </p:txBody>
      </p:sp>
    </p:spTree>
    <p:extLst>
      <p:ext uri="{BB962C8B-B14F-4D97-AF65-F5344CB8AC3E}">
        <p14:creationId xmlns:p14="http://schemas.microsoft.com/office/powerpoint/2010/main" val="404318851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71600" y="332656"/>
            <a:ext cx="7366119" cy="810478"/>
          </a:xfrm>
          <a:prstGeom prst="rect">
            <a:avLst/>
          </a:prstGeom>
        </p:spPr>
        <p:txBody>
          <a:bodyPr wrap="none">
            <a:spAutoFit/>
          </a:bodyPr>
          <a:lstStyle/>
          <a:p>
            <a:pPr lvl="0" fontAlgn="auto">
              <a:lnSpc>
                <a:spcPts val="5569"/>
              </a:lnSpc>
              <a:spcBef>
                <a:spcPts val="0"/>
              </a:spcBef>
              <a:spcAft>
                <a:spcPts val="0"/>
              </a:spcAft>
            </a:pPr>
            <a:r>
              <a:rPr lang="zh-CN" altLang="en-US" sz="5600" dirty="0">
                <a:solidFill>
                  <a:srgbClr val="C00000"/>
                </a:solidFill>
                <a:latin typeface="Times New Roman" pitchFamily="18" charset="0"/>
                <a:cs typeface="Times New Roman" pitchFamily="18" charset="0"/>
              </a:rPr>
              <a:t>搜索引擎中的网络爬虫</a:t>
            </a:r>
            <a:endParaRPr lang="en-US" altLang="zh-CN" sz="5600" dirty="0">
              <a:solidFill>
                <a:srgbClr val="C00000"/>
              </a:solidFill>
              <a:latin typeface="Times New Roman" pitchFamily="18" charset="0"/>
              <a:cs typeface="Times New Roman" pitchFamily="18" charset="0"/>
            </a:endParaRPr>
          </a:p>
        </p:txBody>
      </p:sp>
      <p:sp>
        <p:nvSpPr>
          <p:cNvPr id="2" name="矩形 1"/>
          <p:cNvSpPr/>
          <p:nvPr/>
        </p:nvSpPr>
        <p:spPr>
          <a:xfrm>
            <a:off x="658215" y="1700808"/>
            <a:ext cx="7992888" cy="2554545"/>
          </a:xfrm>
          <a:prstGeom prst="rect">
            <a:avLst/>
          </a:prstGeom>
        </p:spPr>
        <p:txBody>
          <a:bodyPr wrap="square">
            <a:spAutoFit/>
          </a:bodyPr>
          <a:lstStyle/>
          <a:p>
            <a:r>
              <a:rPr lang="zh-CN" altLang="en-US" sz="2000" b="1" spc="300" dirty="0">
                <a:latin typeface="+mn-lt"/>
                <a:ea typeface="+mn-ea"/>
              </a:rPr>
              <a:t>      搜索引擎是指根据一定的策略，运用特定的计算机程序从互联网上搜集信息，对信息进 行组织和处理后，为用户提供检索服务，将用户检索相关的信息展示给用户的系统。</a:t>
            </a:r>
            <a:endParaRPr lang="en-US" altLang="zh-CN" sz="2000" b="1" spc="300" dirty="0">
              <a:latin typeface="+mn-lt"/>
              <a:ea typeface="+mn-ea"/>
            </a:endParaRPr>
          </a:p>
          <a:p>
            <a:endParaRPr lang="en-US" altLang="zh-CN" sz="2000" b="1" spc="300" dirty="0">
              <a:latin typeface="+mn-lt"/>
              <a:ea typeface="+mn-ea"/>
            </a:endParaRPr>
          </a:p>
          <a:p>
            <a:r>
              <a:rPr lang="zh-CN" altLang="en-US" sz="2000" b="1" spc="300" dirty="0">
                <a:latin typeface="+mn-lt"/>
                <a:ea typeface="+mn-ea"/>
              </a:rPr>
              <a:t>      搜索引擎 由三部分组成：</a:t>
            </a:r>
            <a:r>
              <a:rPr lang="zh-CN" altLang="en-US" sz="2000" b="1" spc="300" dirty="0">
                <a:solidFill>
                  <a:srgbClr val="FF0000"/>
                </a:solidFill>
                <a:latin typeface="+mn-lt"/>
                <a:ea typeface="+mn-ea"/>
              </a:rPr>
              <a:t>下载、索引、查询</a:t>
            </a:r>
            <a:r>
              <a:rPr lang="zh-CN" altLang="en-US" sz="2000" b="1" spc="300" dirty="0">
                <a:latin typeface="+mn-lt"/>
                <a:ea typeface="+mn-ea"/>
              </a:rPr>
              <a:t>。 网络爬虫自动下载互联网中的所有网页。其原理是图的遍历，即从图中某一顶点出发遍 历图中所有的顶点，且使每个顶点仅被访问一次。</a:t>
            </a:r>
          </a:p>
        </p:txBody>
      </p:sp>
    </p:spTree>
    <p:extLst>
      <p:ext uri="{BB962C8B-B14F-4D97-AF65-F5344CB8AC3E}">
        <p14:creationId xmlns:p14="http://schemas.microsoft.com/office/powerpoint/2010/main" val="17194852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6.2.2 </a:t>
            </a:r>
            <a:r>
              <a:rPr lang="zh-CN" altLang="en-US" dirty="0"/>
              <a:t>基本思想</a:t>
            </a:r>
          </a:p>
        </p:txBody>
      </p:sp>
      <p:sp>
        <p:nvSpPr>
          <p:cNvPr id="5" name="内容占位符 4"/>
          <p:cNvSpPr>
            <a:spLocks noGrp="1"/>
          </p:cNvSpPr>
          <p:nvPr>
            <p:ph idx="1"/>
          </p:nvPr>
        </p:nvSpPr>
        <p:spPr>
          <a:xfrm>
            <a:off x="880531" y="1628800"/>
            <a:ext cx="7507893" cy="3816424"/>
          </a:xfrm>
        </p:spPr>
        <p:txBody>
          <a:bodyPr>
            <a:noAutofit/>
          </a:bodyPr>
          <a:lstStyle/>
          <a:p>
            <a:pPr eaLnBrk="1" hangingPunct="1">
              <a:lnSpc>
                <a:spcPct val="150000"/>
              </a:lnSpc>
              <a:buFont typeface="Wingdings" panose="05000000000000000000" pitchFamily="2" charset="2"/>
              <a:buChar char="l"/>
            </a:pPr>
            <a:r>
              <a:rPr lang="zh-CN" altLang="en-US" sz="1800" dirty="0"/>
              <a:t>回溯法的基本思想：在一棵</a:t>
            </a:r>
            <a:r>
              <a:rPr lang="zh-CN" altLang="en-US" sz="1800" dirty="0">
                <a:solidFill>
                  <a:srgbClr val="FF0000"/>
                </a:solidFill>
              </a:rPr>
              <a:t>含有问题全部可能解</a:t>
            </a:r>
            <a:r>
              <a:rPr lang="zh-CN" altLang="en-US" sz="1800" dirty="0"/>
              <a:t>的</a:t>
            </a:r>
            <a:r>
              <a:rPr lang="zh-CN" altLang="en-US" sz="1800" dirty="0">
                <a:solidFill>
                  <a:srgbClr val="FF0000"/>
                </a:solidFill>
              </a:rPr>
              <a:t>状态空 间树</a:t>
            </a:r>
            <a:r>
              <a:rPr lang="zh-CN" altLang="en-US" sz="1800" dirty="0"/>
              <a:t>上进行</a:t>
            </a:r>
            <a:r>
              <a:rPr lang="zh-CN" altLang="en-US" sz="1800" dirty="0">
                <a:solidFill>
                  <a:srgbClr val="FF0000"/>
                </a:solidFill>
              </a:rPr>
              <a:t>深度优先</a:t>
            </a:r>
            <a:r>
              <a:rPr lang="zh-CN" altLang="en-US" sz="1800" dirty="0"/>
              <a:t>搜索，从根结点出发搜索解空间树，解为叶子结点。</a:t>
            </a:r>
            <a:endParaRPr lang="en-US" altLang="zh-CN" sz="1800" dirty="0"/>
          </a:p>
          <a:p>
            <a:pPr eaLnBrk="1" hangingPunct="1">
              <a:lnSpc>
                <a:spcPct val="150000"/>
              </a:lnSpc>
              <a:buFont typeface="Wingdings" panose="05000000000000000000" pitchFamily="2" charset="2"/>
              <a:buChar char="l"/>
            </a:pPr>
            <a:r>
              <a:rPr lang="zh-CN" altLang="en-US" sz="1800" dirty="0"/>
              <a:t>在回溯法中，并不是先构造出整棵状态空间树，再进行搜索，而是</a:t>
            </a:r>
            <a:r>
              <a:rPr lang="zh-CN" altLang="en-US" sz="1800" dirty="0">
                <a:solidFill>
                  <a:srgbClr val="FF0000"/>
                </a:solidFill>
              </a:rPr>
              <a:t>在搜索过程中逐步构造出状态空间树</a:t>
            </a:r>
            <a:r>
              <a:rPr lang="zh-CN" altLang="en-US" sz="1800" dirty="0"/>
              <a:t>，即</a:t>
            </a:r>
            <a:r>
              <a:rPr lang="zh-CN" altLang="en-US" sz="1800" dirty="0">
                <a:solidFill>
                  <a:srgbClr val="FF0000"/>
                </a:solidFill>
              </a:rPr>
              <a:t>边搜索、边构造</a:t>
            </a:r>
            <a:r>
              <a:rPr lang="zh-CN" altLang="en-US" sz="1800" dirty="0"/>
              <a:t>。</a:t>
            </a:r>
            <a:endParaRPr lang="en-US" altLang="zh-CN" sz="1800" dirty="0"/>
          </a:p>
          <a:p>
            <a:pPr eaLnBrk="1" hangingPunct="1">
              <a:lnSpc>
                <a:spcPct val="150000"/>
              </a:lnSpc>
              <a:buFont typeface="Wingdings" panose="05000000000000000000" pitchFamily="2" charset="2"/>
              <a:buChar char="l"/>
            </a:pPr>
            <a:r>
              <a:rPr lang="zh-CN" altLang="en-US" sz="1800" dirty="0"/>
              <a:t>回溯法在用来求问题的所有解时，要回溯到根，且根结点的所有子树都已被搜索过才结 束；回溯法在用来求问题的任一解时，只要搜索到问题的一个解就可以结束。 </a:t>
            </a:r>
            <a:endParaRPr lang="en-US" altLang="zh-CN" sz="1800" dirty="0"/>
          </a:p>
        </p:txBody>
      </p:sp>
    </p:spTree>
    <p:extLst>
      <p:ext uri="{BB962C8B-B14F-4D97-AF65-F5344CB8AC3E}">
        <p14:creationId xmlns:p14="http://schemas.microsoft.com/office/powerpoint/2010/main" val="38487115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880531" y="620688"/>
            <a:ext cx="7075845" cy="4320480"/>
          </a:xfrm>
        </p:spPr>
        <p:txBody>
          <a:bodyPr>
            <a:noAutofit/>
          </a:bodyPr>
          <a:lstStyle/>
          <a:p>
            <a:pPr marL="0" indent="0" eaLnBrk="1" hangingPunct="1">
              <a:lnSpc>
                <a:spcPct val="150000"/>
              </a:lnSpc>
              <a:buNone/>
            </a:pPr>
            <a:r>
              <a:rPr lang="zh-CN" altLang="en-US" sz="1800" dirty="0"/>
              <a:t>回溯法与穷举法的异同：</a:t>
            </a:r>
            <a:endParaRPr lang="en-US" altLang="zh-CN" sz="1800" dirty="0"/>
          </a:p>
          <a:p>
            <a:pPr marL="0" indent="0" eaLnBrk="1" hangingPunct="1">
              <a:lnSpc>
                <a:spcPct val="150000"/>
              </a:lnSpc>
              <a:buNone/>
            </a:pPr>
            <a:r>
              <a:rPr lang="zh-CN" altLang="en-US" sz="1800" dirty="0"/>
              <a:t>回溯法与穷举法的相同点：回溯法实际上是一个类似穷尽的搜索尝试过程，主要是在搜 索尝试过程中寻找问题的解，当发现已不满足求解条件时，就“回溯”返回，尝试别的路径。 可以把回溯法看成是穷举法的一个改进。 </a:t>
            </a:r>
            <a:endParaRPr lang="en-US" altLang="zh-CN" sz="1800" dirty="0"/>
          </a:p>
          <a:p>
            <a:pPr marL="0" indent="0" eaLnBrk="1" hangingPunct="1">
              <a:lnSpc>
                <a:spcPct val="150000"/>
              </a:lnSpc>
              <a:buNone/>
            </a:pPr>
            <a:r>
              <a:rPr lang="zh-CN" altLang="en-US" sz="1800" dirty="0"/>
              <a:t>回溯法与穷举法的不同点：每次只构造候选解的一个部分，然后使用评估策略，评估这 个构造的部分候选解是否能够求得可行解，如果加上剩余的分量也不可能求得一个解，就绝对 不会生成剩下的分量，也就是不再构造该结点下面的分支。</a:t>
            </a:r>
            <a:endParaRPr lang="en-US" altLang="zh-CN" sz="1800" dirty="0"/>
          </a:p>
        </p:txBody>
      </p:sp>
    </p:spTree>
    <p:extLst>
      <p:ext uri="{BB962C8B-B14F-4D97-AF65-F5344CB8AC3E}">
        <p14:creationId xmlns:p14="http://schemas.microsoft.com/office/powerpoint/2010/main" val="16158742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6.2.3 </a:t>
            </a:r>
            <a:r>
              <a:rPr lang="zh-CN" altLang="en-US" dirty="0"/>
              <a:t>构造解空间的过程</a:t>
            </a:r>
          </a:p>
        </p:txBody>
      </p:sp>
      <p:sp>
        <p:nvSpPr>
          <p:cNvPr id="5" name="内容占位符 4"/>
          <p:cNvSpPr>
            <a:spLocks noGrp="1"/>
          </p:cNvSpPr>
          <p:nvPr>
            <p:ph idx="1"/>
          </p:nvPr>
        </p:nvSpPr>
        <p:spPr>
          <a:xfrm>
            <a:off x="880531" y="1412776"/>
            <a:ext cx="7075845" cy="4320480"/>
          </a:xfrm>
        </p:spPr>
        <p:txBody>
          <a:bodyPr>
            <a:noAutofit/>
          </a:bodyPr>
          <a:lstStyle/>
          <a:p>
            <a:pPr marL="0" indent="0" eaLnBrk="1" hangingPunct="1">
              <a:lnSpc>
                <a:spcPct val="150000"/>
              </a:lnSpc>
              <a:buNone/>
            </a:pPr>
            <a:r>
              <a:rPr lang="en-US" altLang="zh-CN" sz="2000" dirty="0"/>
              <a:t>1</a:t>
            </a:r>
            <a:r>
              <a:rPr lang="zh-CN" altLang="en-US" sz="2000" dirty="0"/>
              <a:t>．生成问题状态的基本方法</a:t>
            </a:r>
            <a:endParaRPr lang="en-US" altLang="zh-CN" sz="2000" dirty="0"/>
          </a:p>
          <a:p>
            <a:pPr marL="0" indent="0" eaLnBrk="1" hangingPunct="1">
              <a:lnSpc>
                <a:spcPct val="150000"/>
              </a:lnSpc>
              <a:buNone/>
            </a:pPr>
            <a:r>
              <a:rPr lang="zh-CN" altLang="en-US" sz="1800" dirty="0"/>
              <a:t>生成问题状态的基本方法中的几个定义</a:t>
            </a:r>
            <a:r>
              <a:rPr lang="en-US" altLang="zh-CN" sz="1800" dirty="0"/>
              <a:t>:</a:t>
            </a:r>
          </a:p>
          <a:p>
            <a:pPr eaLnBrk="1" hangingPunct="1">
              <a:lnSpc>
                <a:spcPct val="150000"/>
              </a:lnSpc>
              <a:buFont typeface="Wingdings" panose="05000000000000000000" pitchFamily="2" charset="2"/>
              <a:buChar char="l"/>
            </a:pPr>
            <a:r>
              <a:rPr lang="zh-CN" altLang="en-US" sz="1800" dirty="0"/>
              <a:t>一个正在产生孩子的结点称为扩展结点；</a:t>
            </a:r>
            <a:endParaRPr lang="en-US" altLang="zh-CN" sz="1800" dirty="0"/>
          </a:p>
          <a:p>
            <a:pPr eaLnBrk="1" hangingPunct="1">
              <a:lnSpc>
                <a:spcPct val="150000"/>
              </a:lnSpc>
              <a:buFont typeface="Wingdings" panose="05000000000000000000" pitchFamily="2" charset="2"/>
              <a:buChar char="l"/>
            </a:pPr>
            <a:r>
              <a:rPr lang="zh-CN" altLang="en-US" sz="1800" dirty="0"/>
              <a:t>一个自身已生成但其孩子还没有全部生成的结点称为活结点；</a:t>
            </a:r>
            <a:endParaRPr lang="en-US" altLang="zh-CN" sz="1800" dirty="0"/>
          </a:p>
          <a:p>
            <a:pPr eaLnBrk="1" hangingPunct="1">
              <a:lnSpc>
                <a:spcPct val="150000"/>
              </a:lnSpc>
              <a:buFont typeface="Wingdings" panose="05000000000000000000" pitchFamily="2" charset="2"/>
              <a:buChar char="l"/>
            </a:pPr>
            <a:r>
              <a:rPr lang="zh-CN" altLang="en-US" sz="1800" dirty="0"/>
              <a:t>一个所有孩子已经产生的结点称为死结点。</a:t>
            </a:r>
            <a:endParaRPr lang="en-US" altLang="zh-CN" sz="1800" dirty="0"/>
          </a:p>
          <a:p>
            <a:pPr marL="0" indent="0" eaLnBrk="1" hangingPunct="1">
              <a:lnSpc>
                <a:spcPct val="150000"/>
              </a:lnSpc>
              <a:buNone/>
            </a:pPr>
            <a:endParaRPr lang="en-US" altLang="zh-CN" sz="1800"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2087724" y="4005064"/>
            <a:ext cx="4968552" cy="2852936"/>
          </a:xfrm>
          <a:prstGeom prst="rect">
            <a:avLst/>
          </a:prstGeom>
          <a:noFill/>
          <a:ln>
            <a:noFill/>
          </a:ln>
        </p:spPr>
      </p:pic>
    </p:spTree>
    <p:extLst>
      <p:ext uri="{BB962C8B-B14F-4D97-AF65-F5344CB8AC3E}">
        <p14:creationId xmlns:p14="http://schemas.microsoft.com/office/powerpoint/2010/main" val="40653313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7571184" cy="4349079"/>
          </a:xfrm>
        </p:spPr>
        <p:txBody>
          <a:bodyPr/>
          <a:lstStyle/>
          <a:p>
            <a:pPr eaLnBrk="1" hangingPunct="1">
              <a:lnSpc>
                <a:spcPct val="150000"/>
              </a:lnSpc>
              <a:buFont typeface="Wingdings" panose="05000000000000000000" pitchFamily="2" charset="2"/>
              <a:buChar char="l"/>
            </a:pPr>
            <a:r>
              <a:rPr lang="zh-CN" altLang="en-US" sz="1800" dirty="0"/>
              <a:t>深度优先的问题状态生成基本方法描述如下：如果对一个扩展结点 </a:t>
            </a:r>
            <a:r>
              <a:rPr lang="en-US" altLang="zh-CN" sz="1800" dirty="0"/>
              <a:t>R</a:t>
            </a:r>
            <a:r>
              <a:rPr lang="zh-CN" altLang="en-US" sz="1800" dirty="0"/>
              <a:t>，一旦产生了它的一个孩子 </a:t>
            </a:r>
            <a:r>
              <a:rPr lang="en-US" altLang="zh-CN" sz="1800" dirty="0"/>
              <a:t>C</a:t>
            </a:r>
            <a:r>
              <a:rPr lang="zh-CN" altLang="en-US" sz="1800" dirty="0"/>
              <a:t>，就把 </a:t>
            </a:r>
            <a:r>
              <a:rPr lang="en-US" altLang="zh-CN" sz="1800" dirty="0"/>
              <a:t>C </a:t>
            </a:r>
            <a:r>
              <a:rPr lang="zh-CN" altLang="en-US" sz="1800" dirty="0"/>
              <a:t>当做新的扩展结点。在完成对子树 </a:t>
            </a:r>
            <a:r>
              <a:rPr lang="en-US" altLang="zh-CN" sz="1800" dirty="0"/>
              <a:t>C</a:t>
            </a:r>
            <a:r>
              <a:rPr lang="zh-CN" altLang="en-US" sz="1800" dirty="0"/>
              <a:t>（以 </a:t>
            </a:r>
            <a:r>
              <a:rPr lang="en-US" altLang="zh-CN" sz="1800" dirty="0"/>
              <a:t>C </a:t>
            </a:r>
            <a:r>
              <a:rPr lang="zh-CN" altLang="en-US" sz="1800" dirty="0"/>
              <a:t>为根的子树）的穷尽搜索之后，将 </a:t>
            </a:r>
            <a:r>
              <a:rPr lang="en-US" altLang="zh-CN" sz="1800" dirty="0"/>
              <a:t>R </a:t>
            </a:r>
            <a:r>
              <a:rPr lang="zh-CN" altLang="en-US" sz="1800" dirty="0"/>
              <a:t>重新变成扩展结点，继续生成 </a:t>
            </a:r>
            <a:r>
              <a:rPr lang="en-US" altLang="zh-CN" sz="1800" dirty="0"/>
              <a:t>R </a:t>
            </a:r>
            <a:r>
              <a:rPr lang="zh-CN" altLang="en-US" sz="1800" dirty="0"/>
              <a:t>的下一个孩子（如果存在）。</a:t>
            </a:r>
          </a:p>
          <a:p>
            <a:pPr eaLnBrk="1" hangingPunct="1">
              <a:lnSpc>
                <a:spcPct val="150000"/>
              </a:lnSpc>
              <a:buFont typeface="Wingdings" panose="05000000000000000000" pitchFamily="2" charset="2"/>
              <a:buChar char="l"/>
            </a:pPr>
            <a:r>
              <a:rPr lang="zh-CN" altLang="en-US" sz="1800" dirty="0"/>
              <a:t>宽度优先的问题状态生成基本方法描述如下：在一个扩展结点变成死结点之前，它一直是扩展结点，也就是说它需要生成所有孩子结点后，再回溯到最近的活结点。</a:t>
            </a:r>
          </a:p>
        </p:txBody>
      </p:sp>
    </p:spTree>
    <p:extLst>
      <p:ext uri="{BB962C8B-B14F-4D97-AF65-F5344CB8AC3E}">
        <p14:creationId xmlns:p14="http://schemas.microsoft.com/office/powerpoint/2010/main" val="23789342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762077" y="1340768"/>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6.6  </a:t>
            </a:r>
            <a:r>
              <a:rPr lang="en-US" altLang="zh-CN" sz="2500" dirty="0">
                <a:solidFill>
                  <a:prstClr val="white"/>
                </a:solidFill>
                <a:latin typeface="微软雅黑" panose="020B0503020204020204" pitchFamily="34" charset="-122"/>
                <a:ea typeface="微软雅黑" panose="020B0503020204020204" pitchFamily="34" charset="-122"/>
              </a:rPr>
              <a:t>0-1</a:t>
            </a:r>
            <a:r>
              <a:rPr lang="zh-CN" altLang="en-US" sz="2500" dirty="0">
                <a:solidFill>
                  <a:prstClr val="white"/>
                </a:solidFill>
                <a:latin typeface="微软雅黑" panose="020B0503020204020204" pitchFamily="34" charset="-122"/>
                <a:ea typeface="微软雅黑" panose="020B0503020204020204" pitchFamily="34" charset="-122"/>
              </a:rPr>
              <a:t>背包问题</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762077" y="2450043"/>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6.7</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高逐位整除数</a:t>
            </a:r>
            <a:endParaRPr lang="zh-CN" altLang="en-US" sz="2500" kern="0" dirty="0">
              <a:solidFill>
                <a:srgbClr val="098F66"/>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762077" y="3559318"/>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i="1" dirty="0">
                <a:solidFill>
                  <a:prstClr val="white"/>
                </a:solidFill>
                <a:latin typeface="微软雅黑" panose="020B0503020204020204" pitchFamily="34" charset="-122"/>
                <a:ea typeface="微软雅黑" panose="020B0503020204020204" pitchFamily="34" charset="-122"/>
              </a:rPr>
              <a:t>6.8</a:t>
            </a:r>
            <a:r>
              <a:rPr lang="en-US" altLang="zh-CN" sz="2500" dirty="0">
                <a:solidFill>
                  <a:prstClr val="white"/>
                </a:solidFill>
                <a:latin typeface="微软雅黑" panose="020B0503020204020204" pitchFamily="34" charset="-122"/>
                <a:ea typeface="微软雅黑" panose="020B0503020204020204" pitchFamily="34" charset="-122"/>
              </a:rPr>
              <a:t>  </a:t>
            </a:r>
            <a:r>
              <a:rPr lang="zh-CN" altLang="en-US" sz="2500" dirty="0">
                <a:solidFill>
                  <a:prstClr val="white"/>
                </a:solidFill>
                <a:latin typeface="微软雅黑" panose="020B0503020204020204" pitchFamily="34" charset="-122"/>
                <a:ea typeface="微软雅黑" panose="020B0503020204020204" pitchFamily="34" charset="-122"/>
              </a:rPr>
              <a:t>图的</a:t>
            </a:r>
            <a:r>
              <a:rPr lang="en-US" altLang="zh-CN" sz="2500" dirty="0">
                <a:solidFill>
                  <a:prstClr val="white"/>
                </a:solidFill>
                <a:latin typeface="微软雅黑" panose="020B0503020204020204" pitchFamily="34" charset="-122"/>
                <a:ea typeface="微软雅黑" panose="020B0503020204020204" pitchFamily="34" charset="-122"/>
              </a:rPr>
              <a:t>m</a:t>
            </a:r>
            <a:r>
              <a:rPr lang="zh-CN" altLang="en-US" sz="2500" dirty="0">
                <a:solidFill>
                  <a:prstClr val="white"/>
                </a:solidFill>
                <a:latin typeface="微软雅黑" panose="020B0503020204020204" pitchFamily="34" charset="-122"/>
                <a:ea typeface="微软雅黑" panose="020B0503020204020204" pitchFamily="34" charset="-122"/>
              </a:rPr>
              <a:t>着色问题</a:t>
            </a:r>
          </a:p>
        </p:txBody>
      </p:sp>
      <p:sp>
        <p:nvSpPr>
          <p:cNvPr id="6" name="圆角矩形 5"/>
          <p:cNvSpPr/>
          <p:nvPr/>
        </p:nvSpPr>
        <p:spPr>
          <a:xfrm>
            <a:off x="1762077" y="4668593"/>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1218565"/>
            <a:r>
              <a:rPr lang="en-US" altLang="zh-CN" sz="2500" i="1" dirty="0">
                <a:solidFill>
                  <a:prstClr val="white"/>
                </a:solidFill>
                <a:latin typeface="微软雅黑" panose="020B0503020204020204" pitchFamily="34" charset="-122"/>
                <a:ea typeface="微软雅黑" panose="020B0503020204020204" pitchFamily="34" charset="-122"/>
              </a:rPr>
              <a:t>6.9  </a:t>
            </a:r>
            <a:r>
              <a:rPr lang="zh-CN" altLang="en-US" sz="2500" dirty="0">
                <a:solidFill>
                  <a:prstClr val="white"/>
                </a:solidFill>
                <a:latin typeface="微软雅黑" panose="020B0503020204020204" pitchFamily="34" charset="-122"/>
                <a:ea typeface="微软雅黑" panose="020B0503020204020204" pitchFamily="34" charset="-122"/>
              </a:rPr>
              <a:t>回溯法效率分析</a:t>
            </a:r>
          </a:p>
        </p:txBody>
      </p:sp>
    </p:spTree>
    <p:extLst>
      <p:ext uri="{BB962C8B-B14F-4D97-AF65-F5344CB8AC3E}">
        <p14:creationId xmlns:p14="http://schemas.microsoft.com/office/powerpoint/2010/main" val="242077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24744"/>
            <a:ext cx="7571184" cy="4349079"/>
          </a:xfrm>
        </p:spPr>
        <p:txBody>
          <a:bodyPr/>
          <a:lstStyle/>
          <a:p>
            <a:pPr marL="0" indent="0" eaLnBrk="1" hangingPunct="1">
              <a:lnSpc>
                <a:spcPct val="150000"/>
              </a:lnSpc>
              <a:buNone/>
            </a:pPr>
            <a:r>
              <a:rPr lang="en-US" altLang="zh-CN" sz="1800" dirty="0"/>
              <a:t>2</a:t>
            </a:r>
            <a:r>
              <a:rPr lang="zh-CN" altLang="en-US" sz="1800" dirty="0"/>
              <a:t>．回溯法构造解空间过程 ：</a:t>
            </a:r>
            <a:endParaRPr lang="en-US" altLang="zh-CN" sz="1800" dirty="0"/>
          </a:p>
          <a:p>
            <a:pPr marL="0" indent="0" eaLnBrk="1" hangingPunct="1">
              <a:lnSpc>
                <a:spcPct val="150000"/>
              </a:lnSpc>
              <a:buNone/>
            </a:pPr>
            <a:r>
              <a:rPr lang="zh-CN" altLang="en-US" sz="1800" dirty="0"/>
              <a:t>（</a:t>
            </a:r>
            <a:r>
              <a:rPr lang="en-US" altLang="zh-CN" sz="1800" dirty="0"/>
              <a:t>1</a:t>
            </a:r>
            <a:r>
              <a:rPr lang="zh-CN" altLang="en-US" sz="1800" dirty="0"/>
              <a:t>）从开始结点（根结点）出发，它成为第一个活结点，也成为当前扩展结点。 </a:t>
            </a:r>
            <a:endParaRPr lang="en-US" altLang="zh-CN" sz="1800" dirty="0"/>
          </a:p>
          <a:p>
            <a:pPr marL="0" indent="0" eaLnBrk="1" hangingPunct="1">
              <a:lnSpc>
                <a:spcPct val="150000"/>
              </a:lnSpc>
              <a:buNone/>
            </a:pPr>
            <a:r>
              <a:rPr lang="zh-CN" altLang="en-US" sz="1800" dirty="0"/>
              <a:t>（</a:t>
            </a:r>
            <a:r>
              <a:rPr lang="en-US" altLang="zh-CN" sz="1800" dirty="0"/>
              <a:t>2</a:t>
            </a:r>
            <a:r>
              <a:rPr lang="zh-CN" altLang="en-US" sz="1800" dirty="0"/>
              <a:t>）在当前扩展结点处，搜索向纵深方向移至一个新结点。这个结点就成为一个新的活 结点，并成为当前扩展结点。 </a:t>
            </a:r>
            <a:endParaRPr lang="en-US" altLang="zh-CN" sz="1800" dirty="0"/>
          </a:p>
          <a:p>
            <a:pPr marL="0" indent="0" eaLnBrk="1" hangingPunct="1">
              <a:lnSpc>
                <a:spcPct val="150000"/>
              </a:lnSpc>
              <a:buNone/>
            </a:pPr>
            <a:r>
              <a:rPr lang="zh-CN" altLang="en-US" sz="1800" dirty="0"/>
              <a:t>（</a:t>
            </a:r>
            <a:r>
              <a:rPr lang="en-US" altLang="zh-CN" sz="1800" dirty="0"/>
              <a:t>3</a:t>
            </a:r>
            <a:r>
              <a:rPr lang="zh-CN" altLang="en-US" sz="1800" dirty="0"/>
              <a:t>）如果在当前扩展结点处不能再向纵深方向移动，则当前扩展结点就成为死结点，此 时应往回移动（回溯）至最近的一个活结点处，并使这个活结点成为当前的扩展结点，用这种 方式递归地在解空间中搜索，直至找到所要求的解或解空间中已无活结点为止。 </a:t>
            </a:r>
            <a:endParaRPr lang="en-US" altLang="zh-CN" sz="1800" dirty="0"/>
          </a:p>
        </p:txBody>
      </p:sp>
    </p:spTree>
    <p:extLst>
      <p:ext uri="{BB962C8B-B14F-4D97-AF65-F5344CB8AC3E}">
        <p14:creationId xmlns:p14="http://schemas.microsoft.com/office/powerpoint/2010/main" val="10931397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322797" y="2511149"/>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20516" name="Text Box 65"/>
          <p:cNvSpPr txBox="1">
            <a:spLocks noChangeArrowheads="1"/>
          </p:cNvSpPr>
          <p:nvPr/>
        </p:nvSpPr>
        <p:spPr bwMode="auto">
          <a:xfrm>
            <a:off x="3805139" y="2582587"/>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46" name="Oval 64"/>
          <p:cNvSpPr>
            <a:spLocks noChangeArrowheads="1"/>
          </p:cNvSpPr>
          <p:nvPr/>
        </p:nvSpPr>
        <p:spPr bwMode="auto">
          <a:xfrm>
            <a:off x="1942876" y="3408105"/>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sp>
        <p:nvSpPr>
          <p:cNvPr id="20512" name="Text Box 66"/>
          <p:cNvSpPr txBox="1">
            <a:spLocks noChangeArrowheads="1"/>
          </p:cNvSpPr>
          <p:nvPr/>
        </p:nvSpPr>
        <p:spPr bwMode="auto">
          <a:xfrm>
            <a:off x="273003" y="3182622"/>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cxnSp>
        <p:nvCxnSpPr>
          <p:cNvPr id="75" name="直接连接符 74"/>
          <p:cNvCxnSpPr>
            <a:cxnSpLocks noChangeShapeType="1"/>
          </p:cNvCxnSpPr>
          <p:nvPr/>
        </p:nvCxnSpPr>
        <p:spPr bwMode="auto">
          <a:xfrm rot="10800000" flipV="1">
            <a:off x="2358391" y="2834999"/>
            <a:ext cx="964406" cy="668337"/>
          </a:xfrm>
          <a:prstGeom prst="line">
            <a:avLst/>
          </a:prstGeom>
          <a:noFill/>
          <a:ln w="19050" algn="ctr">
            <a:solidFill>
              <a:srgbClr val="0070C0"/>
            </a:solidFill>
            <a:round/>
          </a:ln>
        </p:spPr>
      </p:cxnSp>
      <p:sp>
        <p:nvSpPr>
          <p:cNvPr id="84" name="圆角矩形标注 83"/>
          <p:cNvSpPr/>
          <p:nvPr/>
        </p:nvSpPr>
        <p:spPr bwMode="auto">
          <a:xfrm>
            <a:off x="3537106" y="3296954"/>
            <a:ext cx="3339150" cy="1500198"/>
          </a:xfrm>
          <a:prstGeom prst="wedgeRoundRectCallout">
            <a:avLst>
              <a:gd name="adj1" fmla="val -83389"/>
              <a:gd name="adj2" fmla="val -22619"/>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，先到达</a:t>
            </a: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1</a:t>
            </a:r>
            <a:r>
              <a:rPr lang="en-US" altLang="zh-CN" b="1" dirty="0">
                <a:solidFill>
                  <a:srgbClr val="FF0000"/>
                </a:solidFill>
                <a:latin typeface="微软雅黑" panose="020B0503020204020204" pitchFamily="34" charset="-122"/>
              </a:rPr>
              <a:t>=10</a:t>
            </a:r>
            <a:r>
              <a:rPr lang="zh-CN" altLang="en-US" b="1" dirty="0">
                <a:solidFill>
                  <a:srgbClr val="0070C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baseline="-25000" dirty="0">
                <a:solidFill>
                  <a:srgbClr val="FF0000"/>
                </a:solidFill>
                <a:latin typeface="微软雅黑" panose="020B0503020204020204" pitchFamily="34" charset="-122"/>
              </a:rPr>
              <a:t>1</a:t>
            </a:r>
            <a:r>
              <a:rPr lang="en-US" altLang="zh-CN" b="1" dirty="0">
                <a:solidFill>
                  <a:srgbClr val="FF0000"/>
                </a:solidFill>
                <a:latin typeface="微软雅黑" panose="020B0503020204020204" pitchFamily="34" charset="-122"/>
              </a:rPr>
              <a:t>=20</a:t>
            </a:r>
          </a:p>
          <a:p>
            <a:pPr>
              <a:lnSpc>
                <a:spcPct val="120000"/>
              </a:lnSpc>
              <a:defRPr/>
            </a:pPr>
            <a:r>
              <a:rPr lang="zh-CN" altLang="en-US" b="1" dirty="0">
                <a:solidFill>
                  <a:srgbClr val="0070C0"/>
                </a:solidFill>
                <a:latin typeface="微软雅黑" panose="020B0503020204020204" pitchFamily="34" charset="-122"/>
              </a:rPr>
              <a:t>此时</a:t>
            </a: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a:t>
            </a: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为活结点</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成为当前</a:t>
            </a:r>
            <a:r>
              <a:rPr lang="zh-CN" altLang="en-US" b="1" dirty="0">
                <a:solidFill>
                  <a:srgbClr val="FF0000"/>
                </a:solidFill>
                <a:latin typeface="微软雅黑" panose="020B0503020204020204" pitchFamily="34" charset="-122"/>
              </a:rPr>
              <a:t>扩展结点</a:t>
            </a:r>
          </a:p>
          <a:p>
            <a:pPr>
              <a:lnSpc>
                <a:spcPct val="120000"/>
              </a:lnSpc>
              <a:defRPr/>
            </a:pPr>
            <a:endParaRPr lang="zh-CN" altLang="en-US" b="1" dirty="0">
              <a:solidFill>
                <a:srgbClr val="0070C0"/>
              </a:solidFill>
              <a:latin typeface="微软雅黑" panose="020B0503020204020204" pitchFamily="34" charset="-122"/>
            </a:endParaRPr>
          </a:p>
        </p:txBody>
      </p:sp>
      <p:sp>
        <p:nvSpPr>
          <p:cNvPr id="8" name="矩形 7"/>
          <p:cNvSpPr/>
          <p:nvPr/>
        </p:nvSpPr>
        <p:spPr>
          <a:xfrm>
            <a:off x="2564880" y="332656"/>
            <a:ext cx="4014240" cy="810478"/>
          </a:xfrm>
          <a:prstGeom prst="rect">
            <a:avLst/>
          </a:prstGeom>
        </p:spPr>
        <p:txBody>
          <a:bodyPr wrap="none">
            <a:spAutoFit/>
          </a:bodyPr>
          <a:lstStyle/>
          <a:p>
            <a:pPr lvl="0" fontAlgn="auto">
              <a:lnSpc>
                <a:spcPts val="5569"/>
              </a:lnSpc>
              <a:spcBef>
                <a:spcPts val="0"/>
              </a:spcBef>
              <a:spcAft>
                <a:spcPts val="0"/>
              </a:spcAft>
            </a:pPr>
            <a:r>
              <a:rPr lang="en-US" altLang="zh-CN" sz="5600" dirty="0">
                <a:solidFill>
                  <a:srgbClr val="C00000"/>
                </a:solidFill>
                <a:latin typeface="Times New Roman" pitchFamily="18" charset="0"/>
                <a:cs typeface="Times New Roman" pitchFamily="18" charset="0"/>
              </a:rPr>
              <a:t>0-1背包问题</a:t>
            </a:r>
          </a:p>
        </p:txBody>
      </p:sp>
      <p:sp>
        <p:nvSpPr>
          <p:cNvPr id="9" name="矩形 8"/>
          <p:cNvSpPr/>
          <p:nvPr/>
        </p:nvSpPr>
        <p:spPr>
          <a:xfrm>
            <a:off x="305052" y="1254431"/>
            <a:ext cx="3647152" cy="369332"/>
          </a:xfrm>
          <a:prstGeom prst="rect">
            <a:avLst/>
          </a:prstGeom>
        </p:spPr>
        <p:txBody>
          <a:bodyPr wrap="none">
            <a:spAutoFit/>
          </a:bodyPr>
          <a:lstStyle/>
          <a:p>
            <a:r>
              <a:rPr lang="zh-CN" altLang="en-US" dirty="0"/>
              <a:t>构造该问题的解空间树的部分过程</a:t>
            </a:r>
          </a:p>
        </p:txBody>
      </p:sp>
    </p:spTree>
    <p:extLst>
      <p:ext uri="{BB962C8B-B14F-4D97-AF65-F5344CB8AC3E}">
        <p14:creationId xmlns:p14="http://schemas.microsoft.com/office/powerpoint/2010/main" val="22739047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983405" y="1340768"/>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603484" y="2237724"/>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p:cNvCxnSpPr>
          <p:nvPr/>
        </p:nvCxnSpPr>
        <p:spPr bwMode="auto">
          <a:xfrm rot="10800000" flipV="1">
            <a:off x="3018999" y="1664618"/>
            <a:ext cx="964406" cy="668337"/>
          </a:xfrm>
          <a:prstGeom prst="line">
            <a:avLst/>
          </a:prstGeom>
          <a:noFill/>
          <a:ln w="19050" algn="ctr">
            <a:solidFill>
              <a:srgbClr val="0070C0"/>
            </a:solidFill>
            <a:round/>
          </a:ln>
        </p:spPr>
      </p:cxnSp>
      <p:sp>
        <p:nvSpPr>
          <p:cNvPr id="85" name="圆角矩形标注 84"/>
          <p:cNvSpPr/>
          <p:nvPr/>
        </p:nvSpPr>
        <p:spPr bwMode="auto">
          <a:xfrm>
            <a:off x="3518677" y="3186806"/>
            <a:ext cx="3285571" cy="1500198"/>
          </a:xfrm>
          <a:prstGeom prst="wedgeRoundRectCallout">
            <a:avLst>
              <a:gd name="adj1" fmla="val -78129"/>
              <a:gd name="adj2" fmla="val -19411"/>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，先到达</a:t>
            </a: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2</a:t>
            </a:r>
            <a:r>
              <a:rPr lang="en-US" altLang="zh-CN" b="1" dirty="0">
                <a:solidFill>
                  <a:srgbClr val="FF0000"/>
                </a:solidFill>
                <a:latin typeface="微软雅黑" panose="020B0503020204020204" pitchFamily="34" charset="-122"/>
              </a:rPr>
              <a:t>=5</a:t>
            </a:r>
            <a:r>
              <a:rPr lang="zh-CN" altLang="en-US" b="1" dirty="0">
                <a:solidFill>
                  <a:srgbClr val="0070C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baseline="-25000" dirty="0">
                <a:solidFill>
                  <a:srgbClr val="FF0000"/>
                </a:solidFill>
                <a:latin typeface="微软雅黑" panose="020B0503020204020204" pitchFamily="34" charset="-122"/>
              </a:rPr>
              <a:t>2</a:t>
            </a:r>
            <a:r>
              <a:rPr lang="en-US" altLang="zh-CN" b="1" dirty="0">
                <a:solidFill>
                  <a:srgbClr val="FF0000"/>
                </a:solidFill>
                <a:latin typeface="微软雅黑" panose="020B0503020204020204" pitchFamily="34" charset="-122"/>
              </a:rPr>
              <a:t>=35</a:t>
            </a:r>
          </a:p>
          <a:p>
            <a:pPr>
              <a:lnSpc>
                <a:spcPct val="120000"/>
              </a:lnSpc>
              <a:defRPr/>
            </a:pPr>
            <a:r>
              <a:rPr lang="zh-CN" altLang="en-US" b="1" dirty="0">
                <a:solidFill>
                  <a:srgbClr val="0070C0"/>
                </a:solidFill>
                <a:latin typeface="微软雅黑" panose="020B0503020204020204" pitchFamily="34" charset="-122"/>
              </a:rPr>
              <a:t>此时</a:t>
            </a: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a:t>
            </a: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a:t>
            </a: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为活结点</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成为当前</a:t>
            </a:r>
            <a:r>
              <a:rPr lang="zh-CN" altLang="en-US" b="1" dirty="0">
                <a:solidFill>
                  <a:srgbClr val="FF0000"/>
                </a:solidFill>
                <a:latin typeface="微软雅黑" panose="020B0503020204020204" pitchFamily="34" charset="-122"/>
              </a:rPr>
              <a:t>扩展结点</a:t>
            </a:r>
            <a:endParaRPr lang="zh-CN" altLang="en-US" b="1" dirty="0">
              <a:solidFill>
                <a:srgbClr val="0070C0"/>
              </a:solidFill>
              <a:latin typeface="微软雅黑" panose="020B0503020204020204" pitchFamily="34" charset="-122"/>
            </a:endParaRPr>
          </a:p>
        </p:txBody>
      </p:sp>
      <p:sp>
        <p:nvSpPr>
          <p:cNvPr id="86" name="Oval 71"/>
          <p:cNvSpPr>
            <a:spLocks noChangeArrowheads="1"/>
          </p:cNvSpPr>
          <p:nvPr/>
        </p:nvSpPr>
        <p:spPr bwMode="auto">
          <a:xfrm>
            <a:off x="2117694" y="3318793"/>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p:cNvCxnSpPr>
          <p:nvPr/>
        </p:nvCxnSpPr>
        <p:spPr bwMode="auto">
          <a:xfrm rot="5400000">
            <a:off x="2254816" y="2898700"/>
            <a:ext cx="527050" cy="313135"/>
          </a:xfrm>
          <a:prstGeom prst="line">
            <a:avLst/>
          </a:prstGeom>
          <a:noFill/>
          <a:ln w="19050" algn="ctr">
            <a:solidFill>
              <a:srgbClr val="0070C0"/>
            </a:solidFill>
            <a:round/>
          </a:ln>
        </p:spPr>
      </p:cxnSp>
      <p:sp>
        <p:nvSpPr>
          <p:cNvPr id="23" name="Text Box 66"/>
          <p:cNvSpPr txBox="1">
            <a:spLocks noChangeArrowheads="1"/>
          </p:cNvSpPr>
          <p:nvPr/>
        </p:nvSpPr>
        <p:spPr bwMode="auto">
          <a:xfrm>
            <a:off x="417001" y="3229019"/>
            <a:ext cx="1548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2</a:t>
            </a:r>
            <a:r>
              <a:rPr lang="en-US" altLang="zh-CN" sz="2000" b="1" dirty="0">
                <a:solidFill>
                  <a:srgbClr val="0000FF"/>
                </a:solidFill>
              </a:rPr>
              <a:t>=5,</a:t>
            </a:r>
            <a:r>
              <a:rPr lang="en-US" altLang="zh-CN" sz="2000" b="1" i="1" dirty="0">
                <a:solidFill>
                  <a:srgbClr val="0000FF"/>
                </a:solidFill>
              </a:rPr>
              <a:t>v</a:t>
            </a:r>
            <a:r>
              <a:rPr lang="en-US" altLang="zh-CN" sz="2000" b="1" baseline="-25000" dirty="0">
                <a:solidFill>
                  <a:srgbClr val="0000FF"/>
                </a:solidFill>
              </a:rPr>
              <a:t>2</a:t>
            </a:r>
            <a:r>
              <a:rPr lang="en-US" altLang="zh-CN" sz="2000" b="1" dirty="0">
                <a:solidFill>
                  <a:srgbClr val="0000FF"/>
                </a:solidFill>
              </a:rPr>
              <a:t>=15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17" name="Text Box 65"/>
          <p:cNvSpPr txBox="1">
            <a:spLocks noChangeArrowheads="1"/>
          </p:cNvSpPr>
          <p:nvPr/>
        </p:nvSpPr>
        <p:spPr bwMode="auto">
          <a:xfrm>
            <a:off x="4500309" y="14122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18" name="Text Box 66"/>
          <p:cNvSpPr txBox="1">
            <a:spLocks noChangeArrowheads="1"/>
          </p:cNvSpPr>
          <p:nvPr/>
        </p:nvSpPr>
        <p:spPr bwMode="auto">
          <a:xfrm>
            <a:off x="874942" y="2083856"/>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Tree>
    <p:extLst>
      <p:ext uri="{BB962C8B-B14F-4D97-AF65-F5344CB8AC3E}">
        <p14:creationId xmlns:p14="http://schemas.microsoft.com/office/powerpoint/2010/main" val="162282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4489601" y="1340768"/>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3109680" y="2237724"/>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p:cNvCxnSpPr>
          <p:nvPr/>
        </p:nvCxnSpPr>
        <p:spPr bwMode="auto">
          <a:xfrm rot="10800000" flipV="1">
            <a:off x="3525195" y="1664618"/>
            <a:ext cx="964406" cy="668337"/>
          </a:xfrm>
          <a:prstGeom prst="line">
            <a:avLst/>
          </a:prstGeom>
          <a:noFill/>
          <a:ln w="19050" algn="ctr">
            <a:solidFill>
              <a:srgbClr val="0070C0"/>
            </a:solidFill>
            <a:round/>
          </a:ln>
        </p:spPr>
      </p:cxnSp>
      <p:sp>
        <p:nvSpPr>
          <p:cNvPr id="85" name="圆角矩形标注 84"/>
          <p:cNvSpPr/>
          <p:nvPr/>
        </p:nvSpPr>
        <p:spPr bwMode="auto">
          <a:xfrm>
            <a:off x="3950725" y="3337727"/>
            <a:ext cx="3285571" cy="1500198"/>
          </a:xfrm>
          <a:prstGeom prst="wedgeRoundRectCallout">
            <a:avLst>
              <a:gd name="adj1" fmla="val -92777"/>
              <a:gd name="adj2" fmla="val 35125"/>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，先到达</a:t>
            </a:r>
            <a:r>
              <a:rPr lang="en-US" altLang="zh-CN" b="1" i="1" dirty="0">
                <a:solidFill>
                  <a:srgbClr val="0070C0"/>
                </a:solidFill>
                <a:latin typeface="微软雅黑" panose="020B0503020204020204" pitchFamily="34" charset="-122"/>
              </a:rPr>
              <a:t>H</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&lt;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3</a:t>
            </a:r>
          </a:p>
          <a:p>
            <a:pPr>
              <a:lnSpc>
                <a:spcPct val="120000"/>
              </a:lnSpc>
              <a:defRPr/>
            </a:pPr>
            <a:r>
              <a:rPr lang="en-US" altLang="zh-CN" b="1" i="1" dirty="0">
                <a:solidFill>
                  <a:srgbClr val="0070C0"/>
                </a:solidFill>
                <a:latin typeface="微软雅黑" panose="020B0503020204020204" pitchFamily="34" charset="-122"/>
              </a:rPr>
              <a:t>H</a:t>
            </a:r>
            <a:r>
              <a:rPr lang="zh-CN" altLang="en-US" b="1" dirty="0">
                <a:solidFill>
                  <a:srgbClr val="0070C0"/>
                </a:solidFill>
                <a:latin typeface="微软雅黑" panose="020B0503020204020204" pitchFamily="34" charset="-122"/>
              </a:rPr>
              <a:t>导致一个</a:t>
            </a:r>
            <a:r>
              <a:rPr lang="zh-CN" altLang="en-US" b="1" dirty="0">
                <a:solidFill>
                  <a:srgbClr val="FF0000"/>
                </a:solidFill>
                <a:latin typeface="微软雅黑" panose="020B0503020204020204" pitchFamily="34" charset="-122"/>
              </a:rPr>
              <a:t>不可行解</a:t>
            </a:r>
            <a:endParaRPr lang="en-US" altLang="zh-CN" b="1" dirty="0">
              <a:solidFill>
                <a:srgbClr val="FF0000"/>
              </a:solidFill>
              <a:latin typeface="微软雅黑" panose="020B0503020204020204" pitchFamily="34" charset="-122"/>
            </a:endParaRPr>
          </a:p>
          <a:p>
            <a:pPr>
              <a:lnSpc>
                <a:spcPct val="120000"/>
              </a:lnSpc>
              <a:defRPr/>
            </a:pPr>
            <a:r>
              <a:rPr lang="zh-CN" altLang="en-US" b="1" dirty="0">
                <a:solidFill>
                  <a:srgbClr val="0070C0"/>
                </a:solidFill>
                <a:latin typeface="微软雅黑" panose="020B0503020204020204" pitchFamily="34" charset="-122"/>
              </a:rPr>
              <a:t>回溯到</a:t>
            </a:r>
            <a:r>
              <a:rPr lang="en-US" altLang="zh-CN" b="1" i="1" dirty="0">
                <a:solidFill>
                  <a:srgbClr val="0070C0"/>
                </a:solidFill>
                <a:latin typeface="微软雅黑" panose="020B0503020204020204" pitchFamily="34" charset="-122"/>
              </a:rPr>
              <a:t>D</a:t>
            </a:r>
          </a:p>
          <a:p>
            <a:pPr>
              <a:lnSpc>
                <a:spcPct val="120000"/>
              </a:lnSpc>
              <a:defRPr/>
            </a:pPr>
            <a:endParaRPr lang="zh-CN" altLang="en-US" b="1" dirty="0">
              <a:solidFill>
                <a:srgbClr val="0070C0"/>
              </a:solidFill>
              <a:latin typeface="微软雅黑" panose="020B0503020204020204" pitchFamily="34" charset="-122"/>
            </a:endParaRPr>
          </a:p>
        </p:txBody>
      </p:sp>
      <p:sp>
        <p:nvSpPr>
          <p:cNvPr id="86" name="Oval 71"/>
          <p:cNvSpPr>
            <a:spLocks noChangeArrowheads="1"/>
          </p:cNvSpPr>
          <p:nvPr/>
        </p:nvSpPr>
        <p:spPr bwMode="auto">
          <a:xfrm>
            <a:off x="2623890" y="3318793"/>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p:cNvCxnSpPr>
          <p:nvPr/>
        </p:nvCxnSpPr>
        <p:spPr bwMode="auto">
          <a:xfrm rot="5400000">
            <a:off x="2761012" y="2898700"/>
            <a:ext cx="527050" cy="313135"/>
          </a:xfrm>
          <a:prstGeom prst="line">
            <a:avLst/>
          </a:prstGeom>
          <a:noFill/>
          <a:ln w="19050" algn="ctr">
            <a:solidFill>
              <a:srgbClr val="0070C0"/>
            </a:solidFill>
            <a:round/>
          </a:ln>
        </p:spPr>
      </p:cxnSp>
      <p:sp>
        <p:nvSpPr>
          <p:cNvPr id="95" name="Freeform 86"/>
          <p:cNvSpPr/>
          <p:nvPr/>
        </p:nvSpPr>
        <p:spPr bwMode="auto">
          <a:xfrm>
            <a:off x="2472995" y="3980129"/>
            <a:ext cx="394468" cy="420433"/>
          </a:xfrm>
          <a:custGeom>
            <a:avLst/>
            <a:gdLst>
              <a:gd name="T0" fmla="*/ 0 w 317"/>
              <a:gd name="T1" fmla="*/ 363 h 363"/>
              <a:gd name="T2" fmla="*/ 272 w 317"/>
              <a:gd name="T3" fmla="*/ 181 h 363"/>
              <a:gd name="T4" fmla="*/ 272 w 317"/>
              <a:gd name="T5" fmla="*/ 0 h 363"/>
              <a:gd name="T6" fmla="*/ 0 60000 65536"/>
              <a:gd name="T7" fmla="*/ 0 60000 65536"/>
              <a:gd name="T8" fmla="*/ 0 60000 65536"/>
            </a:gdLst>
            <a:ahLst/>
            <a:cxnLst>
              <a:cxn ang="T6">
                <a:pos x="T0" y="T1"/>
              </a:cxn>
              <a:cxn ang="T7">
                <a:pos x="T2" y="T3"/>
              </a:cxn>
              <a:cxn ang="T8">
                <a:pos x="T4" y="T5"/>
              </a:cxn>
            </a:cxnLst>
            <a:rect l="0" t="0" r="r" b="b"/>
            <a:pathLst>
              <a:path w="317" h="363">
                <a:moveTo>
                  <a:pt x="0" y="363"/>
                </a:moveTo>
                <a:cubicBezTo>
                  <a:pt x="113" y="302"/>
                  <a:pt x="227" y="241"/>
                  <a:pt x="272" y="181"/>
                </a:cubicBezTo>
                <a:cubicBezTo>
                  <a:pt x="317" y="121"/>
                  <a:pt x="272" y="30"/>
                  <a:pt x="272"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Oval 71"/>
          <p:cNvSpPr>
            <a:spLocks noChangeArrowheads="1"/>
          </p:cNvSpPr>
          <p:nvPr/>
        </p:nvSpPr>
        <p:spPr bwMode="auto">
          <a:xfrm>
            <a:off x="2085245" y="4351352"/>
            <a:ext cx="487146"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2241617" y="3931259"/>
            <a:ext cx="527050" cy="313135"/>
          </a:xfrm>
          <a:prstGeom prst="line">
            <a:avLst/>
          </a:prstGeom>
          <a:noFill/>
          <a:ln w="19050" algn="ctr">
            <a:solidFill>
              <a:srgbClr val="E646E6"/>
            </a:solidFill>
            <a:round/>
          </a:ln>
        </p:spPr>
      </p:cxnSp>
      <p:sp>
        <p:nvSpPr>
          <p:cNvPr id="27" name="Text Box 72"/>
          <p:cNvSpPr txBox="1">
            <a:spLocks noChangeArrowheads="1"/>
          </p:cNvSpPr>
          <p:nvPr/>
        </p:nvSpPr>
        <p:spPr bwMode="auto">
          <a:xfrm>
            <a:off x="1338761" y="4973919"/>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19" name="Text Box 65"/>
          <p:cNvSpPr txBox="1">
            <a:spLocks noChangeArrowheads="1"/>
          </p:cNvSpPr>
          <p:nvPr/>
        </p:nvSpPr>
        <p:spPr bwMode="auto">
          <a:xfrm>
            <a:off x="4971943" y="14122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20" name="Text Box 66"/>
          <p:cNvSpPr txBox="1">
            <a:spLocks noChangeArrowheads="1"/>
          </p:cNvSpPr>
          <p:nvPr/>
        </p:nvSpPr>
        <p:spPr bwMode="auto">
          <a:xfrm>
            <a:off x="1439807" y="2012241"/>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21" name="Text Box 66"/>
          <p:cNvSpPr txBox="1">
            <a:spLocks noChangeArrowheads="1"/>
          </p:cNvSpPr>
          <p:nvPr/>
        </p:nvSpPr>
        <p:spPr bwMode="auto">
          <a:xfrm>
            <a:off x="1261754" y="3229019"/>
            <a:ext cx="1548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2</a:t>
            </a:r>
            <a:r>
              <a:rPr lang="en-US" altLang="zh-CN" sz="2000" b="1" dirty="0">
                <a:solidFill>
                  <a:srgbClr val="0000FF"/>
                </a:solidFill>
              </a:rPr>
              <a:t>=5,</a:t>
            </a:r>
            <a:r>
              <a:rPr lang="en-US" altLang="zh-CN" sz="2000" b="1" i="1" dirty="0">
                <a:solidFill>
                  <a:srgbClr val="0000FF"/>
                </a:solidFill>
              </a:rPr>
              <a:t>v</a:t>
            </a:r>
            <a:r>
              <a:rPr lang="en-US" altLang="zh-CN" sz="2000" b="1" baseline="-25000" dirty="0">
                <a:solidFill>
                  <a:srgbClr val="0000FF"/>
                </a:solidFill>
              </a:rPr>
              <a:t>2</a:t>
            </a:r>
            <a:r>
              <a:rPr lang="en-US" altLang="zh-CN" sz="2000" b="1" dirty="0">
                <a:solidFill>
                  <a:srgbClr val="0000FF"/>
                </a:solidFill>
              </a:rPr>
              <a:t>=15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Tree>
    <p:extLst>
      <p:ext uri="{BB962C8B-B14F-4D97-AF65-F5344CB8AC3E}">
        <p14:creationId xmlns:p14="http://schemas.microsoft.com/office/powerpoint/2010/main" val="29355186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500"/>
                                        <p:tgtEl>
                                          <p:spTgt spid="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10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4310765" y="1196752"/>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930844" y="2093708"/>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p:cNvCxnSpPr>
          <p:nvPr/>
        </p:nvCxnSpPr>
        <p:spPr bwMode="auto">
          <a:xfrm rot="10800000" flipV="1">
            <a:off x="3346359" y="1520602"/>
            <a:ext cx="964406" cy="668337"/>
          </a:xfrm>
          <a:prstGeom prst="line">
            <a:avLst/>
          </a:prstGeom>
          <a:noFill/>
          <a:ln w="19050" algn="ctr">
            <a:solidFill>
              <a:srgbClr val="0070C0"/>
            </a:solidFill>
            <a:round/>
          </a:ln>
        </p:spPr>
      </p:cxnSp>
      <p:sp>
        <p:nvSpPr>
          <p:cNvPr id="86" name="Oval 71"/>
          <p:cNvSpPr>
            <a:spLocks noChangeArrowheads="1"/>
          </p:cNvSpPr>
          <p:nvPr/>
        </p:nvSpPr>
        <p:spPr bwMode="auto">
          <a:xfrm>
            <a:off x="2445054" y="3174777"/>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p:cNvCxnSpPr>
          <p:nvPr/>
        </p:nvCxnSpPr>
        <p:spPr bwMode="auto">
          <a:xfrm rot="5400000">
            <a:off x="2582176" y="2754684"/>
            <a:ext cx="527050" cy="313135"/>
          </a:xfrm>
          <a:prstGeom prst="line">
            <a:avLst/>
          </a:prstGeom>
          <a:noFill/>
          <a:ln w="19050" algn="ctr">
            <a:solidFill>
              <a:srgbClr val="0070C0"/>
            </a:solidFill>
            <a:round/>
          </a:ln>
        </p:spPr>
      </p:cxnSp>
      <p:sp>
        <p:nvSpPr>
          <p:cNvPr id="24" name="Oval 71"/>
          <p:cNvSpPr>
            <a:spLocks noChangeArrowheads="1"/>
          </p:cNvSpPr>
          <p:nvPr/>
        </p:nvSpPr>
        <p:spPr bwMode="auto">
          <a:xfrm>
            <a:off x="1906408" y="4207336"/>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2062781" y="3787243"/>
            <a:ext cx="527050" cy="313135"/>
          </a:xfrm>
          <a:prstGeom prst="line">
            <a:avLst/>
          </a:prstGeom>
          <a:noFill/>
          <a:ln w="19050" algn="ctr">
            <a:solidFill>
              <a:srgbClr val="E646E6"/>
            </a:solidFill>
            <a:round/>
          </a:ln>
        </p:spPr>
      </p:cxnSp>
      <p:sp>
        <p:nvSpPr>
          <p:cNvPr id="18" name="圆角矩形标注 17"/>
          <p:cNvSpPr/>
          <p:nvPr/>
        </p:nvSpPr>
        <p:spPr bwMode="auto">
          <a:xfrm>
            <a:off x="4310765" y="1911433"/>
            <a:ext cx="3285571" cy="2281676"/>
          </a:xfrm>
          <a:prstGeom prst="wedgeRoundRectCallout">
            <a:avLst>
              <a:gd name="adj1" fmla="val -82231"/>
              <a:gd name="adj2" fmla="val 55457"/>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I</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0070C0"/>
                </a:solidFill>
                <a:latin typeface="微软雅黑" panose="020B0503020204020204" pitchFamily="34" charset="-122"/>
              </a:rPr>
              <a:t>I</a:t>
            </a:r>
            <a:r>
              <a:rPr lang="zh-CN" altLang="en-US" b="1" dirty="0">
                <a:solidFill>
                  <a:srgbClr val="0070C0"/>
                </a:solidFill>
                <a:latin typeface="微软雅黑" panose="020B0503020204020204" pitchFamily="34" charset="-122"/>
              </a:rPr>
              <a:t>是叶结点，得到一个可行解</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FF0000"/>
                </a:solidFill>
                <a:latin typeface="微软雅黑" panose="020B0503020204020204" pitchFamily="34" charset="-122"/>
              </a:rPr>
              <a:t>x</a:t>
            </a:r>
            <a:r>
              <a:rPr lang="en-US" altLang="zh-CN" b="1" dirty="0">
                <a:solidFill>
                  <a:srgbClr val="FF0000"/>
                </a:solidFill>
                <a:latin typeface="微软雅黑" panose="020B0503020204020204" pitchFamily="34" charset="-122"/>
              </a:rPr>
              <a:t>=(1,1,0)</a:t>
            </a:r>
            <a:r>
              <a:rPr lang="zh-CN" altLang="en-US"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=35</a:t>
            </a:r>
          </a:p>
          <a:p>
            <a:pPr>
              <a:lnSpc>
                <a:spcPct val="120000"/>
              </a:lnSpc>
              <a:defRPr/>
            </a:pPr>
            <a:r>
              <a:rPr lang="en-US" altLang="zh-CN" b="1" i="1" dirty="0">
                <a:solidFill>
                  <a:srgbClr val="0070C0"/>
                </a:solidFill>
                <a:latin typeface="微软雅黑" panose="020B0503020204020204" pitchFamily="34" charset="-122"/>
              </a:rPr>
              <a:t>I</a:t>
            </a:r>
            <a:r>
              <a:rPr lang="zh-CN" altLang="en-US" b="1" dirty="0">
                <a:solidFill>
                  <a:srgbClr val="0070C0"/>
                </a:solidFill>
                <a:latin typeface="微软雅黑" panose="020B0503020204020204" pitchFamily="34" charset="-122"/>
              </a:rPr>
              <a:t>不可扩展，死结点，返回到</a:t>
            </a:r>
            <a:r>
              <a:rPr lang="en-US" altLang="zh-CN" b="1" i="1" dirty="0">
                <a:solidFill>
                  <a:srgbClr val="0070C0"/>
                </a:solidFill>
                <a:latin typeface="微软雅黑" panose="020B0503020204020204" pitchFamily="34" charset="-122"/>
              </a:rPr>
              <a:t>D</a:t>
            </a:r>
          </a:p>
          <a:p>
            <a:pPr>
              <a:lnSpc>
                <a:spcPct val="120000"/>
              </a:lnSpc>
              <a:defRPr/>
            </a:pPr>
            <a:r>
              <a:rPr lang="en-US" altLang="zh-CN" b="1" i="1" dirty="0">
                <a:solidFill>
                  <a:srgbClr val="0070C0"/>
                </a:solidFill>
                <a:latin typeface="微软雅黑" panose="020B0503020204020204" pitchFamily="34" charset="-122"/>
              </a:rPr>
              <a:t>D</a:t>
            </a:r>
            <a:r>
              <a:rPr lang="zh-CN" altLang="en-US" b="1" dirty="0">
                <a:solidFill>
                  <a:srgbClr val="0070C0"/>
                </a:solidFill>
                <a:latin typeface="微软雅黑" panose="020B0503020204020204" pitchFamily="34" charset="-122"/>
              </a:rPr>
              <a:t>成为死结点，返回到</a:t>
            </a:r>
            <a:r>
              <a:rPr lang="en-US" altLang="zh-CN" b="1" i="1" dirty="0">
                <a:solidFill>
                  <a:srgbClr val="0070C0"/>
                </a:solidFill>
                <a:latin typeface="微软雅黑" panose="020B0503020204020204" pitchFamily="34" charset="-122"/>
              </a:rPr>
              <a:t>B</a:t>
            </a:r>
          </a:p>
          <a:p>
            <a:pPr>
              <a:lnSpc>
                <a:spcPct val="120000"/>
              </a:lnSpc>
              <a:defRPr/>
            </a:pP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成为扩展结点</a:t>
            </a:r>
            <a:endParaRPr lang="zh-CN" altLang="en-US" b="1" dirty="0">
              <a:solidFill>
                <a:srgbClr val="FF0000"/>
              </a:solidFill>
              <a:latin typeface="微软雅黑" panose="020B0503020204020204" pitchFamily="34" charset="-122"/>
            </a:endParaRPr>
          </a:p>
        </p:txBody>
      </p:sp>
      <p:sp>
        <p:nvSpPr>
          <p:cNvPr id="21" name="Oval 79"/>
          <p:cNvSpPr>
            <a:spLocks noChangeArrowheads="1"/>
          </p:cNvSpPr>
          <p:nvPr/>
        </p:nvSpPr>
        <p:spPr bwMode="auto">
          <a:xfrm>
            <a:off x="2878631" y="4262350"/>
            <a:ext cx="552712"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2" name="Text Box 80"/>
          <p:cNvSpPr txBox="1">
            <a:spLocks noChangeArrowheads="1"/>
          </p:cNvSpPr>
          <p:nvPr/>
        </p:nvSpPr>
        <p:spPr bwMode="auto">
          <a:xfrm>
            <a:off x="3369180" y="4196273"/>
            <a:ext cx="147070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r>
              <a:rPr lang="en-US" altLang="zh-CN" sz="2000" b="1" i="1" dirty="0">
                <a:solidFill>
                  <a:srgbClr val="006600"/>
                </a:solidFill>
              </a:rPr>
              <a:t>V</a:t>
            </a:r>
            <a:r>
              <a:rPr lang="en-US" altLang="zh-CN" sz="2000" b="1" dirty="0">
                <a:solidFill>
                  <a:srgbClr val="006600"/>
                </a:solidFill>
              </a:rPr>
              <a:t>=35</a:t>
            </a:r>
          </a:p>
          <a:p>
            <a:r>
              <a:rPr lang="en-US" altLang="zh-CN" sz="2000" b="1" i="1" dirty="0">
                <a:solidFill>
                  <a:srgbClr val="006600"/>
                </a:solidFill>
              </a:rPr>
              <a:t>x</a:t>
            </a:r>
            <a:r>
              <a:rPr lang="en-US" altLang="zh-CN" sz="2000" b="1" dirty="0">
                <a:solidFill>
                  <a:srgbClr val="006600"/>
                </a:solidFill>
              </a:rPr>
              <a:t>=(1,1,0)</a:t>
            </a:r>
          </a:p>
        </p:txBody>
      </p:sp>
      <p:cxnSp>
        <p:nvCxnSpPr>
          <p:cNvPr id="23" name="直接连接符 22"/>
          <p:cNvCxnSpPr>
            <a:cxnSpLocks noChangeShapeType="1"/>
          </p:cNvCxnSpPr>
          <p:nvPr/>
        </p:nvCxnSpPr>
        <p:spPr bwMode="auto">
          <a:xfrm>
            <a:off x="2827531" y="3718936"/>
            <a:ext cx="295947" cy="551925"/>
          </a:xfrm>
          <a:prstGeom prst="line">
            <a:avLst/>
          </a:prstGeom>
          <a:noFill/>
          <a:ln w="19050" algn="ctr">
            <a:solidFill>
              <a:srgbClr val="0070C0"/>
            </a:solidFill>
            <a:round/>
          </a:ln>
        </p:spPr>
      </p:cxnSp>
      <p:sp>
        <p:nvSpPr>
          <p:cNvPr id="25" name="Freeform 130"/>
          <p:cNvSpPr/>
          <p:nvPr/>
        </p:nvSpPr>
        <p:spPr bwMode="auto">
          <a:xfrm>
            <a:off x="2904371" y="3634536"/>
            <a:ext cx="351341" cy="636326"/>
          </a:xfrm>
          <a:custGeom>
            <a:avLst/>
            <a:gdLst>
              <a:gd name="T0" fmla="*/ 318 w 325"/>
              <a:gd name="T1" fmla="*/ 454 h 454"/>
              <a:gd name="T2" fmla="*/ 272 w 325"/>
              <a:gd name="T3" fmla="*/ 91 h 454"/>
              <a:gd name="T4" fmla="*/ 0 w 325"/>
              <a:gd name="T5" fmla="*/ 0 h 454"/>
              <a:gd name="T6" fmla="*/ 0 60000 65536"/>
              <a:gd name="T7" fmla="*/ 0 60000 65536"/>
              <a:gd name="T8" fmla="*/ 0 60000 65536"/>
            </a:gdLst>
            <a:ahLst/>
            <a:cxnLst>
              <a:cxn ang="T6">
                <a:pos x="T0" y="T1"/>
              </a:cxn>
              <a:cxn ang="T7">
                <a:pos x="T2" y="T3"/>
              </a:cxn>
              <a:cxn ang="T8">
                <a:pos x="T4" y="T5"/>
              </a:cxn>
            </a:cxnLst>
            <a:rect l="0" t="0" r="r" b="b"/>
            <a:pathLst>
              <a:path w="325" h="454">
                <a:moveTo>
                  <a:pt x="318" y="454"/>
                </a:moveTo>
                <a:cubicBezTo>
                  <a:pt x="321" y="310"/>
                  <a:pt x="325" y="166"/>
                  <a:pt x="272" y="91"/>
                </a:cubicBezTo>
                <a:cubicBezTo>
                  <a:pt x="219" y="16"/>
                  <a:pt x="45" y="15"/>
                  <a:pt x="0"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 name="Freeform 86"/>
          <p:cNvSpPr/>
          <p:nvPr/>
        </p:nvSpPr>
        <p:spPr bwMode="auto">
          <a:xfrm>
            <a:off x="2891326" y="2677952"/>
            <a:ext cx="377429" cy="576262"/>
          </a:xfrm>
          <a:custGeom>
            <a:avLst/>
            <a:gdLst>
              <a:gd name="T0" fmla="*/ 0 w 317"/>
              <a:gd name="T1" fmla="*/ 363 h 363"/>
              <a:gd name="T2" fmla="*/ 272 w 317"/>
              <a:gd name="T3" fmla="*/ 181 h 363"/>
              <a:gd name="T4" fmla="*/ 272 w 317"/>
              <a:gd name="T5" fmla="*/ 0 h 363"/>
              <a:gd name="T6" fmla="*/ 0 60000 65536"/>
              <a:gd name="T7" fmla="*/ 0 60000 65536"/>
              <a:gd name="T8" fmla="*/ 0 60000 65536"/>
            </a:gdLst>
            <a:ahLst/>
            <a:cxnLst>
              <a:cxn ang="T6">
                <a:pos x="T0" y="T1"/>
              </a:cxn>
              <a:cxn ang="T7">
                <a:pos x="T2" y="T3"/>
              </a:cxn>
              <a:cxn ang="T8">
                <a:pos x="T4" y="T5"/>
              </a:cxn>
            </a:cxnLst>
            <a:rect l="0" t="0" r="r" b="b"/>
            <a:pathLst>
              <a:path w="317" h="363">
                <a:moveTo>
                  <a:pt x="0" y="363"/>
                </a:moveTo>
                <a:cubicBezTo>
                  <a:pt x="113" y="302"/>
                  <a:pt x="227" y="241"/>
                  <a:pt x="272" y="181"/>
                </a:cubicBezTo>
                <a:cubicBezTo>
                  <a:pt x="317" y="121"/>
                  <a:pt x="272" y="30"/>
                  <a:pt x="272"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 name="Text Box 65"/>
          <p:cNvSpPr txBox="1">
            <a:spLocks noChangeArrowheads="1"/>
          </p:cNvSpPr>
          <p:nvPr/>
        </p:nvSpPr>
        <p:spPr bwMode="auto">
          <a:xfrm>
            <a:off x="4793107" y="1268190"/>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30" name="Text Box 66"/>
          <p:cNvSpPr txBox="1">
            <a:spLocks noChangeArrowheads="1"/>
          </p:cNvSpPr>
          <p:nvPr/>
        </p:nvSpPr>
        <p:spPr bwMode="auto">
          <a:xfrm>
            <a:off x="1260971" y="1868225"/>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31" name="Text Box 66"/>
          <p:cNvSpPr txBox="1">
            <a:spLocks noChangeArrowheads="1"/>
          </p:cNvSpPr>
          <p:nvPr/>
        </p:nvSpPr>
        <p:spPr bwMode="auto">
          <a:xfrm>
            <a:off x="1082918" y="3085003"/>
            <a:ext cx="1548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2</a:t>
            </a:r>
            <a:r>
              <a:rPr lang="en-US" altLang="zh-CN" sz="2000" b="1" dirty="0">
                <a:solidFill>
                  <a:srgbClr val="0000FF"/>
                </a:solidFill>
              </a:rPr>
              <a:t>=5,</a:t>
            </a:r>
            <a:r>
              <a:rPr lang="en-US" altLang="zh-CN" sz="2000" b="1" i="1" dirty="0">
                <a:solidFill>
                  <a:srgbClr val="0000FF"/>
                </a:solidFill>
              </a:rPr>
              <a:t>v</a:t>
            </a:r>
            <a:r>
              <a:rPr lang="en-US" altLang="zh-CN" sz="2000" b="1" baseline="-25000" dirty="0">
                <a:solidFill>
                  <a:srgbClr val="0000FF"/>
                </a:solidFill>
              </a:rPr>
              <a:t>2</a:t>
            </a:r>
            <a:r>
              <a:rPr lang="en-US" altLang="zh-CN" sz="2000" b="1" dirty="0">
                <a:solidFill>
                  <a:srgbClr val="0000FF"/>
                </a:solidFill>
              </a:rPr>
              <a:t>=15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=5,</a:t>
            </a:r>
            <a:r>
              <a:rPr lang="en-US" altLang="zh-CN" sz="2000" b="1" i="1" dirty="0">
                <a:solidFill>
                  <a:srgbClr val="0000FF"/>
                </a:solidFill>
              </a:rPr>
              <a:t>V</a:t>
            </a:r>
            <a:r>
              <a:rPr lang="en-US" altLang="zh-CN" sz="2000" b="1" dirty="0">
                <a:solidFill>
                  <a:srgbClr val="0000FF"/>
                </a:solidFill>
              </a:rPr>
              <a:t>=35</a:t>
            </a:r>
          </a:p>
        </p:txBody>
      </p:sp>
      <p:sp>
        <p:nvSpPr>
          <p:cNvPr id="32" name="Text Box 72"/>
          <p:cNvSpPr txBox="1">
            <a:spLocks noChangeArrowheads="1"/>
          </p:cNvSpPr>
          <p:nvPr/>
        </p:nvSpPr>
        <p:spPr bwMode="auto">
          <a:xfrm>
            <a:off x="1159925" y="4829903"/>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Tree>
    <p:extLst>
      <p:ext uri="{BB962C8B-B14F-4D97-AF65-F5344CB8AC3E}">
        <p14:creationId xmlns:p14="http://schemas.microsoft.com/office/powerpoint/2010/main" val="16664198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978424" y="1340768"/>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598503" y="2237724"/>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p:cNvCxnSpPr>
          <p:nvPr/>
        </p:nvCxnSpPr>
        <p:spPr bwMode="auto">
          <a:xfrm rot="10800000" flipV="1">
            <a:off x="3014018" y="1664618"/>
            <a:ext cx="964406" cy="668337"/>
          </a:xfrm>
          <a:prstGeom prst="line">
            <a:avLst/>
          </a:prstGeom>
          <a:noFill/>
          <a:ln w="19050" algn="ctr">
            <a:solidFill>
              <a:srgbClr val="0070C0"/>
            </a:solidFill>
            <a:round/>
          </a:ln>
        </p:spPr>
      </p:cxnSp>
      <p:sp>
        <p:nvSpPr>
          <p:cNvPr id="86" name="Oval 71"/>
          <p:cNvSpPr>
            <a:spLocks noChangeArrowheads="1"/>
          </p:cNvSpPr>
          <p:nvPr/>
        </p:nvSpPr>
        <p:spPr bwMode="auto">
          <a:xfrm>
            <a:off x="2112713" y="3318793"/>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p:cNvCxnSpPr>
          <p:nvPr/>
        </p:nvCxnSpPr>
        <p:spPr bwMode="auto">
          <a:xfrm rot="5400000">
            <a:off x="2249835" y="2898700"/>
            <a:ext cx="527050" cy="313135"/>
          </a:xfrm>
          <a:prstGeom prst="line">
            <a:avLst/>
          </a:prstGeom>
          <a:noFill/>
          <a:ln w="19050" algn="ctr">
            <a:solidFill>
              <a:srgbClr val="0070C0"/>
            </a:solidFill>
            <a:round/>
          </a:ln>
        </p:spPr>
      </p:cxnSp>
      <p:sp>
        <p:nvSpPr>
          <p:cNvPr id="24" name="Oval 71"/>
          <p:cNvSpPr>
            <a:spLocks noChangeArrowheads="1"/>
          </p:cNvSpPr>
          <p:nvPr/>
        </p:nvSpPr>
        <p:spPr bwMode="auto">
          <a:xfrm>
            <a:off x="1574067" y="4351352"/>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1730440" y="3931259"/>
            <a:ext cx="527050" cy="313135"/>
          </a:xfrm>
          <a:prstGeom prst="line">
            <a:avLst/>
          </a:prstGeom>
          <a:noFill/>
          <a:ln w="19050" algn="ctr">
            <a:solidFill>
              <a:srgbClr val="E646E6"/>
            </a:solidFill>
            <a:round/>
          </a:ln>
        </p:spPr>
      </p:cxnSp>
      <p:sp>
        <p:nvSpPr>
          <p:cNvPr id="18" name="圆角矩形标注 17"/>
          <p:cNvSpPr/>
          <p:nvPr/>
        </p:nvSpPr>
        <p:spPr bwMode="auto">
          <a:xfrm>
            <a:off x="4651563" y="1778029"/>
            <a:ext cx="3312368" cy="1592907"/>
          </a:xfrm>
          <a:prstGeom prst="wedgeRoundRectCallout">
            <a:avLst>
              <a:gd name="adj1" fmla="val -84877"/>
              <a:gd name="adj2" fmla="val 57896"/>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1</a:t>
            </a:r>
            <a:r>
              <a:rPr lang="en-US" altLang="zh-CN" b="1" dirty="0">
                <a:solidFill>
                  <a:srgbClr val="FF0000"/>
                </a:solidFill>
                <a:latin typeface="微软雅黑" panose="020B0503020204020204" pitchFamily="34" charset="-122"/>
              </a:rPr>
              <a:t>=10</a:t>
            </a:r>
            <a:r>
              <a:rPr lang="zh-CN" altLang="en-US" b="1" dirty="0">
                <a:solidFill>
                  <a:srgbClr val="0070C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baseline="-25000" dirty="0">
                <a:solidFill>
                  <a:srgbClr val="FF0000"/>
                </a:solidFill>
                <a:latin typeface="微软雅黑" panose="020B0503020204020204" pitchFamily="34" charset="-122"/>
              </a:rPr>
              <a:t>1</a:t>
            </a:r>
            <a:r>
              <a:rPr lang="en-US" altLang="zh-CN" b="1" dirty="0">
                <a:solidFill>
                  <a:srgbClr val="FF0000"/>
                </a:solidFill>
                <a:latin typeface="微软雅黑" panose="020B0503020204020204" pitchFamily="34" charset="-122"/>
              </a:rPr>
              <a:t>=20</a:t>
            </a:r>
          </a:p>
          <a:p>
            <a:pPr>
              <a:lnSpc>
                <a:spcPct val="120000"/>
              </a:lnSpc>
              <a:defRPr/>
            </a:pPr>
            <a:r>
              <a:rPr lang="zh-CN" altLang="en-US" b="1" dirty="0">
                <a:solidFill>
                  <a:srgbClr val="0070C0"/>
                </a:solidFill>
                <a:latin typeface="微软雅黑" panose="020B0503020204020204" pitchFamily="34" charset="-122"/>
              </a:rPr>
              <a:t>此时</a:t>
            </a: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a:t>
            </a: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为活结点</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成为当前</a:t>
            </a:r>
            <a:r>
              <a:rPr lang="zh-CN" altLang="en-US" b="1" dirty="0">
                <a:solidFill>
                  <a:srgbClr val="FF0000"/>
                </a:solidFill>
                <a:latin typeface="微软雅黑" panose="020B0503020204020204" pitchFamily="34" charset="-122"/>
              </a:rPr>
              <a:t>扩展结点</a:t>
            </a:r>
            <a:endParaRPr lang="zh-CN" altLang="en-US" b="1" dirty="0">
              <a:solidFill>
                <a:srgbClr val="0070C0"/>
              </a:solidFill>
              <a:latin typeface="微软雅黑" panose="020B0503020204020204" pitchFamily="34" charset="-122"/>
            </a:endParaRPr>
          </a:p>
        </p:txBody>
      </p:sp>
      <p:sp>
        <p:nvSpPr>
          <p:cNvPr id="21" name="Oval 79"/>
          <p:cNvSpPr>
            <a:spLocks noChangeArrowheads="1"/>
          </p:cNvSpPr>
          <p:nvPr/>
        </p:nvSpPr>
        <p:spPr bwMode="auto">
          <a:xfrm>
            <a:off x="2546290" y="4406366"/>
            <a:ext cx="552712"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3" name="直接连接符 22"/>
          <p:cNvCxnSpPr>
            <a:cxnSpLocks noChangeShapeType="1"/>
          </p:cNvCxnSpPr>
          <p:nvPr/>
        </p:nvCxnSpPr>
        <p:spPr bwMode="auto">
          <a:xfrm>
            <a:off x="2495190" y="3862952"/>
            <a:ext cx="295947" cy="551925"/>
          </a:xfrm>
          <a:prstGeom prst="line">
            <a:avLst/>
          </a:prstGeom>
          <a:noFill/>
          <a:ln w="19050" algn="ctr">
            <a:solidFill>
              <a:srgbClr val="0070C0"/>
            </a:solidFill>
            <a:round/>
          </a:ln>
        </p:spPr>
      </p:cxnSp>
      <p:cxnSp>
        <p:nvCxnSpPr>
          <p:cNvPr id="29" name="直接连接符 28"/>
          <p:cNvCxnSpPr>
            <a:cxnSpLocks noChangeShapeType="1"/>
          </p:cNvCxnSpPr>
          <p:nvPr/>
        </p:nvCxnSpPr>
        <p:spPr bwMode="auto">
          <a:xfrm>
            <a:off x="3014017" y="2815859"/>
            <a:ext cx="327096" cy="551925"/>
          </a:xfrm>
          <a:prstGeom prst="line">
            <a:avLst/>
          </a:prstGeom>
          <a:noFill/>
          <a:ln w="19050" algn="ctr">
            <a:solidFill>
              <a:srgbClr val="0070C0"/>
            </a:solidFill>
            <a:round/>
          </a:ln>
        </p:spPr>
      </p:cxnSp>
      <p:sp>
        <p:nvSpPr>
          <p:cNvPr id="30" name="Oval 71"/>
          <p:cNvSpPr>
            <a:spLocks noChangeArrowheads="1"/>
          </p:cNvSpPr>
          <p:nvPr/>
        </p:nvSpPr>
        <p:spPr bwMode="auto">
          <a:xfrm>
            <a:off x="3082372" y="3366872"/>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31" name="Text Box 66"/>
          <p:cNvSpPr txBox="1">
            <a:spLocks noChangeArrowheads="1"/>
          </p:cNvSpPr>
          <p:nvPr/>
        </p:nvSpPr>
        <p:spPr bwMode="auto">
          <a:xfrm>
            <a:off x="3569518" y="3367784"/>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28" name="Text Box 65"/>
          <p:cNvSpPr txBox="1">
            <a:spLocks noChangeArrowheads="1"/>
          </p:cNvSpPr>
          <p:nvPr/>
        </p:nvSpPr>
        <p:spPr bwMode="auto">
          <a:xfrm>
            <a:off x="4460766" y="14122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32" name="Text Box 66"/>
          <p:cNvSpPr txBox="1">
            <a:spLocks noChangeArrowheads="1"/>
          </p:cNvSpPr>
          <p:nvPr/>
        </p:nvSpPr>
        <p:spPr bwMode="auto">
          <a:xfrm>
            <a:off x="928630" y="2012241"/>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33" name="Text Box 72"/>
          <p:cNvSpPr txBox="1">
            <a:spLocks noChangeArrowheads="1"/>
          </p:cNvSpPr>
          <p:nvPr/>
        </p:nvSpPr>
        <p:spPr bwMode="auto">
          <a:xfrm>
            <a:off x="827584" y="4973919"/>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4" name="Text Box 80"/>
          <p:cNvSpPr txBox="1">
            <a:spLocks noChangeArrowheads="1"/>
          </p:cNvSpPr>
          <p:nvPr/>
        </p:nvSpPr>
        <p:spPr bwMode="auto">
          <a:xfrm>
            <a:off x="3036839" y="4340289"/>
            <a:ext cx="147070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r>
              <a:rPr lang="en-US" altLang="zh-CN" sz="2000" b="1" i="1" dirty="0">
                <a:solidFill>
                  <a:srgbClr val="006600"/>
                </a:solidFill>
              </a:rPr>
              <a:t>V</a:t>
            </a:r>
            <a:r>
              <a:rPr lang="en-US" altLang="zh-CN" sz="2000" b="1" dirty="0">
                <a:solidFill>
                  <a:srgbClr val="006600"/>
                </a:solidFill>
              </a:rPr>
              <a:t>=35</a:t>
            </a:r>
          </a:p>
          <a:p>
            <a:r>
              <a:rPr lang="en-US" altLang="zh-CN" sz="2000" b="1" i="1" dirty="0">
                <a:solidFill>
                  <a:srgbClr val="006600"/>
                </a:solidFill>
              </a:rPr>
              <a:t>x</a:t>
            </a:r>
            <a:r>
              <a:rPr lang="en-US" altLang="zh-CN" sz="2000" b="1" dirty="0">
                <a:solidFill>
                  <a:srgbClr val="006600"/>
                </a:solidFill>
              </a:rPr>
              <a:t>=(1,1,0)</a:t>
            </a:r>
          </a:p>
        </p:txBody>
      </p:sp>
    </p:spTree>
    <p:extLst>
      <p:ext uri="{BB962C8B-B14F-4D97-AF65-F5344CB8AC3E}">
        <p14:creationId xmlns:p14="http://schemas.microsoft.com/office/powerpoint/2010/main" val="33886245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820874" y="1340768"/>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710917" y="2237724"/>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a:endCxn id="46" idx="0"/>
          </p:cNvCxnSpPr>
          <p:nvPr/>
        </p:nvCxnSpPr>
        <p:spPr bwMode="auto">
          <a:xfrm flipH="1">
            <a:off x="2954393" y="1664618"/>
            <a:ext cx="866482" cy="573106"/>
          </a:xfrm>
          <a:prstGeom prst="line">
            <a:avLst/>
          </a:prstGeom>
          <a:noFill/>
          <a:ln w="19050" algn="ctr">
            <a:solidFill>
              <a:srgbClr val="0070C0"/>
            </a:solidFill>
            <a:round/>
          </a:ln>
        </p:spPr>
      </p:cxnSp>
      <p:sp>
        <p:nvSpPr>
          <p:cNvPr id="86" name="Oval 71"/>
          <p:cNvSpPr>
            <a:spLocks noChangeArrowheads="1"/>
          </p:cNvSpPr>
          <p:nvPr/>
        </p:nvSpPr>
        <p:spPr bwMode="auto">
          <a:xfrm>
            <a:off x="1955163" y="3318793"/>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a:stCxn id="46" idx="3"/>
          </p:cNvCxnSpPr>
          <p:nvPr/>
        </p:nvCxnSpPr>
        <p:spPr bwMode="auto">
          <a:xfrm flipH="1">
            <a:off x="2199243" y="2791909"/>
            <a:ext cx="582986" cy="526884"/>
          </a:xfrm>
          <a:prstGeom prst="line">
            <a:avLst/>
          </a:prstGeom>
          <a:noFill/>
          <a:ln w="19050" algn="ctr">
            <a:solidFill>
              <a:srgbClr val="0070C0"/>
            </a:solidFill>
            <a:round/>
          </a:ln>
        </p:spPr>
      </p:cxnSp>
      <p:sp>
        <p:nvSpPr>
          <p:cNvPr id="24" name="Oval 71"/>
          <p:cNvSpPr>
            <a:spLocks noChangeArrowheads="1"/>
          </p:cNvSpPr>
          <p:nvPr/>
        </p:nvSpPr>
        <p:spPr bwMode="auto">
          <a:xfrm>
            <a:off x="1416517" y="4351352"/>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1572890" y="3931259"/>
            <a:ext cx="527050" cy="313135"/>
          </a:xfrm>
          <a:prstGeom prst="line">
            <a:avLst/>
          </a:prstGeom>
          <a:noFill/>
          <a:ln w="19050" algn="ctr">
            <a:solidFill>
              <a:srgbClr val="E646E6"/>
            </a:solidFill>
            <a:round/>
          </a:ln>
        </p:spPr>
      </p:cxnSp>
      <p:sp>
        <p:nvSpPr>
          <p:cNvPr id="18" name="圆角矩形标注 17"/>
          <p:cNvSpPr/>
          <p:nvPr/>
        </p:nvSpPr>
        <p:spPr bwMode="auto">
          <a:xfrm>
            <a:off x="4644008" y="3484112"/>
            <a:ext cx="2304256" cy="1592907"/>
          </a:xfrm>
          <a:prstGeom prst="wedgeRoundRectCallout">
            <a:avLst>
              <a:gd name="adj1" fmla="val -97900"/>
              <a:gd name="adj2" fmla="val 18014"/>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J</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&lt;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3</a:t>
            </a:r>
          </a:p>
          <a:p>
            <a:pPr>
              <a:lnSpc>
                <a:spcPct val="120000"/>
              </a:lnSpc>
              <a:defRPr/>
            </a:pPr>
            <a:r>
              <a:rPr lang="en-US" altLang="zh-CN" b="1" i="1" dirty="0">
                <a:solidFill>
                  <a:srgbClr val="0070C0"/>
                </a:solidFill>
                <a:latin typeface="微软雅黑" panose="020B0503020204020204" pitchFamily="34" charset="-122"/>
              </a:rPr>
              <a:t>J</a:t>
            </a:r>
            <a:r>
              <a:rPr lang="zh-CN" altLang="en-US" b="1" dirty="0">
                <a:solidFill>
                  <a:srgbClr val="0070C0"/>
                </a:solidFill>
                <a:latin typeface="微软雅黑" panose="020B0503020204020204" pitchFamily="34" charset="-122"/>
              </a:rPr>
              <a:t>导致一个</a:t>
            </a:r>
            <a:r>
              <a:rPr lang="zh-CN" altLang="en-US" b="1" dirty="0">
                <a:solidFill>
                  <a:srgbClr val="FF0000"/>
                </a:solidFill>
                <a:latin typeface="微软雅黑" panose="020B0503020204020204" pitchFamily="34" charset="-122"/>
              </a:rPr>
              <a:t>不可行解</a:t>
            </a:r>
            <a:endParaRPr lang="en-US" altLang="zh-CN" b="1" dirty="0">
              <a:solidFill>
                <a:srgbClr val="FF0000"/>
              </a:solidFill>
              <a:latin typeface="微软雅黑" panose="020B0503020204020204" pitchFamily="34" charset="-122"/>
            </a:endParaRPr>
          </a:p>
          <a:p>
            <a:pPr>
              <a:lnSpc>
                <a:spcPct val="120000"/>
              </a:lnSpc>
              <a:defRPr/>
            </a:pPr>
            <a:r>
              <a:rPr lang="zh-CN" altLang="en-US" b="1" dirty="0">
                <a:solidFill>
                  <a:srgbClr val="0070C0"/>
                </a:solidFill>
                <a:latin typeface="微软雅黑" panose="020B0503020204020204" pitchFamily="34" charset="-122"/>
              </a:rPr>
              <a:t>回溯到</a:t>
            </a:r>
            <a:r>
              <a:rPr lang="en-US" altLang="zh-CN" b="1" i="1" dirty="0">
                <a:solidFill>
                  <a:srgbClr val="0070C0"/>
                </a:solidFill>
                <a:latin typeface="微软雅黑" panose="020B0503020204020204" pitchFamily="34" charset="-122"/>
              </a:rPr>
              <a:t>E</a:t>
            </a:r>
          </a:p>
        </p:txBody>
      </p:sp>
      <p:sp>
        <p:nvSpPr>
          <p:cNvPr id="21" name="Oval 79"/>
          <p:cNvSpPr>
            <a:spLocks noChangeArrowheads="1"/>
          </p:cNvSpPr>
          <p:nvPr/>
        </p:nvSpPr>
        <p:spPr bwMode="auto">
          <a:xfrm>
            <a:off x="2337640" y="4351352"/>
            <a:ext cx="518828" cy="649404"/>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3" name="直接连接符 22"/>
          <p:cNvCxnSpPr>
            <a:cxnSpLocks noChangeShapeType="1"/>
            <a:endCxn id="21" idx="0"/>
          </p:cNvCxnSpPr>
          <p:nvPr/>
        </p:nvCxnSpPr>
        <p:spPr bwMode="auto">
          <a:xfrm>
            <a:off x="2337640" y="3862952"/>
            <a:ext cx="259414" cy="488400"/>
          </a:xfrm>
          <a:prstGeom prst="line">
            <a:avLst/>
          </a:prstGeom>
          <a:noFill/>
          <a:ln w="19050" algn="ctr">
            <a:solidFill>
              <a:srgbClr val="0070C0"/>
            </a:solidFill>
            <a:round/>
          </a:ln>
        </p:spPr>
      </p:cxnSp>
      <p:cxnSp>
        <p:nvCxnSpPr>
          <p:cNvPr id="29" name="直接连接符 28"/>
          <p:cNvCxnSpPr>
            <a:cxnSpLocks noChangeShapeType="1"/>
            <a:stCxn id="46" idx="5"/>
          </p:cNvCxnSpPr>
          <p:nvPr/>
        </p:nvCxnSpPr>
        <p:spPr bwMode="auto">
          <a:xfrm>
            <a:off x="3126557" y="2791909"/>
            <a:ext cx="503360" cy="526884"/>
          </a:xfrm>
          <a:prstGeom prst="line">
            <a:avLst/>
          </a:prstGeom>
          <a:noFill/>
          <a:ln w="19050" algn="ctr">
            <a:solidFill>
              <a:srgbClr val="0070C0"/>
            </a:solidFill>
            <a:round/>
          </a:ln>
        </p:spPr>
      </p:cxnSp>
      <p:sp>
        <p:nvSpPr>
          <p:cNvPr id="30" name="Oval 71"/>
          <p:cNvSpPr>
            <a:spLocks noChangeArrowheads="1"/>
          </p:cNvSpPr>
          <p:nvPr/>
        </p:nvSpPr>
        <p:spPr bwMode="auto">
          <a:xfrm>
            <a:off x="3427008" y="3318793"/>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28" name="Oval 71"/>
          <p:cNvSpPr>
            <a:spLocks noChangeArrowheads="1"/>
          </p:cNvSpPr>
          <p:nvPr/>
        </p:nvSpPr>
        <p:spPr bwMode="auto">
          <a:xfrm>
            <a:off x="3037191" y="4351352"/>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1" name="直接连接符 30"/>
          <p:cNvCxnSpPr>
            <a:cxnSpLocks noChangeShapeType="1"/>
            <a:endCxn id="28" idx="0"/>
          </p:cNvCxnSpPr>
          <p:nvPr/>
        </p:nvCxnSpPr>
        <p:spPr bwMode="auto">
          <a:xfrm flipH="1">
            <a:off x="3306514" y="3976702"/>
            <a:ext cx="307143" cy="374650"/>
          </a:xfrm>
          <a:prstGeom prst="line">
            <a:avLst/>
          </a:prstGeom>
          <a:noFill/>
          <a:ln w="19050" algn="ctr">
            <a:solidFill>
              <a:srgbClr val="E646E6"/>
            </a:solidFill>
            <a:round/>
          </a:ln>
        </p:spPr>
      </p:cxnSp>
      <p:sp>
        <p:nvSpPr>
          <p:cNvPr id="35" name="Freeform 86"/>
          <p:cNvSpPr/>
          <p:nvPr/>
        </p:nvSpPr>
        <p:spPr bwMode="auto">
          <a:xfrm>
            <a:off x="3477188" y="3968198"/>
            <a:ext cx="343686" cy="499242"/>
          </a:xfrm>
          <a:custGeom>
            <a:avLst/>
            <a:gdLst>
              <a:gd name="T0" fmla="*/ 0 w 317"/>
              <a:gd name="T1" fmla="*/ 363 h 363"/>
              <a:gd name="T2" fmla="*/ 272 w 317"/>
              <a:gd name="T3" fmla="*/ 181 h 363"/>
              <a:gd name="T4" fmla="*/ 272 w 317"/>
              <a:gd name="T5" fmla="*/ 0 h 363"/>
              <a:gd name="T6" fmla="*/ 0 60000 65536"/>
              <a:gd name="T7" fmla="*/ 0 60000 65536"/>
              <a:gd name="T8" fmla="*/ 0 60000 65536"/>
            </a:gdLst>
            <a:ahLst/>
            <a:cxnLst>
              <a:cxn ang="T6">
                <a:pos x="T0" y="T1"/>
              </a:cxn>
              <a:cxn ang="T7">
                <a:pos x="T2" y="T3"/>
              </a:cxn>
              <a:cxn ang="T8">
                <a:pos x="T4" y="T5"/>
              </a:cxn>
            </a:cxnLst>
            <a:rect l="0" t="0" r="r" b="b"/>
            <a:pathLst>
              <a:path w="317" h="363">
                <a:moveTo>
                  <a:pt x="0" y="363"/>
                </a:moveTo>
                <a:cubicBezTo>
                  <a:pt x="113" y="302"/>
                  <a:pt x="227" y="241"/>
                  <a:pt x="272" y="181"/>
                </a:cubicBezTo>
                <a:cubicBezTo>
                  <a:pt x="317" y="121"/>
                  <a:pt x="272" y="30"/>
                  <a:pt x="272"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 name="Text Box 65"/>
          <p:cNvSpPr txBox="1">
            <a:spLocks noChangeArrowheads="1"/>
          </p:cNvSpPr>
          <p:nvPr/>
        </p:nvSpPr>
        <p:spPr bwMode="auto">
          <a:xfrm>
            <a:off x="4303216" y="141220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34" name="Text Box 66"/>
          <p:cNvSpPr txBox="1">
            <a:spLocks noChangeArrowheads="1"/>
          </p:cNvSpPr>
          <p:nvPr/>
        </p:nvSpPr>
        <p:spPr bwMode="auto">
          <a:xfrm>
            <a:off x="953655" y="2078443"/>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36" name="Text Box 72"/>
          <p:cNvSpPr txBox="1">
            <a:spLocks noChangeArrowheads="1"/>
          </p:cNvSpPr>
          <p:nvPr/>
        </p:nvSpPr>
        <p:spPr bwMode="auto">
          <a:xfrm>
            <a:off x="670034" y="4973919"/>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7" name="Text Box 72"/>
          <p:cNvSpPr txBox="1">
            <a:spLocks noChangeArrowheads="1"/>
          </p:cNvSpPr>
          <p:nvPr/>
        </p:nvSpPr>
        <p:spPr bwMode="auto">
          <a:xfrm>
            <a:off x="3333252" y="4976429"/>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39" name="Text Box 80"/>
          <p:cNvSpPr txBox="1">
            <a:spLocks noChangeArrowheads="1"/>
          </p:cNvSpPr>
          <p:nvPr/>
        </p:nvSpPr>
        <p:spPr bwMode="auto">
          <a:xfrm>
            <a:off x="1916926" y="4976429"/>
            <a:ext cx="147070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r>
              <a:rPr lang="en-US" altLang="zh-CN" sz="2000" b="1" i="1" dirty="0">
                <a:solidFill>
                  <a:srgbClr val="006600"/>
                </a:solidFill>
              </a:rPr>
              <a:t>V</a:t>
            </a:r>
            <a:r>
              <a:rPr lang="en-US" altLang="zh-CN" sz="2000" b="1" dirty="0">
                <a:solidFill>
                  <a:srgbClr val="006600"/>
                </a:solidFill>
              </a:rPr>
              <a:t>=35</a:t>
            </a:r>
          </a:p>
          <a:p>
            <a:r>
              <a:rPr lang="en-US" altLang="zh-CN" sz="2000" b="1" i="1" dirty="0">
                <a:solidFill>
                  <a:srgbClr val="006600"/>
                </a:solidFill>
              </a:rPr>
              <a:t>x</a:t>
            </a:r>
            <a:r>
              <a:rPr lang="en-US" altLang="zh-CN" sz="2000" b="1" dirty="0">
                <a:solidFill>
                  <a:srgbClr val="006600"/>
                </a:solidFill>
              </a:rPr>
              <a:t>=(1,1,0)</a:t>
            </a:r>
          </a:p>
        </p:txBody>
      </p:sp>
      <p:sp>
        <p:nvSpPr>
          <p:cNvPr id="40" name="Text Box 66"/>
          <p:cNvSpPr txBox="1">
            <a:spLocks noChangeArrowheads="1"/>
          </p:cNvSpPr>
          <p:nvPr/>
        </p:nvSpPr>
        <p:spPr bwMode="auto">
          <a:xfrm>
            <a:off x="3786718" y="2888197"/>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Tree>
    <p:extLst>
      <p:ext uri="{BB962C8B-B14F-4D97-AF65-F5344CB8AC3E}">
        <p14:creationId xmlns:p14="http://schemas.microsoft.com/office/powerpoint/2010/main" val="1919235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394805" y="1196752"/>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284848" y="2093708"/>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a:endCxn id="46" idx="0"/>
          </p:cNvCxnSpPr>
          <p:nvPr/>
        </p:nvCxnSpPr>
        <p:spPr bwMode="auto">
          <a:xfrm flipH="1">
            <a:off x="2528324" y="1520602"/>
            <a:ext cx="866482" cy="573106"/>
          </a:xfrm>
          <a:prstGeom prst="line">
            <a:avLst/>
          </a:prstGeom>
          <a:noFill/>
          <a:ln w="19050" algn="ctr">
            <a:solidFill>
              <a:srgbClr val="0070C0"/>
            </a:solidFill>
            <a:round/>
          </a:ln>
        </p:spPr>
      </p:cxnSp>
      <p:sp>
        <p:nvSpPr>
          <p:cNvPr id="86" name="Oval 71"/>
          <p:cNvSpPr>
            <a:spLocks noChangeArrowheads="1"/>
          </p:cNvSpPr>
          <p:nvPr/>
        </p:nvSpPr>
        <p:spPr bwMode="auto">
          <a:xfrm>
            <a:off x="1529094" y="3174777"/>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a:stCxn id="46" idx="3"/>
          </p:cNvCxnSpPr>
          <p:nvPr/>
        </p:nvCxnSpPr>
        <p:spPr bwMode="auto">
          <a:xfrm flipH="1">
            <a:off x="1773174" y="2647893"/>
            <a:ext cx="582986" cy="526884"/>
          </a:xfrm>
          <a:prstGeom prst="line">
            <a:avLst/>
          </a:prstGeom>
          <a:noFill/>
          <a:ln w="19050" algn="ctr">
            <a:solidFill>
              <a:srgbClr val="0070C0"/>
            </a:solidFill>
            <a:round/>
          </a:ln>
        </p:spPr>
      </p:cxnSp>
      <p:sp>
        <p:nvSpPr>
          <p:cNvPr id="24" name="Oval 71"/>
          <p:cNvSpPr>
            <a:spLocks noChangeArrowheads="1"/>
          </p:cNvSpPr>
          <p:nvPr/>
        </p:nvSpPr>
        <p:spPr bwMode="auto">
          <a:xfrm>
            <a:off x="990448" y="4207336"/>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1146821" y="3787243"/>
            <a:ext cx="527050" cy="313135"/>
          </a:xfrm>
          <a:prstGeom prst="line">
            <a:avLst/>
          </a:prstGeom>
          <a:noFill/>
          <a:ln w="19050" algn="ctr">
            <a:solidFill>
              <a:srgbClr val="E646E6"/>
            </a:solidFill>
            <a:round/>
          </a:ln>
        </p:spPr>
      </p:cxnSp>
      <p:sp>
        <p:nvSpPr>
          <p:cNvPr id="21" name="Oval 79"/>
          <p:cNvSpPr>
            <a:spLocks noChangeArrowheads="1"/>
          </p:cNvSpPr>
          <p:nvPr/>
        </p:nvSpPr>
        <p:spPr bwMode="auto">
          <a:xfrm>
            <a:off x="1911571" y="4207336"/>
            <a:ext cx="518828" cy="649404"/>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3" name="直接连接符 22"/>
          <p:cNvCxnSpPr>
            <a:cxnSpLocks noChangeShapeType="1"/>
            <a:endCxn id="21" idx="0"/>
          </p:cNvCxnSpPr>
          <p:nvPr/>
        </p:nvCxnSpPr>
        <p:spPr bwMode="auto">
          <a:xfrm>
            <a:off x="1911571" y="3718936"/>
            <a:ext cx="259414" cy="488400"/>
          </a:xfrm>
          <a:prstGeom prst="line">
            <a:avLst/>
          </a:prstGeom>
          <a:noFill/>
          <a:ln w="19050" algn="ctr">
            <a:solidFill>
              <a:srgbClr val="0070C0"/>
            </a:solidFill>
            <a:round/>
          </a:ln>
        </p:spPr>
      </p:cxnSp>
      <p:cxnSp>
        <p:nvCxnSpPr>
          <p:cNvPr id="29" name="直接连接符 28"/>
          <p:cNvCxnSpPr>
            <a:cxnSpLocks noChangeShapeType="1"/>
            <a:stCxn id="46" idx="5"/>
          </p:cNvCxnSpPr>
          <p:nvPr/>
        </p:nvCxnSpPr>
        <p:spPr bwMode="auto">
          <a:xfrm>
            <a:off x="2700488" y="2647893"/>
            <a:ext cx="503360" cy="526884"/>
          </a:xfrm>
          <a:prstGeom prst="line">
            <a:avLst/>
          </a:prstGeom>
          <a:noFill/>
          <a:ln w="19050" algn="ctr">
            <a:solidFill>
              <a:srgbClr val="0070C0"/>
            </a:solidFill>
            <a:round/>
          </a:ln>
        </p:spPr>
      </p:cxnSp>
      <p:sp>
        <p:nvSpPr>
          <p:cNvPr id="30" name="Oval 71"/>
          <p:cNvSpPr>
            <a:spLocks noChangeArrowheads="1"/>
          </p:cNvSpPr>
          <p:nvPr/>
        </p:nvSpPr>
        <p:spPr bwMode="auto">
          <a:xfrm>
            <a:off x="3000939" y="3174777"/>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28" name="Oval 71"/>
          <p:cNvSpPr>
            <a:spLocks noChangeArrowheads="1"/>
          </p:cNvSpPr>
          <p:nvPr/>
        </p:nvSpPr>
        <p:spPr bwMode="auto">
          <a:xfrm>
            <a:off x="2611122" y="4207336"/>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1" name="直接连接符 30"/>
          <p:cNvCxnSpPr>
            <a:cxnSpLocks noChangeShapeType="1"/>
            <a:endCxn id="28" idx="0"/>
          </p:cNvCxnSpPr>
          <p:nvPr/>
        </p:nvCxnSpPr>
        <p:spPr bwMode="auto">
          <a:xfrm flipH="1">
            <a:off x="2880445" y="3832686"/>
            <a:ext cx="307143" cy="374650"/>
          </a:xfrm>
          <a:prstGeom prst="line">
            <a:avLst/>
          </a:prstGeom>
          <a:noFill/>
          <a:ln w="19050" algn="ctr">
            <a:solidFill>
              <a:srgbClr val="E646E6"/>
            </a:solidFill>
            <a:round/>
          </a:ln>
        </p:spPr>
      </p:cxnSp>
      <p:sp>
        <p:nvSpPr>
          <p:cNvPr id="34" name="圆角矩形标注 33"/>
          <p:cNvSpPr/>
          <p:nvPr/>
        </p:nvSpPr>
        <p:spPr bwMode="auto">
          <a:xfrm>
            <a:off x="5436096" y="2989719"/>
            <a:ext cx="3384376" cy="2562774"/>
          </a:xfrm>
          <a:prstGeom prst="wedgeRoundRectCallout">
            <a:avLst>
              <a:gd name="adj1" fmla="val -107568"/>
              <a:gd name="adj2" fmla="val -21733"/>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K</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0070C0"/>
                </a:solidFill>
                <a:latin typeface="微软雅黑" panose="020B0503020204020204" pitchFamily="34" charset="-122"/>
              </a:rPr>
              <a:t>K</a:t>
            </a:r>
            <a:r>
              <a:rPr lang="zh-CN" altLang="en-US" b="1" dirty="0">
                <a:solidFill>
                  <a:srgbClr val="0070C0"/>
                </a:solidFill>
                <a:latin typeface="微软雅黑" panose="020B0503020204020204" pitchFamily="34" charset="-122"/>
              </a:rPr>
              <a:t>是叶结点，得到一个可行解</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FF0000"/>
                </a:solidFill>
                <a:latin typeface="微软雅黑" panose="020B0503020204020204" pitchFamily="34" charset="-122"/>
              </a:rPr>
              <a:t>x</a:t>
            </a:r>
            <a:r>
              <a:rPr lang="en-US" altLang="zh-CN" b="1" dirty="0">
                <a:solidFill>
                  <a:srgbClr val="FF0000"/>
                </a:solidFill>
                <a:latin typeface="微软雅黑" panose="020B0503020204020204" pitchFamily="34" charset="-122"/>
              </a:rPr>
              <a:t>=(1,0,0)</a:t>
            </a:r>
            <a:r>
              <a:rPr lang="zh-CN" altLang="en-US"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=20</a:t>
            </a:r>
          </a:p>
          <a:p>
            <a:pPr>
              <a:lnSpc>
                <a:spcPct val="120000"/>
              </a:lnSpc>
              <a:defRPr/>
            </a:pPr>
            <a:r>
              <a:rPr lang="en-US" altLang="zh-CN" b="1" i="1" dirty="0">
                <a:solidFill>
                  <a:srgbClr val="0070C0"/>
                </a:solidFill>
                <a:latin typeface="微软雅黑" panose="020B0503020204020204" pitchFamily="34" charset="-122"/>
              </a:rPr>
              <a:t>K</a:t>
            </a:r>
            <a:r>
              <a:rPr lang="zh-CN" altLang="en-US" b="1" dirty="0">
                <a:solidFill>
                  <a:srgbClr val="0070C0"/>
                </a:solidFill>
                <a:latin typeface="微软雅黑" panose="020B0503020204020204" pitchFamily="34" charset="-122"/>
              </a:rPr>
              <a:t>不可扩展，死结点，返回到</a:t>
            </a:r>
            <a:r>
              <a:rPr lang="en-US" altLang="zh-CN" b="1" i="1" dirty="0">
                <a:solidFill>
                  <a:srgbClr val="0070C0"/>
                </a:solidFill>
                <a:latin typeface="微软雅黑" panose="020B0503020204020204" pitchFamily="34" charset="-122"/>
              </a:rPr>
              <a:t>E</a:t>
            </a:r>
          </a:p>
          <a:p>
            <a:pPr>
              <a:lnSpc>
                <a:spcPct val="120000"/>
              </a:lnSpc>
              <a:defRPr/>
            </a:pPr>
            <a:r>
              <a:rPr lang="en-US" altLang="zh-CN" b="1" i="1" dirty="0">
                <a:solidFill>
                  <a:srgbClr val="0070C0"/>
                </a:solidFill>
                <a:latin typeface="微软雅黑" panose="020B0503020204020204" pitchFamily="34" charset="-122"/>
              </a:rPr>
              <a:t>E</a:t>
            </a:r>
            <a:r>
              <a:rPr lang="zh-CN" altLang="en-US" b="1" dirty="0">
                <a:solidFill>
                  <a:srgbClr val="0070C0"/>
                </a:solidFill>
                <a:latin typeface="微软雅黑" panose="020B0503020204020204" pitchFamily="34" charset="-122"/>
              </a:rPr>
              <a:t>成为死结点，返回到</a:t>
            </a:r>
            <a:r>
              <a:rPr lang="en-US" altLang="zh-CN" b="1" i="1" dirty="0">
                <a:solidFill>
                  <a:srgbClr val="0070C0"/>
                </a:solidFill>
                <a:latin typeface="微软雅黑" panose="020B0503020204020204" pitchFamily="34" charset="-122"/>
              </a:rPr>
              <a:t>B</a:t>
            </a:r>
          </a:p>
          <a:p>
            <a:pPr>
              <a:lnSpc>
                <a:spcPct val="120000"/>
              </a:lnSpc>
              <a:defRPr/>
            </a:pPr>
            <a:r>
              <a:rPr lang="en-US" altLang="zh-CN" b="1" i="1" dirty="0">
                <a:solidFill>
                  <a:srgbClr val="0070C0"/>
                </a:solidFill>
                <a:latin typeface="微软雅黑" panose="020B0503020204020204" pitchFamily="34" charset="-122"/>
              </a:rPr>
              <a:t>B</a:t>
            </a:r>
            <a:r>
              <a:rPr lang="zh-CN" altLang="en-US" b="1" dirty="0">
                <a:solidFill>
                  <a:srgbClr val="0070C0"/>
                </a:solidFill>
                <a:latin typeface="微软雅黑" panose="020B0503020204020204" pitchFamily="34" charset="-122"/>
              </a:rPr>
              <a:t>成为死结点，返回到</a:t>
            </a:r>
            <a:r>
              <a:rPr lang="en-US" altLang="zh-CN" b="1" i="1" dirty="0">
                <a:solidFill>
                  <a:srgbClr val="0070C0"/>
                </a:solidFill>
                <a:latin typeface="微软雅黑" panose="020B0503020204020204" pitchFamily="34" charset="-122"/>
              </a:rPr>
              <a:t>A</a:t>
            </a:r>
          </a:p>
          <a:p>
            <a:pPr>
              <a:lnSpc>
                <a:spcPct val="120000"/>
              </a:lnSpc>
              <a:defRPr/>
            </a:pP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成为扩展结点</a:t>
            </a:r>
            <a:endParaRPr lang="zh-CN" altLang="en-US" b="1" dirty="0">
              <a:solidFill>
                <a:srgbClr val="FF0000"/>
              </a:solidFill>
              <a:latin typeface="微软雅黑" panose="020B0503020204020204" pitchFamily="34" charset="-122"/>
            </a:endParaRPr>
          </a:p>
        </p:txBody>
      </p:sp>
      <p:sp>
        <p:nvSpPr>
          <p:cNvPr id="37" name="Oval 79"/>
          <p:cNvSpPr>
            <a:spLocks noChangeArrowheads="1"/>
          </p:cNvSpPr>
          <p:nvPr/>
        </p:nvSpPr>
        <p:spPr bwMode="auto">
          <a:xfrm>
            <a:off x="3465125" y="4214268"/>
            <a:ext cx="525729"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sp>
        <p:nvSpPr>
          <p:cNvPr id="38" name="Text Box 80"/>
          <p:cNvSpPr txBox="1">
            <a:spLocks noChangeArrowheads="1"/>
          </p:cNvSpPr>
          <p:nvPr/>
        </p:nvSpPr>
        <p:spPr bwMode="auto">
          <a:xfrm>
            <a:off x="3990854" y="4148191"/>
            <a:ext cx="15761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=10,</a:t>
            </a:r>
            <a:r>
              <a:rPr lang="en-US" altLang="zh-CN" sz="2000" b="1" i="1" dirty="0">
                <a:solidFill>
                  <a:srgbClr val="006600"/>
                </a:solidFill>
              </a:rPr>
              <a:t>V</a:t>
            </a:r>
            <a:r>
              <a:rPr lang="en-US" altLang="zh-CN" sz="2000" b="1" dirty="0">
                <a:solidFill>
                  <a:srgbClr val="006600"/>
                </a:solidFill>
              </a:rPr>
              <a:t>=20</a:t>
            </a:r>
          </a:p>
          <a:p>
            <a:r>
              <a:rPr lang="en-US" altLang="zh-CN" sz="2000" b="1" i="1" dirty="0">
                <a:solidFill>
                  <a:srgbClr val="006600"/>
                </a:solidFill>
              </a:rPr>
              <a:t>x</a:t>
            </a:r>
            <a:r>
              <a:rPr lang="en-US" altLang="zh-CN" sz="2000" b="1" dirty="0">
                <a:solidFill>
                  <a:srgbClr val="006600"/>
                </a:solidFill>
              </a:rPr>
              <a:t>=(1,0,0)</a:t>
            </a:r>
          </a:p>
        </p:txBody>
      </p:sp>
      <p:cxnSp>
        <p:nvCxnSpPr>
          <p:cNvPr id="39" name="直接连接符 38"/>
          <p:cNvCxnSpPr>
            <a:cxnSpLocks noChangeShapeType="1"/>
          </p:cNvCxnSpPr>
          <p:nvPr/>
        </p:nvCxnSpPr>
        <p:spPr bwMode="auto">
          <a:xfrm>
            <a:off x="3414025" y="3670856"/>
            <a:ext cx="295947" cy="551925"/>
          </a:xfrm>
          <a:prstGeom prst="line">
            <a:avLst/>
          </a:prstGeom>
          <a:noFill/>
          <a:ln w="19050" algn="ctr">
            <a:solidFill>
              <a:srgbClr val="0070C0"/>
            </a:solidFill>
            <a:round/>
          </a:ln>
        </p:spPr>
      </p:cxnSp>
      <p:sp>
        <p:nvSpPr>
          <p:cNvPr id="40" name="Freeform 130"/>
          <p:cNvSpPr/>
          <p:nvPr/>
        </p:nvSpPr>
        <p:spPr bwMode="auto">
          <a:xfrm>
            <a:off x="3490865" y="3586456"/>
            <a:ext cx="351341" cy="636326"/>
          </a:xfrm>
          <a:custGeom>
            <a:avLst/>
            <a:gdLst>
              <a:gd name="T0" fmla="*/ 318 w 325"/>
              <a:gd name="T1" fmla="*/ 454 h 454"/>
              <a:gd name="T2" fmla="*/ 272 w 325"/>
              <a:gd name="T3" fmla="*/ 91 h 454"/>
              <a:gd name="T4" fmla="*/ 0 w 325"/>
              <a:gd name="T5" fmla="*/ 0 h 454"/>
              <a:gd name="T6" fmla="*/ 0 60000 65536"/>
              <a:gd name="T7" fmla="*/ 0 60000 65536"/>
              <a:gd name="T8" fmla="*/ 0 60000 65536"/>
            </a:gdLst>
            <a:ahLst/>
            <a:cxnLst>
              <a:cxn ang="T6">
                <a:pos x="T0" y="T1"/>
              </a:cxn>
              <a:cxn ang="T7">
                <a:pos x="T2" y="T3"/>
              </a:cxn>
              <a:cxn ang="T8">
                <a:pos x="T4" y="T5"/>
              </a:cxn>
            </a:cxnLst>
            <a:rect l="0" t="0" r="r" b="b"/>
            <a:pathLst>
              <a:path w="325" h="454">
                <a:moveTo>
                  <a:pt x="318" y="454"/>
                </a:moveTo>
                <a:cubicBezTo>
                  <a:pt x="321" y="310"/>
                  <a:pt x="325" y="166"/>
                  <a:pt x="272" y="91"/>
                </a:cubicBezTo>
                <a:cubicBezTo>
                  <a:pt x="219" y="16"/>
                  <a:pt x="45" y="15"/>
                  <a:pt x="0"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 name="Freeform 86"/>
          <p:cNvSpPr/>
          <p:nvPr/>
        </p:nvSpPr>
        <p:spPr bwMode="auto">
          <a:xfrm>
            <a:off x="2793132" y="1807155"/>
            <a:ext cx="845224" cy="491168"/>
          </a:xfrm>
          <a:custGeom>
            <a:avLst/>
            <a:gdLst>
              <a:gd name="T0" fmla="*/ 0 w 317"/>
              <a:gd name="T1" fmla="*/ 363 h 363"/>
              <a:gd name="T2" fmla="*/ 272 w 317"/>
              <a:gd name="T3" fmla="*/ 181 h 363"/>
              <a:gd name="T4" fmla="*/ 272 w 317"/>
              <a:gd name="T5" fmla="*/ 0 h 363"/>
              <a:gd name="T6" fmla="*/ 0 60000 65536"/>
              <a:gd name="T7" fmla="*/ 0 60000 65536"/>
              <a:gd name="T8" fmla="*/ 0 60000 65536"/>
            </a:gdLst>
            <a:ahLst/>
            <a:cxnLst>
              <a:cxn ang="T6">
                <a:pos x="T0" y="T1"/>
              </a:cxn>
              <a:cxn ang="T7">
                <a:pos x="T2" y="T3"/>
              </a:cxn>
              <a:cxn ang="T8">
                <a:pos x="T4" y="T5"/>
              </a:cxn>
            </a:cxnLst>
            <a:rect l="0" t="0" r="r" b="b"/>
            <a:pathLst>
              <a:path w="317" h="363">
                <a:moveTo>
                  <a:pt x="0" y="363"/>
                </a:moveTo>
                <a:cubicBezTo>
                  <a:pt x="113" y="302"/>
                  <a:pt x="227" y="241"/>
                  <a:pt x="272" y="181"/>
                </a:cubicBezTo>
                <a:cubicBezTo>
                  <a:pt x="317" y="121"/>
                  <a:pt x="272" y="30"/>
                  <a:pt x="272"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 name="Freeform 130"/>
          <p:cNvSpPr/>
          <p:nvPr/>
        </p:nvSpPr>
        <p:spPr bwMode="auto">
          <a:xfrm>
            <a:off x="2771801" y="2527088"/>
            <a:ext cx="472712" cy="636326"/>
          </a:xfrm>
          <a:custGeom>
            <a:avLst/>
            <a:gdLst>
              <a:gd name="T0" fmla="*/ 318 w 325"/>
              <a:gd name="T1" fmla="*/ 454 h 454"/>
              <a:gd name="T2" fmla="*/ 272 w 325"/>
              <a:gd name="T3" fmla="*/ 91 h 454"/>
              <a:gd name="T4" fmla="*/ 0 w 325"/>
              <a:gd name="T5" fmla="*/ 0 h 454"/>
              <a:gd name="T6" fmla="*/ 0 60000 65536"/>
              <a:gd name="T7" fmla="*/ 0 60000 65536"/>
              <a:gd name="T8" fmla="*/ 0 60000 65536"/>
            </a:gdLst>
            <a:ahLst/>
            <a:cxnLst>
              <a:cxn ang="T6">
                <a:pos x="T0" y="T1"/>
              </a:cxn>
              <a:cxn ang="T7">
                <a:pos x="T2" y="T3"/>
              </a:cxn>
              <a:cxn ang="T8">
                <a:pos x="T4" y="T5"/>
              </a:cxn>
            </a:cxnLst>
            <a:rect l="0" t="0" r="r" b="b"/>
            <a:pathLst>
              <a:path w="325" h="454">
                <a:moveTo>
                  <a:pt x="318" y="454"/>
                </a:moveTo>
                <a:cubicBezTo>
                  <a:pt x="321" y="310"/>
                  <a:pt x="325" y="166"/>
                  <a:pt x="272" y="91"/>
                </a:cubicBezTo>
                <a:cubicBezTo>
                  <a:pt x="219" y="16"/>
                  <a:pt x="45" y="15"/>
                  <a:pt x="0"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 name="Text Box 65"/>
          <p:cNvSpPr txBox="1">
            <a:spLocks noChangeArrowheads="1"/>
          </p:cNvSpPr>
          <p:nvPr/>
        </p:nvSpPr>
        <p:spPr bwMode="auto">
          <a:xfrm>
            <a:off x="3877147" y="1268190"/>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47" name="Text Box 66"/>
          <p:cNvSpPr txBox="1">
            <a:spLocks noChangeArrowheads="1"/>
          </p:cNvSpPr>
          <p:nvPr/>
        </p:nvSpPr>
        <p:spPr bwMode="auto">
          <a:xfrm>
            <a:off x="527586" y="1908486"/>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
        <p:nvSpPr>
          <p:cNvPr id="48" name="Text Box 72"/>
          <p:cNvSpPr txBox="1">
            <a:spLocks noChangeArrowheads="1"/>
          </p:cNvSpPr>
          <p:nvPr/>
        </p:nvSpPr>
        <p:spPr bwMode="auto">
          <a:xfrm>
            <a:off x="243965" y="4829903"/>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FF0000"/>
                </a:solidFill>
              </a:rPr>
              <a:t>C</a:t>
            </a:r>
            <a:r>
              <a:rPr lang="en-US" altLang="zh-CN" sz="2000" b="1" i="1" baseline="-25000" dirty="0">
                <a:solidFill>
                  <a:srgbClr val="FF0000"/>
                </a:solidFill>
              </a:rPr>
              <a:t>r</a:t>
            </a:r>
            <a:r>
              <a:rPr lang="en-US" altLang="zh-CN" sz="2000" b="1" dirty="0">
                <a:solidFill>
                  <a:srgbClr val="FF0000"/>
                </a:solidFill>
              </a:rPr>
              <a:t>&lt;</a:t>
            </a:r>
            <a:r>
              <a:rPr lang="en-US" altLang="zh-CN" sz="2000" b="1" i="1" dirty="0">
                <a:solidFill>
                  <a:srgbClr val="FF0000"/>
                </a:solidFill>
              </a:rPr>
              <a:t>w</a:t>
            </a:r>
            <a:r>
              <a:rPr lang="en-US" altLang="zh-CN" sz="2000" b="1" baseline="-25000" dirty="0">
                <a:solidFill>
                  <a:srgbClr val="FF0000"/>
                </a:solidFill>
              </a:rPr>
              <a:t>3</a:t>
            </a:r>
          </a:p>
          <a:p>
            <a:r>
              <a:rPr lang="zh-CN" altLang="en-US" sz="2000" b="1" dirty="0">
                <a:solidFill>
                  <a:srgbClr val="FF0000"/>
                </a:solidFill>
                <a:ea typeface="楷体_GB2312" pitchFamily="49" charset="-122"/>
              </a:rPr>
              <a:t>不可行解</a:t>
            </a:r>
          </a:p>
        </p:txBody>
      </p:sp>
      <p:sp>
        <p:nvSpPr>
          <p:cNvPr id="49" name="Text Box 72"/>
          <p:cNvSpPr txBox="1">
            <a:spLocks noChangeArrowheads="1"/>
          </p:cNvSpPr>
          <p:nvPr/>
        </p:nvSpPr>
        <p:spPr bwMode="auto">
          <a:xfrm>
            <a:off x="2267744" y="3538010"/>
            <a:ext cx="11144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b="1" i="1" dirty="0">
                <a:solidFill>
                  <a:srgbClr val="FF0000"/>
                </a:solidFill>
              </a:rPr>
              <a:t>C</a:t>
            </a:r>
            <a:r>
              <a:rPr lang="en-US" altLang="zh-CN" b="1" i="1" baseline="-25000" dirty="0">
                <a:solidFill>
                  <a:srgbClr val="FF0000"/>
                </a:solidFill>
              </a:rPr>
              <a:t>r</a:t>
            </a:r>
            <a:r>
              <a:rPr lang="en-US" altLang="zh-CN" b="1" dirty="0">
                <a:solidFill>
                  <a:srgbClr val="FF0000"/>
                </a:solidFill>
              </a:rPr>
              <a:t>&lt;</a:t>
            </a:r>
            <a:r>
              <a:rPr lang="en-US" altLang="zh-CN" b="1" i="1" dirty="0">
                <a:solidFill>
                  <a:srgbClr val="FF0000"/>
                </a:solidFill>
              </a:rPr>
              <a:t>w</a:t>
            </a:r>
            <a:r>
              <a:rPr lang="en-US" altLang="zh-CN" b="1" baseline="-25000" dirty="0">
                <a:solidFill>
                  <a:srgbClr val="FF0000"/>
                </a:solidFill>
              </a:rPr>
              <a:t>3</a:t>
            </a:r>
          </a:p>
          <a:p>
            <a:r>
              <a:rPr lang="zh-CN" altLang="en-US" b="1" dirty="0">
                <a:solidFill>
                  <a:srgbClr val="FF0000"/>
                </a:solidFill>
                <a:ea typeface="楷体_GB2312" pitchFamily="49" charset="-122"/>
              </a:rPr>
              <a:t>不可行解</a:t>
            </a:r>
          </a:p>
        </p:txBody>
      </p:sp>
      <p:sp>
        <p:nvSpPr>
          <p:cNvPr id="50" name="Text Box 80"/>
          <p:cNvSpPr txBox="1">
            <a:spLocks noChangeArrowheads="1"/>
          </p:cNvSpPr>
          <p:nvPr/>
        </p:nvSpPr>
        <p:spPr bwMode="auto">
          <a:xfrm>
            <a:off x="1490857" y="4832413"/>
            <a:ext cx="147070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6600"/>
                </a:solidFill>
              </a:rPr>
              <a:t>C</a:t>
            </a:r>
            <a:r>
              <a:rPr lang="en-US" altLang="zh-CN" sz="2000" b="1" i="1" baseline="-25000" dirty="0">
                <a:solidFill>
                  <a:srgbClr val="006600"/>
                </a:solidFill>
              </a:rPr>
              <a:t>r</a:t>
            </a:r>
            <a:r>
              <a:rPr lang="en-US" altLang="zh-CN" sz="2000" b="1" dirty="0">
                <a:solidFill>
                  <a:srgbClr val="006600"/>
                </a:solidFill>
              </a:rPr>
              <a:t>=5,</a:t>
            </a:r>
            <a:r>
              <a:rPr lang="en-US" altLang="zh-CN" sz="2000" b="1" i="1" dirty="0">
                <a:solidFill>
                  <a:srgbClr val="006600"/>
                </a:solidFill>
              </a:rPr>
              <a:t>V</a:t>
            </a:r>
            <a:r>
              <a:rPr lang="en-US" altLang="zh-CN" sz="2000" b="1" dirty="0">
                <a:solidFill>
                  <a:srgbClr val="006600"/>
                </a:solidFill>
              </a:rPr>
              <a:t>=35</a:t>
            </a:r>
          </a:p>
          <a:p>
            <a:r>
              <a:rPr lang="en-US" altLang="zh-CN" sz="2000" b="1" i="1" dirty="0">
                <a:solidFill>
                  <a:srgbClr val="006600"/>
                </a:solidFill>
              </a:rPr>
              <a:t>x</a:t>
            </a:r>
            <a:r>
              <a:rPr lang="en-US" altLang="zh-CN" sz="2000" b="1" dirty="0">
                <a:solidFill>
                  <a:srgbClr val="006600"/>
                </a:solidFill>
              </a:rPr>
              <a:t>=(1,1,0)</a:t>
            </a:r>
          </a:p>
        </p:txBody>
      </p:sp>
      <p:sp>
        <p:nvSpPr>
          <p:cNvPr id="51" name="Text Box 66"/>
          <p:cNvSpPr txBox="1">
            <a:spLocks noChangeArrowheads="1"/>
          </p:cNvSpPr>
          <p:nvPr/>
        </p:nvSpPr>
        <p:spPr bwMode="auto">
          <a:xfrm>
            <a:off x="3432657" y="2744181"/>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1</a:t>
            </a:r>
            <a:r>
              <a:rPr lang="en-US" altLang="zh-CN" sz="2000" b="1" dirty="0">
                <a:solidFill>
                  <a:srgbClr val="0000FF"/>
                </a:solidFill>
              </a:rPr>
              <a:t>=10,</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=20</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=20</a:t>
            </a:r>
          </a:p>
        </p:txBody>
      </p:sp>
    </p:spTree>
    <p:extLst>
      <p:ext uri="{BB962C8B-B14F-4D97-AF65-F5344CB8AC3E}">
        <p14:creationId xmlns:p14="http://schemas.microsoft.com/office/powerpoint/2010/main" val="8503416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322797" y="1575255"/>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2212840" y="2472210"/>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a:endCxn id="46" idx="0"/>
          </p:cNvCxnSpPr>
          <p:nvPr/>
        </p:nvCxnSpPr>
        <p:spPr bwMode="auto">
          <a:xfrm flipH="1">
            <a:off x="2456316" y="1899104"/>
            <a:ext cx="866482" cy="573106"/>
          </a:xfrm>
          <a:prstGeom prst="line">
            <a:avLst/>
          </a:prstGeom>
          <a:noFill/>
          <a:ln w="19050" algn="ctr">
            <a:solidFill>
              <a:srgbClr val="0070C0"/>
            </a:solidFill>
            <a:round/>
          </a:ln>
        </p:spPr>
      </p:cxnSp>
      <p:sp>
        <p:nvSpPr>
          <p:cNvPr id="86" name="Oval 71"/>
          <p:cNvSpPr>
            <a:spLocks noChangeArrowheads="1"/>
          </p:cNvSpPr>
          <p:nvPr/>
        </p:nvSpPr>
        <p:spPr bwMode="auto">
          <a:xfrm>
            <a:off x="1457086"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a:stCxn id="46" idx="3"/>
          </p:cNvCxnSpPr>
          <p:nvPr/>
        </p:nvCxnSpPr>
        <p:spPr bwMode="auto">
          <a:xfrm flipH="1">
            <a:off x="1701166" y="3026395"/>
            <a:ext cx="582986" cy="526884"/>
          </a:xfrm>
          <a:prstGeom prst="line">
            <a:avLst/>
          </a:prstGeom>
          <a:noFill/>
          <a:ln w="19050" algn="ctr">
            <a:solidFill>
              <a:srgbClr val="0070C0"/>
            </a:solidFill>
            <a:round/>
          </a:ln>
        </p:spPr>
      </p:cxnSp>
      <p:sp>
        <p:nvSpPr>
          <p:cNvPr id="24" name="Oval 71"/>
          <p:cNvSpPr>
            <a:spLocks noChangeArrowheads="1"/>
          </p:cNvSpPr>
          <p:nvPr/>
        </p:nvSpPr>
        <p:spPr bwMode="auto">
          <a:xfrm>
            <a:off x="918440"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1074813" y="4165745"/>
            <a:ext cx="527050" cy="313135"/>
          </a:xfrm>
          <a:prstGeom prst="line">
            <a:avLst/>
          </a:prstGeom>
          <a:noFill/>
          <a:ln w="19050" algn="ctr">
            <a:solidFill>
              <a:srgbClr val="E646E6"/>
            </a:solidFill>
            <a:round/>
          </a:ln>
        </p:spPr>
      </p:cxnSp>
      <p:sp>
        <p:nvSpPr>
          <p:cNvPr id="27" name="Text Box 72"/>
          <p:cNvSpPr txBox="1">
            <a:spLocks noChangeArrowheads="1"/>
          </p:cNvSpPr>
          <p:nvPr/>
        </p:nvSpPr>
        <p:spPr bwMode="auto">
          <a:xfrm>
            <a:off x="918439" y="5208405"/>
            <a:ext cx="47051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21" name="Oval 79"/>
          <p:cNvSpPr>
            <a:spLocks noChangeArrowheads="1"/>
          </p:cNvSpPr>
          <p:nvPr/>
        </p:nvSpPr>
        <p:spPr bwMode="auto">
          <a:xfrm>
            <a:off x="1839564" y="4585836"/>
            <a:ext cx="518828" cy="649404"/>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sp>
        <p:nvSpPr>
          <p:cNvPr id="22" name="Text Box 80"/>
          <p:cNvSpPr txBox="1">
            <a:spLocks noChangeArrowheads="1"/>
          </p:cNvSpPr>
          <p:nvPr/>
        </p:nvSpPr>
        <p:spPr bwMode="auto">
          <a:xfrm>
            <a:off x="1457087" y="5299915"/>
            <a:ext cx="1171394"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=(1,1,0)</a:t>
            </a:r>
          </a:p>
        </p:txBody>
      </p:sp>
      <p:cxnSp>
        <p:nvCxnSpPr>
          <p:cNvPr id="23" name="直接连接符 22"/>
          <p:cNvCxnSpPr>
            <a:cxnSpLocks noChangeShapeType="1"/>
            <a:endCxn id="21" idx="0"/>
          </p:cNvCxnSpPr>
          <p:nvPr/>
        </p:nvCxnSpPr>
        <p:spPr bwMode="auto">
          <a:xfrm>
            <a:off x="1839563" y="4097438"/>
            <a:ext cx="259414" cy="488400"/>
          </a:xfrm>
          <a:prstGeom prst="line">
            <a:avLst/>
          </a:prstGeom>
          <a:noFill/>
          <a:ln w="19050" algn="ctr">
            <a:solidFill>
              <a:srgbClr val="0070C0"/>
            </a:solidFill>
            <a:round/>
          </a:ln>
        </p:spPr>
      </p:cxnSp>
      <p:cxnSp>
        <p:nvCxnSpPr>
          <p:cNvPr id="29" name="直接连接符 28"/>
          <p:cNvCxnSpPr>
            <a:cxnSpLocks noChangeShapeType="1"/>
            <a:stCxn id="46" idx="5"/>
          </p:cNvCxnSpPr>
          <p:nvPr/>
        </p:nvCxnSpPr>
        <p:spPr bwMode="auto">
          <a:xfrm>
            <a:off x="2628480" y="3026395"/>
            <a:ext cx="503360" cy="526884"/>
          </a:xfrm>
          <a:prstGeom prst="line">
            <a:avLst/>
          </a:prstGeom>
          <a:noFill/>
          <a:ln w="19050" algn="ctr">
            <a:solidFill>
              <a:srgbClr val="0070C0"/>
            </a:solidFill>
            <a:round/>
          </a:ln>
        </p:spPr>
      </p:cxnSp>
      <p:sp>
        <p:nvSpPr>
          <p:cNvPr id="30" name="Oval 71"/>
          <p:cNvSpPr>
            <a:spLocks noChangeArrowheads="1"/>
          </p:cNvSpPr>
          <p:nvPr/>
        </p:nvSpPr>
        <p:spPr bwMode="auto">
          <a:xfrm>
            <a:off x="2928931"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28" name="Oval 71"/>
          <p:cNvSpPr>
            <a:spLocks noChangeArrowheads="1"/>
          </p:cNvSpPr>
          <p:nvPr/>
        </p:nvSpPr>
        <p:spPr bwMode="auto">
          <a:xfrm>
            <a:off x="2539114"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1" name="直接连接符 30"/>
          <p:cNvCxnSpPr>
            <a:cxnSpLocks noChangeShapeType="1"/>
            <a:endCxn id="28" idx="0"/>
          </p:cNvCxnSpPr>
          <p:nvPr/>
        </p:nvCxnSpPr>
        <p:spPr bwMode="auto">
          <a:xfrm flipH="1">
            <a:off x="2808437" y="4211188"/>
            <a:ext cx="307143" cy="374650"/>
          </a:xfrm>
          <a:prstGeom prst="line">
            <a:avLst/>
          </a:prstGeom>
          <a:noFill/>
          <a:ln w="19050" algn="ctr">
            <a:solidFill>
              <a:srgbClr val="E646E6"/>
            </a:solidFill>
            <a:round/>
          </a:ln>
        </p:spPr>
      </p:cxnSp>
      <p:sp>
        <p:nvSpPr>
          <p:cNvPr id="32" name="Text Box 72"/>
          <p:cNvSpPr txBox="1">
            <a:spLocks noChangeArrowheads="1"/>
          </p:cNvSpPr>
          <p:nvPr/>
        </p:nvSpPr>
        <p:spPr bwMode="auto">
          <a:xfrm>
            <a:off x="2632754" y="5213386"/>
            <a:ext cx="29617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37" name="Oval 79"/>
          <p:cNvSpPr>
            <a:spLocks noChangeArrowheads="1"/>
          </p:cNvSpPr>
          <p:nvPr/>
        </p:nvSpPr>
        <p:spPr bwMode="auto">
          <a:xfrm>
            <a:off x="3393113" y="4592773"/>
            <a:ext cx="525728"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9" name="直接连接符 38"/>
          <p:cNvCxnSpPr>
            <a:cxnSpLocks noChangeShapeType="1"/>
          </p:cNvCxnSpPr>
          <p:nvPr/>
        </p:nvCxnSpPr>
        <p:spPr bwMode="auto">
          <a:xfrm>
            <a:off x="3342017" y="4049358"/>
            <a:ext cx="295947" cy="551925"/>
          </a:xfrm>
          <a:prstGeom prst="line">
            <a:avLst/>
          </a:prstGeom>
          <a:noFill/>
          <a:ln w="19050" algn="ctr">
            <a:solidFill>
              <a:srgbClr val="0070C0"/>
            </a:solidFill>
            <a:round/>
          </a:ln>
        </p:spPr>
      </p:cxnSp>
      <p:sp>
        <p:nvSpPr>
          <p:cNvPr id="35" name="圆角矩形标注 34"/>
          <p:cNvSpPr/>
          <p:nvPr/>
        </p:nvSpPr>
        <p:spPr bwMode="auto">
          <a:xfrm>
            <a:off x="6194076" y="116632"/>
            <a:ext cx="2482380" cy="1857388"/>
          </a:xfrm>
          <a:prstGeom prst="wedgeRoundRectCallout">
            <a:avLst>
              <a:gd name="adj1" fmla="val -92411"/>
              <a:gd name="adj2" fmla="val 79907"/>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再次成为扩展结点</a:t>
            </a:r>
            <a:endParaRPr lang="en-US" altLang="zh-CN" b="1" dirty="0">
              <a:solidFill>
                <a:srgbClr val="0070C0"/>
              </a:solidFill>
              <a:latin typeface="微软雅黑" panose="020B0503020204020204" pitchFamily="34" charset="-122"/>
            </a:endParaRPr>
          </a:p>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A</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C</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=20</a:t>
            </a:r>
            <a:r>
              <a:rPr lang="zh-CN" altLang="en-US"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=0</a:t>
            </a:r>
            <a:r>
              <a:rPr lang="zh-CN" altLang="en-US" b="1" dirty="0">
                <a:solidFill>
                  <a:srgbClr val="0070C0"/>
                </a:solidFill>
                <a:latin typeface="微软雅黑" panose="020B0503020204020204" pitchFamily="34" charset="-122"/>
              </a:rPr>
              <a:t>，</a:t>
            </a:r>
            <a:endParaRPr lang="en-US" altLang="zh-CN" b="1" dirty="0">
              <a:solidFill>
                <a:srgbClr val="0070C0"/>
              </a:solidFill>
              <a:latin typeface="微软雅黑" panose="020B0503020204020204" pitchFamily="34" charset="-122"/>
            </a:endParaRPr>
          </a:p>
          <a:p>
            <a:pPr>
              <a:lnSpc>
                <a:spcPct val="120000"/>
              </a:lnSpc>
              <a:defRPr/>
            </a:pPr>
            <a:r>
              <a:rPr lang="zh-CN" altLang="en-US" b="1" dirty="0">
                <a:solidFill>
                  <a:srgbClr val="0070C0"/>
                </a:solidFill>
                <a:latin typeface="微软雅黑" panose="020B0503020204020204" pitchFamily="34" charset="-122"/>
              </a:rPr>
              <a:t>活结点为</a:t>
            </a:r>
            <a:r>
              <a:rPr lang="en-US" altLang="zh-CN" b="1" i="1" dirty="0">
                <a:solidFill>
                  <a:srgbClr val="0070C0"/>
                </a:solidFill>
                <a:latin typeface="微软雅黑" panose="020B0503020204020204" pitchFamily="34" charset="-122"/>
              </a:rPr>
              <a:t>C</a:t>
            </a:r>
          </a:p>
          <a:p>
            <a:pPr>
              <a:lnSpc>
                <a:spcPct val="120000"/>
              </a:lnSpc>
              <a:defRPr/>
            </a:pPr>
            <a:r>
              <a:rPr lang="en-US" altLang="zh-CN" b="1" i="1" dirty="0">
                <a:solidFill>
                  <a:srgbClr val="0070C0"/>
                </a:solidFill>
                <a:latin typeface="微软雅黑" panose="020B0503020204020204" pitchFamily="34" charset="-122"/>
              </a:rPr>
              <a:t>C</a:t>
            </a:r>
            <a:r>
              <a:rPr lang="zh-CN" altLang="en-US" b="1" dirty="0">
                <a:solidFill>
                  <a:srgbClr val="0070C0"/>
                </a:solidFill>
                <a:latin typeface="微软雅黑" panose="020B0503020204020204" pitchFamily="34" charset="-122"/>
              </a:rPr>
              <a:t>为当前扩展结点</a:t>
            </a:r>
          </a:p>
        </p:txBody>
      </p:sp>
      <p:cxnSp>
        <p:nvCxnSpPr>
          <p:cNvPr id="45" name="直接连接符 44"/>
          <p:cNvCxnSpPr>
            <a:cxnSpLocks noChangeShapeType="1"/>
            <a:endCxn id="47" idx="1"/>
          </p:cNvCxnSpPr>
          <p:nvPr/>
        </p:nvCxnSpPr>
        <p:spPr bwMode="auto">
          <a:xfrm>
            <a:off x="3799549" y="1974020"/>
            <a:ext cx="1134269" cy="621987"/>
          </a:xfrm>
          <a:prstGeom prst="line">
            <a:avLst/>
          </a:prstGeom>
          <a:noFill/>
          <a:ln w="19050" algn="ctr">
            <a:solidFill>
              <a:srgbClr val="0070C0"/>
            </a:solidFill>
            <a:round/>
          </a:ln>
        </p:spPr>
      </p:cxnSp>
      <p:sp>
        <p:nvSpPr>
          <p:cNvPr id="47" name="Oval 71"/>
          <p:cNvSpPr>
            <a:spLocks noChangeArrowheads="1"/>
          </p:cNvSpPr>
          <p:nvPr/>
        </p:nvSpPr>
        <p:spPr bwMode="auto">
          <a:xfrm>
            <a:off x="4862477" y="2500904"/>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48" name="Text Box 66"/>
          <p:cNvSpPr txBox="1">
            <a:spLocks noChangeArrowheads="1"/>
          </p:cNvSpPr>
          <p:nvPr/>
        </p:nvSpPr>
        <p:spPr bwMode="auto">
          <a:xfrm>
            <a:off x="5419665" y="2596007"/>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=0</a:t>
            </a:r>
          </a:p>
        </p:txBody>
      </p:sp>
      <p:sp>
        <p:nvSpPr>
          <p:cNvPr id="81" name="Text Box 80"/>
          <p:cNvSpPr txBox="1">
            <a:spLocks noChangeArrowheads="1"/>
          </p:cNvSpPr>
          <p:nvPr/>
        </p:nvSpPr>
        <p:spPr bwMode="auto">
          <a:xfrm>
            <a:off x="3077759" y="5299915"/>
            <a:ext cx="15761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=(1,0,0)</a:t>
            </a:r>
          </a:p>
        </p:txBody>
      </p:sp>
      <p:sp>
        <p:nvSpPr>
          <p:cNvPr id="33" name="Text Box 65"/>
          <p:cNvSpPr txBox="1">
            <a:spLocks noChangeArrowheads="1"/>
          </p:cNvSpPr>
          <p:nvPr/>
        </p:nvSpPr>
        <p:spPr bwMode="auto">
          <a:xfrm>
            <a:off x="3745088" y="1175145"/>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Tree>
    <p:extLst>
      <p:ext uri="{BB962C8B-B14F-4D97-AF65-F5344CB8AC3E}">
        <p14:creationId xmlns:p14="http://schemas.microsoft.com/office/powerpoint/2010/main" val="18570469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2655878" y="1575255"/>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1545921" y="2472210"/>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a:endCxn id="46" idx="0"/>
          </p:cNvCxnSpPr>
          <p:nvPr/>
        </p:nvCxnSpPr>
        <p:spPr bwMode="auto">
          <a:xfrm flipH="1">
            <a:off x="1789397" y="1899104"/>
            <a:ext cx="866482" cy="573106"/>
          </a:xfrm>
          <a:prstGeom prst="line">
            <a:avLst/>
          </a:prstGeom>
          <a:noFill/>
          <a:ln w="19050" algn="ctr">
            <a:solidFill>
              <a:srgbClr val="0070C0"/>
            </a:solidFill>
            <a:round/>
          </a:ln>
        </p:spPr>
      </p:cxnSp>
      <p:sp>
        <p:nvSpPr>
          <p:cNvPr id="86" name="Oval 71"/>
          <p:cNvSpPr>
            <a:spLocks noChangeArrowheads="1"/>
          </p:cNvSpPr>
          <p:nvPr/>
        </p:nvSpPr>
        <p:spPr bwMode="auto">
          <a:xfrm>
            <a:off x="790167"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a:stCxn id="46" idx="3"/>
          </p:cNvCxnSpPr>
          <p:nvPr/>
        </p:nvCxnSpPr>
        <p:spPr bwMode="auto">
          <a:xfrm flipH="1">
            <a:off x="1034247" y="3026395"/>
            <a:ext cx="582986" cy="526884"/>
          </a:xfrm>
          <a:prstGeom prst="line">
            <a:avLst/>
          </a:prstGeom>
          <a:noFill/>
          <a:ln w="19050" algn="ctr">
            <a:solidFill>
              <a:srgbClr val="0070C0"/>
            </a:solidFill>
            <a:round/>
          </a:ln>
        </p:spPr>
      </p:cxnSp>
      <p:sp>
        <p:nvSpPr>
          <p:cNvPr id="24" name="Oval 71"/>
          <p:cNvSpPr>
            <a:spLocks noChangeArrowheads="1"/>
          </p:cNvSpPr>
          <p:nvPr/>
        </p:nvSpPr>
        <p:spPr bwMode="auto">
          <a:xfrm>
            <a:off x="251521"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407894" y="4165745"/>
            <a:ext cx="527050" cy="313135"/>
          </a:xfrm>
          <a:prstGeom prst="line">
            <a:avLst/>
          </a:prstGeom>
          <a:noFill/>
          <a:ln w="19050" algn="ctr">
            <a:solidFill>
              <a:srgbClr val="E646E6"/>
            </a:solidFill>
            <a:round/>
          </a:ln>
        </p:spPr>
      </p:cxnSp>
      <p:sp>
        <p:nvSpPr>
          <p:cNvPr id="27" name="Text Box 72"/>
          <p:cNvSpPr txBox="1">
            <a:spLocks noChangeArrowheads="1"/>
          </p:cNvSpPr>
          <p:nvPr/>
        </p:nvSpPr>
        <p:spPr bwMode="auto">
          <a:xfrm>
            <a:off x="251520" y="5208405"/>
            <a:ext cx="47051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21" name="Oval 79"/>
          <p:cNvSpPr>
            <a:spLocks noChangeArrowheads="1"/>
          </p:cNvSpPr>
          <p:nvPr/>
        </p:nvSpPr>
        <p:spPr bwMode="auto">
          <a:xfrm>
            <a:off x="1172645" y="4585836"/>
            <a:ext cx="518828" cy="649404"/>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3" name="直接连接符 22"/>
          <p:cNvCxnSpPr>
            <a:cxnSpLocks noChangeShapeType="1"/>
            <a:endCxn id="21" idx="0"/>
          </p:cNvCxnSpPr>
          <p:nvPr/>
        </p:nvCxnSpPr>
        <p:spPr bwMode="auto">
          <a:xfrm>
            <a:off x="1172644" y="4097438"/>
            <a:ext cx="259414" cy="488400"/>
          </a:xfrm>
          <a:prstGeom prst="line">
            <a:avLst/>
          </a:prstGeom>
          <a:noFill/>
          <a:ln w="19050" algn="ctr">
            <a:solidFill>
              <a:srgbClr val="0070C0"/>
            </a:solidFill>
            <a:round/>
          </a:ln>
        </p:spPr>
      </p:cxnSp>
      <p:cxnSp>
        <p:nvCxnSpPr>
          <p:cNvPr id="29" name="直接连接符 28"/>
          <p:cNvCxnSpPr>
            <a:cxnSpLocks noChangeShapeType="1"/>
            <a:stCxn id="46" idx="5"/>
          </p:cNvCxnSpPr>
          <p:nvPr/>
        </p:nvCxnSpPr>
        <p:spPr bwMode="auto">
          <a:xfrm>
            <a:off x="1961561" y="3026395"/>
            <a:ext cx="503360" cy="526884"/>
          </a:xfrm>
          <a:prstGeom prst="line">
            <a:avLst/>
          </a:prstGeom>
          <a:noFill/>
          <a:ln w="19050" algn="ctr">
            <a:solidFill>
              <a:srgbClr val="0070C0"/>
            </a:solidFill>
            <a:round/>
          </a:ln>
        </p:spPr>
      </p:cxnSp>
      <p:sp>
        <p:nvSpPr>
          <p:cNvPr id="30" name="Oval 71"/>
          <p:cNvSpPr>
            <a:spLocks noChangeArrowheads="1"/>
          </p:cNvSpPr>
          <p:nvPr/>
        </p:nvSpPr>
        <p:spPr bwMode="auto">
          <a:xfrm>
            <a:off x="2262012"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28" name="Oval 71"/>
          <p:cNvSpPr>
            <a:spLocks noChangeArrowheads="1"/>
          </p:cNvSpPr>
          <p:nvPr/>
        </p:nvSpPr>
        <p:spPr bwMode="auto">
          <a:xfrm>
            <a:off x="1872195"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1" name="直接连接符 30"/>
          <p:cNvCxnSpPr>
            <a:cxnSpLocks noChangeShapeType="1"/>
            <a:endCxn id="28" idx="0"/>
          </p:cNvCxnSpPr>
          <p:nvPr/>
        </p:nvCxnSpPr>
        <p:spPr bwMode="auto">
          <a:xfrm flipH="1">
            <a:off x="2141518" y="4211188"/>
            <a:ext cx="307143" cy="374650"/>
          </a:xfrm>
          <a:prstGeom prst="line">
            <a:avLst/>
          </a:prstGeom>
          <a:noFill/>
          <a:ln w="19050" algn="ctr">
            <a:solidFill>
              <a:srgbClr val="E646E6"/>
            </a:solidFill>
            <a:round/>
          </a:ln>
        </p:spPr>
      </p:cxnSp>
      <p:sp>
        <p:nvSpPr>
          <p:cNvPr id="32" name="Text Box 72"/>
          <p:cNvSpPr txBox="1">
            <a:spLocks noChangeArrowheads="1"/>
          </p:cNvSpPr>
          <p:nvPr/>
        </p:nvSpPr>
        <p:spPr bwMode="auto">
          <a:xfrm>
            <a:off x="1965835" y="5213386"/>
            <a:ext cx="29617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37" name="Oval 79"/>
          <p:cNvSpPr>
            <a:spLocks noChangeArrowheads="1"/>
          </p:cNvSpPr>
          <p:nvPr/>
        </p:nvSpPr>
        <p:spPr bwMode="auto">
          <a:xfrm>
            <a:off x="2726194" y="4592773"/>
            <a:ext cx="525728"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9" name="直接连接符 38"/>
          <p:cNvCxnSpPr>
            <a:cxnSpLocks noChangeShapeType="1"/>
          </p:cNvCxnSpPr>
          <p:nvPr/>
        </p:nvCxnSpPr>
        <p:spPr bwMode="auto">
          <a:xfrm>
            <a:off x="2675098" y="4049358"/>
            <a:ext cx="295947" cy="551925"/>
          </a:xfrm>
          <a:prstGeom prst="line">
            <a:avLst/>
          </a:prstGeom>
          <a:noFill/>
          <a:ln w="19050" algn="ctr">
            <a:solidFill>
              <a:srgbClr val="0070C0"/>
            </a:solidFill>
            <a:round/>
          </a:ln>
        </p:spPr>
      </p:cxnSp>
      <p:cxnSp>
        <p:nvCxnSpPr>
          <p:cNvPr id="45" name="直接连接符 44"/>
          <p:cNvCxnSpPr>
            <a:cxnSpLocks noChangeShapeType="1"/>
            <a:endCxn id="47" idx="1"/>
          </p:cNvCxnSpPr>
          <p:nvPr/>
        </p:nvCxnSpPr>
        <p:spPr bwMode="auto">
          <a:xfrm>
            <a:off x="3132630" y="1974020"/>
            <a:ext cx="1134269" cy="621987"/>
          </a:xfrm>
          <a:prstGeom prst="line">
            <a:avLst/>
          </a:prstGeom>
          <a:noFill/>
          <a:ln w="19050" algn="ctr">
            <a:solidFill>
              <a:srgbClr val="0070C0"/>
            </a:solidFill>
            <a:round/>
          </a:ln>
        </p:spPr>
      </p:cxnSp>
      <p:sp>
        <p:nvSpPr>
          <p:cNvPr id="47" name="Oval 71"/>
          <p:cNvSpPr>
            <a:spLocks noChangeArrowheads="1"/>
          </p:cNvSpPr>
          <p:nvPr/>
        </p:nvSpPr>
        <p:spPr bwMode="auto">
          <a:xfrm>
            <a:off x="4195558" y="2500904"/>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33" name="圆角矩形标注 32"/>
          <p:cNvSpPr/>
          <p:nvPr/>
        </p:nvSpPr>
        <p:spPr bwMode="auto">
          <a:xfrm>
            <a:off x="5652120" y="2345295"/>
            <a:ext cx="3384376" cy="1857388"/>
          </a:xfrm>
          <a:prstGeom prst="wedgeRoundRectCallout">
            <a:avLst>
              <a:gd name="adj1" fmla="val -110901"/>
              <a:gd name="adj2" fmla="val 28604"/>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C</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F</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C</a:t>
            </a:r>
            <a:r>
              <a:rPr lang="en-US" altLang="zh-CN" b="1" i="1" baseline="-25000" dirty="0">
                <a:solidFill>
                  <a:srgbClr val="FF0000"/>
                </a:solidFill>
                <a:latin typeface="微软雅黑" panose="020B0503020204020204" pitchFamily="34" charset="-122"/>
              </a:rPr>
              <a:t>r</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w</a:t>
            </a:r>
            <a:r>
              <a:rPr lang="en-US" altLang="zh-CN" b="1" baseline="-25000" dirty="0">
                <a:solidFill>
                  <a:srgbClr val="FF0000"/>
                </a:solidFill>
                <a:latin typeface="微软雅黑" panose="020B0503020204020204" pitchFamily="34" charset="-122"/>
              </a:rPr>
              <a:t>2</a:t>
            </a:r>
            <a:r>
              <a:rPr lang="en-US" altLang="zh-CN" b="1" dirty="0">
                <a:solidFill>
                  <a:srgbClr val="FF0000"/>
                </a:solidFill>
                <a:latin typeface="微软雅黑" panose="020B0503020204020204" pitchFamily="34" charset="-122"/>
              </a:rPr>
              <a:t>=15</a:t>
            </a:r>
            <a:r>
              <a:rPr lang="zh-CN" altLang="en-US" b="1" dirty="0">
                <a:solidFill>
                  <a:srgbClr val="0070C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baseline="-25000" dirty="0">
                <a:solidFill>
                  <a:srgbClr val="FF0000"/>
                </a:solidFill>
                <a:latin typeface="微软雅黑" panose="020B0503020204020204" pitchFamily="34" charset="-122"/>
              </a:rPr>
              <a:t>2</a:t>
            </a:r>
            <a:r>
              <a:rPr lang="en-US" altLang="zh-CN" b="1" dirty="0">
                <a:solidFill>
                  <a:srgbClr val="FF0000"/>
                </a:solidFill>
                <a:latin typeface="微软雅黑" panose="020B0503020204020204" pitchFamily="34" charset="-122"/>
              </a:rPr>
              <a:t>=15</a:t>
            </a:r>
          </a:p>
          <a:p>
            <a:pPr>
              <a:lnSpc>
                <a:spcPct val="120000"/>
              </a:lnSpc>
              <a:defRPr/>
            </a:pPr>
            <a:r>
              <a:rPr lang="zh-CN" altLang="en-US" b="1" dirty="0">
                <a:solidFill>
                  <a:srgbClr val="0070C0"/>
                </a:solidFill>
                <a:latin typeface="微软雅黑" panose="020B0503020204020204" pitchFamily="34" charset="-122"/>
              </a:rPr>
              <a:t>此时</a:t>
            </a:r>
            <a:r>
              <a:rPr lang="en-US" altLang="zh-CN" b="1" i="1" dirty="0">
                <a:solidFill>
                  <a:srgbClr val="0070C0"/>
                </a:solidFill>
                <a:latin typeface="微软雅黑" panose="020B0503020204020204" pitchFamily="34" charset="-122"/>
              </a:rPr>
              <a:t>C</a:t>
            </a:r>
            <a:r>
              <a:rPr lang="zh-CN" altLang="en-US" b="1" dirty="0">
                <a:solidFill>
                  <a:srgbClr val="0070C0"/>
                </a:solidFill>
                <a:latin typeface="微软雅黑" panose="020B0503020204020204" pitchFamily="34" charset="-122"/>
              </a:rPr>
              <a:t>、</a:t>
            </a:r>
            <a:r>
              <a:rPr lang="en-US" altLang="zh-CN" b="1" i="1" dirty="0">
                <a:solidFill>
                  <a:srgbClr val="0070C0"/>
                </a:solidFill>
                <a:latin typeface="微软雅黑" panose="020B0503020204020204" pitchFamily="34" charset="-122"/>
              </a:rPr>
              <a:t>F</a:t>
            </a:r>
            <a:r>
              <a:rPr lang="zh-CN" altLang="en-US" b="1" dirty="0">
                <a:solidFill>
                  <a:srgbClr val="0070C0"/>
                </a:solidFill>
                <a:latin typeface="微软雅黑" panose="020B0503020204020204" pitchFamily="34" charset="-122"/>
              </a:rPr>
              <a:t>为活结点</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0070C0"/>
                </a:solidFill>
                <a:latin typeface="微软雅黑" panose="020B0503020204020204" pitchFamily="34" charset="-122"/>
              </a:rPr>
              <a:t>F</a:t>
            </a:r>
            <a:r>
              <a:rPr lang="zh-CN" altLang="en-US" b="1" dirty="0">
                <a:solidFill>
                  <a:srgbClr val="0070C0"/>
                </a:solidFill>
                <a:latin typeface="微软雅黑" panose="020B0503020204020204" pitchFamily="34" charset="-122"/>
              </a:rPr>
              <a:t>成为当前</a:t>
            </a:r>
            <a:r>
              <a:rPr lang="zh-CN" altLang="en-US" b="1" dirty="0">
                <a:solidFill>
                  <a:srgbClr val="FF0000"/>
                </a:solidFill>
                <a:latin typeface="微软雅黑" panose="020B0503020204020204" pitchFamily="34" charset="-122"/>
              </a:rPr>
              <a:t>扩展结点</a:t>
            </a:r>
            <a:endParaRPr lang="zh-CN" altLang="en-US" b="1" dirty="0">
              <a:solidFill>
                <a:srgbClr val="0070C0"/>
              </a:solidFill>
              <a:latin typeface="微软雅黑" panose="020B0503020204020204" pitchFamily="34" charset="-122"/>
            </a:endParaRPr>
          </a:p>
        </p:txBody>
      </p:sp>
      <p:sp>
        <p:nvSpPr>
          <p:cNvPr id="34" name="Oval 71"/>
          <p:cNvSpPr>
            <a:spLocks noChangeArrowheads="1"/>
          </p:cNvSpPr>
          <p:nvPr/>
        </p:nvSpPr>
        <p:spPr bwMode="auto">
          <a:xfrm>
            <a:off x="3430770" y="3595844"/>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36" name="直接连接符 35"/>
          <p:cNvCxnSpPr>
            <a:cxnSpLocks noChangeShapeType="1"/>
          </p:cNvCxnSpPr>
          <p:nvPr/>
        </p:nvCxnSpPr>
        <p:spPr bwMode="auto">
          <a:xfrm flipH="1">
            <a:off x="3674850" y="3068960"/>
            <a:ext cx="582986" cy="526884"/>
          </a:xfrm>
          <a:prstGeom prst="line">
            <a:avLst/>
          </a:prstGeom>
          <a:noFill/>
          <a:ln w="19050" algn="ctr">
            <a:solidFill>
              <a:srgbClr val="0070C0"/>
            </a:solidFill>
            <a:round/>
          </a:ln>
        </p:spPr>
      </p:cxnSp>
      <p:sp>
        <p:nvSpPr>
          <p:cNvPr id="38" name="Text Box 66"/>
          <p:cNvSpPr txBox="1">
            <a:spLocks noChangeArrowheads="1"/>
          </p:cNvSpPr>
          <p:nvPr/>
        </p:nvSpPr>
        <p:spPr bwMode="auto">
          <a:xfrm>
            <a:off x="3801174" y="4097438"/>
            <a:ext cx="1548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2</a:t>
            </a:r>
            <a:r>
              <a:rPr lang="en-US" altLang="zh-CN" sz="2000" b="1" dirty="0">
                <a:solidFill>
                  <a:srgbClr val="0000FF"/>
                </a:solidFill>
              </a:rPr>
              <a:t>=5,</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=15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r>
              <a:rPr lang="en-US" altLang="zh-CN" sz="2000" b="1" i="1" dirty="0">
                <a:solidFill>
                  <a:srgbClr val="0000FF"/>
                </a:solidFill>
              </a:rPr>
              <a:t>V</a:t>
            </a:r>
            <a:r>
              <a:rPr lang="en-US" altLang="zh-CN" sz="2000" b="1" dirty="0">
                <a:solidFill>
                  <a:srgbClr val="0000FF"/>
                </a:solidFill>
              </a:rPr>
              <a:t>=15</a:t>
            </a:r>
          </a:p>
        </p:txBody>
      </p:sp>
      <p:sp>
        <p:nvSpPr>
          <p:cNvPr id="35" name="Text Box 65"/>
          <p:cNvSpPr txBox="1">
            <a:spLocks noChangeArrowheads="1"/>
          </p:cNvSpPr>
          <p:nvPr/>
        </p:nvSpPr>
        <p:spPr bwMode="auto">
          <a:xfrm>
            <a:off x="3106861" y="128623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41" name="Text Box 80"/>
          <p:cNvSpPr txBox="1">
            <a:spLocks noChangeArrowheads="1"/>
          </p:cNvSpPr>
          <p:nvPr/>
        </p:nvSpPr>
        <p:spPr bwMode="auto">
          <a:xfrm>
            <a:off x="846361" y="5299916"/>
            <a:ext cx="1171394"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=(1,1,0)</a:t>
            </a:r>
          </a:p>
        </p:txBody>
      </p:sp>
      <p:sp>
        <p:nvSpPr>
          <p:cNvPr id="42" name="Text Box 66"/>
          <p:cNvSpPr txBox="1">
            <a:spLocks noChangeArrowheads="1"/>
          </p:cNvSpPr>
          <p:nvPr/>
        </p:nvSpPr>
        <p:spPr bwMode="auto">
          <a:xfrm>
            <a:off x="4424816" y="2206628"/>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=0</a:t>
            </a:r>
          </a:p>
        </p:txBody>
      </p:sp>
      <p:sp>
        <p:nvSpPr>
          <p:cNvPr id="43" name="Text Box 80"/>
          <p:cNvSpPr txBox="1">
            <a:spLocks noChangeArrowheads="1"/>
          </p:cNvSpPr>
          <p:nvPr/>
        </p:nvSpPr>
        <p:spPr bwMode="auto">
          <a:xfrm>
            <a:off x="2482444" y="5242932"/>
            <a:ext cx="15761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=(1,0,0)</a:t>
            </a:r>
          </a:p>
        </p:txBody>
      </p:sp>
    </p:spTree>
    <p:extLst>
      <p:ext uri="{BB962C8B-B14F-4D97-AF65-F5344CB8AC3E}">
        <p14:creationId xmlns:p14="http://schemas.microsoft.com/office/powerpoint/2010/main" val="32770023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6.1 </a:t>
            </a:r>
            <a:r>
              <a:rPr lang="zh-CN" altLang="en-US" dirty="0"/>
              <a:t>回溯法引言</a:t>
            </a:r>
          </a:p>
        </p:txBody>
      </p:sp>
      <p:sp>
        <p:nvSpPr>
          <p:cNvPr id="5" name="内容占位符 4"/>
          <p:cNvSpPr>
            <a:spLocks noGrp="1"/>
          </p:cNvSpPr>
          <p:nvPr>
            <p:ph idx="1"/>
          </p:nvPr>
        </p:nvSpPr>
        <p:spPr>
          <a:xfrm>
            <a:off x="357414" y="1916832"/>
            <a:ext cx="8329386" cy="3528392"/>
          </a:xfrm>
        </p:spPr>
        <p:txBody>
          <a:bodyPr>
            <a:noAutofit/>
          </a:bodyPr>
          <a:lstStyle/>
          <a:p>
            <a:pPr marL="0" indent="0" eaLnBrk="1" hangingPunct="1">
              <a:lnSpc>
                <a:spcPct val="150000"/>
              </a:lnSpc>
              <a:buNone/>
            </a:pPr>
            <a:r>
              <a:rPr lang="zh-CN" altLang="en-US" sz="2000" dirty="0"/>
              <a:t>什么是回溯？如何用回溯法进行求解？回溯法适用于什么场合？</a:t>
            </a:r>
            <a:endParaRPr lang="en-US" altLang="zh-CN" sz="2000" dirty="0"/>
          </a:p>
          <a:p>
            <a:pPr marL="0" indent="0" eaLnBrk="1" hangingPunct="1">
              <a:lnSpc>
                <a:spcPct val="150000"/>
              </a:lnSpc>
              <a:buNone/>
            </a:pPr>
            <a:r>
              <a:rPr lang="en-US" altLang="zh-CN" sz="1800" dirty="0"/>
              <a:t>         </a:t>
            </a:r>
            <a:r>
              <a:rPr lang="zh-CN" altLang="en-US" sz="1800" dirty="0"/>
              <a:t>回溯法实际上是一种类似穷举的</a:t>
            </a:r>
            <a:r>
              <a:rPr lang="zh-CN" altLang="en-US" sz="1800" dirty="0">
                <a:solidFill>
                  <a:srgbClr val="FF0000"/>
                </a:solidFill>
              </a:rPr>
              <a:t>搜索尝试</a:t>
            </a:r>
            <a:r>
              <a:rPr lang="zh-CN" altLang="en-US" sz="1800" dirty="0"/>
              <a:t>过 程，它是一种择优搜索法，按照给定的择优条件进行搜索，以便搜索到问题的解，但当探索到 某一步时，发现原先选择并不优或达不到目标，就退回一步重新选择，这种走不通就退回再走 的方法称为回溯，而满足回溯条件的某个状态的点称为“</a:t>
            </a:r>
            <a:r>
              <a:rPr lang="zh-CN" altLang="en-US" sz="1800" dirty="0">
                <a:solidFill>
                  <a:srgbClr val="FF0000"/>
                </a:solidFill>
              </a:rPr>
              <a:t>回溯点</a:t>
            </a:r>
            <a:r>
              <a:rPr lang="zh-CN" altLang="en-US" sz="1800" dirty="0"/>
              <a:t>”。</a:t>
            </a:r>
            <a:endParaRPr lang="en-US" altLang="zh-CN" sz="1800" dirty="0"/>
          </a:p>
          <a:p>
            <a:pPr marL="0" indent="0" eaLnBrk="1" hangingPunct="1">
              <a:lnSpc>
                <a:spcPct val="150000"/>
              </a:lnSpc>
              <a:buNone/>
            </a:pPr>
            <a:r>
              <a:rPr lang="en-US" altLang="zh-CN" sz="1800" dirty="0"/>
              <a:t>        </a:t>
            </a:r>
            <a:r>
              <a:rPr lang="zh-CN" altLang="en-US" sz="1800" dirty="0"/>
              <a:t>对于许多问题，当需要找出它的解的集合或者要求回答什么解 是满足某些约束条件的最佳解时，往往要使用回溯法。这种方法适用于解一些复杂的、规模较 大的问题，具有“通用解题法”之称。 </a:t>
            </a:r>
          </a:p>
        </p:txBody>
      </p:sp>
    </p:spTree>
    <p:extLst>
      <p:ext uri="{BB962C8B-B14F-4D97-AF65-F5344CB8AC3E}">
        <p14:creationId xmlns:p14="http://schemas.microsoft.com/office/powerpoint/2010/main" val="730324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2"/>
          <p:cNvSpPr>
            <a:spLocks noChangeArrowheads="1"/>
          </p:cNvSpPr>
          <p:nvPr/>
        </p:nvSpPr>
        <p:spPr bwMode="auto">
          <a:xfrm>
            <a:off x="3409363" y="1345111"/>
            <a:ext cx="487103" cy="649287"/>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A</a:t>
            </a:r>
          </a:p>
        </p:txBody>
      </p:sp>
      <p:sp>
        <p:nvSpPr>
          <p:cNvPr id="46" name="Oval 64"/>
          <p:cNvSpPr>
            <a:spLocks noChangeArrowheads="1"/>
          </p:cNvSpPr>
          <p:nvPr/>
        </p:nvSpPr>
        <p:spPr bwMode="auto">
          <a:xfrm>
            <a:off x="1545921" y="2472210"/>
            <a:ext cx="486952" cy="649268"/>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B</a:t>
            </a:r>
          </a:p>
        </p:txBody>
      </p:sp>
      <p:cxnSp>
        <p:nvCxnSpPr>
          <p:cNvPr id="75" name="直接连接符 74"/>
          <p:cNvCxnSpPr>
            <a:cxnSpLocks noChangeShapeType="1"/>
            <a:endCxn id="46" idx="0"/>
          </p:cNvCxnSpPr>
          <p:nvPr/>
        </p:nvCxnSpPr>
        <p:spPr bwMode="auto">
          <a:xfrm flipH="1">
            <a:off x="1789397" y="1700808"/>
            <a:ext cx="1630475" cy="771402"/>
          </a:xfrm>
          <a:prstGeom prst="line">
            <a:avLst/>
          </a:prstGeom>
          <a:noFill/>
          <a:ln w="19050" algn="ctr">
            <a:solidFill>
              <a:srgbClr val="0070C0"/>
            </a:solidFill>
            <a:round/>
          </a:ln>
        </p:spPr>
      </p:cxnSp>
      <p:sp>
        <p:nvSpPr>
          <p:cNvPr id="86" name="Oval 71"/>
          <p:cNvSpPr>
            <a:spLocks noChangeArrowheads="1"/>
          </p:cNvSpPr>
          <p:nvPr/>
        </p:nvSpPr>
        <p:spPr bwMode="auto">
          <a:xfrm>
            <a:off x="790167"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t>D</a:t>
            </a:r>
          </a:p>
        </p:txBody>
      </p:sp>
      <p:cxnSp>
        <p:nvCxnSpPr>
          <p:cNvPr id="89" name="直接连接符 88"/>
          <p:cNvCxnSpPr>
            <a:cxnSpLocks noChangeShapeType="1"/>
            <a:stCxn id="46" idx="3"/>
          </p:cNvCxnSpPr>
          <p:nvPr/>
        </p:nvCxnSpPr>
        <p:spPr bwMode="auto">
          <a:xfrm flipH="1">
            <a:off x="1034247" y="3026395"/>
            <a:ext cx="582986" cy="526884"/>
          </a:xfrm>
          <a:prstGeom prst="line">
            <a:avLst/>
          </a:prstGeom>
          <a:noFill/>
          <a:ln w="19050" algn="ctr">
            <a:solidFill>
              <a:srgbClr val="0070C0"/>
            </a:solidFill>
            <a:round/>
          </a:ln>
        </p:spPr>
      </p:cxnSp>
      <p:sp>
        <p:nvSpPr>
          <p:cNvPr id="24" name="Oval 71"/>
          <p:cNvSpPr>
            <a:spLocks noChangeArrowheads="1"/>
          </p:cNvSpPr>
          <p:nvPr/>
        </p:nvSpPr>
        <p:spPr bwMode="auto">
          <a:xfrm>
            <a:off x="251521"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H</a:t>
            </a:r>
          </a:p>
        </p:txBody>
      </p:sp>
      <p:cxnSp>
        <p:nvCxnSpPr>
          <p:cNvPr id="26" name="直接连接符 25"/>
          <p:cNvCxnSpPr>
            <a:cxnSpLocks noChangeShapeType="1"/>
          </p:cNvCxnSpPr>
          <p:nvPr/>
        </p:nvCxnSpPr>
        <p:spPr bwMode="auto">
          <a:xfrm rot="5400000">
            <a:off x="407894" y="4165745"/>
            <a:ext cx="527050" cy="313135"/>
          </a:xfrm>
          <a:prstGeom prst="line">
            <a:avLst/>
          </a:prstGeom>
          <a:noFill/>
          <a:ln w="19050" algn="ctr">
            <a:solidFill>
              <a:srgbClr val="E646E6"/>
            </a:solidFill>
            <a:round/>
          </a:ln>
        </p:spPr>
      </p:cxnSp>
      <p:sp>
        <p:nvSpPr>
          <p:cNvPr id="27" name="Text Box 72"/>
          <p:cNvSpPr txBox="1">
            <a:spLocks noChangeArrowheads="1"/>
          </p:cNvSpPr>
          <p:nvPr/>
        </p:nvSpPr>
        <p:spPr bwMode="auto">
          <a:xfrm>
            <a:off x="251520" y="5208405"/>
            <a:ext cx="47051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21" name="Oval 79"/>
          <p:cNvSpPr>
            <a:spLocks noChangeArrowheads="1"/>
          </p:cNvSpPr>
          <p:nvPr/>
        </p:nvSpPr>
        <p:spPr bwMode="auto">
          <a:xfrm>
            <a:off x="1172645" y="4585836"/>
            <a:ext cx="518828" cy="649404"/>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I</a:t>
            </a:r>
          </a:p>
        </p:txBody>
      </p:sp>
      <p:cxnSp>
        <p:nvCxnSpPr>
          <p:cNvPr id="23" name="直接连接符 22"/>
          <p:cNvCxnSpPr>
            <a:cxnSpLocks noChangeShapeType="1"/>
            <a:endCxn id="21" idx="0"/>
          </p:cNvCxnSpPr>
          <p:nvPr/>
        </p:nvCxnSpPr>
        <p:spPr bwMode="auto">
          <a:xfrm>
            <a:off x="1172644" y="4097438"/>
            <a:ext cx="259414" cy="488400"/>
          </a:xfrm>
          <a:prstGeom prst="line">
            <a:avLst/>
          </a:prstGeom>
          <a:noFill/>
          <a:ln w="19050" algn="ctr">
            <a:solidFill>
              <a:srgbClr val="0070C0"/>
            </a:solidFill>
            <a:round/>
          </a:ln>
        </p:spPr>
      </p:cxnSp>
      <p:cxnSp>
        <p:nvCxnSpPr>
          <p:cNvPr id="29" name="直接连接符 28"/>
          <p:cNvCxnSpPr>
            <a:cxnSpLocks noChangeShapeType="1"/>
            <a:stCxn id="46" idx="5"/>
          </p:cNvCxnSpPr>
          <p:nvPr/>
        </p:nvCxnSpPr>
        <p:spPr bwMode="auto">
          <a:xfrm>
            <a:off x="1961561" y="3026395"/>
            <a:ext cx="503360" cy="526884"/>
          </a:xfrm>
          <a:prstGeom prst="line">
            <a:avLst/>
          </a:prstGeom>
          <a:noFill/>
          <a:ln w="19050" algn="ctr">
            <a:solidFill>
              <a:srgbClr val="0070C0"/>
            </a:solidFill>
            <a:round/>
          </a:ln>
        </p:spPr>
      </p:cxnSp>
      <p:sp>
        <p:nvSpPr>
          <p:cNvPr id="30" name="Oval 71"/>
          <p:cNvSpPr>
            <a:spLocks noChangeArrowheads="1"/>
          </p:cNvSpPr>
          <p:nvPr/>
        </p:nvSpPr>
        <p:spPr bwMode="auto">
          <a:xfrm>
            <a:off x="2262012" y="3553279"/>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E</a:t>
            </a:r>
          </a:p>
        </p:txBody>
      </p:sp>
      <p:sp>
        <p:nvSpPr>
          <p:cNvPr id="28" name="Oval 71"/>
          <p:cNvSpPr>
            <a:spLocks noChangeArrowheads="1"/>
          </p:cNvSpPr>
          <p:nvPr/>
        </p:nvSpPr>
        <p:spPr bwMode="auto">
          <a:xfrm>
            <a:off x="1872195" y="4585838"/>
            <a:ext cx="538645" cy="649404"/>
          </a:xfrm>
          <a:prstGeom prst="ellipse">
            <a:avLst/>
          </a:prstGeom>
          <a:solidFill>
            <a:srgbClr val="E646E6"/>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J</a:t>
            </a:r>
          </a:p>
        </p:txBody>
      </p:sp>
      <p:cxnSp>
        <p:nvCxnSpPr>
          <p:cNvPr id="31" name="直接连接符 30"/>
          <p:cNvCxnSpPr>
            <a:cxnSpLocks noChangeShapeType="1"/>
            <a:endCxn id="28" idx="0"/>
          </p:cNvCxnSpPr>
          <p:nvPr/>
        </p:nvCxnSpPr>
        <p:spPr bwMode="auto">
          <a:xfrm flipH="1">
            <a:off x="2141518" y="4211188"/>
            <a:ext cx="307143" cy="374650"/>
          </a:xfrm>
          <a:prstGeom prst="line">
            <a:avLst/>
          </a:prstGeom>
          <a:noFill/>
          <a:ln w="19050" algn="ctr">
            <a:solidFill>
              <a:srgbClr val="E646E6"/>
            </a:solidFill>
            <a:round/>
          </a:ln>
        </p:spPr>
      </p:cxnSp>
      <p:sp>
        <p:nvSpPr>
          <p:cNvPr id="32" name="Text Box 72"/>
          <p:cNvSpPr txBox="1">
            <a:spLocks noChangeArrowheads="1"/>
          </p:cNvSpPr>
          <p:nvPr/>
        </p:nvSpPr>
        <p:spPr bwMode="auto">
          <a:xfrm>
            <a:off x="1965835" y="5213386"/>
            <a:ext cx="29617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zh-CN" altLang="en-US" sz="2000" b="1" dirty="0">
                <a:solidFill>
                  <a:srgbClr val="FF0000"/>
                </a:solidFill>
                <a:ea typeface="楷体_GB2312" pitchFamily="49" charset="-122"/>
              </a:rPr>
              <a:t>不可行解</a:t>
            </a:r>
          </a:p>
        </p:txBody>
      </p:sp>
      <p:sp>
        <p:nvSpPr>
          <p:cNvPr id="37" name="Oval 79"/>
          <p:cNvSpPr>
            <a:spLocks noChangeArrowheads="1"/>
          </p:cNvSpPr>
          <p:nvPr/>
        </p:nvSpPr>
        <p:spPr bwMode="auto">
          <a:xfrm>
            <a:off x="2726194" y="4592773"/>
            <a:ext cx="525728" cy="600565"/>
          </a:xfrm>
          <a:prstGeom prst="ellipse">
            <a:avLst/>
          </a:prstGeom>
          <a:solidFill>
            <a:srgbClr val="00800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K</a:t>
            </a:r>
          </a:p>
        </p:txBody>
      </p:sp>
      <p:cxnSp>
        <p:nvCxnSpPr>
          <p:cNvPr id="39" name="直接连接符 38"/>
          <p:cNvCxnSpPr>
            <a:cxnSpLocks noChangeShapeType="1"/>
          </p:cNvCxnSpPr>
          <p:nvPr/>
        </p:nvCxnSpPr>
        <p:spPr bwMode="auto">
          <a:xfrm>
            <a:off x="2675098" y="4049358"/>
            <a:ext cx="295947" cy="551925"/>
          </a:xfrm>
          <a:prstGeom prst="line">
            <a:avLst/>
          </a:prstGeom>
          <a:noFill/>
          <a:ln w="19050" algn="ctr">
            <a:solidFill>
              <a:srgbClr val="0070C0"/>
            </a:solidFill>
            <a:round/>
          </a:ln>
        </p:spPr>
      </p:cxnSp>
      <p:cxnSp>
        <p:nvCxnSpPr>
          <p:cNvPr id="45" name="直接连接符 44"/>
          <p:cNvCxnSpPr>
            <a:cxnSpLocks noChangeShapeType="1"/>
            <a:stCxn id="44" idx="6"/>
            <a:endCxn id="47" idx="1"/>
          </p:cNvCxnSpPr>
          <p:nvPr/>
        </p:nvCxnSpPr>
        <p:spPr bwMode="auto">
          <a:xfrm>
            <a:off x="3896466" y="1669755"/>
            <a:ext cx="1472828" cy="863084"/>
          </a:xfrm>
          <a:prstGeom prst="line">
            <a:avLst/>
          </a:prstGeom>
          <a:noFill/>
          <a:ln w="19050" algn="ctr">
            <a:solidFill>
              <a:srgbClr val="0070C0"/>
            </a:solidFill>
            <a:round/>
          </a:ln>
        </p:spPr>
      </p:cxnSp>
      <p:sp>
        <p:nvSpPr>
          <p:cNvPr id="47" name="Oval 71"/>
          <p:cNvSpPr>
            <a:spLocks noChangeArrowheads="1"/>
          </p:cNvSpPr>
          <p:nvPr/>
        </p:nvSpPr>
        <p:spPr bwMode="auto">
          <a:xfrm>
            <a:off x="5297953" y="2437736"/>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C</a:t>
            </a:r>
          </a:p>
        </p:txBody>
      </p:sp>
      <p:sp>
        <p:nvSpPr>
          <p:cNvPr id="34" name="Oval 71"/>
          <p:cNvSpPr>
            <a:spLocks noChangeArrowheads="1"/>
          </p:cNvSpPr>
          <p:nvPr/>
        </p:nvSpPr>
        <p:spPr bwMode="auto">
          <a:xfrm>
            <a:off x="4533165" y="3532676"/>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F</a:t>
            </a:r>
          </a:p>
        </p:txBody>
      </p:sp>
      <p:cxnSp>
        <p:nvCxnSpPr>
          <p:cNvPr id="36" name="直接连接符 35"/>
          <p:cNvCxnSpPr>
            <a:cxnSpLocks noChangeShapeType="1"/>
          </p:cNvCxnSpPr>
          <p:nvPr/>
        </p:nvCxnSpPr>
        <p:spPr bwMode="auto">
          <a:xfrm flipH="1">
            <a:off x="4777245" y="3005792"/>
            <a:ext cx="582986" cy="526884"/>
          </a:xfrm>
          <a:prstGeom prst="line">
            <a:avLst/>
          </a:prstGeom>
          <a:noFill/>
          <a:ln w="19050" algn="ctr">
            <a:solidFill>
              <a:srgbClr val="0070C0"/>
            </a:solidFill>
            <a:round/>
          </a:ln>
        </p:spPr>
      </p:cxnSp>
      <p:sp>
        <p:nvSpPr>
          <p:cNvPr id="35" name="圆角矩形标注 34"/>
          <p:cNvSpPr/>
          <p:nvPr/>
        </p:nvSpPr>
        <p:spPr bwMode="auto">
          <a:xfrm>
            <a:off x="5652120" y="4929507"/>
            <a:ext cx="3384376" cy="1814176"/>
          </a:xfrm>
          <a:prstGeom prst="wedgeRoundRectCallout">
            <a:avLst>
              <a:gd name="adj1" fmla="val -93063"/>
              <a:gd name="adj2" fmla="val -44547"/>
              <a:gd name="adj3" fmla="val 16667"/>
            </a:avLst>
          </a:prstGeom>
          <a:solidFill>
            <a:srgbClr val="CCFF99"/>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lstStyle/>
          <a:p>
            <a:pPr>
              <a:lnSpc>
                <a:spcPct val="120000"/>
              </a:lnSpc>
              <a:defRPr/>
            </a:pPr>
            <a:r>
              <a:rPr lang="zh-CN" altLang="en-US" b="1" dirty="0">
                <a:solidFill>
                  <a:srgbClr val="0070C0"/>
                </a:solidFill>
                <a:latin typeface="微软雅黑" panose="020B0503020204020204" pitchFamily="34" charset="-122"/>
              </a:rPr>
              <a:t>扩展</a:t>
            </a:r>
            <a:r>
              <a:rPr lang="en-US" altLang="zh-CN" b="1" i="1" dirty="0">
                <a:solidFill>
                  <a:srgbClr val="0070C0"/>
                </a:solidFill>
                <a:latin typeface="微软雅黑" panose="020B0503020204020204" pitchFamily="34" charset="-122"/>
              </a:rPr>
              <a:t>F</a:t>
            </a:r>
            <a:r>
              <a:rPr lang="zh-CN" altLang="en-US" b="1" dirty="0">
                <a:solidFill>
                  <a:srgbClr val="0070C0"/>
                </a:solidFill>
                <a:latin typeface="微软雅黑" panose="020B0503020204020204" pitchFamily="34" charset="-122"/>
              </a:rPr>
              <a:t>到达</a:t>
            </a:r>
            <a:r>
              <a:rPr lang="en-US" altLang="zh-CN" b="1" i="1" dirty="0">
                <a:solidFill>
                  <a:srgbClr val="0070C0"/>
                </a:solidFill>
                <a:latin typeface="微软雅黑" panose="020B0503020204020204" pitchFamily="34" charset="-122"/>
              </a:rPr>
              <a:t>L</a:t>
            </a:r>
            <a:r>
              <a:rPr lang="zh-CN" altLang="en-US" b="1" dirty="0">
                <a:solidFill>
                  <a:srgbClr val="0070C0"/>
                </a:solidFill>
                <a:latin typeface="微软雅黑" panose="020B0503020204020204" pitchFamily="34" charset="-122"/>
              </a:rPr>
              <a:t>结点</a:t>
            </a:r>
          </a:p>
          <a:p>
            <a:pPr>
              <a:lnSpc>
                <a:spcPct val="120000"/>
              </a:lnSpc>
              <a:defRPr/>
            </a:pPr>
            <a:r>
              <a:rPr lang="en-US" altLang="zh-CN" b="1" i="1" dirty="0">
                <a:solidFill>
                  <a:srgbClr val="0070C0"/>
                </a:solidFill>
                <a:latin typeface="微软雅黑" panose="020B0503020204020204" pitchFamily="34" charset="-122"/>
              </a:rPr>
              <a:t>L</a:t>
            </a:r>
            <a:r>
              <a:rPr lang="zh-CN" altLang="en-US" b="1" dirty="0">
                <a:solidFill>
                  <a:srgbClr val="0070C0"/>
                </a:solidFill>
                <a:latin typeface="微软雅黑" panose="020B0503020204020204" pitchFamily="34" charset="-122"/>
              </a:rPr>
              <a:t>是叶结点，得到一个可行解</a:t>
            </a:r>
            <a:endParaRPr lang="en-US" altLang="zh-CN" b="1" dirty="0">
              <a:solidFill>
                <a:srgbClr val="0070C0"/>
              </a:solidFill>
              <a:latin typeface="微软雅黑" panose="020B0503020204020204" pitchFamily="34" charset="-122"/>
            </a:endParaRPr>
          </a:p>
          <a:p>
            <a:pPr>
              <a:lnSpc>
                <a:spcPct val="120000"/>
              </a:lnSpc>
              <a:defRPr/>
            </a:pPr>
            <a:r>
              <a:rPr lang="en-US" altLang="zh-CN" b="1" i="1" dirty="0">
                <a:solidFill>
                  <a:srgbClr val="FF0000"/>
                </a:solidFill>
                <a:latin typeface="微软雅黑" panose="020B0503020204020204" pitchFamily="34" charset="-122"/>
              </a:rPr>
              <a:t>x</a:t>
            </a:r>
            <a:r>
              <a:rPr lang="en-US" altLang="zh-CN" b="1" dirty="0">
                <a:solidFill>
                  <a:srgbClr val="FF0000"/>
                </a:solidFill>
                <a:latin typeface="微软雅黑" panose="020B0503020204020204" pitchFamily="34" charset="-122"/>
              </a:rPr>
              <a:t>=(0,1,1)</a:t>
            </a:r>
            <a:r>
              <a:rPr lang="zh-CN" altLang="en-US" b="1" dirty="0">
                <a:solidFill>
                  <a:srgbClr val="FF0000"/>
                </a:solidFill>
                <a:latin typeface="微软雅黑" panose="020B0503020204020204" pitchFamily="34" charset="-122"/>
              </a:rPr>
              <a:t>，</a:t>
            </a:r>
            <a:r>
              <a:rPr lang="en-US" altLang="zh-CN" b="1" i="1" dirty="0">
                <a:solidFill>
                  <a:srgbClr val="FF0000"/>
                </a:solidFill>
                <a:latin typeface="微软雅黑" panose="020B0503020204020204" pitchFamily="34" charset="-122"/>
              </a:rPr>
              <a:t>V</a:t>
            </a:r>
            <a:r>
              <a:rPr lang="en-US" altLang="zh-CN" b="1" dirty="0">
                <a:solidFill>
                  <a:srgbClr val="FF0000"/>
                </a:solidFill>
                <a:latin typeface="微软雅黑" panose="020B0503020204020204" pitchFamily="34" charset="-122"/>
              </a:rPr>
              <a:t>=40</a:t>
            </a:r>
          </a:p>
          <a:p>
            <a:pPr>
              <a:lnSpc>
                <a:spcPct val="120000"/>
              </a:lnSpc>
              <a:defRPr/>
            </a:pPr>
            <a:r>
              <a:rPr lang="en-US" altLang="zh-CN" b="1" i="1" dirty="0">
                <a:solidFill>
                  <a:srgbClr val="0070C0"/>
                </a:solidFill>
                <a:latin typeface="微软雅黑" panose="020B0503020204020204" pitchFamily="34" charset="-122"/>
              </a:rPr>
              <a:t>L</a:t>
            </a:r>
            <a:r>
              <a:rPr lang="zh-CN" altLang="en-US" b="1" dirty="0">
                <a:solidFill>
                  <a:srgbClr val="0070C0"/>
                </a:solidFill>
                <a:latin typeface="微软雅黑" panose="020B0503020204020204" pitchFamily="34" charset="-122"/>
              </a:rPr>
              <a:t>不可扩展，死结点，返回到</a:t>
            </a:r>
            <a:r>
              <a:rPr lang="en-US" altLang="zh-CN" b="1" i="1" dirty="0">
                <a:solidFill>
                  <a:srgbClr val="0070C0"/>
                </a:solidFill>
                <a:latin typeface="微软雅黑" panose="020B0503020204020204" pitchFamily="34" charset="-122"/>
              </a:rPr>
              <a:t>F</a:t>
            </a:r>
          </a:p>
          <a:p>
            <a:pPr>
              <a:lnSpc>
                <a:spcPct val="120000"/>
              </a:lnSpc>
              <a:defRPr/>
            </a:pPr>
            <a:r>
              <a:rPr lang="en-US" altLang="zh-CN" b="1" i="1" dirty="0">
                <a:solidFill>
                  <a:srgbClr val="0070C0"/>
                </a:solidFill>
                <a:latin typeface="微软雅黑" panose="020B0503020204020204" pitchFamily="34" charset="-122"/>
              </a:rPr>
              <a:t>F</a:t>
            </a:r>
            <a:r>
              <a:rPr lang="zh-CN" altLang="en-US" b="1" dirty="0">
                <a:solidFill>
                  <a:srgbClr val="0070C0"/>
                </a:solidFill>
                <a:latin typeface="微软雅黑" panose="020B0503020204020204" pitchFamily="34" charset="-122"/>
              </a:rPr>
              <a:t>成为扩展结点</a:t>
            </a:r>
            <a:endParaRPr lang="zh-CN" altLang="en-US" b="1" dirty="0">
              <a:solidFill>
                <a:srgbClr val="FF0000"/>
              </a:solidFill>
              <a:latin typeface="微软雅黑" panose="020B0503020204020204" pitchFamily="34" charset="-122"/>
            </a:endParaRPr>
          </a:p>
        </p:txBody>
      </p:sp>
      <p:sp>
        <p:nvSpPr>
          <p:cNvPr id="40" name="Oval 71"/>
          <p:cNvSpPr>
            <a:spLocks noChangeArrowheads="1"/>
          </p:cNvSpPr>
          <p:nvPr/>
        </p:nvSpPr>
        <p:spPr bwMode="auto">
          <a:xfrm>
            <a:off x="3758754" y="4604805"/>
            <a:ext cx="487146" cy="649404"/>
          </a:xfrm>
          <a:prstGeom prst="ellipse">
            <a:avLst/>
          </a:prstGeom>
          <a:solidFill>
            <a:srgbClr val="0070C0"/>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dirty="0"/>
              <a:t>L</a:t>
            </a:r>
          </a:p>
        </p:txBody>
      </p:sp>
      <p:cxnSp>
        <p:nvCxnSpPr>
          <p:cNvPr id="41" name="直接连接符 40"/>
          <p:cNvCxnSpPr>
            <a:cxnSpLocks noChangeShapeType="1"/>
          </p:cNvCxnSpPr>
          <p:nvPr/>
        </p:nvCxnSpPr>
        <p:spPr bwMode="auto">
          <a:xfrm flipH="1">
            <a:off x="4002834" y="4077921"/>
            <a:ext cx="582986" cy="526884"/>
          </a:xfrm>
          <a:prstGeom prst="line">
            <a:avLst/>
          </a:prstGeom>
          <a:noFill/>
          <a:ln w="19050" algn="ctr">
            <a:solidFill>
              <a:srgbClr val="0070C0"/>
            </a:solidFill>
            <a:round/>
          </a:ln>
        </p:spPr>
      </p:cxnSp>
      <p:sp>
        <p:nvSpPr>
          <p:cNvPr id="42" name="Text Box 66"/>
          <p:cNvSpPr txBox="1">
            <a:spLocks noChangeArrowheads="1"/>
          </p:cNvSpPr>
          <p:nvPr/>
        </p:nvSpPr>
        <p:spPr bwMode="auto">
          <a:xfrm>
            <a:off x="4336999" y="4398513"/>
            <a:ext cx="16433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3</a:t>
            </a:r>
            <a:r>
              <a:rPr lang="en-US" altLang="zh-CN" sz="2000" b="1" dirty="0">
                <a:solidFill>
                  <a:srgbClr val="0000FF"/>
                </a:solidFill>
              </a:rPr>
              <a:t>=15,</a:t>
            </a:r>
            <a:r>
              <a:rPr lang="en-US" altLang="zh-CN" sz="2000" b="1" i="1" dirty="0">
                <a:solidFill>
                  <a:srgbClr val="0000FF"/>
                </a:solidFill>
              </a:rPr>
              <a:t>v</a:t>
            </a:r>
            <a:r>
              <a:rPr lang="en-US" altLang="zh-CN" sz="2000" b="1" baseline="-25000" dirty="0">
                <a:solidFill>
                  <a:srgbClr val="0000FF"/>
                </a:solidFill>
              </a:rPr>
              <a:t>3</a:t>
            </a:r>
            <a:r>
              <a:rPr lang="en-US" altLang="zh-CN" sz="2000" b="1" dirty="0">
                <a:solidFill>
                  <a:srgbClr val="0000FF"/>
                </a:solidFill>
              </a:rPr>
              <a:t>=25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=0,</a:t>
            </a:r>
            <a:r>
              <a:rPr lang="en-US" altLang="zh-CN" sz="2000" b="1" i="1" dirty="0">
                <a:solidFill>
                  <a:srgbClr val="0000FF"/>
                </a:solidFill>
              </a:rPr>
              <a:t>V</a:t>
            </a:r>
            <a:r>
              <a:rPr lang="en-US" altLang="zh-CN" sz="2000" b="1" dirty="0">
                <a:solidFill>
                  <a:srgbClr val="0000FF"/>
                </a:solidFill>
              </a:rPr>
              <a:t>=40</a:t>
            </a:r>
          </a:p>
        </p:txBody>
      </p:sp>
      <p:sp>
        <p:nvSpPr>
          <p:cNvPr id="49" name="Freeform 86"/>
          <p:cNvSpPr/>
          <p:nvPr/>
        </p:nvSpPr>
        <p:spPr bwMode="auto">
          <a:xfrm>
            <a:off x="4097255" y="4152929"/>
            <a:ext cx="845224" cy="491168"/>
          </a:xfrm>
          <a:custGeom>
            <a:avLst/>
            <a:gdLst>
              <a:gd name="T0" fmla="*/ 0 w 317"/>
              <a:gd name="T1" fmla="*/ 363 h 363"/>
              <a:gd name="T2" fmla="*/ 272 w 317"/>
              <a:gd name="T3" fmla="*/ 181 h 363"/>
              <a:gd name="T4" fmla="*/ 272 w 317"/>
              <a:gd name="T5" fmla="*/ 0 h 363"/>
              <a:gd name="T6" fmla="*/ 0 60000 65536"/>
              <a:gd name="T7" fmla="*/ 0 60000 65536"/>
              <a:gd name="T8" fmla="*/ 0 60000 65536"/>
            </a:gdLst>
            <a:ahLst/>
            <a:cxnLst>
              <a:cxn ang="T6">
                <a:pos x="T0" y="T1"/>
              </a:cxn>
              <a:cxn ang="T7">
                <a:pos x="T2" y="T3"/>
              </a:cxn>
              <a:cxn ang="T8">
                <a:pos x="T4" y="T5"/>
              </a:cxn>
            </a:cxnLst>
            <a:rect l="0" t="0" r="r" b="b"/>
            <a:pathLst>
              <a:path w="317" h="363">
                <a:moveTo>
                  <a:pt x="0" y="363"/>
                </a:moveTo>
                <a:cubicBezTo>
                  <a:pt x="113" y="302"/>
                  <a:pt x="227" y="241"/>
                  <a:pt x="272" y="181"/>
                </a:cubicBezTo>
                <a:cubicBezTo>
                  <a:pt x="317" y="121"/>
                  <a:pt x="272" y="30"/>
                  <a:pt x="272" y="0"/>
                </a:cubicBezTo>
              </a:path>
            </a:pathLst>
          </a:custGeom>
          <a:noFill/>
          <a:ln w="19050">
            <a:solidFill>
              <a:srgbClr val="0000FF"/>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 name="Text Box 65"/>
          <p:cNvSpPr txBox="1">
            <a:spLocks noChangeArrowheads="1"/>
          </p:cNvSpPr>
          <p:nvPr/>
        </p:nvSpPr>
        <p:spPr bwMode="auto">
          <a:xfrm>
            <a:off x="3851640" y="1052736"/>
            <a:ext cx="1689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a:t>
            </a:r>
            <a:r>
              <a:rPr lang="en-US" altLang="zh-CN" sz="2000" b="1" i="1" dirty="0">
                <a:solidFill>
                  <a:srgbClr val="0000FF"/>
                </a:solidFill>
              </a:rPr>
              <a:t>C</a:t>
            </a:r>
            <a:r>
              <a:rPr lang="en-US" altLang="zh-CN" sz="2000" b="1" dirty="0">
                <a:solidFill>
                  <a:srgbClr val="0000FF"/>
                </a:solidFill>
              </a:rPr>
              <a:t>=20,</a:t>
            </a:r>
            <a:r>
              <a:rPr lang="en-US" altLang="zh-CN" sz="2000" b="1" i="1" dirty="0">
                <a:solidFill>
                  <a:srgbClr val="0000FF"/>
                </a:solidFill>
              </a:rPr>
              <a:t>V</a:t>
            </a:r>
            <a:r>
              <a:rPr lang="en-US" altLang="zh-CN" sz="2000" b="1" dirty="0">
                <a:solidFill>
                  <a:srgbClr val="0000FF"/>
                </a:solidFill>
              </a:rPr>
              <a:t>=0</a:t>
            </a:r>
          </a:p>
        </p:txBody>
      </p:sp>
      <p:sp>
        <p:nvSpPr>
          <p:cNvPr id="51" name="Text Box 66"/>
          <p:cNvSpPr txBox="1">
            <a:spLocks noChangeArrowheads="1"/>
          </p:cNvSpPr>
          <p:nvPr/>
        </p:nvSpPr>
        <p:spPr bwMode="auto">
          <a:xfrm>
            <a:off x="3084058" y="3370818"/>
            <a:ext cx="1548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w</a:t>
            </a:r>
            <a:r>
              <a:rPr lang="en-US" altLang="zh-CN" sz="2000" b="1" baseline="-25000" dirty="0">
                <a:solidFill>
                  <a:srgbClr val="0000FF"/>
                </a:solidFill>
              </a:rPr>
              <a:t>2</a:t>
            </a:r>
            <a:r>
              <a:rPr lang="en-US" altLang="zh-CN" sz="2000" b="1" dirty="0">
                <a:solidFill>
                  <a:srgbClr val="0000FF"/>
                </a:solidFill>
              </a:rPr>
              <a:t>=5,</a:t>
            </a:r>
            <a:r>
              <a:rPr lang="en-US" altLang="zh-CN" sz="2000" b="1" i="1" dirty="0">
                <a:solidFill>
                  <a:srgbClr val="0000FF"/>
                </a:solidFill>
              </a:rPr>
              <a:t>v</a:t>
            </a:r>
            <a:r>
              <a:rPr lang="en-US" altLang="zh-CN" sz="2000" b="1" baseline="-25000" dirty="0">
                <a:solidFill>
                  <a:srgbClr val="0000FF"/>
                </a:solidFill>
              </a:rPr>
              <a:t>1</a:t>
            </a:r>
            <a:r>
              <a:rPr lang="en-US" altLang="zh-CN" sz="2000" b="1" dirty="0">
                <a:solidFill>
                  <a:srgbClr val="0000FF"/>
                </a:solidFill>
              </a:rPr>
              <a:t>=15</a:t>
            </a:r>
          </a:p>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=15,</a:t>
            </a:r>
            <a:r>
              <a:rPr lang="en-US" altLang="zh-CN" sz="2000" b="1" i="1" dirty="0">
                <a:solidFill>
                  <a:srgbClr val="0000FF"/>
                </a:solidFill>
              </a:rPr>
              <a:t>V</a:t>
            </a:r>
            <a:r>
              <a:rPr lang="en-US" altLang="zh-CN" sz="2000" b="1" dirty="0">
                <a:solidFill>
                  <a:srgbClr val="0000FF"/>
                </a:solidFill>
              </a:rPr>
              <a:t>=15</a:t>
            </a:r>
          </a:p>
        </p:txBody>
      </p:sp>
      <p:sp>
        <p:nvSpPr>
          <p:cNvPr id="52" name="Text Box 80"/>
          <p:cNvSpPr txBox="1">
            <a:spLocks noChangeArrowheads="1"/>
          </p:cNvSpPr>
          <p:nvPr/>
        </p:nvSpPr>
        <p:spPr bwMode="auto">
          <a:xfrm>
            <a:off x="846361" y="5322695"/>
            <a:ext cx="1171394"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=(1,1,0)</a:t>
            </a:r>
          </a:p>
        </p:txBody>
      </p:sp>
      <p:sp>
        <p:nvSpPr>
          <p:cNvPr id="53" name="Text Box 66"/>
          <p:cNvSpPr txBox="1">
            <a:spLocks noChangeArrowheads="1"/>
          </p:cNvSpPr>
          <p:nvPr/>
        </p:nvSpPr>
        <p:spPr bwMode="auto">
          <a:xfrm>
            <a:off x="5541526" y="2144797"/>
            <a:ext cx="1407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i="1" dirty="0">
                <a:solidFill>
                  <a:srgbClr val="0000FF"/>
                </a:solidFill>
              </a:rPr>
              <a:t>C</a:t>
            </a:r>
            <a:r>
              <a:rPr lang="en-US" altLang="zh-CN" sz="2000" b="1" i="1" baseline="-25000" dirty="0">
                <a:solidFill>
                  <a:srgbClr val="0000FF"/>
                </a:solidFill>
              </a:rPr>
              <a:t>r</a:t>
            </a:r>
            <a:r>
              <a:rPr lang="en-US" altLang="zh-CN" sz="2000" b="1" dirty="0">
                <a:solidFill>
                  <a:srgbClr val="0000FF"/>
                </a:solidFill>
              </a:rPr>
              <a:t>=10,</a:t>
            </a:r>
            <a:r>
              <a:rPr lang="en-US" altLang="zh-CN" sz="2000" b="1" i="1" dirty="0">
                <a:solidFill>
                  <a:srgbClr val="0000FF"/>
                </a:solidFill>
              </a:rPr>
              <a:t>V</a:t>
            </a:r>
            <a:r>
              <a:rPr lang="en-US" altLang="zh-CN" sz="2000" b="1" dirty="0">
                <a:solidFill>
                  <a:srgbClr val="0000FF"/>
                </a:solidFill>
              </a:rPr>
              <a:t>=0</a:t>
            </a:r>
          </a:p>
        </p:txBody>
      </p:sp>
      <p:sp>
        <p:nvSpPr>
          <p:cNvPr id="54" name="Text Box 80"/>
          <p:cNvSpPr txBox="1">
            <a:spLocks noChangeArrowheads="1"/>
          </p:cNvSpPr>
          <p:nvPr/>
        </p:nvSpPr>
        <p:spPr bwMode="auto">
          <a:xfrm>
            <a:off x="2448661" y="5301208"/>
            <a:ext cx="15761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dirty="0">
                <a:solidFill>
                  <a:srgbClr val="006600"/>
                </a:solidFill>
              </a:rPr>
              <a:t>=(1,0,0)</a:t>
            </a:r>
          </a:p>
        </p:txBody>
      </p:sp>
      <p:sp>
        <p:nvSpPr>
          <p:cNvPr id="55" name="Text Box 80"/>
          <p:cNvSpPr txBox="1">
            <a:spLocks noChangeArrowheads="1"/>
          </p:cNvSpPr>
          <p:nvPr/>
        </p:nvSpPr>
        <p:spPr bwMode="auto">
          <a:xfrm>
            <a:off x="3582519" y="5303999"/>
            <a:ext cx="15761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1600" b="1" i="1" dirty="0">
                <a:solidFill>
                  <a:srgbClr val="006600"/>
                </a:solidFill>
              </a:rPr>
              <a:t>x</a:t>
            </a:r>
            <a:r>
              <a:rPr lang="en-US" altLang="zh-CN" sz="1600" b="1">
                <a:solidFill>
                  <a:srgbClr val="006600"/>
                </a:solidFill>
              </a:rPr>
              <a:t>=(0,1,1)</a:t>
            </a:r>
            <a:endParaRPr lang="en-US" altLang="zh-CN" sz="1600" b="1" dirty="0">
              <a:solidFill>
                <a:srgbClr val="006600"/>
              </a:solidFill>
            </a:endParaRPr>
          </a:p>
        </p:txBody>
      </p:sp>
    </p:spTree>
    <p:extLst>
      <p:ext uri="{BB962C8B-B14F-4D97-AF65-F5344CB8AC3E}">
        <p14:creationId xmlns:p14="http://schemas.microsoft.com/office/powerpoint/2010/main" val="6590813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66962" y="332656"/>
            <a:ext cx="3775393" cy="810478"/>
          </a:xfrm>
          <a:prstGeom prst="rect">
            <a:avLst/>
          </a:prstGeom>
        </p:spPr>
        <p:txBody>
          <a:bodyPr wrap="none">
            <a:spAutoFit/>
          </a:bodyPr>
          <a:lstStyle/>
          <a:p>
            <a:pPr lvl="0" fontAlgn="auto">
              <a:lnSpc>
                <a:spcPts val="5569"/>
              </a:lnSpc>
              <a:spcBef>
                <a:spcPts val="0"/>
              </a:spcBef>
              <a:spcAft>
                <a:spcPts val="0"/>
              </a:spcAft>
            </a:pPr>
            <a:r>
              <a:rPr lang="zh-CN" altLang="en-US" sz="5600" dirty="0">
                <a:solidFill>
                  <a:srgbClr val="C00000"/>
                </a:solidFill>
                <a:latin typeface="Times New Roman" pitchFamily="18" charset="0"/>
                <a:cs typeface="Times New Roman" pitchFamily="18" charset="0"/>
              </a:rPr>
              <a:t>货郎担问题</a:t>
            </a:r>
            <a:endParaRPr lang="en-US" altLang="zh-CN" sz="5600" dirty="0">
              <a:solidFill>
                <a:srgbClr val="C00000"/>
              </a:solidFill>
              <a:latin typeface="Times New Roman" pitchFamily="18" charset="0"/>
              <a:cs typeface="Times New Roman" pitchFamily="18" charset="0"/>
            </a:endParaRPr>
          </a:p>
        </p:txBody>
      </p:sp>
      <p:sp>
        <p:nvSpPr>
          <p:cNvPr id="2" name="矩形 1"/>
          <p:cNvSpPr/>
          <p:nvPr/>
        </p:nvSpPr>
        <p:spPr>
          <a:xfrm>
            <a:off x="658214" y="1412776"/>
            <a:ext cx="7992888" cy="1631216"/>
          </a:xfrm>
          <a:prstGeom prst="rect">
            <a:avLst/>
          </a:prstGeom>
        </p:spPr>
        <p:txBody>
          <a:bodyPr wrap="square">
            <a:spAutoFit/>
          </a:bodyPr>
          <a:lstStyle/>
          <a:p>
            <a:r>
              <a:rPr lang="zh-CN" altLang="en-US" sz="2000" b="1" spc="300" dirty="0">
                <a:latin typeface="+mn-lt"/>
                <a:ea typeface="+mn-ea"/>
              </a:rPr>
              <a:t>      问题描述：某售货员要到 </a:t>
            </a:r>
            <a:r>
              <a:rPr lang="en-US" altLang="zh-CN" sz="2000" b="1" spc="300" dirty="0">
                <a:latin typeface="+mn-lt"/>
                <a:ea typeface="+mn-ea"/>
              </a:rPr>
              <a:t>n </a:t>
            </a:r>
            <a:r>
              <a:rPr lang="zh-CN" altLang="en-US" sz="2000" b="1" spc="300" dirty="0">
                <a:latin typeface="+mn-lt"/>
                <a:ea typeface="+mn-ea"/>
              </a:rPr>
              <a:t>个城市去推销商品，已知各城市之间的路程，要选定一条从</a:t>
            </a:r>
          </a:p>
          <a:p>
            <a:r>
              <a:rPr lang="zh-CN" altLang="en-US" sz="2000" b="1" spc="300" dirty="0">
                <a:latin typeface="+mn-lt"/>
                <a:ea typeface="+mn-ea"/>
              </a:rPr>
              <a:t>驻地出发，经过每个城市一遍，最后回到驻地的路线，使总的路程最短。该问题是一个 </a:t>
            </a:r>
            <a:r>
              <a:rPr lang="en-US" altLang="zh-CN" sz="2000" b="1" spc="300" dirty="0">
                <a:latin typeface="+mn-lt"/>
                <a:ea typeface="+mn-ea"/>
              </a:rPr>
              <a:t>NP </a:t>
            </a:r>
            <a:r>
              <a:rPr lang="zh-CN" altLang="en-US" sz="2000" b="1" spc="300" dirty="0">
                <a:latin typeface="+mn-lt"/>
                <a:ea typeface="+mn-ea"/>
              </a:rPr>
              <a:t>完</a:t>
            </a:r>
          </a:p>
          <a:p>
            <a:r>
              <a:rPr lang="zh-CN" altLang="en-US" sz="2000" b="1" spc="300" dirty="0">
                <a:latin typeface="+mn-lt"/>
                <a:ea typeface="+mn-ea"/>
              </a:rPr>
              <a:t>全问题，有</a:t>
            </a:r>
            <a:r>
              <a:rPr lang="en-US" altLang="zh-CN" sz="2000" b="1" spc="300" dirty="0">
                <a:latin typeface="+mn-lt"/>
                <a:ea typeface="+mn-ea"/>
              </a:rPr>
              <a:t>(n-1)!</a:t>
            </a:r>
            <a:r>
              <a:rPr lang="zh-CN" altLang="en-US" sz="2000" b="1" spc="300" dirty="0">
                <a:latin typeface="+mn-lt"/>
                <a:ea typeface="+mn-ea"/>
              </a:rPr>
              <a:t>条可选路线。</a:t>
            </a:r>
          </a:p>
        </p:txBody>
      </p:sp>
      <p:grpSp>
        <p:nvGrpSpPr>
          <p:cNvPr id="5" name="组合 4">
            <a:extLst>
              <a:ext uri="{FF2B5EF4-FFF2-40B4-BE49-F238E27FC236}">
                <a16:creationId xmlns:a16="http://schemas.microsoft.com/office/drawing/2014/main" id="{FC8FB2CA-98BB-F5BF-343E-41F23EF30A05}"/>
              </a:ext>
            </a:extLst>
          </p:cNvPr>
          <p:cNvGrpSpPr/>
          <p:nvPr/>
        </p:nvGrpSpPr>
        <p:grpSpPr bwMode="auto">
          <a:xfrm>
            <a:off x="856162" y="3844942"/>
            <a:ext cx="2744788" cy="1624012"/>
            <a:chOff x="5473730" y="1357298"/>
            <a:chExt cx="2744787" cy="1624013"/>
          </a:xfrm>
        </p:grpSpPr>
        <p:sp>
          <p:nvSpPr>
            <p:cNvPr id="6" name="Oval 5">
              <a:extLst>
                <a:ext uri="{FF2B5EF4-FFF2-40B4-BE49-F238E27FC236}">
                  <a16:creationId xmlns:a16="http://schemas.microsoft.com/office/drawing/2014/main" id="{5F53B25B-5F7E-0AD4-359C-7382669A9B93}"/>
                </a:ext>
              </a:extLst>
            </p:cNvPr>
            <p:cNvSpPr>
              <a:spLocks noChangeArrowheads="1"/>
            </p:cNvSpPr>
            <p:nvPr/>
          </p:nvSpPr>
          <p:spPr bwMode="auto">
            <a:xfrm>
              <a:off x="5761067" y="1646223"/>
              <a:ext cx="360363" cy="360363"/>
            </a:xfrm>
            <a:prstGeom prst="ellipse">
              <a:avLst/>
            </a:prstGeom>
            <a:solidFill>
              <a:srgbClr val="99FF33"/>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solidFill>
                    <a:srgbClr val="C00000"/>
                  </a:solidFill>
                </a:rPr>
                <a:t>1</a:t>
              </a:r>
            </a:p>
          </p:txBody>
        </p:sp>
        <p:sp>
          <p:nvSpPr>
            <p:cNvPr id="7" name="Oval 6">
              <a:extLst>
                <a:ext uri="{FF2B5EF4-FFF2-40B4-BE49-F238E27FC236}">
                  <a16:creationId xmlns:a16="http://schemas.microsoft.com/office/drawing/2014/main" id="{1AFC3DCE-0B6F-89A3-6EE2-8AAF457FBF06}"/>
                </a:ext>
              </a:extLst>
            </p:cNvPr>
            <p:cNvSpPr>
              <a:spLocks noChangeArrowheads="1"/>
            </p:cNvSpPr>
            <p:nvPr/>
          </p:nvSpPr>
          <p:spPr bwMode="auto">
            <a:xfrm>
              <a:off x="7489855" y="1501761"/>
              <a:ext cx="360363" cy="360363"/>
            </a:xfrm>
            <a:prstGeom prst="ellipse">
              <a:avLst/>
            </a:prstGeom>
            <a:solidFill>
              <a:srgbClr val="99FF33"/>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solidFill>
                    <a:srgbClr val="C00000"/>
                  </a:solidFill>
                </a:rPr>
                <a:t>2</a:t>
              </a:r>
            </a:p>
          </p:txBody>
        </p:sp>
        <p:sp>
          <p:nvSpPr>
            <p:cNvPr id="8" name="Oval 7">
              <a:extLst>
                <a:ext uri="{FF2B5EF4-FFF2-40B4-BE49-F238E27FC236}">
                  <a16:creationId xmlns:a16="http://schemas.microsoft.com/office/drawing/2014/main" id="{83DF3EE3-E935-5CB3-9F3B-1993B599807C}"/>
                </a:ext>
              </a:extLst>
            </p:cNvPr>
            <p:cNvSpPr>
              <a:spLocks noChangeArrowheads="1"/>
            </p:cNvSpPr>
            <p:nvPr/>
          </p:nvSpPr>
          <p:spPr bwMode="auto">
            <a:xfrm>
              <a:off x="5545167" y="2438386"/>
              <a:ext cx="360363" cy="360363"/>
            </a:xfrm>
            <a:prstGeom prst="ellipse">
              <a:avLst/>
            </a:prstGeom>
            <a:solidFill>
              <a:srgbClr val="99FF33"/>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solidFill>
                    <a:srgbClr val="C00000"/>
                  </a:solidFill>
                </a:rPr>
                <a:t>3</a:t>
              </a:r>
            </a:p>
          </p:txBody>
        </p:sp>
        <p:sp>
          <p:nvSpPr>
            <p:cNvPr id="9" name="Oval 8">
              <a:extLst>
                <a:ext uri="{FF2B5EF4-FFF2-40B4-BE49-F238E27FC236}">
                  <a16:creationId xmlns:a16="http://schemas.microsoft.com/office/drawing/2014/main" id="{CDE416D2-B1B5-722D-0AA0-7E7068202D1D}"/>
                </a:ext>
              </a:extLst>
            </p:cNvPr>
            <p:cNvSpPr>
              <a:spLocks noChangeArrowheads="1"/>
            </p:cNvSpPr>
            <p:nvPr/>
          </p:nvSpPr>
          <p:spPr bwMode="auto">
            <a:xfrm>
              <a:off x="7705755" y="2438386"/>
              <a:ext cx="360363" cy="360363"/>
            </a:xfrm>
            <a:prstGeom prst="ellipse">
              <a:avLst/>
            </a:prstGeom>
            <a:solidFill>
              <a:srgbClr val="99FF33"/>
            </a:solidFill>
          </p:spPr>
          <p:style>
            <a:lnRef idx="0">
              <a:schemeClr val="accent1"/>
            </a:lnRef>
            <a:fillRef idx="3">
              <a:schemeClr val="accent1"/>
            </a:fillRef>
            <a:effectRef idx="3">
              <a:schemeClr val="accent1"/>
            </a:effectRef>
            <a:fontRef idx="minor">
              <a:schemeClr val="lt1"/>
            </a:fontRef>
          </p:style>
          <p:txBody>
            <a:bodyPr wrap="none" anchor="ctr"/>
            <a:lstStyle/>
            <a:p>
              <a:pPr algn="ctr" fontAlgn="auto">
                <a:spcBef>
                  <a:spcPts val="0"/>
                </a:spcBef>
                <a:spcAft>
                  <a:spcPts val="0"/>
                </a:spcAft>
                <a:defRPr/>
              </a:pPr>
              <a:r>
                <a:rPr lang="en-US" altLang="zh-CN" sz="2000" b="1">
                  <a:solidFill>
                    <a:srgbClr val="C00000"/>
                  </a:solidFill>
                </a:rPr>
                <a:t>4</a:t>
              </a:r>
            </a:p>
          </p:txBody>
        </p:sp>
        <p:sp>
          <p:nvSpPr>
            <p:cNvPr id="10" name="Line 9">
              <a:extLst>
                <a:ext uri="{FF2B5EF4-FFF2-40B4-BE49-F238E27FC236}">
                  <a16:creationId xmlns:a16="http://schemas.microsoft.com/office/drawing/2014/main" id="{450A320E-A972-AA4A-2278-FF9E05E6C398}"/>
                </a:ext>
              </a:extLst>
            </p:cNvPr>
            <p:cNvSpPr>
              <a:spLocks noChangeShapeType="1"/>
            </p:cNvSpPr>
            <p:nvPr/>
          </p:nvSpPr>
          <p:spPr bwMode="auto">
            <a:xfrm>
              <a:off x="5905530" y="2654286"/>
              <a:ext cx="18002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 name="Text Box 10">
              <a:extLst>
                <a:ext uri="{FF2B5EF4-FFF2-40B4-BE49-F238E27FC236}">
                  <a16:creationId xmlns:a16="http://schemas.microsoft.com/office/drawing/2014/main" id="{B77E480F-FA78-9578-C6FA-1F78AA690788}"/>
                </a:ext>
              </a:extLst>
            </p:cNvPr>
            <p:cNvSpPr txBox="1">
              <a:spLocks noChangeArrowheads="1"/>
            </p:cNvSpPr>
            <p:nvPr/>
          </p:nvSpPr>
          <p:spPr bwMode="auto">
            <a:xfrm>
              <a:off x="6481792" y="2581261"/>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20</a:t>
              </a:r>
            </a:p>
          </p:txBody>
        </p:sp>
        <p:sp>
          <p:nvSpPr>
            <p:cNvPr id="12" name="Line 11">
              <a:extLst>
                <a:ext uri="{FF2B5EF4-FFF2-40B4-BE49-F238E27FC236}">
                  <a16:creationId xmlns:a16="http://schemas.microsoft.com/office/drawing/2014/main" id="{F188ADD4-BF9E-B402-88A3-49A67EDD0D40}"/>
                </a:ext>
              </a:extLst>
            </p:cNvPr>
            <p:cNvSpPr>
              <a:spLocks noChangeShapeType="1"/>
            </p:cNvSpPr>
            <p:nvPr/>
          </p:nvSpPr>
          <p:spPr bwMode="auto">
            <a:xfrm flipH="1">
              <a:off x="5761067" y="2006586"/>
              <a:ext cx="144463"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Text Box 12">
              <a:extLst>
                <a:ext uri="{FF2B5EF4-FFF2-40B4-BE49-F238E27FC236}">
                  <a16:creationId xmlns:a16="http://schemas.microsoft.com/office/drawing/2014/main" id="{582B4C1F-B0B2-6B08-50FF-792CDC14769A}"/>
                </a:ext>
              </a:extLst>
            </p:cNvPr>
            <p:cNvSpPr txBox="1">
              <a:spLocks noChangeArrowheads="1"/>
            </p:cNvSpPr>
            <p:nvPr/>
          </p:nvSpPr>
          <p:spPr bwMode="auto">
            <a:xfrm>
              <a:off x="5473730" y="2006586"/>
              <a:ext cx="312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6</a:t>
              </a:r>
            </a:p>
          </p:txBody>
        </p:sp>
        <p:sp>
          <p:nvSpPr>
            <p:cNvPr id="14" name="Line 13">
              <a:extLst>
                <a:ext uri="{FF2B5EF4-FFF2-40B4-BE49-F238E27FC236}">
                  <a16:creationId xmlns:a16="http://schemas.microsoft.com/office/drawing/2014/main" id="{D512247D-48B7-3C2D-C104-DE2FA193B76C}"/>
                </a:ext>
              </a:extLst>
            </p:cNvPr>
            <p:cNvSpPr>
              <a:spLocks noChangeShapeType="1"/>
            </p:cNvSpPr>
            <p:nvPr/>
          </p:nvSpPr>
          <p:spPr bwMode="auto">
            <a:xfrm flipV="1">
              <a:off x="6121430" y="1717661"/>
              <a:ext cx="1368425" cy="7143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 name="Text Box 14">
              <a:extLst>
                <a:ext uri="{FF2B5EF4-FFF2-40B4-BE49-F238E27FC236}">
                  <a16:creationId xmlns:a16="http://schemas.microsoft.com/office/drawing/2014/main" id="{260B9B2A-FAD1-76CE-237C-E51AB8FB60A1}"/>
                </a:ext>
              </a:extLst>
            </p:cNvPr>
            <p:cNvSpPr txBox="1">
              <a:spLocks noChangeArrowheads="1"/>
            </p:cNvSpPr>
            <p:nvPr/>
          </p:nvSpPr>
          <p:spPr bwMode="auto">
            <a:xfrm>
              <a:off x="6626255" y="1357298"/>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30</a:t>
              </a:r>
            </a:p>
          </p:txBody>
        </p:sp>
        <p:sp>
          <p:nvSpPr>
            <p:cNvPr id="16" name="Line 15">
              <a:extLst>
                <a:ext uri="{FF2B5EF4-FFF2-40B4-BE49-F238E27FC236}">
                  <a16:creationId xmlns:a16="http://schemas.microsoft.com/office/drawing/2014/main" id="{215F38C6-4D64-09EC-13B1-0CA17DF268E5}"/>
                </a:ext>
              </a:extLst>
            </p:cNvPr>
            <p:cNvSpPr>
              <a:spLocks noChangeShapeType="1"/>
            </p:cNvSpPr>
            <p:nvPr/>
          </p:nvSpPr>
          <p:spPr bwMode="auto">
            <a:xfrm flipH="1">
              <a:off x="5834092" y="1789098"/>
              <a:ext cx="1655763" cy="72072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Text Box 16">
              <a:extLst>
                <a:ext uri="{FF2B5EF4-FFF2-40B4-BE49-F238E27FC236}">
                  <a16:creationId xmlns:a16="http://schemas.microsoft.com/office/drawing/2014/main" id="{C6089338-A8D1-B860-F529-C7CF20030906}"/>
                </a:ext>
              </a:extLst>
            </p:cNvPr>
            <p:cNvSpPr txBox="1">
              <a:spLocks noChangeArrowheads="1"/>
            </p:cNvSpPr>
            <p:nvPr/>
          </p:nvSpPr>
          <p:spPr bwMode="auto">
            <a:xfrm>
              <a:off x="5905530" y="2078023"/>
              <a:ext cx="312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5</a:t>
              </a:r>
            </a:p>
          </p:txBody>
        </p:sp>
        <p:sp>
          <p:nvSpPr>
            <p:cNvPr id="18" name="Line 17">
              <a:extLst>
                <a:ext uri="{FF2B5EF4-FFF2-40B4-BE49-F238E27FC236}">
                  <a16:creationId xmlns:a16="http://schemas.microsoft.com/office/drawing/2014/main" id="{9D1A2E74-0BF7-C7F9-B3BF-A49639C3A0E2}"/>
                </a:ext>
              </a:extLst>
            </p:cNvPr>
            <p:cNvSpPr>
              <a:spLocks noChangeShapeType="1"/>
            </p:cNvSpPr>
            <p:nvPr/>
          </p:nvSpPr>
          <p:spPr bwMode="auto">
            <a:xfrm>
              <a:off x="6121430" y="1933561"/>
              <a:ext cx="1584325" cy="6477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Text Box 18">
              <a:extLst>
                <a:ext uri="{FF2B5EF4-FFF2-40B4-BE49-F238E27FC236}">
                  <a16:creationId xmlns:a16="http://schemas.microsoft.com/office/drawing/2014/main" id="{E9E9F9F9-BA29-2BC8-5772-F0097E2FE214}"/>
                </a:ext>
              </a:extLst>
            </p:cNvPr>
            <p:cNvSpPr txBox="1">
              <a:spLocks noChangeArrowheads="1"/>
            </p:cNvSpPr>
            <p:nvPr/>
          </p:nvSpPr>
          <p:spPr bwMode="auto">
            <a:xfrm>
              <a:off x="6842155" y="2222486"/>
              <a:ext cx="312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4</a:t>
              </a:r>
            </a:p>
          </p:txBody>
        </p:sp>
        <p:sp>
          <p:nvSpPr>
            <p:cNvPr id="20" name="Line 19">
              <a:extLst>
                <a:ext uri="{FF2B5EF4-FFF2-40B4-BE49-F238E27FC236}">
                  <a16:creationId xmlns:a16="http://schemas.microsoft.com/office/drawing/2014/main" id="{1AD4601A-9F29-B8DB-CE2A-495D46C8A774}"/>
                </a:ext>
              </a:extLst>
            </p:cNvPr>
            <p:cNvSpPr>
              <a:spLocks noChangeShapeType="1"/>
            </p:cNvSpPr>
            <p:nvPr/>
          </p:nvSpPr>
          <p:spPr bwMode="auto">
            <a:xfrm>
              <a:off x="7705755" y="1862123"/>
              <a:ext cx="144463" cy="5762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Text Box 20">
              <a:extLst>
                <a:ext uri="{FF2B5EF4-FFF2-40B4-BE49-F238E27FC236}">
                  <a16:creationId xmlns:a16="http://schemas.microsoft.com/office/drawing/2014/main" id="{CB9A2B03-5AD6-7950-5DAC-F2DD62C438BA}"/>
                </a:ext>
              </a:extLst>
            </p:cNvPr>
            <p:cNvSpPr txBox="1">
              <a:spLocks noChangeArrowheads="1"/>
            </p:cNvSpPr>
            <p:nvPr/>
          </p:nvSpPr>
          <p:spPr bwMode="auto">
            <a:xfrm>
              <a:off x="7777192" y="1933561"/>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b="1"/>
                <a:t>10</a:t>
              </a:r>
            </a:p>
          </p:txBody>
        </p:sp>
      </p:grpSp>
      <p:grpSp>
        <p:nvGrpSpPr>
          <p:cNvPr id="22" name="组合 21">
            <a:extLst>
              <a:ext uri="{FF2B5EF4-FFF2-40B4-BE49-F238E27FC236}">
                <a16:creationId xmlns:a16="http://schemas.microsoft.com/office/drawing/2014/main" id="{07B38631-80F2-F9AD-2EEB-D1C269D3A127}"/>
              </a:ext>
            </a:extLst>
          </p:cNvPr>
          <p:cNvGrpSpPr/>
          <p:nvPr/>
        </p:nvGrpSpPr>
        <p:grpSpPr bwMode="auto">
          <a:xfrm>
            <a:off x="4202612" y="3141438"/>
            <a:ext cx="3897780" cy="2881313"/>
            <a:chOff x="5041930" y="3086086"/>
            <a:chExt cx="3897780" cy="2881313"/>
          </a:xfrm>
        </p:grpSpPr>
        <p:sp>
          <p:nvSpPr>
            <p:cNvPr id="23" name="Oval 21">
              <a:extLst>
                <a:ext uri="{FF2B5EF4-FFF2-40B4-BE49-F238E27FC236}">
                  <a16:creationId xmlns:a16="http://schemas.microsoft.com/office/drawing/2014/main" id="{633CEA83-BCCE-46B2-4611-AF6083BFA790}"/>
                </a:ext>
              </a:extLst>
            </p:cNvPr>
            <p:cNvSpPr>
              <a:spLocks noChangeArrowheads="1"/>
            </p:cNvSpPr>
            <p:nvPr/>
          </p:nvSpPr>
          <p:spPr bwMode="auto">
            <a:xfrm>
              <a:off x="6769130" y="3086086"/>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dirty="0">
                  <a:solidFill>
                    <a:srgbClr val="FF0000"/>
                  </a:solidFill>
                </a:rPr>
                <a:t>A</a:t>
              </a:r>
            </a:p>
          </p:txBody>
        </p:sp>
        <p:sp>
          <p:nvSpPr>
            <p:cNvPr id="24" name="Oval 22">
              <a:extLst>
                <a:ext uri="{FF2B5EF4-FFF2-40B4-BE49-F238E27FC236}">
                  <a16:creationId xmlns:a16="http://schemas.microsoft.com/office/drawing/2014/main" id="{0ABB148A-4D01-3006-8D0B-58E4405C328B}"/>
                </a:ext>
              </a:extLst>
            </p:cNvPr>
            <p:cNvSpPr>
              <a:spLocks noChangeArrowheads="1"/>
            </p:cNvSpPr>
            <p:nvPr/>
          </p:nvSpPr>
          <p:spPr bwMode="auto">
            <a:xfrm>
              <a:off x="6769130" y="3590911"/>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B</a:t>
              </a:r>
            </a:p>
          </p:txBody>
        </p:sp>
        <p:sp>
          <p:nvSpPr>
            <p:cNvPr id="25" name="Oval 23">
              <a:extLst>
                <a:ext uri="{FF2B5EF4-FFF2-40B4-BE49-F238E27FC236}">
                  <a16:creationId xmlns:a16="http://schemas.microsoft.com/office/drawing/2014/main" id="{F3C14F45-604C-A277-D08B-3A95F5036644}"/>
                </a:ext>
              </a:extLst>
            </p:cNvPr>
            <p:cNvSpPr>
              <a:spLocks noChangeArrowheads="1"/>
            </p:cNvSpPr>
            <p:nvPr/>
          </p:nvSpPr>
          <p:spPr bwMode="auto">
            <a:xfrm>
              <a:off x="5400705" y="4167174"/>
              <a:ext cx="360363" cy="360362"/>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dirty="0">
                  <a:solidFill>
                    <a:srgbClr val="FF0000"/>
                  </a:solidFill>
                </a:rPr>
                <a:t>C</a:t>
              </a:r>
            </a:p>
          </p:txBody>
        </p:sp>
        <p:sp>
          <p:nvSpPr>
            <p:cNvPr id="26" name="Oval 24">
              <a:extLst>
                <a:ext uri="{FF2B5EF4-FFF2-40B4-BE49-F238E27FC236}">
                  <a16:creationId xmlns:a16="http://schemas.microsoft.com/office/drawing/2014/main" id="{F45C0161-35F3-974F-383A-B277DF0C3A64}"/>
                </a:ext>
              </a:extLst>
            </p:cNvPr>
            <p:cNvSpPr>
              <a:spLocks noChangeArrowheads="1"/>
            </p:cNvSpPr>
            <p:nvPr/>
          </p:nvSpPr>
          <p:spPr bwMode="auto">
            <a:xfrm>
              <a:off x="6769130" y="4094149"/>
              <a:ext cx="360363" cy="360362"/>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D</a:t>
              </a:r>
            </a:p>
          </p:txBody>
        </p:sp>
        <p:sp>
          <p:nvSpPr>
            <p:cNvPr id="27" name="Oval 27">
              <a:extLst>
                <a:ext uri="{FF2B5EF4-FFF2-40B4-BE49-F238E27FC236}">
                  <a16:creationId xmlns:a16="http://schemas.microsoft.com/office/drawing/2014/main" id="{6E88C800-54A6-4BF2-E47A-2616F17DBB0F}"/>
                </a:ext>
              </a:extLst>
            </p:cNvPr>
            <p:cNvSpPr>
              <a:spLocks noChangeArrowheads="1"/>
            </p:cNvSpPr>
            <p:nvPr/>
          </p:nvSpPr>
          <p:spPr bwMode="auto">
            <a:xfrm>
              <a:off x="8137555" y="4094149"/>
              <a:ext cx="360363" cy="360362"/>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dirty="0">
                  <a:solidFill>
                    <a:srgbClr val="FF0000"/>
                  </a:solidFill>
                </a:rPr>
                <a:t>E</a:t>
              </a:r>
            </a:p>
          </p:txBody>
        </p:sp>
        <p:sp>
          <p:nvSpPr>
            <p:cNvPr id="28" name="Oval 28">
              <a:extLst>
                <a:ext uri="{FF2B5EF4-FFF2-40B4-BE49-F238E27FC236}">
                  <a16:creationId xmlns:a16="http://schemas.microsoft.com/office/drawing/2014/main" id="{1EEE42A1-C145-06F1-BF2E-51A6F6317698}"/>
                </a:ext>
              </a:extLst>
            </p:cNvPr>
            <p:cNvSpPr>
              <a:spLocks noChangeArrowheads="1"/>
            </p:cNvSpPr>
            <p:nvPr/>
          </p:nvSpPr>
          <p:spPr bwMode="auto">
            <a:xfrm>
              <a:off x="5041930" y="4886311"/>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F</a:t>
              </a:r>
            </a:p>
          </p:txBody>
        </p:sp>
        <p:sp>
          <p:nvSpPr>
            <p:cNvPr id="29" name="Oval 29">
              <a:extLst>
                <a:ext uri="{FF2B5EF4-FFF2-40B4-BE49-F238E27FC236}">
                  <a16:creationId xmlns:a16="http://schemas.microsoft.com/office/drawing/2014/main" id="{80EDE41A-962D-1627-F8B4-2976AE714E28}"/>
                </a:ext>
              </a:extLst>
            </p:cNvPr>
            <p:cNvSpPr>
              <a:spLocks noChangeArrowheads="1"/>
            </p:cNvSpPr>
            <p:nvPr/>
          </p:nvSpPr>
          <p:spPr bwMode="auto">
            <a:xfrm>
              <a:off x="5761068" y="4886311"/>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G</a:t>
              </a:r>
            </a:p>
          </p:txBody>
        </p:sp>
        <p:sp>
          <p:nvSpPr>
            <p:cNvPr id="30" name="Oval 30">
              <a:extLst>
                <a:ext uri="{FF2B5EF4-FFF2-40B4-BE49-F238E27FC236}">
                  <a16:creationId xmlns:a16="http://schemas.microsoft.com/office/drawing/2014/main" id="{2F1DD621-4C14-3316-084A-636AF7D92984}"/>
                </a:ext>
              </a:extLst>
            </p:cNvPr>
            <p:cNvSpPr>
              <a:spLocks noChangeArrowheads="1"/>
            </p:cNvSpPr>
            <p:nvPr/>
          </p:nvSpPr>
          <p:spPr bwMode="auto">
            <a:xfrm>
              <a:off x="6410355" y="4886311"/>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H</a:t>
              </a:r>
            </a:p>
          </p:txBody>
        </p:sp>
        <p:sp>
          <p:nvSpPr>
            <p:cNvPr id="31" name="Oval 31">
              <a:extLst>
                <a:ext uri="{FF2B5EF4-FFF2-40B4-BE49-F238E27FC236}">
                  <a16:creationId xmlns:a16="http://schemas.microsoft.com/office/drawing/2014/main" id="{E1EC2DBF-CA42-E09F-9A52-AAD29F500E1B}"/>
                </a:ext>
              </a:extLst>
            </p:cNvPr>
            <p:cNvSpPr>
              <a:spLocks noChangeArrowheads="1"/>
            </p:cNvSpPr>
            <p:nvPr/>
          </p:nvSpPr>
          <p:spPr bwMode="auto">
            <a:xfrm>
              <a:off x="7129493" y="4886311"/>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I</a:t>
              </a:r>
            </a:p>
          </p:txBody>
        </p:sp>
        <p:sp>
          <p:nvSpPr>
            <p:cNvPr id="32" name="Oval 35">
              <a:extLst>
                <a:ext uri="{FF2B5EF4-FFF2-40B4-BE49-F238E27FC236}">
                  <a16:creationId xmlns:a16="http://schemas.microsoft.com/office/drawing/2014/main" id="{D373436A-D2E5-6DD5-20B9-4D24B7D4DE6B}"/>
                </a:ext>
              </a:extLst>
            </p:cNvPr>
            <p:cNvSpPr>
              <a:spLocks noChangeArrowheads="1"/>
            </p:cNvSpPr>
            <p:nvPr/>
          </p:nvSpPr>
          <p:spPr bwMode="auto">
            <a:xfrm>
              <a:off x="7778780" y="4886311"/>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dirty="0">
                  <a:solidFill>
                    <a:srgbClr val="FF0000"/>
                  </a:solidFill>
                </a:rPr>
                <a:t>J</a:t>
              </a:r>
            </a:p>
          </p:txBody>
        </p:sp>
        <p:sp>
          <p:nvSpPr>
            <p:cNvPr id="33" name="Oval 36">
              <a:extLst>
                <a:ext uri="{FF2B5EF4-FFF2-40B4-BE49-F238E27FC236}">
                  <a16:creationId xmlns:a16="http://schemas.microsoft.com/office/drawing/2014/main" id="{F5423C86-C91A-0EAD-3B84-E4265DD4C072}"/>
                </a:ext>
              </a:extLst>
            </p:cNvPr>
            <p:cNvSpPr>
              <a:spLocks noChangeArrowheads="1"/>
            </p:cNvSpPr>
            <p:nvPr/>
          </p:nvSpPr>
          <p:spPr bwMode="auto">
            <a:xfrm>
              <a:off x="8497918" y="4886311"/>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K</a:t>
              </a:r>
            </a:p>
          </p:txBody>
        </p:sp>
        <p:sp>
          <p:nvSpPr>
            <p:cNvPr id="34" name="Oval 37">
              <a:extLst>
                <a:ext uri="{FF2B5EF4-FFF2-40B4-BE49-F238E27FC236}">
                  <a16:creationId xmlns:a16="http://schemas.microsoft.com/office/drawing/2014/main" id="{E2F76D1F-2864-A9B0-49F6-C32DC18E7EA2}"/>
                </a:ext>
              </a:extLst>
            </p:cNvPr>
            <p:cNvSpPr>
              <a:spLocks noChangeArrowheads="1"/>
            </p:cNvSpPr>
            <p:nvPr/>
          </p:nvSpPr>
          <p:spPr bwMode="auto">
            <a:xfrm>
              <a:off x="5041930" y="5607036"/>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L</a:t>
              </a:r>
            </a:p>
          </p:txBody>
        </p:sp>
        <p:sp>
          <p:nvSpPr>
            <p:cNvPr id="35" name="Oval 38">
              <a:extLst>
                <a:ext uri="{FF2B5EF4-FFF2-40B4-BE49-F238E27FC236}">
                  <a16:creationId xmlns:a16="http://schemas.microsoft.com/office/drawing/2014/main" id="{C61A4263-536D-1F10-75BD-D2EB7D5F5DE3}"/>
                </a:ext>
              </a:extLst>
            </p:cNvPr>
            <p:cNvSpPr>
              <a:spLocks noChangeArrowheads="1"/>
            </p:cNvSpPr>
            <p:nvPr/>
          </p:nvSpPr>
          <p:spPr bwMode="auto">
            <a:xfrm>
              <a:off x="5761068" y="5607036"/>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M</a:t>
              </a:r>
            </a:p>
          </p:txBody>
        </p:sp>
        <p:sp>
          <p:nvSpPr>
            <p:cNvPr id="36" name="Oval 39">
              <a:extLst>
                <a:ext uri="{FF2B5EF4-FFF2-40B4-BE49-F238E27FC236}">
                  <a16:creationId xmlns:a16="http://schemas.microsoft.com/office/drawing/2014/main" id="{BDBB715F-F1B5-1B4A-EB9C-11FEB892F684}"/>
                </a:ext>
              </a:extLst>
            </p:cNvPr>
            <p:cNvSpPr>
              <a:spLocks noChangeArrowheads="1"/>
            </p:cNvSpPr>
            <p:nvPr/>
          </p:nvSpPr>
          <p:spPr bwMode="auto">
            <a:xfrm>
              <a:off x="6410355" y="5607036"/>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N</a:t>
              </a:r>
            </a:p>
          </p:txBody>
        </p:sp>
        <p:sp>
          <p:nvSpPr>
            <p:cNvPr id="37" name="Oval 40">
              <a:extLst>
                <a:ext uri="{FF2B5EF4-FFF2-40B4-BE49-F238E27FC236}">
                  <a16:creationId xmlns:a16="http://schemas.microsoft.com/office/drawing/2014/main" id="{EC531E1B-0FB9-F63E-629C-3450F33A8A84}"/>
                </a:ext>
              </a:extLst>
            </p:cNvPr>
            <p:cNvSpPr>
              <a:spLocks noChangeArrowheads="1"/>
            </p:cNvSpPr>
            <p:nvPr/>
          </p:nvSpPr>
          <p:spPr bwMode="auto">
            <a:xfrm>
              <a:off x="7129493" y="5607036"/>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O</a:t>
              </a:r>
            </a:p>
          </p:txBody>
        </p:sp>
        <p:sp>
          <p:nvSpPr>
            <p:cNvPr id="38" name="Oval 41">
              <a:extLst>
                <a:ext uri="{FF2B5EF4-FFF2-40B4-BE49-F238E27FC236}">
                  <a16:creationId xmlns:a16="http://schemas.microsoft.com/office/drawing/2014/main" id="{448B69F9-7B5D-7044-A7DF-076389FDFEFB}"/>
                </a:ext>
              </a:extLst>
            </p:cNvPr>
            <p:cNvSpPr>
              <a:spLocks noChangeArrowheads="1"/>
            </p:cNvSpPr>
            <p:nvPr/>
          </p:nvSpPr>
          <p:spPr bwMode="auto">
            <a:xfrm>
              <a:off x="7778780" y="5607036"/>
              <a:ext cx="360363"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P</a:t>
              </a:r>
            </a:p>
          </p:txBody>
        </p:sp>
        <p:sp>
          <p:nvSpPr>
            <p:cNvPr id="39" name="Oval 42">
              <a:extLst>
                <a:ext uri="{FF2B5EF4-FFF2-40B4-BE49-F238E27FC236}">
                  <a16:creationId xmlns:a16="http://schemas.microsoft.com/office/drawing/2014/main" id="{B2A6291D-CF7F-0D44-18C0-1ACC434DB7F1}"/>
                </a:ext>
              </a:extLst>
            </p:cNvPr>
            <p:cNvSpPr>
              <a:spLocks noChangeArrowheads="1"/>
            </p:cNvSpPr>
            <p:nvPr/>
          </p:nvSpPr>
          <p:spPr bwMode="auto">
            <a:xfrm>
              <a:off x="8497918" y="5607036"/>
              <a:ext cx="360362" cy="360363"/>
            </a:xfrm>
            <a:prstGeom prst="ellipse">
              <a:avLst/>
            </a:prstGeom>
            <a:solidFill>
              <a:srgbClr val="99FF33"/>
            </a:solid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a:solidFill>
                    <a:srgbClr val="FF0000"/>
                  </a:solidFill>
                </a:rPr>
                <a:t>Q</a:t>
              </a:r>
            </a:p>
          </p:txBody>
        </p:sp>
        <p:sp>
          <p:nvSpPr>
            <p:cNvPr id="40" name="Line 43">
              <a:extLst>
                <a:ext uri="{FF2B5EF4-FFF2-40B4-BE49-F238E27FC236}">
                  <a16:creationId xmlns:a16="http://schemas.microsoft.com/office/drawing/2014/main" id="{134531F6-0FC8-09A8-D157-14DC64E39FAD}"/>
                </a:ext>
              </a:extLst>
            </p:cNvPr>
            <p:cNvSpPr>
              <a:spLocks noChangeShapeType="1"/>
            </p:cNvSpPr>
            <p:nvPr/>
          </p:nvSpPr>
          <p:spPr bwMode="auto">
            <a:xfrm>
              <a:off x="6913592" y="3446448"/>
              <a:ext cx="0" cy="1444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 name="Text Box 44">
              <a:extLst>
                <a:ext uri="{FF2B5EF4-FFF2-40B4-BE49-F238E27FC236}">
                  <a16:creationId xmlns:a16="http://schemas.microsoft.com/office/drawing/2014/main" id="{8370109F-3423-50E2-8210-9810DE2B5F4F}"/>
                </a:ext>
              </a:extLst>
            </p:cNvPr>
            <p:cNvSpPr txBox="1">
              <a:spLocks noChangeArrowheads="1"/>
            </p:cNvSpPr>
            <p:nvPr/>
          </p:nvSpPr>
          <p:spPr bwMode="auto">
            <a:xfrm>
              <a:off x="6616716" y="3314702"/>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1</a:t>
              </a:r>
            </a:p>
          </p:txBody>
        </p:sp>
        <p:sp>
          <p:nvSpPr>
            <p:cNvPr id="42" name="Line 45">
              <a:extLst>
                <a:ext uri="{FF2B5EF4-FFF2-40B4-BE49-F238E27FC236}">
                  <a16:creationId xmlns:a16="http://schemas.microsoft.com/office/drawing/2014/main" id="{B2D3EB51-D073-18DE-60F7-AA690283C1EE}"/>
                </a:ext>
              </a:extLst>
            </p:cNvPr>
            <p:cNvSpPr>
              <a:spLocks noChangeShapeType="1"/>
            </p:cNvSpPr>
            <p:nvPr/>
          </p:nvSpPr>
          <p:spPr bwMode="auto">
            <a:xfrm>
              <a:off x="6913592" y="3951273"/>
              <a:ext cx="0" cy="14287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 name="Line 46">
              <a:extLst>
                <a:ext uri="{FF2B5EF4-FFF2-40B4-BE49-F238E27FC236}">
                  <a16:creationId xmlns:a16="http://schemas.microsoft.com/office/drawing/2014/main" id="{B5172073-DE0D-5937-66FF-8694EBFA0537}"/>
                </a:ext>
              </a:extLst>
            </p:cNvPr>
            <p:cNvSpPr>
              <a:spLocks noChangeShapeType="1"/>
            </p:cNvSpPr>
            <p:nvPr/>
          </p:nvSpPr>
          <p:spPr bwMode="auto">
            <a:xfrm flipH="1">
              <a:off x="5689630" y="3878248"/>
              <a:ext cx="107950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4" name="Line 47">
              <a:extLst>
                <a:ext uri="{FF2B5EF4-FFF2-40B4-BE49-F238E27FC236}">
                  <a16:creationId xmlns:a16="http://schemas.microsoft.com/office/drawing/2014/main" id="{8AAD0C4B-7B66-1630-DFF9-7F164DDBF5D2}"/>
                </a:ext>
              </a:extLst>
            </p:cNvPr>
            <p:cNvSpPr>
              <a:spLocks noChangeShapeType="1"/>
            </p:cNvSpPr>
            <p:nvPr/>
          </p:nvSpPr>
          <p:spPr bwMode="auto">
            <a:xfrm>
              <a:off x="7129492" y="3878248"/>
              <a:ext cx="1008063" cy="28892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 name="Line 48">
              <a:extLst>
                <a:ext uri="{FF2B5EF4-FFF2-40B4-BE49-F238E27FC236}">
                  <a16:creationId xmlns:a16="http://schemas.microsoft.com/office/drawing/2014/main" id="{A8C86803-E208-66F7-4BC3-AEEFEADE0202}"/>
                </a:ext>
              </a:extLst>
            </p:cNvPr>
            <p:cNvSpPr>
              <a:spLocks noChangeShapeType="1"/>
            </p:cNvSpPr>
            <p:nvPr/>
          </p:nvSpPr>
          <p:spPr bwMode="auto">
            <a:xfrm flipH="1">
              <a:off x="5257830" y="4525948"/>
              <a:ext cx="21590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 name="Line 49">
              <a:extLst>
                <a:ext uri="{FF2B5EF4-FFF2-40B4-BE49-F238E27FC236}">
                  <a16:creationId xmlns:a16="http://schemas.microsoft.com/office/drawing/2014/main" id="{27E171F5-E6A9-8B13-F755-A0F1E2C26121}"/>
                </a:ext>
              </a:extLst>
            </p:cNvPr>
            <p:cNvSpPr>
              <a:spLocks noChangeShapeType="1"/>
            </p:cNvSpPr>
            <p:nvPr/>
          </p:nvSpPr>
          <p:spPr bwMode="auto">
            <a:xfrm>
              <a:off x="5618192" y="4525948"/>
              <a:ext cx="287338"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7" name="Line 50">
              <a:extLst>
                <a:ext uri="{FF2B5EF4-FFF2-40B4-BE49-F238E27FC236}">
                  <a16:creationId xmlns:a16="http://schemas.microsoft.com/office/drawing/2014/main" id="{6131395E-F8CE-B67F-DB34-7951DEB7F093}"/>
                </a:ext>
              </a:extLst>
            </p:cNvPr>
            <p:cNvSpPr>
              <a:spLocks noChangeShapeType="1"/>
            </p:cNvSpPr>
            <p:nvPr/>
          </p:nvSpPr>
          <p:spPr bwMode="auto">
            <a:xfrm flipH="1">
              <a:off x="6624667" y="4454511"/>
              <a:ext cx="217488"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8" name="Line 51">
              <a:extLst>
                <a:ext uri="{FF2B5EF4-FFF2-40B4-BE49-F238E27FC236}">
                  <a16:creationId xmlns:a16="http://schemas.microsoft.com/office/drawing/2014/main" id="{DC9EC737-DD08-5D26-2CA3-830F80C77598}"/>
                </a:ext>
              </a:extLst>
            </p:cNvPr>
            <p:cNvSpPr>
              <a:spLocks noChangeShapeType="1"/>
            </p:cNvSpPr>
            <p:nvPr/>
          </p:nvSpPr>
          <p:spPr bwMode="auto">
            <a:xfrm>
              <a:off x="6985030" y="4454511"/>
              <a:ext cx="287338"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9" name="Line 52">
              <a:extLst>
                <a:ext uri="{FF2B5EF4-FFF2-40B4-BE49-F238E27FC236}">
                  <a16:creationId xmlns:a16="http://schemas.microsoft.com/office/drawing/2014/main" id="{DFEC8BB4-B306-02F3-89D0-0472F261A2C4}"/>
                </a:ext>
              </a:extLst>
            </p:cNvPr>
            <p:cNvSpPr>
              <a:spLocks noChangeShapeType="1"/>
            </p:cNvSpPr>
            <p:nvPr/>
          </p:nvSpPr>
          <p:spPr bwMode="auto">
            <a:xfrm flipH="1">
              <a:off x="7993092" y="4454511"/>
              <a:ext cx="217488"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0" name="Line 53">
              <a:extLst>
                <a:ext uri="{FF2B5EF4-FFF2-40B4-BE49-F238E27FC236}">
                  <a16:creationId xmlns:a16="http://schemas.microsoft.com/office/drawing/2014/main" id="{C423A188-A7D0-5B68-4F23-904FE2CFACE2}"/>
                </a:ext>
              </a:extLst>
            </p:cNvPr>
            <p:cNvSpPr>
              <a:spLocks noChangeShapeType="1"/>
            </p:cNvSpPr>
            <p:nvPr/>
          </p:nvSpPr>
          <p:spPr bwMode="auto">
            <a:xfrm>
              <a:off x="8353455" y="4454511"/>
              <a:ext cx="287338"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 name="Line 54">
              <a:extLst>
                <a:ext uri="{FF2B5EF4-FFF2-40B4-BE49-F238E27FC236}">
                  <a16:creationId xmlns:a16="http://schemas.microsoft.com/office/drawing/2014/main" id="{819522F2-9147-5ABC-98FB-98ED6FF904E5}"/>
                </a:ext>
              </a:extLst>
            </p:cNvPr>
            <p:cNvSpPr>
              <a:spLocks noChangeShapeType="1"/>
            </p:cNvSpPr>
            <p:nvPr/>
          </p:nvSpPr>
          <p:spPr bwMode="auto">
            <a:xfrm>
              <a:off x="5216528"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 name="Line 55">
              <a:extLst>
                <a:ext uri="{FF2B5EF4-FFF2-40B4-BE49-F238E27FC236}">
                  <a16:creationId xmlns:a16="http://schemas.microsoft.com/office/drawing/2014/main" id="{E6A4B04F-1292-F947-ED60-8409ADD6984E}"/>
                </a:ext>
              </a:extLst>
            </p:cNvPr>
            <p:cNvSpPr>
              <a:spLocks noChangeShapeType="1"/>
            </p:cNvSpPr>
            <p:nvPr/>
          </p:nvSpPr>
          <p:spPr bwMode="auto">
            <a:xfrm>
              <a:off x="5937253"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 name="Line 56">
              <a:extLst>
                <a:ext uri="{FF2B5EF4-FFF2-40B4-BE49-F238E27FC236}">
                  <a16:creationId xmlns:a16="http://schemas.microsoft.com/office/drawing/2014/main" id="{F7DA26AB-F348-3F56-123E-0404C8CC4985}"/>
                </a:ext>
              </a:extLst>
            </p:cNvPr>
            <p:cNvSpPr>
              <a:spLocks noChangeShapeType="1"/>
            </p:cNvSpPr>
            <p:nvPr/>
          </p:nvSpPr>
          <p:spPr bwMode="auto">
            <a:xfrm>
              <a:off x="6657978"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4" name="Line 57">
              <a:extLst>
                <a:ext uri="{FF2B5EF4-FFF2-40B4-BE49-F238E27FC236}">
                  <a16:creationId xmlns:a16="http://schemas.microsoft.com/office/drawing/2014/main" id="{C086E658-9845-B60B-A6C8-3BF0EA7F4642}"/>
                </a:ext>
              </a:extLst>
            </p:cNvPr>
            <p:cNvSpPr>
              <a:spLocks noChangeShapeType="1"/>
            </p:cNvSpPr>
            <p:nvPr/>
          </p:nvSpPr>
          <p:spPr bwMode="auto">
            <a:xfrm>
              <a:off x="7305678"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5" name="Line 58">
              <a:extLst>
                <a:ext uri="{FF2B5EF4-FFF2-40B4-BE49-F238E27FC236}">
                  <a16:creationId xmlns:a16="http://schemas.microsoft.com/office/drawing/2014/main" id="{F4D6FA6B-26BF-8B2B-7D6D-FB843FE1C069}"/>
                </a:ext>
              </a:extLst>
            </p:cNvPr>
            <p:cNvSpPr>
              <a:spLocks noChangeShapeType="1"/>
            </p:cNvSpPr>
            <p:nvPr/>
          </p:nvSpPr>
          <p:spPr bwMode="auto">
            <a:xfrm>
              <a:off x="8024815"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6" name="Line 59">
              <a:extLst>
                <a:ext uri="{FF2B5EF4-FFF2-40B4-BE49-F238E27FC236}">
                  <a16:creationId xmlns:a16="http://schemas.microsoft.com/office/drawing/2014/main" id="{B6611375-8EC9-F717-313B-D393948C38F0}"/>
                </a:ext>
              </a:extLst>
            </p:cNvPr>
            <p:cNvSpPr>
              <a:spLocks noChangeShapeType="1"/>
            </p:cNvSpPr>
            <p:nvPr/>
          </p:nvSpPr>
          <p:spPr bwMode="auto">
            <a:xfrm>
              <a:off x="8674103" y="5246673"/>
              <a:ext cx="0" cy="3603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7" name="Text Box 60">
              <a:extLst>
                <a:ext uri="{FF2B5EF4-FFF2-40B4-BE49-F238E27FC236}">
                  <a16:creationId xmlns:a16="http://schemas.microsoft.com/office/drawing/2014/main" id="{7E08B090-75D3-A518-F295-B401C664400D}"/>
                </a:ext>
              </a:extLst>
            </p:cNvPr>
            <p:cNvSpPr txBox="1">
              <a:spLocks noChangeArrowheads="1"/>
            </p:cNvSpPr>
            <p:nvPr/>
          </p:nvSpPr>
          <p:spPr bwMode="auto">
            <a:xfrm>
              <a:off x="5976967" y="381476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2</a:t>
              </a:r>
            </a:p>
          </p:txBody>
        </p:sp>
        <p:sp>
          <p:nvSpPr>
            <p:cNvPr id="58" name="Text Box 61">
              <a:extLst>
                <a:ext uri="{FF2B5EF4-FFF2-40B4-BE49-F238E27FC236}">
                  <a16:creationId xmlns:a16="http://schemas.microsoft.com/office/drawing/2014/main" id="{558339CB-B24F-2DEB-EDC7-3197F24B414A}"/>
                </a:ext>
              </a:extLst>
            </p:cNvPr>
            <p:cNvSpPr txBox="1">
              <a:spLocks noChangeArrowheads="1"/>
            </p:cNvSpPr>
            <p:nvPr/>
          </p:nvSpPr>
          <p:spPr bwMode="auto">
            <a:xfrm>
              <a:off x="6626255" y="380681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3</a:t>
              </a:r>
            </a:p>
          </p:txBody>
        </p:sp>
        <p:sp>
          <p:nvSpPr>
            <p:cNvPr id="59" name="Text Box 62">
              <a:extLst>
                <a:ext uri="{FF2B5EF4-FFF2-40B4-BE49-F238E27FC236}">
                  <a16:creationId xmlns:a16="http://schemas.microsoft.com/office/drawing/2014/main" id="{A3107D18-75C6-1273-0486-52E43CDA8175}"/>
                </a:ext>
              </a:extLst>
            </p:cNvPr>
            <p:cNvSpPr txBox="1">
              <a:spLocks noChangeArrowheads="1"/>
            </p:cNvSpPr>
            <p:nvPr/>
          </p:nvSpPr>
          <p:spPr bwMode="auto">
            <a:xfrm>
              <a:off x="7500958" y="381476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4</a:t>
              </a:r>
            </a:p>
          </p:txBody>
        </p:sp>
        <p:sp>
          <p:nvSpPr>
            <p:cNvPr id="60" name="Text Box 63">
              <a:extLst>
                <a:ext uri="{FF2B5EF4-FFF2-40B4-BE49-F238E27FC236}">
                  <a16:creationId xmlns:a16="http://schemas.microsoft.com/office/drawing/2014/main" id="{85E47375-E729-7C8C-07D8-D9E55F26E870}"/>
                </a:ext>
              </a:extLst>
            </p:cNvPr>
            <p:cNvSpPr txBox="1">
              <a:spLocks noChangeArrowheads="1"/>
            </p:cNvSpPr>
            <p:nvPr/>
          </p:nvSpPr>
          <p:spPr bwMode="auto">
            <a:xfrm>
              <a:off x="5187956" y="452914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3</a:t>
              </a:r>
            </a:p>
          </p:txBody>
        </p:sp>
        <p:sp>
          <p:nvSpPr>
            <p:cNvPr id="61" name="Text Box 64">
              <a:extLst>
                <a:ext uri="{FF2B5EF4-FFF2-40B4-BE49-F238E27FC236}">
                  <a16:creationId xmlns:a16="http://schemas.microsoft.com/office/drawing/2014/main" id="{D6FAAE5E-2A69-D72F-0FBD-E19C6AF4E4A0}"/>
                </a:ext>
              </a:extLst>
            </p:cNvPr>
            <p:cNvSpPr txBox="1">
              <a:spLocks noChangeArrowheads="1"/>
            </p:cNvSpPr>
            <p:nvPr/>
          </p:nvSpPr>
          <p:spPr bwMode="auto">
            <a:xfrm>
              <a:off x="5715008" y="4454511"/>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4</a:t>
              </a:r>
            </a:p>
          </p:txBody>
        </p:sp>
        <p:sp>
          <p:nvSpPr>
            <p:cNvPr id="62" name="Text Box 65">
              <a:extLst>
                <a:ext uri="{FF2B5EF4-FFF2-40B4-BE49-F238E27FC236}">
                  <a16:creationId xmlns:a16="http://schemas.microsoft.com/office/drawing/2014/main" id="{B4937D6C-0235-2ED0-97D3-0FB1B7437432}"/>
                </a:ext>
              </a:extLst>
            </p:cNvPr>
            <p:cNvSpPr txBox="1">
              <a:spLocks noChangeArrowheads="1"/>
            </p:cNvSpPr>
            <p:nvPr/>
          </p:nvSpPr>
          <p:spPr bwMode="auto">
            <a:xfrm>
              <a:off x="5160992"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4</a:t>
              </a:r>
            </a:p>
          </p:txBody>
        </p:sp>
        <p:sp>
          <p:nvSpPr>
            <p:cNvPr id="63" name="Text Box 66">
              <a:extLst>
                <a:ext uri="{FF2B5EF4-FFF2-40B4-BE49-F238E27FC236}">
                  <a16:creationId xmlns:a16="http://schemas.microsoft.com/office/drawing/2014/main" id="{50EE7AEF-6DA5-D83F-0341-E6C50EE52178}"/>
                </a:ext>
              </a:extLst>
            </p:cNvPr>
            <p:cNvSpPr txBox="1">
              <a:spLocks noChangeArrowheads="1"/>
            </p:cNvSpPr>
            <p:nvPr/>
          </p:nvSpPr>
          <p:spPr bwMode="auto">
            <a:xfrm>
              <a:off x="5843366"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dirty="0">
                  <a:solidFill>
                    <a:srgbClr val="0000FF"/>
                  </a:solidFill>
                </a:rPr>
                <a:t>3</a:t>
              </a:r>
            </a:p>
          </p:txBody>
        </p:sp>
        <p:sp>
          <p:nvSpPr>
            <p:cNvPr id="64" name="Text Box 67">
              <a:extLst>
                <a:ext uri="{FF2B5EF4-FFF2-40B4-BE49-F238E27FC236}">
                  <a16:creationId xmlns:a16="http://schemas.microsoft.com/office/drawing/2014/main" id="{FE5D6A79-0BE9-528B-D3AE-A2771D09431D}"/>
                </a:ext>
              </a:extLst>
            </p:cNvPr>
            <p:cNvSpPr txBox="1">
              <a:spLocks noChangeArrowheads="1"/>
            </p:cNvSpPr>
            <p:nvPr/>
          </p:nvSpPr>
          <p:spPr bwMode="auto">
            <a:xfrm>
              <a:off x="6597756"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dirty="0">
                  <a:solidFill>
                    <a:srgbClr val="0000FF"/>
                  </a:solidFill>
                </a:rPr>
                <a:t>4</a:t>
              </a:r>
            </a:p>
          </p:txBody>
        </p:sp>
        <p:sp>
          <p:nvSpPr>
            <p:cNvPr id="65" name="Text Box 68">
              <a:extLst>
                <a:ext uri="{FF2B5EF4-FFF2-40B4-BE49-F238E27FC236}">
                  <a16:creationId xmlns:a16="http://schemas.microsoft.com/office/drawing/2014/main" id="{C417B34E-FD87-19BE-392B-246C30887320}"/>
                </a:ext>
              </a:extLst>
            </p:cNvPr>
            <p:cNvSpPr txBox="1">
              <a:spLocks noChangeArrowheads="1"/>
            </p:cNvSpPr>
            <p:nvPr/>
          </p:nvSpPr>
          <p:spPr bwMode="auto">
            <a:xfrm>
              <a:off x="7245828"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dirty="0">
                  <a:solidFill>
                    <a:srgbClr val="0000FF"/>
                  </a:solidFill>
                </a:rPr>
                <a:t>2</a:t>
              </a:r>
            </a:p>
          </p:txBody>
        </p:sp>
        <p:sp>
          <p:nvSpPr>
            <p:cNvPr id="66" name="Text Box 69">
              <a:extLst>
                <a:ext uri="{FF2B5EF4-FFF2-40B4-BE49-F238E27FC236}">
                  <a16:creationId xmlns:a16="http://schemas.microsoft.com/office/drawing/2014/main" id="{0A9497AC-4419-3F85-5477-DBAE7045BF02}"/>
                </a:ext>
              </a:extLst>
            </p:cNvPr>
            <p:cNvSpPr txBox="1">
              <a:spLocks noChangeArrowheads="1"/>
            </p:cNvSpPr>
            <p:nvPr/>
          </p:nvSpPr>
          <p:spPr bwMode="auto">
            <a:xfrm>
              <a:off x="7965908"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dirty="0">
                  <a:solidFill>
                    <a:srgbClr val="0000FF"/>
                  </a:solidFill>
                </a:rPr>
                <a:t>3</a:t>
              </a:r>
            </a:p>
          </p:txBody>
        </p:sp>
        <p:sp>
          <p:nvSpPr>
            <p:cNvPr id="67" name="Text Box 70">
              <a:extLst>
                <a:ext uri="{FF2B5EF4-FFF2-40B4-BE49-F238E27FC236}">
                  <a16:creationId xmlns:a16="http://schemas.microsoft.com/office/drawing/2014/main" id="{224D1DAA-AB1F-FE4C-F8CC-3AEBFF22E05A}"/>
                </a:ext>
              </a:extLst>
            </p:cNvPr>
            <p:cNvSpPr txBox="1">
              <a:spLocks noChangeArrowheads="1"/>
            </p:cNvSpPr>
            <p:nvPr/>
          </p:nvSpPr>
          <p:spPr bwMode="auto">
            <a:xfrm>
              <a:off x="8613980" y="5243528"/>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dirty="0">
                  <a:solidFill>
                    <a:srgbClr val="0000FF"/>
                  </a:solidFill>
                </a:rPr>
                <a:t>2</a:t>
              </a:r>
            </a:p>
          </p:txBody>
        </p:sp>
        <p:sp>
          <p:nvSpPr>
            <p:cNvPr id="68" name="Text Box 71">
              <a:extLst>
                <a:ext uri="{FF2B5EF4-FFF2-40B4-BE49-F238E27FC236}">
                  <a16:creationId xmlns:a16="http://schemas.microsoft.com/office/drawing/2014/main" id="{8FF65B46-EE20-09F7-19FF-7401E3FA1595}"/>
                </a:ext>
              </a:extLst>
            </p:cNvPr>
            <p:cNvSpPr txBox="1">
              <a:spLocks noChangeArrowheads="1"/>
            </p:cNvSpPr>
            <p:nvPr/>
          </p:nvSpPr>
          <p:spPr bwMode="auto">
            <a:xfrm>
              <a:off x="6545278" y="43830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2</a:t>
              </a:r>
            </a:p>
          </p:txBody>
        </p:sp>
        <p:sp>
          <p:nvSpPr>
            <p:cNvPr id="69" name="Text Box 72">
              <a:extLst>
                <a:ext uri="{FF2B5EF4-FFF2-40B4-BE49-F238E27FC236}">
                  <a16:creationId xmlns:a16="http://schemas.microsoft.com/office/drawing/2014/main" id="{90383E8B-CAB7-4FCE-D2C3-8099F626BA26}"/>
                </a:ext>
              </a:extLst>
            </p:cNvPr>
            <p:cNvSpPr txBox="1">
              <a:spLocks noChangeArrowheads="1"/>
            </p:cNvSpPr>
            <p:nvPr/>
          </p:nvSpPr>
          <p:spPr bwMode="auto">
            <a:xfrm>
              <a:off x="7072330" y="43830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4</a:t>
              </a:r>
            </a:p>
          </p:txBody>
        </p:sp>
        <p:sp>
          <p:nvSpPr>
            <p:cNvPr id="70" name="Text Box 73">
              <a:extLst>
                <a:ext uri="{FF2B5EF4-FFF2-40B4-BE49-F238E27FC236}">
                  <a16:creationId xmlns:a16="http://schemas.microsoft.com/office/drawing/2014/main" id="{0175230E-E7DA-6900-7ED7-57BC41F1734B}"/>
                </a:ext>
              </a:extLst>
            </p:cNvPr>
            <p:cNvSpPr txBox="1">
              <a:spLocks noChangeArrowheads="1"/>
            </p:cNvSpPr>
            <p:nvPr/>
          </p:nvSpPr>
          <p:spPr bwMode="auto">
            <a:xfrm>
              <a:off x="7831162" y="43830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2</a:t>
              </a:r>
            </a:p>
          </p:txBody>
        </p:sp>
        <p:sp>
          <p:nvSpPr>
            <p:cNvPr id="71" name="Text Box 74">
              <a:extLst>
                <a:ext uri="{FF2B5EF4-FFF2-40B4-BE49-F238E27FC236}">
                  <a16:creationId xmlns:a16="http://schemas.microsoft.com/office/drawing/2014/main" id="{E3D216BD-0A81-1868-4B54-C909D8AD3512}"/>
                </a:ext>
              </a:extLst>
            </p:cNvPr>
            <p:cNvSpPr txBox="1">
              <a:spLocks noChangeArrowheads="1"/>
            </p:cNvSpPr>
            <p:nvPr/>
          </p:nvSpPr>
          <p:spPr bwMode="auto">
            <a:xfrm>
              <a:off x="8429652" y="4383073"/>
              <a:ext cx="3257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sz="2000">
                  <a:solidFill>
                    <a:srgbClr val="0000FF"/>
                  </a:solidFill>
                </a:rPr>
                <a:t>3</a:t>
              </a:r>
            </a:p>
          </p:txBody>
        </p:sp>
      </p:grpSp>
      <p:sp>
        <p:nvSpPr>
          <p:cNvPr id="3" name="矩形 2"/>
          <p:cNvSpPr/>
          <p:nvPr/>
        </p:nvSpPr>
        <p:spPr>
          <a:xfrm>
            <a:off x="2998432" y="6334460"/>
            <a:ext cx="2941831" cy="369332"/>
          </a:xfrm>
          <a:prstGeom prst="rect">
            <a:avLst/>
          </a:prstGeom>
        </p:spPr>
        <p:txBody>
          <a:bodyPr wrap="none">
            <a:spAutoFit/>
          </a:bodyPr>
          <a:lstStyle/>
          <a:p>
            <a:r>
              <a:rPr lang="zh-CN" altLang="en-US" dirty="0"/>
              <a:t>图 </a:t>
            </a:r>
            <a:r>
              <a:rPr lang="en-US" altLang="zh-CN" dirty="0"/>
              <a:t>6.9 </a:t>
            </a:r>
            <a:r>
              <a:rPr lang="zh-CN" altLang="en-US" dirty="0"/>
              <a:t>货郎担问题解空间树</a:t>
            </a:r>
          </a:p>
        </p:txBody>
      </p:sp>
    </p:spTree>
    <p:extLst>
      <p:ext uri="{BB962C8B-B14F-4D97-AF65-F5344CB8AC3E}">
        <p14:creationId xmlns:p14="http://schemas.microsoft.com/office/powerpoint/2010/main" val="17388706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124744"/>
            <a:ext cx="8460432" cy="4176464"/>
          </a:xfrm>
        </p:spPr>
        <p:txBody>
          <a:bodyPr/>
          <a:lstStyle/>
          <a:p>
            <a:pPr marL="0" indent="0" eaLnBrk="1" hangingPunct="1">
              <a:lnSpc>
                <a:spcPct val="150000"/>
              </a:lnSpc>
              <a:buNone/>
            </a:pPr>
            <a:r>
              <a:rPr lang="en-US" altLang="zh-CN" sz="1800" dirty="0"/>
              <a:t>3</a:t>
            </a:r>
            <a:r>
              <a:rPr lang="zh-CN" altLang="en-US" sz="1800" dirty="0"/>
              <a:t>．应用回溯法求解问题的步骤：</a:t>
            </a:r>
            <a:endParaRPr lang="en-US" altLang="zh-CN" sz="1800" dirty="0"/>
          </a:p>
          <a:p>
            <a:pPr marL="0" indent="0" eaLnBrk="1" hangingPunct="1">
              <a:lnSpc>
                <a:spcPct val="150000"/>
              </a:lnSpc>
              <a:buNone/>
            </a:pPr>
            <a:r>
              <a:rPr lang="zh-CN" altLang="en-US" sz="1800" dirty="0"/>
              <a:t>通过上面例子的分析，我们可以得到应用回溯法求解问题的步骤： </a:t>
            </a:r>
            <a:endParaRPr lang="en-US" altLang="zh-CN" sz="1800" dirty="0"/>
          </a:p>
          <a:p>
            <a:pPr marL="0" indent="0" eaLnBrk="1" hangingPunct="1">
              <a:lnSpc>
                <a:spcPct val="150000"/>
              </a:lnSpc>
              <a:buNone/>
            </a:pPr>
            <a:r>
              <a:rPr lang="zh-CN" altLang="en-US" sz="1800" dirty="0"/>
              <a:t>（</a:t>
            </a:r>
            <a:r>
              <a:rPr lang="en-US" altLang="zh-CN" sz="1800" dirty="0"/>
              <a:t>1</a:t>
            </a:r>
            <a:r>
              <a:rPr lang="zh-CN" altLang="en-US" sz="1800" dirty="0"/>
              <a:t>）针对所给问题，定义问题的解空间。 </a:t>
            </a:r>
            <a:endParaRPr lang="en-US" altLang="zh-CN" sz="1800" dirty="0"/>
          </a:p>
          <a:p>
            <a:pPr marL="0" indent="0" eaLnBrk="1" hangingPunct="1">
              <a:lnSpc>
                <a:spcPct val="150000"/>
              </a:lnSpc>
              <a:buNone/>
            </a:pPr>
            <a:r>
              <a:rPr lang="zh-CN" altLang="en-US" sz="1800" dirty="0"/>
              <a:t>（</a:t>
            </a:r>
            <a:r>
              <a:rPr lang="en-US" altLang="zh-CN" sz="1800" dirty="0"/>
              <a:t>2</a:t>
            </a:r>
            <a:r>
              <a:rPr lang="zh-CN" altLang="en-US" sz="1800" dirty="0"/>
              <a:t>）确定易于搜索的解空间结构。 </a:t>
            </a:r>
            <a:endParaRPr lang="en-US" altLang="zh-CN" sz="1800" dirty="0"/>
          </a:p>
          <a:p>
            <a:pPr marL="0" indent="0" eaLnBrk="1" hangingPunct="1">
              <a:lnSpc>
                <a:spcPct val="150000"/>
              </a:lnSpc>
              <a:buNone/>
            </a:pPr>
            <a:r>
              <a:rPr lang="zh-CN" altLang="en-US" sz="1800" dirty="0"/>
              <a:t>（</a:t>
            </a:r>
            <a:r>
              <a:rPr lang="en-US" altLang="zh-CN" sz="1800" dirty="0"/>
              <a:t>3</a:t>
            </a:r>
            <a:r>
              <a:rPr lang="zh-CN" altLang="en-US" sz="1800" dirty="0"/>
              <a:t>）以深度优先的方式搜索解空间，并且在搜索过程中用剪枝函数避免无效搜索。</a:t>
            </a:r>
            <a:endParaRPr lang="en-US" altLang="zh-CN" sz="1800" dirty="0"/>
          </a:p>
          <a:p>
            <a:pPr marL="0" indent="0" eaLnBrk="1" hangingPunct="1">
              <a:lnSpc>
                <a:spcPct val="150000"/>
              </a:lnSpc>
              <a:buNone/>
            </a:pPr>
            <a:r>
              <a:rPr lang="en-US" altLang="zh-CN" sz="1800" dirty="0"/>
              <a:t>         </a:t>
            </a:r>
            <a:r>
              <a:rPr lang="zh-CN" altLang="en-US" sz="1800" dirty="0"/>
              <a:t>在搜索过程中，常用的剪枝策略包括以下两种：约束函数和限界函数。我们一般用约束 函数在扩展结点处剪去不满足约束的子树；用限界函数剪去得不到最优解的子树。 </a:t>
            </a:r>
            <a:endParaRPr lang="en-US" altLang="zh-CN" sz="1800" dirty="0"/>
          </a:p>
        </p:txBody>
      </p:sp>
    </p:spTree>
    <p:extLst>
      <p:ext uri="{BB962C8B-B14F-4D97-AF65-F5344CB8AC3E}">
        <p14:creationId xmlns:p14="http://schemas.microsoft.com/office/powerpoint/2010/main" val="23801298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6. 3</a:t>
            </a:r>
            <a:r>
              <a:rPr lang="zh-CN" altLang="en-US" dirty="0"/>
              <a:t>回溯法框架</a:t>
            </a:r>
            <a:br>
              <a:rPr lang="en-US" altLang="zh-CN" dirty="0"/>
            </a:br>
            <a:r>
              <a:rPr lang="en-US" altLang="zh-CN" dirty="0"/>
              <a:t>6.3.1 </a:t>
            </a:r>
            <a:r>
              <a:rPr lang="zh-CN" altLang="en-US" dirty="0"/>
              <a:t>递归回溯</a:t>
            </a:r>
          </a:p>
        </p:txBody>
      </p:sp>
      <p:sp>
        <p:nvSpPr>
          <p:cNvPr id="8" name="内容占位符 2"/>
          <p:cNvSpPr txBox="1">
            <a:spLocks/>
          </p:cNvSpPr>
          <p:nvPr/>
        </p:nvSpPr>
        <p:spPr>
          <a:xfrm>
            <a:off x="251520" y="1623924"/>
            <a:ext cx="8435280" cy="1512168"/>
          </a:xfrm>
          <a:prstGeom prst="rect">
            <a:avLst/>
          </a:prstGeom>
        </p:spPr>
        <p:txBody>
          <a:bodyPr vert="horz" lIns="91440" tIns="45720" rIns="91440" bIns="45720" rtlCol="0">
            <a:normAutofit/>
          </a:bodyPr>
          <a:lst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0"/>
              </a:spcAft>
              <a:buNone/>
            </a:pPr>
            <a:r>
              <a:rPr lang="zh-CN" altLang="en-US" sz="1800" b="1" dirty="0">
                <a:latin typeface="+mn-lt"/>
                <a:ea typeface="+mn-ea"/>
              </a:rPr>
              <a:t>       递归算法中的形参具有自动回溯的功能，且回溯法对解空间作深度优先搜索，因此，在 一般情况下采用递归方法实现回溯法</a:t>
            </a:r>
            <a:r>
              <a:rPr lang="zh-CN" altLang="en-US" sz="1800" b="1" dirty="0">
                <a:latin typeface="+mn-lt"/>
                <a:ea typeface="+mn-ea"/>
                <a:sym typeface="+mn-ea"/>
              </a:rPr>
              <a:t>。</a:t>
            </a:r>
            <a:endParaRPr lang="zh-CN" altLang="en-US" sz="1800" b="1" dirty="0">
              <a:latin typeface="+mn-lt"/>
              <a:ea typeface="+mn-ea"/>
            </a:endParaRPr>
          </a:p>
        </p:txBody>
      </p:sp>
      <p:sp>
        <p:nvSpPr>
          <p:cNvPr id="9" name="矩形 8"/>
          <p:cNvSpPr/>
          <p:nvPr/>
        </p:nvSpPr>
        <p:spPr>
          <a:xfrm>
            <a:off x="441960" y="2380008"/>
            <a:ext cx="8594536" cy="3693319"/>
          </a:xfrm>
          <a:prstGeom prst="rect">
            <a:avLst/>
          </a:prstGeom>
        </p:spPr>
        <p:txBody>
          <a:bodyPr wrap="square">
            <a:spAutoFit/>
          </a:bodyPr>
          <a:lstStyle/>
          <a:p>
            <a:pPr lvl="1" fontAlgn="auto">
              <a:spcBef>
                <a:spcPts val="0"/>
              </a:spcBef>
              <a:spcAft>
                <a:spcPts val="0"/>
              </a:spcAft>
              <a:buFont typeface="Wingdings" panose="05000000000000000000" pitchFamily="2" charset="2"/>
              <a:buNone/>
              <a:defRPr/>
            </a:pPr>
            <a:r>
              <a:rPr lang="en-US" altLang="zh-CN" b="1" dirty="0">
                <a:solidFill>
                  <a:srgbClr val="0000FF"/>
                </a:solidFill>
                <a:latin typeface="Times New Roman" panose="02020603050405020304" charset="0"/>
              </a:rPr>
              <a:t>void</a:t>
            </a:r>
            <a:r>
              <a:rPr lang="en-US" altLang="zh-CN" b="1" dirty="0">
                <a:solidFill>
                  <a:prstClr val="black">
                    <a:lumMod val="95000"/>
                    <a:lumOff val="5000"/>
                  </a:prstClr>
                </a:solidFill>
                <a:latin typeface="Times New Roman" panose="02020603050405020304" charset="0"/>
              </a:rPr>
              <a:t> backtrack (</a:t>
            </a:r>
            <a:r>
              <a:rPr lang="en-US" altLang="zh-CN" b="1" dirty="0" err="1">
                <a:solidFill>
                  <a:srgbClr val="0000FF"/>
                </a:solidFill>
                <a:latin typeface="Times New Roman" panose="02020603050405020304" charset="0"/>
              </a:rPr>
              <a:t>int</a:t>
            </a:r>
            <a:r>
              <a:rPr lang="en-US" altLang="zh-CN" b="1" dirty="0">
                <a:solidFill>
                  <a:prstClr val="black">
                    <a:lumMod val="95000"/>
                    <a:lumOff val="5000"/>
                  </a:prstClr>
                </a:solidFill>
                <a:latin typeface="Times New Roman" panose="02020603050405020304" charset="0"/>
              </a:rPr>
              <a:t> t)</a:t>
            </a:r>
            <a:r>
              <a:rPr lang="en-US" altLang="zh-CN" b="1" dirty="0">
                <a:solidFill>
                  <a:prstClr val="black">
                    <a:lumMod val="95000"/>
                    <a:lumOff val="5000"/>
                  </a:prstClr>
                </a:solidFill>
                <a:latin typeface="Times New Roman" panose="02020603050405020304" charset="0"/>
                <a:sym typeface="+mn-ea"/>
              </a:rPr>
              <a:t>{</a:t>
            </a:r>
          </a:p>
          <a:p>
            <a:pPr lvl="2" fontAlgn="auto">
              <a:spcBef>
                <a:spcPts val="0"/>
              </a:spcBef>
              <a:spcAft>
                <a:spcPts val="0"/>
              </a:spcAft>
              <a:defRPr/>
            </a:pPr>
            <a:r>
              <a:rPr lang="en-US" altLang="zh-CN" b="1" dirty="0">
                <a:solidFill>
                  <a:srgbClr val="0000FF"/>
                </a:solidFill>
                <a:latin typeface="Times New Roman" panose="02020603050405020304" charset="0"/>
              </a:rPr>
              <a:t>if</a:t>
            </a:r>
            <a:r>
              <a:rPr lang="en-US" altLang="zh-CN" b="1" dirty="0">
                <a:solidFill>
                  <a:prstClr val="black">
                    <a:lumMod val="95000"/>
                    <a:lumOff val="5000"/>
                  </a:prstClr>
                </a:solidFill>
                <a:latin typeface="Times New Roman" panose="02020603050405020304" charset="0"/>
              </a:rPr>
              <a:t> (t&gt;n)              </a:t>
            </a:r>
            <a:r>
              <a:rPr lang="en-US" altLang="zh-CN" dirty="0">
                <a:solidFill>
                  <a:prstClr val="black"/>
                </a:solidFill>
                <a:latin typeface="Times New Roman" panose="02020603050405020304" charset="0"/>
              </a:rPr>
              <a:t>//</a:t>
            </a:r>
            <a:r>
              <a:rPr lang="en-US" altLang="zh-CN" dirty="0" err="1">
                <a:solidFill>
                  <a:prstClr val="black"/>
                </a:solidFill>
                <a:latin typeface="Times New Roman" panose="02020603050405020304" charset="0"/>
              </a:rPr>
              <a:t>t&gt;n</a:t>
            </a:r>
            <a:r>
              <a:rPr lang="zh-CN" altLang="en-US" dirty="0">
                <a:solidFill>
                  <a:prstClr val="black"/>
                </a:solidFill>
                <a:latin typeface="Times New Roman" panose="02020603050405020304" charset="0"/>
              </a:rPr>
              <a:t>表示算法已搜索到叶节点</a:t>
            </a:r>
            <a:endParaRPr lang="zh-CN" altLang="en-US" b="1" dirty="0">
              <a:solidFill>
                <a:prstClr val="black">
                  <a:lumMod val="95000"/>
                  <a:lumOff val="5000"/>
                </a:prstClr>
              </a:solidFill>
              <a:latin typeface="Times New Roman" panose="02020603050405020304" charset="0"/>
            </a:endParaRPr>
          </a:p>
          <a:p>
            <a:pPr lvl="2" fontAlgn="auto">
              <a:spcBef>
                <a:spcPts val="0"/>
              </a:spcBef>
              <a:spcAft>
                <a:spcPts val="0"/>
              </a:spcAft>
              <a:defRPr/>
            </a:pPr>
            <a:r>
              <a:rPr lang="en-US" altLang="zh-CN" b="1" dirty="0">
                <a:solidFill>
                  <a:prstClr val="black">
                    <a:lumMod val="95000"/>
                    <a:lumOff val="5000"/>
                  </a:prstClr>
                </a:solidFill>
                <a:latin typeface="Times New Roman" panose="02020603050405020304" charset="0"/>
              </a:rPr>
              <a:t>   </a:t>
            </a:r>
            <a:r>
              <a:rPr lang="en-US" altLang="zh-CN" b="1" dirty="0">
                <a:solidFill>
                  <a:srgbClr val="0000FF"/>
                </a:solidFill>
                <a:latin typeface="Times New Roman" panose="02020603050405020304" charset="0"/>
              </a:rPr>
              <a:t>output</a:t>
            </a:r>
            <a:r>
              <a:rPr lang="en-US" altLang="zh-CN" b="1" dirty="0">
                <a:solidFill>
                  <a:prstClr val="black">
                    <a:lumMod val="95000"/>
                    <a:lumOff val="5000"/>
                  </a:prstClr>
                </a:solidFill>
                <a:latin typeface="Times New Roman" panose="02020603050405020304" charset="0"/>
              </a:rPr>
              <a:t>(x);</a:t>
            </a:r>
            <a:r>
              <a:rPr lang="en-US" altLang="zh-CN" dirty="0">
                <a:solidFill>
                  <a:prstClr val="black"/>
                </a:solidFill>
                <a:latin typeface="Times New Roman" panose="02020603050405020304" charset="0"/>
              </a:rPr>
              <a:t>     //</a:t>
            </a:r>
            <a:r>
              <a:rPr lang="zh-CN" altLang="en-US" dirty="0">
                <a:solidFill>
                  <a:prstClr val="black"/>
                </a:solidFill>
                <a:latin typeface="Times New Roman" panose="02020603050405020304" charset="0"/>
              </a:rPr>
              <a:t>记录或输出得到的可行解</a:t>
            </a:r>
            <a:r>
              <a:rPr lang="en-US" altLang="zh-CN" dirty="0">
                <a:solidFill>
                  <a:prstClr val="black"/>
                </a:solidFill>
                <a:latin typeface="Times New Roman" panose="02020603050405020304" charset="0"/>
              </a:rPr>
              <a:t>x</a:t>
            </a:r>
          </a:p>
          <a:p>
            <a:pPr lvl="2" fontAlgn="auto">
              <a:spcBef>
                <a:spcPts val="0"/>
              </a:spcBef>
              <a:spcAft>
                <a:spcPts val="0"/>
              </a:spcAft>
              <a:defRPr/>
            </a:pPr>
            <a:r>
              <a:rPr lang="en-US" altLang="zh-CN" b="1" dirty="0">
                <a:solidFill>
                  <a:srgbClr val="0000FF"/>
                </a:solidFill>
                <a:latin typeface="Times New Roman" panose="02020603050405020304" charset="0"/>
              </a:rPr>
              <a:t>else</a:t>
            </a:r>
          </a:p>
          <a:p>
            <a:pPr lvl="3" fontAlgn="auto">
              <a:spcBef>
                <a:spcPts val="0"/>
              </a:spcBef>
              <a:spcAft>
                <a:spcPts val="0"/>
              </a:spcAft>
              <a:defRPr/>
            </a:pPr>
            <a:r>
              <a:rPr lang="en-US" altLang="zh-CN" b="1" dirty="0">
                <a:solidFill>
                  <a:srgbClr val="0000FF"/>
                </a:solidFill>
                <a:latin typeface="Times New Roman" panose="02020603050405020304" charset="0"/>
              </a:rPr>
              <a:t>for</a:t>
            </a:r>
            <a:r>
              <a:rPr lang="en-US" altLang="zh-CN" b="1" dirty="0">
                <a:solidFill>
                  <a:prstClr val="black">
                    <a:lumMod val="95000"/>
                    <a:lumOff val="5000"/>
                  </a:prstClr>
                </a:solidFill>
                <a:latin typeface="Times New Roman" panose="02020603050405020304" charset="0"/>
              </a:rPr>
              <a:t> (</a:t>
            </a:r>
            <a:r>
              <a:rPr lang="en-US" altLang="zh-CN" b="1" dirty="0" err="1">
                <a:solidFill>
                  <a:srgbClr val="0000FF"/>
                </a:solidFill>
                <a:latin typeface="Times New Roman" panose="02020603050405020304" charset="0"/>
              </a:rPr>
              <a:t>int</a:t>
            </a:r>
            <a:r>
              <a:rPr lang="en-US" altLang="zh-CN" b="1" dirty="0">
                <a:solidFill>
                  <a:prstClr val="black">
                    <a:lumMod val="95000"/>
                    <a:lumOff val="5000"/>
                  </a:prstClr>
                </a:solidFill>
                <a:latin typeface="Times New Roman" panose="02020603050405020304" charset="0"/>
              </a:rPr>
              <a:t> </a:t>
            </a:r>
            <a:r>
              <a:rPr lang="en-US" altLang="zh-CN" b="1" dirty="0" err="1">
                <a:solidFill>
                  <a:prstClr val="black">
                    <a:lumMod val="95000"/>
                    <a:lumOff val="5000"/>
                  </a:prstClr>
                </a:solidFill>
                <a:latin typeface="Times New Roman" panose="02020603050405020304" charset="0"/>
              </a:rPr>
              <a:t>i</a:t>
            </a:r>
            <a:r>
              <a:rPr lang="en-US" altLang="zh-CN" b="1" dirty="0">
                <a:solidFill>
                  <a:prstClr val="black">
                    <a:lumMod val="95000"/>
                    <a:lumOff val="5000"/>
                  </a:prstClr>
                </a:solidFill>
                <a:latin typeface="Times New Roman" panose="02020603050405020304" charset="0"/>
              </a:rPr>
              <a:t>=f(</a:t>
            </a:r>
            <a:r>
              <a:rPr lang="en-US" altLang="zh-CN" b="1" dirty="0" err="1">
                <a:solidFill>
                  <a:prstClr val="black">
                    <a:lumMod val="95000"/>
                    <a:lumOff val="5000"/>
                  </a:prstClr>
                </a:solidFill>
                <a:latin typeface="Times New Roman" panose="02020603050405020304" charset="0"/>
              </a:rPr>
              <a:t>n,t</a:t>
            </a:r>
            <a:r>
              <a:rPr lang="en-US" altLang="zh-CN" b="1" dirty="0">
                <a:solidFill>
                  <a:prstClr val="black">
                    <a:lumMod val="95000"/>
                    <a:lumOff val="5000"/>
                  </a:prstClr>
                </a:solidFill>
                <a:latin typeface="Times New Roman" panose="02020603050405020304" charset="0"/>
              </a:rPr>
              <a:t>);</a:t>
            </a:r>
            <a:r>
              <a:rPr lang="en-US" altLang="zh-CN" b="1" dirty="0" err="1">
                <a:solidFill>
                  <a:prstClr val="black">
                    <a:lumMod val="95000"/>
                    <a:lumOff val="5000"/>
                  </a:prstClr>
                </a:solidFill>
                <a:latin typeface="Times New Roman" panose="02020603050405020304" charset="0"/>
              </a:rPr>
              <a:t>i</a:t>
            </a:r>
            <a:r>
              <a:rPr lang="en-US" altLang="zh-CN" b="1" dirty="0">
                <a:solidFill>
                  <a:prstClr val="black">
                    <a:lumMod val="95000"/>
                    <a:lumOff val="5000"/>
                  </a:prstClr>
                </a:solidFill>
                <a:latin typeface="Times New Roman" panose="02020603050405020304" charset="0"/>
              </a:rPr>
              <a:t>&lt;=g(</a:t>
            </a:r>
            <a:r>
              <a:rPr lang="en-US" altLang="zh-CN" b="1" dirty="0" err="1">
                <a:solidFill>
                  <a:prstClr val="black">
                    <a:lumMod val="95000"/>
                    <a:lumOff val="5000"/>
                  </a:prstClr>
                </a:solidFill>
                <a:latin typeface="Times New Roman" panose="02020603050405020304" charset="0"/>
              </a:rPr>
              <a:t>n,t</a:t>
            </a:r>
            <a:r>
              <a:rPr lang="en-US" altLang="zh-CN" b="1" dirty="0">
                <a:solidFill>
                  <a:prstClr val="black">
                    <a:lumMod val="95000"/>
                    <a:lumOff val="5000"/>
                  </a:prstClr>
                </a:solidFill>
                <a:latin typeface="Times New Roman" panose="02020603050405020304" charset="0"/>
              </a:rPr>
              <a:t>);</a:t>
            </a:r>
            <a:r>
              <a:rPr lang="en-US" altLang="zh-CN" b="1" dirty="0" err="1">
                <a:solidFill>
                  <a:prstClr val="black">
                    <a:lumMod val="95000"/>
                    <a:lumOff val="5000"/>
                  </a:prstClr>
                </a:solidFill>
                <a:latin typeface="Times New Roman" panose="02020603050405020304" charset="0"/>
              </a:rPr>
              <a:t>i</a:t>
            </a:r>
            <a:r>
              <a:rPr lang="en-US" altLang="zh-CN" b="1" dirty="0">
                <a:solidFill>
                  <a:prstClr val="black">
                    <a:lumMod val="95000"/>
                    <a:lumOff val="5000"/>
                  </a:prstClr>
                </a:solidFill>
                <a:latin typeface="Times New Roman" panose="02020603050405020304" charset="0"/>
              </a:rPr>
              <a:t>++) </a:t>
            </a:r>
            <a:r>
              <a:rPr lang="en-US" altLang="zh-CN" b="1" dirty="0">
                <a:solidFill>
                  <a:prstClr val="black">
                    <a:lumMod val="95000"/>
                    <a:lumOff val="5000"/>
                  </a:prstClr>
                </a:solidFill>
                <a:latin typeface="Times New Roman" panose="02020603050405020304" charset="0"/>
                <a:sym typeface="+mn-ea"/>
              </a:rPr>
              <a:t>{</a:t>
            </a:r>
            <a:r>
              <a:rPr lang="en-US" altLang="zh-CN" b="1" dirty="0">
                <a:solidFill>
                  <a:prstClr val="black">
                    <a:lumMod val="95000"/>
                    <a:lumOff val="5000"/>
                  </a:prstClr>
                </a:solidFill>
                <a:latin typeface="Times New Roman" panose="02020603050405020304" charset="0"/>
              </a:rPr>
              <a:t>      </a:t>
            </a:r>
            <a:r>
              <a:rPr lang="zh-CN" altLang="en-US" dirty="0">
                <a:solidFill>
                  <a:prstClr val="black"/>
                </a:solidFill>
                <a:latin typeface="Times New Roman" panose="02020603050405020304" charset="0"/>
              </a:rPr>
              <a:t>//其中</a:t>
            </a:r>
            <a:r>
              <a:rPr lang="en-US" altLang="zh-CN" dirty="0">
                <a:solidFill>
                  <a:prstClr val="black"/>
                </a:solidFill>
                <a:latin typeface="Times New Roman" panose="02020603050405020304" charset="0"/>
              </a:rPr>
              <a:t>f(</a:t>
            </a:r>
            <a:r>
              <a:rPr lang="en-US" altLang="zh-CN" dirty="0" err="1">
                <a:solidFill>
                  <a:prstClr val="black"/>
                </a:solidFill>
                <a:latin typeface="Times New Roman" panose="02020603050405020304" charset="0"/>
              </a:rPr>
              <a:t>n,t</a:t>
            </a:r>
            <a:r>
              <a:rPr lang="en-US" altLang="zh-CN" dirty="0">
                <a:solidFill>
                  <a:prstClr val="black"/>
                </a:solidFill>
                <a:latin typeface="Times New Roman" panose="02020603050405020304" charset="0"/>
              </a:rPr>
              <a:t>),g(</a:t>
            </a:r>
            <a:r>
              <a:rPr lang="en-US" altLang="zh-CN" dirty="0" err="1">
                <a:solidFill>
                  <a:prstClr val="black"/>
                </a:solidFill>
                <a:latin typeface="Times New Roman" panose="02020603050405020304" charset="0"/>
              </a:rPr>
              <a:t>n,t</a:t>
            </a:r>
            <a:r>
              <a:rPr lang="en-US" altLang="zh-CN" dirty="0">
                <a:solidFill>
                  <a:prstClr val="black"/>
                </a:solidFill>
                <a:latin typeface="Times New Roman" panose="02020603050405020304" charset="0"/>
              </a:rPr>
              <a:t>)</a:t>
            </a:r>
            <a:r>
              <a:rPr lang="zh-CN" altLang="en-US" dirty="0">
                <a:solidFill>
                  <a:prstClr val="black"/>
                </a:solidFill>
                <a:latin typeface="Times New Roman" panose="02020603050405020304" charset="0"/>
              </a:rPr>
              <a:t>分别表示在当前扩展结点</a:t>
            </a:r>
            <a:endParaRPr lang="en-US" altLang="zh-CN" dirty="0">
              <a:solidFill>
                <a:prstClr val="black"/>
              </a:solidFill>
              <a:latin typeface="Times New Roman" panose="02020603050405020304" charset="0"/>
            </a:endParaRPr>
          </a:p>
          <a:p>
            <a:pPr lvl="3" fontAlgn="auto">
              <a:spcBef>
                <a:spcPts val="0"/>
              </a:spcBef>
              <a:spcAft>
                <a:spcPts val="0"/>
              </a:spcAft>
              <a:defRPr/>
            </a:pPr>
            <a:r>
              <a:rPr lang="en-US" altLang="zh-CN" dirty="0">
                <a:solidFill>
                  <a:prstClr val="black"/>
                </a:solidFill>
                <a:latin typeface="Times New Roman" panose="02020603050405020304" charset="0"/>
              </a:rPr>
              <a:t>                                                          </a:t>
            </a:r>
            <a:r>
              <a:rPr lang="zh-CN" altLang="en-US" dirty="0">
                <a:solidFill>
                  <a:prstClr val="black"/>
                </a:solidFill>
                <a:latin typeface="Times New Roman" panose="02020603050405020304" charset="0"/>
              </a:rPr>
              <a:t>处未搜索过的子树的起始编号和终止编号</a:t>
            </a:r>
            <a:endParaRPr lang="zh-CN" altLang="en-US" b="1" dirty="0">
              <a:solidFill>
                <a:prstClr val="black">
                  <a:lumMod val="95000"/>
                  <a:lumOff val="5000"/>
                </a:prstClr>
              </a:solidFill>
              <a:latin typeface="Times New Roman" panose="02020603050405020304" charset="0"/>
            </a:endParaRPr>
          </a:p>
          <a:p>
            <a:pPr lvl="4" fontAlgn="auto">
              <a:spcBef>
                <a:spcPts val="0"/>
              </a:spcBef>
              <a:spcAft>
                <a:spcPts val="0"/>
              </a:spcAft>
              <a:defRPr/>
            </a:pPr>
            <a:r>
              <a:rPr lang="en-US" altLang="zh-CN" b="1" dirty="0">
                <a:solidFill>
                  <a:prstClr val="black">
                    <a:lumMod val="95000"/>
                    <a:lumOff val="5000"/>
                  </a:prstClr>
                </a:solidFill>
                <a:latin typeface="Times New Roman" panose="02020603050405020304" charset="0"/>
              </a:rPr>
              <a:t>x[t]=h(</a:t>
            </a:r>
            <a:r>
              <a:rPr lang="en-US" altLang="zh-CN" b="1" dirty="0" err="1">
                <a:solidFill>
                  <a:prstClr val="black">
                    <a:lumMod val="95000"/>
                    <a:lumOff val="5000"/>
                  </a:prstClr>
                </a:solidFill>
                <a:latin typeface="Times New Roman" panose="02020603050405020304" charset="0"/>
              </a:rPr>
              <a:t>i</a:t>
            </a:r>
            <a:r>
              <a:rPr lang="en-US" altLang="zh-CN" b="1" dirty="0">
                <a:solidFill>
                  <a:prstClr val="black">
                    <a:lumMod val="95000"/>
                    <a:lumOff val="5000"/>
                  </a:prstClr>
                </a:solidFill>
                <a:latin typeface="Times New Roman" panose="02020603050405020304" charset="0"/>
              </a:rPr>
              <a:t>);</a:t>
            </a:r>
            <a:r>
              <a:rPr lang="en-US" altLang="zh-CN" dirty="0">
                <a:solidFill>
                  <a:prstClr val="black"/>
                </a:solidFill>
                <a:latin typeface="Times New Roman" panose="02020603050405020304" charset="0"/>
              </a:rPr>
              <a:t>    //h(</a:t>
            </a:r>
            <a:r>
              <a:rPr lang="en-US" altLang="zh-CN" dirty="0" err="1">
                <a:solidFill>
                  <a:prstClr val="black"/>
                </a:solidFill>
                <a:latin typeface="Times New Roman" panose="02020603050405020304" charset="0"/>
              </a:rPr>
              <a:t>i</a:t>
            </a:r>
            <a:r>
              <a:rPr lang="en-US" altLang="zh-CN" dirty="0">
                <a:solidFill>
                  <a:prstClr val="black"/>
                </a:solidFill>
                <a:latin typeface="Times New Roman" panose="02020603050405020304" charset="0"/>
              </a:rPr>
              <a:t>)</a:t>
            </a:r>
            <a:r>
              <a:rPr lang="zh-CN" altLang="en-US" dirty="0">
                <a:solidFill>
                  <a:prstClr val="black"/>
                </a:solidFill>
                <a:latin typeface="Times New Roman" panose="02020603050405020304" charset="0"/>
              </a:rPr>
              <a:t>表示在当前扩展节点处</a:t>
            </a:r>
            <a:r>
              <a:rPr lang="en-US" altLang="zh-CN" dirty="0">
                <a:solidFill>
                  <a:prstClr val="black"/>
                </a:solidFill>
                <a:latin typeface="Times New Roman" panose="02020603050405020304" charset="0"/>
              </a:rPr>
              <a:t>x[t]</a:t>
            </a:r>
            <a:r>
              <a:rPr lang="zh-CN" altLang="en-US" dirty="0">
                <a:solidFill>
                  <a:prstClr val="black"/>
                </a:solidFill>
                <a:latin typeface="Times New Roman" panose="02020603050405020304" charset="0"/>
              </a:rPr>
              <a:t>的第</a:t>
            </a:r>
            <a:r>
              <a:rPr lang="en-US" altLang="zh-CN" dirty="0" err="1">
                <a:solidFill>
                  <a:prstClr val="black"/>
                </a:solidFill>
                <a:latin typeface="Times New Roman" panose="02020603050405020304" charset="0"/>
              </a:rPr>
              <a:t>i</a:t>
            </a:r>
            <a:r>
              <a:rPr lang="zh-CN" altLang="en-US" dirty="0">
                <a:solidFill>
                  <a:prstClr val="black"/>
                </a:solidFill>
                <a:latin typeface="Times New Roman" panose="02020603050405020304" charset="0"/>
              </a:rPr>
              <a:t>个可选值</a:t>
            </a:r>
          </a:p>
          <a:p>
            <a:pPr lvl="4" fontAlgn="auto">
              <a:spcBef>
                <a:spcPts val="0"/>
              </a:spcBef>
              <a:spcAft>
                <a:spcPts val="0"/>
              </a:spcAft>
              <a:defRPr/>
            </a:pPr>
            <a:r>
              <a:rPr lang="en-US" altLang="zh-CN" b="1" dirty="0">
                <a:solidFill>
                  <a:srgbClr val="0000FF"/>
                </a:solidFill>
                <a:latin typeface="Times New Roman" panose="02020603050405020304" charset="0"/>
              </a:rPr>
              <a:t>if </a:t>
            </a:r>
            <a:r>
              <a:rPr lang="en-US" altLang="zh-CN" b="1" dirty="0">
                <a:solidFill>
                  <a:prstClr val="black">
                    <a:lumMod val="95000"/>
                    <a:lumOff val="5000"/>
                  </a:prstClr>
                </a:solidFill>
                <a:latin typeface="Times New Roman" panose="02020603050405020304" charset="0"/>
              </a:rPr>
              <a:t>(constraint(t)&amp;&amp;bound(t))</a:t>
            </a:r>
          </a:p>
          <a:p>
            <a:pPr lvl="4" fontAlgn="auto">
              <a:spcBef>
                <a:spcPts val="0"/>
              </a:spcBef>
              <a:spcAft>
                <a:spcPts val="0"/>
              </a:spcAft>
              <a:defRPr/>
            </a:pPr>
            <a:r>
              <a:rPr lang="en-US" altLang="zh-CN" b="1" dirty="0">
                <a:solidFill>
                  <a:prstClr val="black">
                    <a:lumMod val="95000"/>
                    <a:lumOff val="5000"/>
                  </a:prstClr>
                </a:solidFill>
                <a:latin typeface="Times New Roman" panose="02020603050405020304" charset="0"/>
              </a:rPr>
              <a:t>	backtrack(t+1);</a:t>
            </a:r>
          </a:p>
          <a:p>
            <a:pPr lvl="3" fontAlgn="auto">
              <a:spcBef>
                <a:spcPts val="0"/>
              </a:spcBef>
              <a:spcAft>
                <a:spcPts val="0"/>
              </a:spcAft>
              <a:defRPr/>
            </a:pPr>
            <a:r>
              <a:rPr lang="en-US" altLang="zh-CN" b="1" dirty="0">
                <a:solidFill>
                  <a:prstClr val="black">
                    <a:lumMod val="95000"/>
                    <a:lumOff val="5000"/>
                  </a:prstClr>
                </a:solidFill>
                <a:latin typeface="Times New Roman" panose="02020603050405020304" charset="0"/>
              </a:rPr>
              <a:t>}</a:t>
            </a:r>
          </a:p>
          <a:p>
            <a:pPr lvl="1" fontAlgn="auto">
              <a:spcBef>
                <a:spcPts val="0"/>
              </a:spcBef>
              <a:spcAft>
                <a:spcPts val="0"/>
              </a:spcAft>
              <a:buFont typeface="Wingdings" panose="05000000000000000000" pitchFamily="2" charset="2"/>
              <a:buNone/>
              <a:defRPr/>
            </a:pPr>
            <a:r>
              <a:rPr lang="en-US" altLang="zh-CN" b="1" dirty="0">
                <a:solidFill>
                  <a:prstClr val="black">
                    <a:lumMod val="95000"/>
                    <a:lumOff val="5000"/>
                  </a:prstClr>
                </a:solidFill>
                <a:latin typeface="Times New Roman" panose="02020603050405020304" charset="0"/>
              </a:rPr>
              <a:t>}</a:t>
            </a:r>
          </a:p>
        </p:txBody>
      </p:sp>
    </p:spTree>
    <p:extLst>
      <p:ext uri="{BB962C8B-B14F-4D97-AF65-F5344CB8AC3E}">
        <p14:creationId xmlns:p14="http://schemas.microsoft.com/office/powerpoint/2010/main" val="25748022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176445" y="692696"/>
            <a:ext cx="8355995" cy="6048672"/>
          </a:xfrm>
        </p:spPr>
        <p:txBody>
          <a:bodyPr>
            <a:normAutofit/>
          </a:bodyPr>
          <a:lstStyle/>
          <a:p>
            <a:pPr marL="0" indent="0">
              <a:buNone/>
            </a:pPr>
            <a:r>
              <a:rPr lang="en-US" altLang="zh-CN" sz="2000" dirty="0"/>
              <a:t>if </a:t>
            </a:r>
            <a:r>
              <a:rPr lang="zh-CN" altLang="en-US" sz="2000" dirty="0"/>
              <a:t>语句中 </a:t>
            </a:r>
            <a:r>
              <a:rPr lang="en-US" altLang="zh-CN" sz="2000" dirty="0"/>
              <a:t>Constraint(t)</a:t>
            </a:r>
            <a:r>
              <a:rPr lang="zh-CN" altLang="en-US" sz="2000" dirty="0"/>
              <a:t>和 </a:t>
            </a:r>
            <a:r>
              <a:rPr lang="en-US" altLang="zh-CN" sz="2000" dirty="0"/>
              <a:t>Bound(t)</a:t>
            </a:r>
            <a:r>
              <a:rPr lang="zh-CN" altLang="en-US" sz="2000" dirty="0"/>
              <a:t>表示当前扩展结点处的</a:t>
            </a:r>
            <a:r>
              <a:rPr lang="zh-CN" altLang="en-US" sz="2000" dirty="0">
                <a:solidFill>
                  <a:srgbClr val="FF0000"/>
                </a:solidFill>
              </a:rPr>
              <a:t>约束函数</a:t>
            </a:r>
            <a:r>
              <a:rPr lang="zh-CN" altLang="en-US" sz="2000" dirty="0"/>
              <a:t>和</a:t>
            </a:r>
            <a:r>
              <a:rPr lang="zh-CN" altLang="en-US" sz="2000" dirty="0">
                <a:solidFill>
                  <a:srgbClr val="FF0000"/>
                </a:solidFill>
              </a:rPr>
              <a:t>限界函数</a:t>
            </a:r>
            <a:r>
              <a:rPr lang="zh-CN" altLang="en-US" sz="2000" dirty="0"/>
              <a:t>。</a:t>
            </a:r>
          </a:p>
          <a:p>
            <a:pPr fontAlgn="auto">
              <a:lnSpc>
                <a:spcPct val="140000"/>
              </a:lnSpc>
              <a:spcBef>
                <a:spcPts val="0"/>
              </a:spcBef>
              <a:buFont typeface="Wingdings" panose="05000000000000000000" charset="0"/>
              <a:buChar char=""/>
            </a:pPr>
            <a:r>
              <a:rPr lang="en-US" altLang="zh-CN" sz="1900" dirty="0"/>
              <a:t>Constraint(t): </a:t>
            </a:r>
            <a:r>
              <a:rPr lang="zh-CN" altLang="en-US" sz="1900" dirty="0"/>
              <a:t>返回值为</a:t>
            </a:r>
            <a:r>
              <a:rPr lang="en-US" altLang="zh-CN" sz="1900" dirty="0"/>
              <a:t>true</a:t>
            </a:r>
            <a:r>
              <a:rPr lang="zh-CN" altLang="en-US" sz="1900" dirty="0"/>
              <a:t>时，表示在当前扩展结点处 </a:t>
            </a:r>
            <a:r>
              <a:rPr lang="en-US" altLang="zh-CN" sz="1900" dirty="0"/>
              <a:t>x </a:t>
            </a:r>
            <a:r>
              <a:rPr lang="zh-CN" altLang="en-US" sz="1900" dirty="0"/>
              <a:t>的取值满足问题的约束 条件，可以继续由 </a:t>
            </a:r>
            <a:r>
              <a:rPr lang="en-US" altLang="zh-CN" sz="1900" dirty="0"/>
              <a:t>backtrack(t+1)</a:t>
            </a:r>
            <a:r>
              <a:rPr lang="zh-CN" altLang="en-US" sz="1900" dirty="0"/>
              <a:t>对其相应的子树作进一步搜索；返回值为 </a:t>
            </a:r>
            <a:r>
              <a:rPr lang="en-US" altLang="zh-CN" sz="1900" dirty="0"/>
              <a:t>false </a:t>
            </a:r>
            <a:r>
              <a:rPr lang="zh-CN" altLang="en-US" sz="1900" dirty="0"/>
              <a:t>时，表示不满 足问题的约束条件，可剪去相应的子树。 </a:t>
            </a:r>
            <a:endParaRPr lang="en-US" altLang="zh-CN" sz="1900" dirty="0"/>
          </a:p>
          <a:p>
            <a:pPr fontAlgn="auto">
              <a:lnSpc>
                <a:spcPct val="140000"/>
              </a:lnSpc>
              <a:spcBef>
                <a:spcPts val="0"/>
              </a:spcBef>
              <a:buFont typeface="Wingdings" panose="05000000000000000000" charset="0"/>
              <a:buChar char=""/>
            </a:pPr>
            <a:r>
              <a:rPr lang="en-US" altLang="zh-CN" sz="1900" dirty="0"/>
              <a:t>Bound(t): </a:t>
            </a:r>
            <a:r>
              <a:rPr lang="zh-CN" altLang="en-US" sz="1900" dirty="0"/>
              <a:t>返回的值为</a:t>
            </a:r>
            <a:r>
              <a:rPr lang="en-US" altLang="zh-CN" sz="1900" dirty="0"/>
              <a:t>true</a:t>
            </a:r>
            <a:r>
              <a:rPr lang="zh-CN" altLang="en-US" sz="1900" dirty="0"/>
              <a:t>时，表示在当前扩展结点处 </a:t>
            </a:r>
            <a:r>
              <a:rPr lang="en-US" altLang="zh-CN" sz="1900" dirty="0"/>
              <a:t>x </a:t>
            </a:r>
            <a:r>
              <a:rPr lang="zh-CN" altLang="en-US" sz="1900" dirty="0"/>
              <a:t>的取值使目标函数没有越 界，可以继续由 </a:t>
            </a:r>
            <a:r>
              <a:rPr lang="en-US" altLang="zh-CN" sz="1900" dirty="0"/>
              <a:t>backtrack(t+1)</a:t>
            </a:r>
            <a:r>
              <a:rPr lang="zh-CN" altLang="en-US" sz="1900" dirty="0"/>
              <a:t>对其相应的子树做进一步搜索；返回值为 </a:t>
            </a:r>
            <a:r>
              <a:rPr lang="en-US" altLang="zh-CN" sz="1900" dirty="0"/>
              <a:t>false </a:t>
            </a:r>
            <a:r>
              <a:rPr lang="zh-CN" altLang="en-US" sz="1900" dirty="0"/>
              <a:t>时，表示当前扩 展结点处的取值使目标函数越界，可剪去相应的子树。 </a:t>
            </a:r>
          </a:p>
          <a:p>
            <a:pPr fontAlgn="auto">
              <a:lnSpc>
                <a:spcPct val="140000"/>
              </a:lnSpc>
              <a:spcBef>
                <a:spcPts val="0"/>
              </a:spcBef>
              <a:buFont typeface="Wingdings" panose="05000000000000000000" charset="0"/>
              <a:buChar char=""/>
            </a:pPr>
            <a:r>
              <a:rPr lang="zh-CN" altLang="en-US" sz="1900" dirty="0"/>
              <a:t>递归出口：</a:t>
            </a:r>
            <a:r>
              <a:rPr lang="en-US" altLang="zh-CN" sz="1900" dirty="0"/>
              <a:t>backtrack(t)</a:t>
            </a:r>
            <a:r>
              <a:rPr lang="zh-CN" altLang="en-US" sz="1900" dirty="0"/>
              <a:t>执行完毕，返回 </a:t>
            </a:r>
            <a:r>
              <a:rPr lang="en-US" altLang="zh-CN" sz="1900" dirty="0"/>
              <a:t>t-1 </a:t>
            </a:r>
            <a:r>
              <a:rPr lang="zh-CN" altLang="en-US" sz="1900" dirty="0"/>
              <a:t>层继续执行，对还没有测试过的 </a:t>
            </a:r>
            <a:r>
              <a:rPr lang="en-US" altLang="zh-CN" sz="1900" dirty="0"/>
              <a:t>x[t-1]</a:t>
            </a:r>
            <a:r>
              <a:rPr lang="zh-CN" altLang="en-US" sz="1900" dirty="0"/>
              <a:t>的值继 续搜索。当 </a:t>
            </a:r>
            <a:r>
              <a:rPr lang="en-US" altLang="zh-CN" sz="1900" dirty="0"/>
              <a:t>t=1 </a:t>
            </a:r>
            <a:r>
              <a:rPr lang="zh-CN" altLang="en-US" sz="1900" dirty="0"/>
              <a:t>时，若已经测试完 </a:t>
            </a:r>
            <a:r>
              <a:rPr lang="en-US" altLang="zh-CN" sz="1900" dirty="0"/>
              <a:t>x[1]</a:t>
            </a:r>
            <a:r>
              <a:rPr lang="zh-CN" altLang="en-US" sz="1900" dirty="0"/>
              <a:t>的所有可选值，外层调用就全部结束。</a:t>
            </a:r>
          </a:p>
        </p:txBody>
      </p:sp>
    </p:spTree>
    <p:extLst>
      <p:ext uri="{BB962C8B-B14F-4D97-AF65-F5344CB8AC3E}">
        <p14:creationId xmlns:p14="http://schemas.microsoft.com/office/powerpoint/2010/main" val="325987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6.3.2 </a:t>
            </a:r>
            <a:r>
              <a:rPr lang="zh-CN" altLang="en-US" dirty="0"/>
              <a:t>迭代回溯</a:t>
            </a:r>
          </a:p>
        </p:txBody>
      </p:sp>
      <p:sp>
        <p:nvSpPr>
          <p:cNvPr id="8" name="内容占位符 2"/>
          <p:cNvSpPr txBox="1">
            <a:spLocks/>
          </p:cNvSpPr>
          <p:nvPr/>
        </p:nvSpPr>
        <p:spPr>
          <a:xfrm>
            <a:off x="375261" y="1199183"/>
            <a:ext cx="8435280" cy="1512168"/>
          </a:xfrm>
          <a:prstGeom prst="rect">
            <a:avLst/>
          </a:prstGeom>
        </p:spPr>
        <p:txBody>
          <a:bodyPr vert="horz" lIns="91440" tIns="45720" rIns="91440" bIns="45720" rtlCol="0">
            <a:normAutofit/>
          </a:bodyPr>
          <a:lst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0"/>
              </a:spcAft>
              <a:buNone/>
            </a:pPr>
            <a:r>
              <a:rPr lang="zh-CN" altLang="en-US" sz="1800" b="1" dirty="0">
                <a:latin typeface="+mn-lt"/>
                <a:ea typeface="+mn-ea"/>
              </a:rPr>
              <a:t>       如果我们不采用递归实现回溯，而采用树的非递归深度优先遍历算法，可将回溯法表示为一个非递归迭代过程。</a:t>
            </a:r>
          </a:p>
        </p:txBody>
      </p:sp>
      <p:sp>
        <p:nvSpPr>
          <p:cNvPr id="6" name="矩形 3"/>
          <p:cNvSpPr>
            <a:spLocks noChangeArrowheads="1"/>
          </p:cNvSpPr>
          <p:nvPr/>
        </p:nvSpPr>
        <p:spPr bwMode="auto">
          <a:xfrm>
            <a:off x="899592" y="1988840"/>
            <a:ext cx="5132843" cy="39703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onsolas" panose="020B0609020204030204" pitchFamily="49" charset="0"/>
                <a:ea typeface="微软雅黑" panose="020B0503020204020204" pitchFamily="34" charset="-122"/>
              </a:defRPr>
            </a:lvl1pPr>
            <a:lvl2pPr marL="742950" indent="-285750">
              <a:defRPr>
                <a:solidFill>
                  <a:schemeClr val="tx1"/>
                </a:solidFill>
                <a:latin typeface="Consolas" panose="020B0609020204030204" pitchFamily="49" charset="0"/>
                <a:ea typeface="微软雅黑" panose="020B0503020204020204" pitchFamily="34" charset="-122"/>
              </a:defRPr>
            </a:lvl2pPr>
            <a:lvl3pPr marL="1143000" indent="-228600">
              <a:defRPr>
                <a:solidFill>
                  <a:schemeClr val="tx1"/>
                </a:solidFill>
                <a:latin typeface="Consolas" panose="020B0609020204030204" pitchFamily="49" charset="0"/>
                <a:ea typeface="微软雅黑" panose="020B0503020204020204" pitchFamily="34" charset="-122"/>
              </a:defRPr>
            </a:lvl3pPr>
            <a:lvl4pPr marL="1600200" indent="-228600">
              <a:defRPr>
                <a:solidFill>
                  <a:schemeClr val="tx1"/>
                </a:solidFill>
                <a:latin typeface="Consolas" panose="020B0609020204030204" pitchFamily="49" charset="0"/>
                <a:ea typeface="微软雅黑" panose="020B0503020204020204" pitchFamily="34" charset="-122"/>
              </a:defRPr>
            </a:lvl4pPr>
            <a:lvl5pPr marL="2057400" indent="-228600">
              <a:defRPr>
                <a:solidFill>
                  <a:schemeClr val="tx1"/>
                </a:solidFill>
                <a:latin typeface="Consolas" panose="020B0609020204030204" pitchFamily="49" charset="0"/>
                <a:ea typeface="微软雅黑" panose="020B0503020204020204" pitchFamily="34" charset="-122"/>
              </a:defRPr>
            </a:lvl5pPr>
            <a:lvl6pPr marL="25146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6pPr>
            <a:lvl7pPr marL="29718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7pPr>
            <a:lvl8pPr marL="34290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8pPr>
            <a:lvl9pPr marL="3886200" indent="-228600" fontAlgn="base">
              <a:spcBef>
                <a:spcPct val="0"/>
              </a:spcBef>
              <a:spcAft>
                <a:spcPct val="0"/>
              </a:spcAft>
              <a:defRPr>
                <a:solidFill>
                  <a:schemeClr val="tx1"/>
                </a:solidFill>
                <a:latin typeface="Consolas" panose="020B0609020204030204" pitchFamily="49" charset="0"/>
                <a:ea typeface="微软雅黑" panose="020B0503020204020204" pitchFamily="34" charset="-122"/>
              </a:defRPr>
            </a:lvl9pPr>
          </a:lstStyle>
          <a:p>
            <a:r>
              <a:rPr lang="en-US" altLang="zh-CN" b="1" dirty="0">
                <a:solidFill>
                  <a:srgbClr val="0000FF"/>
                </a:solidFill>
                <a:latin typeface="Times New Roman" panose="02020603050405020304" charset="0"/>
              </a:rPr>
              <a:t>void</a:t>
            </a:r>
            <a:r>
              <a:rPr lang="en-US" altLang="zh-CN" b="1" dirty="0">
                <a:solidFill>
                  <a:srgbClr val="000000"/>
                </a:solidFill>
                <a:latin typeface="Times New Roman" panose="02020603050405020304" charset="0"/>
              </a:rPr>
              <a:t> </a:t>
            </a:r>
            <a:r>
              <a:rPr lang="en-US" altLang="zh-CN" b="1" dirty="0" err="1">
                <a:solidFill>
                  <a:srgbClr val="000000"/>
                </a:solidFill>
                <a:latin typeface="Times New Roman" panose="02020603050405020304" charset="0"/>
              </a:rPr>
              <a:t>iterativeBacktrack</a:t>
            </a:r>
            <a:r>
              <a:rPr lang="en-US" altLang="zh-CN" b="1" dirty="0">
                <a:solidFill>
                  <a:srgbClr val="000000"/>
                </a:solidFill>
                <a:latin typeface="Times New Roman" panose="02020603050405020304" charset="0"/>
              </a:rPr>
              <a:t>  (){</a:t>
            </a:r>
          </a:p>
          <a:p>
            <a:r>
              <a:rPr lang="en-US" altLang="zh-CN" b="1" dirty="0">
                <a:solidFill>
                  <a:srgbClr val="000000"/>
                </a:solidFill>
                <a:latin typeface="Times New Roman" panose="02020603050405020304" charset="0"/>
              </a:rPr>
              <a:t>  </a:t>
            </a:r>
            <a:r>
              <a:rPr lang="en-US" altLang="zh-CN" b="1" dirty="0" err="1">
                <a:solidFill>
                  <a:srgbClr val="0000FF"/>
                </a:solidFill>
                <a:latin typeface="Times New Roman" panose="02020603050405020304" charset="0"/>
              </a:rPr>
              <a:t>int</a:t>
            </a:r>
            <a:r>
              <a:rPr lang="en-US" altLang="zh-CN" b="1" dirty="0">
                <a:solidFill>
                  <a:srgbClr val="000000"/>
                </a:solidFill>
                <a:latin typeface="Times New Roman" panose="02020603050405020304" charset="0"/>
              </a:rPr>
              <a:t> t=1;</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while</a:t>
            </a:r>
            <a:r>
              <a:rPr lang="en-US" altLang="zh-CN" b="1" dirty="0">
                <a:solidFill>
                  <a:srgbClr val="000000"/>
                </a:solidFill>
                <a:latin typeface="Times New Roman" panose="02020603050405020304" charset="0"/>
              </a:rPr>
              <a:t>(t&gt;0){</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if</a:t>
            </a:r>
            <a:r>
              <a:rPr lang="en-US" altLang="zh-CN" b="1" dirty="0">
                <a:solidFill>
                  <a:srgbClr val="000000"/>
                </a:solidFill>
                <a:latin typeface="Times New Roman" panose="02020603050405020304" charset="0"/>
              </a:rPr>
              <a:t> (f(</a:t>
            </a:r>
            <a:r>
              <a:rPr lang="en-US" altLang="zh-CN" b="1" dirty="0" err="1">
                <a:solidFill>
                  <a:srgbClr val="000000"/>
                </a:solidFill>
                <a:latin typeface="Times New Roman" panose="02020603050405020304" charset="0"/>
              </a:rPr>
              <a:t>n,t</a:t>
            </a:r>
            <a:r>
              <a:rPr lang="en-US" altLang="zh-CN" b="1" dirty="0">
                <a:solidFill>
                  <a:srgbClr val="000000"/>
                </a:solidFill>
                <a:latin typeface="Times New Roman" panose="02020603050405020304" charset="0"/>
              </a:rPr>
              <a:t>)&lt;=g(</a:t>
            </a:r>
            <a:r>
              <a:rPr lang="en-US" altLang="zh-CN" b="1" dirty="0" err="1">
                <a:solidFill>
                  <a:srgbClr val="000000"/>
                </a:solidFill>
                <a:latin typeface="Times New Roman" panose="02020603050405020304" charset="0"/>
              </a:rPr>
              <a:t>n,t</a:t>
            </a:r>
            <a:r>
              <a:rPr lang="en-US" altLang="zh-CN" b="1" dirty="0">
                <a:solidFill>
                  <a:srgbClr val="000000"/>
                </a:solidFill>
                <a:latin typeface="Times New Roman" panose="02020603050405020304" charset="0"/>
              </a:rPr>
              <a:t>))  </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for</a:t>
            </a:r>
            <a:r>
              <a:rPr lang="en-US" altLang="zh-CN" b="1" dirty="0">
                <a:solidFill>
                  <a:srgbClr val="000000"/>
                </a:solidFill>
                <a:latin typeface="Times New Roman" panose="02020603050405020304" charset="0"/>
              </a:rPr>
              <a:t>(</a:t>
            </a:r>
            <a:r>
              <a:rPr lang="en-US" altLang="zh-CN" b="1" dirty="0" err="1">
                <a:solidFill>
                  <a:srgbClr val="0000FF"/>
                </a:solidFill>
                <a:latin typeface="Times New Roman" panose="02020603050405020304" charset="0"/>
              </a:rPr>
              <a:t>int</a:t>
            </a:r>
            <a:r>
              <a:rPr lang="en-US" altLang="zh-CN" b="1" dirty="0">
                <a:solidFill>
                  <a:srgbClr val="000000"/>
                </a:solidFill>
                <a:latin typeface="Times New Roman" panose="02020603050405020304" charset="0"/>
              </a:rPr>
              <a:t>  </a:t>
            </a:r>
            <a:r>
              <a:rPr lang="en-US" altLang="zh-CN" b="1" dirty="0" err="1">
                <a:solidFill>
                  <a:srgbClr val="000000"/>
                </a:solidFill>
                <a:latin typeface="Times New Roman" panose="02020603050405020304" charset="0"/>
              </a:rPr>
              <a:t>i</a:t>
            </a:r>
            <a:r>
              <a:rPr lang="en-US" altLang="zh-CN" b="1" dirty="0">
                <a:solidFill>
                  <a:srgbClr val="000000"/>
                </a:solidFill>
                <a:latin typeface="Times New Roman" panose="02020603050405020304" charset="0"/>
              </a:rPr>
              <a:t>=f(</a:t>
            </a:r>
            <a:r>
              <a:rPr lang="en-US" altLang="zh-CN" b="1" dirty="0" err="1">
                <a:solidFill>
                  <a:srgbClr val="000000"/>
                </a:solidFill>
                <a:latin typeface="Times New Roman" panose="02020603050405020304" charset="0"/>
              </a:rPr>
              <a:t>n,t</a:t>
            </a:r>
            <a:r>
              <a:rPr lang="en-US" altLang="zh-CN" b="1" dirty="0">
                <a:solidFill>
                  <a:srgbClr val="000000"/>
                </a:solidFill>
                <a:latin typeface="Times New Roman" panose="02020603050405020304" charset="0"/>
              </a:rPr>
              <a:t>);</a:t>
            </a:r>
            <a:r>
              <a:rPr lang="en-US" altLang="zh-CN" b="1" dirty="0" err="1">
                <a:solidFill>
                  <a:srgbClr val="000000"/>
                </a:solidFill>
                <a:latin typeface="Times New Roman" panose="02020603050405020304" charset="0"/>
              </a:rPr>
              <a:t>i</a:t>
            </a:r>
            <a:r>
              <a:rPr lang="en-US" altLang="zh-CN" b="1" dirty="0">
                <a:solidFill>
                  <a:srgbClr val="000000"/>
                </a:solidFill>
                <a:latin typeface="Times New Roman" panose="02020603050405020304" charset="0"/>
              </a:rPr>
              <a:t>&lt;=g(</a:t>
            </a:r>
            <a:r>
              <a:rPr lang="en-US" altLang="zh-CN" b="1" dirty="0" err="1">
                <a:solidFill>
                  <a:srgbClr val="000000"/>
                </a:solidFill>
                <a:latin typeface="Times New Roman" panose="02020603050405020304" charset="0"/>
              </a:rPr>
              <a:t>n,t</a:t>
            </a:r>
            <a:r>
              <a:rPr lang="en-US" altLang="zh-CN" b="1" dirty="0">
                <a:solidFill>
                  <a:srgbClr val="000000"/>
                </a:solidFill>
                <a:latin typeface="Times New Roman" panose="02020603050405020304" charset="0"/>
              </a:rPr>
              <a:t>);</a:t>
            </a:r>
            <a:r>
              <a:rPr lang="en-US" altLang="zh-CN" b="1" dirty="0" err="1">
                <a:solidFill>
                  <a:srgbClr val="000000"/>
                </a:solidFill>
                <a:latin typeface="Times New Roman" panose="02020603050405020304" charset="0"/>
              </a:rPr>
              <a:t>i</a:t>
            </a:r>
            <a:r>
              <a:rPr lang="en-US" altLang="zh-CN" b="1" dirty="0">
                <a:solidFill>
                  <a:srgbClr val="000000"/>
                </a:solidFill>
                <a:latin typeface="Times New Roman" panose="02020603050405020304" charset="0"/>
              </a:rPr>
              <a:t>++){</a:t>
            </a:r>
          </a:p>
          <a:p>
            <a:r>
              <a:rPr lang="en-US" altLang="zh-CN" b="1" dirty="0">
                <a:solidFill>
                  <a:srgbClr val="000000"/>
                </a:solidFill>
                <a:latin typeface="Times New Roman" panose="02020603050405020304" charset="0"/>
              </a:rPr>
              <a:t>          x[t]=h(</a:t>
            </a:r>
            <a:r>
              <a:rPr lang="en-US" altLang="zh-CN" b="1" dirty="0" err="1">
                <a:solidFill>
                  <a:srgbClr val="000000"/>
                </a:solidFill>
                <a:latin typeface="Times New Roman" panose="02020603050405020304" charset="0"/>
              </a:rPr>
              <a:t>i</a:t>
            </a:r>
            <a:r>
              <a:rPr lang="en-US" altLang="zh-CN" b="1" dirty="0">
                <a:solidFill>
                  <a:srgbClr val="000000"/>
                </a:solidFill>
                <a:latin typeface="Times New Roman" panose="02020603050405020304" charset="0"/>
              </a:rPr>
              <a:t>);</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if</a:t>
            </a:r>
            <a:r>
              <a:rPr lang="en-US" altLang="zh-CN" b="1" dirty="0">
                <a:solidFill>
                  <a:srgbClr val="000000"/>
                </a:solidFill>
                <a:latin typeface="Times New Roman" panose="02020603050405020304" charset="0"/>
              </a:rPr>
              <a:t>(constraint(t) &amp;&amp; bound(t)){</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if</a:t>
            </a:r>
            <a:r>
              <a:rPr lang="en-US" altLang="zh-CN" b="1" dirty="0">
                <a:solidFill>
                  <a:srgbClr val="000000"/>
                </a:solidFill>
                <a:latin typeface="Times New Roman" panose="02020603050405020304" charset="0"/>
              </a:rPr>
              <a:t>(solution(t)) output(x);</a:t>
            </a:r>
            <a:r>
              <a:rPr lang="en-US" altLang="zh-CN" b="1" dirty="0">
                <a:solidFill>
                  <a:srgbClr val="008200"/>
                </a:solidFill>
                <a:latin typeface="Times New Roman" panose="02020603050405020304" charset="0"/>
              </a:rPr>
              <a:t>//</a:t>
            </a:r>
            <a:r>
              <a:rPr lang="zh-CN" altLang="en-US" b="1" dirty="0">
                <a:solidFill>
                  <a:srgbClr val="008200"/>
                </a:solidFill>
                <a:latin typeface="Times New Roman" panose="02020603050405020304" charset="0"/>
              </a:rPr>
              <a:t>输出最优解</a:t>
            </a:r>
            <a:endParaRPr lang="zh-CN" altLang="en-US" b="1" dirty="0">
              <a:solidFill>
                <a:srgbClr val="000000"/>
              </a:solidFill>
              <a:latin typeface="Times New Roman" panose="02020603050405020304" charset="0"/>
            </a:endParaRPr>
          </a:p>
          <a:p>
            <a:r>
              <a:rPr lang="zh-CN" altLang="en-US"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else</a:t>
            </a:r>
            <a:r>
              <a:rPr lang="en-US" altLang="zh-CN" b="1" dirty="0">
                <a:solidFill>
                  <a:srgbClr val="000000"/>
                </a:solidFill>
                <a:latin typeface="Times New Roman" panose="02020603050405020304" charset="0"/>
              </a:rPr>
              <a:t> t++;</a:t>
            </a:r>
            <a:r>
              <a:rPr lang="en-US" altLang="zh-CN" b="1" dirty="0">
                <a:solidFill>
                  <a:srgbClr val="008200"/>
                </a:solidFill>
                <a:latin typeface="Times New Roman" panose="02020603050405020304" charset="0"/>
              </a:rPr>
              <a:t>//</a:t>
            </a:r>
            <a:r>
              <a:rPr lang="zh-CN" altLang="en-US" b="1" dirty="0">
                <a:solidFill>
                  <a:srgbClr val="008200"/>
                </a:solidFill>
                <a:latin typeface="Times New Roman" panose="02020603050405020304" charset="0"/>
              </a:rPr>
              <a:t>搜索下一层节点</a:t>
            </a:r>
            <a:endParaRPr lang="zh-CN" altLang="en-US" b="1" dirty="0">
              <a:solidFill>
                <a:srgbClr val="000000"/>
              </a:solidFill>
              <a:latin typeface="Times New Roman" panose="02020603050405020304" charset="0"/>
            </a:endParaRPr>
          </a:p>
          <a:p>
            <a:r>
              <a:rPr lang="zh-CN" altLang="en-US" b="1" dirty="0">
                <a:solidFill>
                  <a:srgbClr val="000000"/>
                </a:solidFill>
                <a:latin typeface="Times New Roman" panose="02020603050405020304" charset="0"/>
              </a:rPr>
              <a:t>           </a:t>
            </a:r>
            <a:r>
              <a:rPr lang="en-US" altLang="zh-CN" b="1" dirty="0">
                <a:solidFill>
                  <a:srgbClr val="000000"/>
                </a:solidFill>
                <a:latin typeface="Times New Roman" panose="02020603050405020304" charset="0"/>
              </a:rPr>
              <a:t>}</a:t>
            </a:r>
          </a:p>
          <a:p>
            <a:r>
              <a:rPr lang="en-US" altLang="zh-CN" b="1" dirty="0">
                <a:solidFill>
                  <a:srgbClr val="000000"/>
                </a:solidFill>
                <a:latin typeface="Times New Roman" panose="02020603050405020304" charset="0"/>
              </a:rPr>
              <a:t>        }</a:t>
            </a:r>
          </a:p>
          <a:p>
            <a:r>
              <a:rPr lang="en-US" altLang="zh-CN" b="1" dirty="0">
                <a:solidFill>
                  <a:srgbClr val="000000"/>
                </a:solidFill>
                <a:latin typeface="Times New Roman" panose="02020603050405020304" charset="0"/>
              </a:rPr>
              <a:t>    </a:t>
            </a:r>
            <a:r>
              <a:rPr lang="en-US" altLang="zh-CN" b="1" dirty="0">
                <a:solidFill>
                  <a:srgbClr val="0000FF"/>
                </a:solidFill>
                <a:latin typeface="Times New Roman" panose="02020603050405020304" charset="0"/>
              </a:rPr>
              <a:t>else</a:t>
            </a:r>
            <a:r>
              <a:rPr lang="en-US" altLang="zh-CN" b="1" dirty="0">
                <a:solidFill>
                  <a:srgbClr val="000000"/>
                </a:solidFill>
                <a:latin typeface="Times New Roman" panose="02020603050405020304" charset="0"/>
              </a:rPr>
              <a:t>  t--;</a:t>
            </a:r>
            <a:r>
              <a:rPr lang="en-US" altLang="zh-CN" b="1" dirty="0">
                <a:solidFill>
                  <a:srgbClr val="008200"/>
                </a:solidFill>
                <a:latin typeface="Times New Roman" panose="02020603050405020304" charset="0"/>
              </a:rPr>
              <a:t>//</a:t>
            </a:r>
            <a:r>
              <a:rPr lang="zh-CN" altLang="en-US" b="1" dirty="0">
                <a:solidFill>
                  <a:srgbClr val="008200"/>
                </a:solidFill>
                <a:latin typeface="Times New Roman" panose="02020603050405020304" charset="0"/>
              </a:rPr>
              <a:t>回溯到上一节点</a:t>
            </a:r>
            <a:endParaRPr lang="zh-CN" altLang="en-US" b="1" dirty="0">
              <a:solidFill>
                <a:srgbClr val="000000"/>
              </a:solidFill>
              <a:latin typeface="Times New Roman" panose="02020603050405020304" charset="0"/>
            </a:endParaRPr>
          </a:p>
          <a:p>
            <a:r>
              <a:rPr lang="zh-CN" altLang="en-US" b="1" dirty="0">
                <a:solidFill>
                  <a:srgbClr val="000000"/>
                </a:solidFill>
                <a:latin typeface="Times New Roman" panose="02020603050405020304" charset="0"/>
              </a:rPr>
              <a:t>  </a:t>
            </a:r>
            <a:r>
              <a:rPr lang="en-US" altLang="zh-CN" b="1" dirty="0">
                <a:solidFill>
                  <a:srgbClr val="000000"/>
                </a:solidFill>
                <a:latin typeface="Times New Roman" panose="02020603050405020304" charset="0"/>
              </a:rPr>
              <a:t>}</a:t>
            </a:r>
          </a:p>
          <a:p>
            <a:r>
              <a:rPr lang="en-US" altLang="zh-CN" b="1" dirty="0">
                <a:solidFill>
                  <a:srgbClr val="000000"/>
                </a:solidFill>
                <a:latin typeface="Times New Roman" panose="02020603050405020304" charset="0"/>
              </a:rPr>
              <a:t>}</a:t>
            </a:r>
          </a:p>
        </p:txBody>
      </p:sp>
    </p:spTree>
    <p:extLst>
      <p:ext uri="{BB962C8B-B14F-4D97-AF65-F5344CB8AC3E}">
        <p14:creationId xmlns:p14="http://schemas.microsoft.com/office/powerpoint/2010/main" val="20895574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176445" y="692696"/>
            <a:ext cx="8355995" cy="6048672"/>
          </a:xfrm>
        </p:spPr>
        <p:txBody>
          <a:bodyPr>
            <a:normAutofit/>
          </a:bodyPr>
          <a:lstStyle/>
          <a:p>
            <a:pPr fontAlgn="auto">
              <a:lnSpc>
                <a:spcPct val="140000"/>
              </a:lnSpc>
              <a:spcBef>
                <a:spcPts val="0"/>
              </a:spcBef>
              <a:buFont typeface="Wingdings" panose="05000000000000000000" charset="0"/>
              <a:buChar char=""/>
            </a:pPr>
            <a:r>
              <a:rPr lang="zh-CN" altLang="en-US" sz="2000" dirty="0"/>
              <a:t>剪枝的条件：</a:t>
            </a:r>
            <a:r>
              <a:rPr lang="en-US" altLang="zh-CN" sz="2000" dirty="0"/>
              <a:t>Constraint(t)</a:t>
            </a:r>
            <a:r>
              <a:rPr lang="zh-CN" altLang="en-US" sz="2000" dirty="0"/>
              <a:t>约束函数和 </a:t>
            </a:r>
            <a:r>
              <a:rPr lang="en-US" altLang="zh-CN" sz="2000" dirty="0"/>
              <a:t>Bound(t)</a:t>
            </a:r>
            <a:r>
              <a:rPr lang="zh-CN" altLang="en-US" sz="2000" dirty="0"/>
              <a:t>限界函数，其中 </a:t>
            </a:r>
            <a:r>
              <a:rPr lang="en-US" altLang="zh-CN" sz="2000" dirty="0"/>
              <a:t>Constraint(t)</a:t>
            </a:r>
            <a:r>
              <a:rPr lang="zh-CN" altLang="en-US" sz="2000" dirty="0"/>
              <a:t>约束函数用 来剪去不可行解，</a:t>
            </a:r>
            <a:r>
              <a:rPr lang="en-US" altLang="zh-CN" sz="2000" dirty="0"/>
              <a:t>Bound(t)</a:t>
            </a:r>
            <a:r>
              <a:rPr lang="zh-CN" altLang="en-US" sz="2000" dirty="0"/>
              <a:t>限界函数用来剪去不可能得到的最优解。</a:t>
            </a:r>
            <a:endParaRPr lang="en-US" altLang="zh-CN" sz="2000" dirty="0"/>
          </a:p>
          <a:p>
            <a:pPr fontAlgn="auto">
              <a:lnSpc>
                <a:spcPct val="140000"/>
              </a:lnSpc>
              <a:spcBef>
                <a:spcPts val="0"/>
              </a:spcBef>
              <a:buFont typeface="Wingdings" panose="05000000000000000000" charset="0"/>
              <a:buChar char=""/>
            </a:pPr>
            <a:r>
              <a:rPr lang="en-US" altLang="zh-CN" sz="1900" dirty="0"/>
              <a:t>Solution(t)</a:t>
            </a:r>
            <a:r>
              <a:rPr lang="zh-CN" altLang="en-US" sz="1900" dirty="0"/>
              <a:t>：判断在当前扩展节点处是否已得到问题的可行解。</a:t>
            </a:r>
            <a:r>
              <a:rPr lang="zh-CN" altLang="en-US" sz="2000" dirty="0"/>
              <a:t>当它返回值为 </a:t>
            </a:r>
            <a:r>
              <a:rPr lang="en-US" altLang="zh-CN" sz="2000" dirty="0"/>
              <a:t>true </a:t>
            </a:r>
            <a:r>
              <a:rPr lang="zh-CN" altLang="en-US" sz="2000" dirty="0"/>
              <a:t>时， 当前扩展结点处 </a:t>
            </a:r>
            <a:r>
              <a:rPr lang="en-US" altLang="zh-CN" sz="2000" dirty="0"/>
              <a:t>x </a:t>
            </a:r>
            <a:r>
              <a:rPr lang="zh-CN" altLang="en-US" sz="2000" dirty="0"/>
              <a:t>是问题的可行解。此时，由 </a:t>
            </a:r>
            <a:r>
              <a:rPr lang="en-US" altLang="zh-CN" sz="2000" dirty="0"/>
              <a:t>Output(x)</a:t>
            </a:r>
            <a:r>
              <a:rPr lang="zh-CN" altLang="en-US" sz="2000" dirty="0"/>
              <a:t>记录或输出得到的可行解。当它的返 回值为 </a:t>
            </a:r>
            <a:r>
              <a:rPr lang="en-US" altLang="zh-CN" sz="2000" dirty="0"/>
              <a:t>false </a:t>
            </a:r>
            <a:r>
              <a:rPr lang="zh-CN" altLang="en-US" sz="2000" dirty="0"/>
              <a:t>时，当前扩展结点处 </a:t>
            </a:r>
            <a:r>
              <a:rPr lang="en-US" altLang="zh-CN" sz="2000" dirty="0"/>
              <a:t>x </a:t>
            </a:r>
            <a:r>
              <a:rPr lang="zh-CN" altLang="en-US" sz="2000" dirty="0"/>
              <a:t>只是问题的部分解，还需向纵深方向继续搜索。</a:t>
            </a:r>
            <a:endParaRPr lang="zh-CN" altLang="en-US" sz="1900" dirty="0"/>
          </a:p>
          <a:p>
            <a:pPr fontAlgn="auto">
              <a:lnSpc>
                <a:spcPct val="140000"/>
              </a:lnSpc>
              <a:spcBef>
                <a:spcPts val="0"/>
              </a:spcBef>
              <a:buFont typeface="Wingdings" panose="05000000000000000000" charset="0"/>
              <a:buChar char=""/>
            </a:pPr>
            <a:r>
              <a:rPr lang="en-US" altLang="zh-CN" sz="2000" dirty="0"/>
              <a:t>f(</a:t>
            </a:r>
            <a:r>
              <a:rPr lang="en-US" altLang="zh-CN" sz="2000" dirty="0" err="1"/>
              <a:t>n,t</a:t>
            </a:r>
            <a:r>
              <a:rPr lang="en-US" altLang="zh-CN" sz="2000" dirty="0"/>
              <a:t>)</a:t>
            </a:r>
            <a:r>
              <a:rPr lang="zh-CN" altLang="en-US" sz="2000" dirty="0"/>
              <a:t>和 </a:t>
            </a:r>
            <a:r>
              <a:rPr lang="en-US" altLang="zh-CN" sz="2000" dirty="0"/>
              <a:t>g(</a:t>
            </a:r>
            <a:r>
              <a:rPr lang="en-US" altLang="zh-CN" sz="2000" dirty="0" err="1"/>
              <a:t>n,t</a:t>
            </a:r>
            <a:r>
              <a:rPr lang="en-US" altLang="zh-CN" sz="2000" dirty="0"/>
              <a:t>)</a:t>
            </a:r>
            <a:r>
              <a:rPr lang="zh-CN" altLang="en-US" sz="2000" dirty="0"/>
              <a:t>分别表示在当前扩展结点处未搜索过的子树的起始编号和终止编号。</a:t>
            </a:r>
            <a:r>
              <a:rPr lang="en-US" altLang="zh-CN" sz="2000" dirty="0"/>
              <a:t>h(</a:t>
            </a:r>
            <a:r>
              <a:rPr lang="en-US" altLang="zh-CN" sz="2000" dirty="0" err="1"/>
              <a:t>i</a:t>
            </a:r>
            <a:r>
              <a:rPr lang="en-US" altLang="zh-CN" sz="2000" dirty="0"/>
              <a:t>)</a:t>
            </a:r>
            <a:r>
              <a:rPr lang="zh-CN" altLang="en-US" sz="2000" dirty="0"/>
              <a:t>表示 在当前扩展结点处 </a:t>
            </a:r>
            <a:r>
              <a:rPr lang="en-US" altLang="zh-CN" sz="2000" dirty="0"/>
              <a:t>x </a:t>
            </a:r>
            <a:r>
              <a:rPr lang="zh-CN" altLang="en-US" sz="2000" dirty="0"/>
              <a:t>的第 </a:t>
            </a:r>
            <a:r>
              <a:rPr lang="en-US" altLang="zh-CN" sz="2000" dirty="0" err="1"/>
              <a:t>i</a:t>
            </a:r>
            <a:r>
              <a:rPr lang="en-US" altLang="zh-CN" sz="2000" dirty="0"/>
              <a:t> </a:t>
            </a:r>
            <a:r>
              <a:rPr lang="zh-CN" altLang="en-US" sz="2000" dirty="0"/>
              <a:t>个可选值。</a:t>
            </a:r>
            <a:endParaRPr lang="en-US" altLang="zh-CN" sz="1900" dirty="0"/>
          </a:p>
        </p:txBody>
      </p:sp>
    </p:spTree>
    <p:extLst>
      <p:ext uri="{BB962C8B-B14F-4D97-AF65-F5344CB8AC3E}">
        <p14:creationId xmlns:p14="http://schemas.microsoft.com/office/powerpoint/2010/main" val="18522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6.3.3 </a:t>
            </a:r>
            <a:r>
              <a:rPr lang="zh-CN" altLang="en-US" dirty="0"/>
              <a:t>子集树</a:t>
            </a:r>
          </a:p>
        </p:txBody>
      </p:sp>
      <p:sp>
        <p:nvSpPr>
          <p:cNvPr id="8" name="内容占位符 2"/>
          <p:cNvSpPr txBox="1">
            <a:spLocks/>
          </p:cNvSpPr>
          <p:nvPr/>
        </p:nvSpPr>
        <p:spPr>
          <a:xfrm>
            <a:off x="375261" y="1199183"/>
            <a:ext cx="8435280" cy="1512168"/>
          </a:xfrm>
          <a:prstGeom prst="rect">
            <a:avLst/>
          </a:prstGeom>
        </p:spPr>
        <p:txBody>
          <a:bodyPr vert="horz" lIns="91440" tIns="45720" rIns="91440" bIns="45720" rtlCol="0">
            <a:normAutofit/>
          </a:bodyPr>
          <a:lst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50000"/>
              </a:lnSpc>
              <a:spcBef>
                <a:spcPts val="0"/>
              </a:spcBef>
              <a:spcAft>
                <a:spcPts val="0"/>
              </a:spcAft>
              <a:buNone/>
            </a:pPr>
            <a:r>
              <a:rPr lang="zh-CN" altLang="en-US" sz="1800" b="1" dirty="0">
                <a:latin typeface="+mn-lt"/>
                <a:ea typeface="+mn-ea"/>
              </a:rPr>
              <a:t>       当所给的问题是从 </a:t>
            </a:r>
            <a:r>
              <a:rPr lang="en-US" altLang="zh-CN" sz="1800" b="1" dirty="0">
                <a:latin typeface="+mn-lt"/>
                <a:ea typeface="+mn-ea"/>
              </a:rPr>
              <a:t>n </a:t>
            </a:r>
            <a:r>
              <a:rPr lang="zh-CN" altLang="en-US" sz="1800" b="1" dirty="0">
                <a:latin typeface="+mn-lt"/>
                <a:ea typeface="+mn-ea"/>
              </a:rPr>
              <a:t>个元素的集合 </a:t>
            </a:r>
            <a:r>
              <a:rPr lang="en-US" altLang="zh-CN" sz="1800" b="1" dirty="0">
                <a:latin typeface="+mn-lt"/>
                <a:ea typeface="+mn-ea"/>
              </a:rPr>
              <a:t>S </a:t>
            </a:r>
            <a:r>
              <a:rPr lang="zh-CN" altLang="en-US" sz="1800" b="1" dirty="0">
                <a:latin typeface="+mn-lt"/>
                <a:ea typeface="+mn-ea"/>
              </a:rPr>
              <a:t>中找出满足某种性质的子集时，该问题对应的解空间树为子集树。例如 </a:t>
            </a:r>
            <a:r>
              <a:rPr lang="en-US" altLang="zh-CN" sz="1800" b="1" dirty="0">
                <a:latin typeface="+mn-lt"/>
                <a:ea typeface="+mn-ea"/>
              </a:rPr>
              <a:t>0-1 </a:t>
            </a:r>
            <a:r>
              <a:rPr lang="zh-CN" altLang="en-US" sz="1800" b="1" dirty="0">
                <a:latin typeface="+mn-lt"/>
                <a:ea typeface="+mn-ea"/>
              </a:rPr>
              <a:t>背包问题所相应的解空间树就是一棵子集树。子集树通常有 </a:t>
            </a:r>
            <a:r>
              <a:rPr lang="en-US" altLang="zh-CN" sz="1800" b="1" dirty="0">
                <a:latin typeface="+mn-lt"/>
                <a:ea typeface="+mn-ea"/>
              </a:rPr>
              <a:t>2 </a:t>
            </a:r>
            <a:r>
              <a:rPr lang="en-US" altLang="zh-CN" sz="1800" b="1" baseline="30000" dirty="0">
                <a:latin typeface="+mn-lt"/>
                <a:ea typeface="+mn-ea"/>
              </a:rPr>
              <a:t>n</a:t>
            </a:r>
            <a:r>
              <a:rPr lang="en-US" altLang="zh-CN" sz="1800" b="1" dirty="0">
                <a:latin typeface="+mn-lt"/>
                <a:ea typeface="+mn-ea"/>
              </a:rPr>
              <a:t> </a:t>
            </a:r>
            <a:r>
              <a:rPr lang="zh-CN" altLang="en-US" sz="1800" b="1" dirty="0">
                <a:latin typeface="+mn-lt"/>
                <a:ea typeface="+mn-ea"/>
              </a:rPr>
              <a:t>个叶结点，其结点个数为 </a:t>
            </a:r>
            <a:r>
              <a:rPr lang="en-US" altLang="zh-CN" sz="1800" b="1" dirty="0">
                <a:latin typeface="+mn-lt"/>
                <a:ea typeface="+mn-ea"/>
              </a:rPr>
              <a:t>2 </a:t>
            </a:r>
            <a:r>
              <a:rPr lang="en-US" altLang="zh-CN" sz="1800" b="1" baseline="30000" dirty="0">
                <a:latin typeface="+mn-lt"/>
                <a:ea typeface="+mn-ea"/>
              </a:rPr>
              <a:t>n+1</a:t>
            </a:r>
            <a:r>
              <a:rPr lang="en-US" altLang="zh-CN" sz="1800" b="1" dirty="0">
                <a:latin typeface="+mn-lt"/>
                <a:ea typeface="+mn-ea"/>
              </a:rPr>
              <a:t> -1</a:t>
            </a:r>
            <a:r>
              <a:rPr lang="zh-CN" altLang="en-US" sz="1800" b="1" dirty="0">
                <a:latin typeface="+mn-lt"/>
                <a:ea typeface="+mn-ea"/>
              </a:rPr>
              <a:t>，遍历子集树时间复杂度为</a:t>
            </a:r>
            <a:r>
              <a:rPr lang="en-US" altLang="zh-CN" sz="1800" b="1" dirty="0">
                <a:latin typeface="+mn-lt"/>
                <a:ea typeface="+mn-ea"/>
              </a:rPr>
              <a:t>O(2</a:t>
            </a:r>
            <a:r>
              <a:rPr lang="en-US" altLang="zh-CN" sz="1800" b="1" baseline="30000" dirty="0">
                <a:latin typeface="+mn-lt"/>
                <a:ea typeface="+mn-ea"/>
              </a:rPr>
              <a:t>n </a:t>
            </a:r>
            <a:r>
              <a:rPr lang="en-US" altLang="zh-CN" sz="1800" b="1" dirty="0">
                <a:latin typeface="+mn-lt"/>
                <a:ea typeface="+mn-ea"/>
              </a:rPr>
              <a:t>)</a:t>
            </a:r>
            <a:r>
              <a:rPr lang="zh-CN" altLang="en-US" sz="1800" b="1" dirty="0">
                <a:latin typeface="+mn-lt"/>
                <a:ea typeface="+mn-ea"/>
              </a:rPr>
              <a:t>。 </a:t>
            </a:r>
          </a:p>
        </p:txBody>
      </p:sp>
      <p:sp>
        <p:nvSpPr>
          <p:cNvPr id="10" name="Oval 22"/>
          <p:cNvSpPr>
            <a:spLocks noChangeArrowheads="1"/>
          </p:cNvSpPr>
          <p:nvPr/>
        </p:nvSpPr>
        <p:spPr bwMode="auto">
          <a:xfrm>
            <a:off x="4066952" y="31407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A</a:t>
            </a:r>
          </a:p>
        </p:txBody>
      </p:sp>
      <p:sp>
        <p:nvSpPr>
          <p:cNvPr id="11" name="Oval 23"/>
          <p:cNvSpPr>
            <a:spLocks noChangeArrowheads="1"/>
          </p:cNvSpPr>
          <p:nvPr/>
        </p:nvSpPr>
        <p:spPr bwMode="auto">
          <a:xfrm>
            <a:off x="2698527" y="3717007"/>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B</a:t>
            </a:r>
          </a:p>
        </p:txBody>
      </p:sp>
      <p:sp>
        <p:nvSpPr>
          <p:cNvPr id="13" name="Oval 27"/>
          <p:cNvSpPr>
            <a:spLocks noChangeArrowheads="1"/>
          </p:cNvSpPr>
          <p:nvPr/>
        </p:nvSpPr>
        <p:spPr bwMode="auto">
          <a:xfrm>
            <a:off x="5435377" y="3643982"/>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C</a:t>
            </a:r>
          </a:p>
        </p:txBody>
      </p:sp>
      <p:sp>
        <p:nvSpPr>
          <p:cNvPr id="14" name="Oval 28"/>
          <p:cNvSpPr>
            <a:spLocks noChangeArrowheads="1"/>
          </p:cNvSpPr>
          <p:nvPr/>
        </p:nvSpPr>
        <p:spPr bwMode="auto">
          <a:xfrm>
            <a:off x="2123654" y="44361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D</a:t>
            </a:r>
          </a:p>
        </p:txBody>
      </p:sp>
      <p:sp>
        <p:nvSpPr>
          <p:cNvPr id="15" name="Oval 29"/>
          <p:cNvSpPr>
            <a:spLocks noChangeArrowheads="1"/>
          </p:cNvSpPr>
          <p:nvPr/>
        </p:nvSpPr>
        <p:spPr bwMode="auto">
          <a:xfrm>
            <a:off x="3275534" y="443614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E</a:t>
            </a:r>
          </a:p>
        </p:txBody>
      </p:sp>
      <p:sp>
        <p:nvSpPr>
          <p:cNvPr id="18" name="Oval 35"/>
          <p:cNvSpPr>
            <a:spLocks noChangeArrowheads="1"/>
          </p:cNvSpPr>
          <p:nvPr/>
        </p:nvSpPr>
        <p:spPr bwMode="auto">
          <a:xfrm>
            <a:off x="4643934" y="4437112"/>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F</a:t>
            </a:r>
          </a:p>
        </p:txBody>
      </p:sp>
      <p:sp>
        <p:nvSpPr>
          <p:cNvPr id="19" name="Oval 36"/>
          <p:cNvSpPr>
            <a:spLocks noChangeArrowheads="1"/>
          </p:cNvSpPr>
          <p:nvPr/>
        </p:nvSpPr>
        <p:spPr bwMode="auto">
          <a:xfrm>
            <a:off x="6083846" y="443614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G</a:t>
            </a:r>
          </a:p>
        </p:txBody>
      </p:sp>
      <p:sp>
        <p:nvSpPr>
          <p:cNvPr id="29" name="Line 46"/>
          <p:cNvSpPr>
            <a:spLocks noChangeShapeType="1"/>
          </p:cNvSpPr>
          <p:nvPr/>
        </p:nvSpPr>
        <p:spPr bwMode="auto">
          <a:xfrm flipH="1">
            <a:off x="2987452" y="3428082"/>
            <a:ext cx="10795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0" name="Line 47"/>
          <p:cNvSpPr>
            <a:spLocks noChangeShapeType="1"/>
          </p:cNvSpPr>
          <p:nvPr/>
        </p:nvSpPr>
        <p:spPr bwMode="auto">
          <a:xfrm>
            <a:off x="4427315" y="3428082"/>
            <a:ext cx="1008062" cy="28892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1" name="Line 48"/>
          <p:cNvSpPr>
            <a:spLocks noChangeShapeType="1"/>
          </p:cNvSpPr>
          <p:nvPr/>
        </p:nvSpPr>
        <p:spPr bwMode="auto">
          <a:xfrm flipH="1">
            <a:off x="2339552" y="4037384"/>
            <a:ext cx="455812" cy="398761"/>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2" name="Line 49"/>
          <p:cNvSpPr>
            <a:spLocks noChangeShapeType="1"/>
          </p:cNvSpPr>
          <p:nvPr/>
        </p:nvSpPr>
        <p:spPr bwMode="auto">
          <a:xfrm>
            <a:off x="3002483" y="4004345"/>
            <a:ext cx="398709" cy="44057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5" name="Line 52"/>
          <p:cNvSpPr>
            <a:spLocks noChangeShapeType="1"/>
          </p:cNvSpPr>
          <p:nvPr/>
        </p:nvSpPr>
        <p:spPr bwMode="auto">
          <a:xfrm flipH="1">
            <a:off x="4930650" y="4004345"/>
            <a:ext cx="577751" cy="413518"/>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6" name="Line 53"/>
          <p:cNvSpPr>
            <a:spLocks noChangeShapeType="1"/>
          </p:cNvSpPr>
          <p:nvPr/>
        </p:nvSpPr>
        <p:spPr bwMode="auto">
          <a:xfrm>
            <a:off x="5781451" y="4004345"/>
            <a:ext cx="457360" cy="43768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43" name="Text Box 60"/>
          <p:cNvSpPr txBox="1">
            <a:spLocks noChangeArrowheads="1"/>
          </p:cNvSpPr>
          <p:nvPr/>
        </p:nvSpPr>
        <p:spPr bwMode="auto">
          <a:xfrm>
            <a:off x="3299739" y="332813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58" name="Oval 28"/>
          <p:cNvSpPr>
            <a:spLocks noChangeArrowheads="1"/>
          </p:cNvSpPr>
          <p:nvPr/>
        </p:nvSpPr>
        <p:spPr bwMode="auto">
          <a:xfrm>
            <a:off x="1835696" y="5156374"/>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H</a:t>
            </a:r>
          </a:p>
        </p:txBody>
      </p:sp>
      <p:sp>
        <p:nvSpPr>
          <p:cNvPr id="59" name="Oval 29"/>
          <p:cNvSpPr>
            <a:spLocks noChangeArrowheads="1"/>
          </p:cNvSpPr>
          <p:nvPr/>
        </p:nvSpPr>
        <p:spPr bwMode="auto">
          <a:xfrm>
            <a:off x="2411760" y="5156870"/>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I</a:t>
            </a:r>
          </a:p>
        </p:txBody>
      </p:sp>
      <p:sp>
        <p:nvSpPr>
          <p:cNvPr id="60" name="Oval 30"/>
          <p:cNvSpPr>
            <a:spLocks noChangeArrowheads="1"/>
          </p:cNvSpPr>
          <p:nvPr/>
        </p:nvSpPr>
        <p:spPr bwMode="auto">
          <a:xfrm>
            <a:off x="2988444" y="5157192"/>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J</a:t>
            </a:r>
          </a:p>
        </p:txBody>
      </p:sp>
      <p:sp>
        <p:nvSpPr>
          <p:cNvPr id="61" name="Oval 31"/>
          <p:cNvSpPr>
            <a:spLocks noChangeArrowheads="1"/>
          </p:cNvSpPr>
          <p:nvPr/>
        </p:nvSpPr>
        <p:spPr bwMode="auto">
          <a:xfrm>
            <a:off x="3681277" y="5156374"/>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K</a:t>
            </a:r>
          </a:p>
        </p:txBody>
      </p:sp>
      <p:sp>
        <p:nvSpPr>
          <p:cNvPr id="62" name="Oval 35"/>
          <p:cNvSpPr>
            <a:spLocks noChangeArrowheads="1"/>
          </p:cNvSpPr>
          <p:nvPr/>
        </p:nvSpPr>
        <p:spPr bwMode="auto">
          <a:xfrm>
            <a:off x="4355976" y="5157341"/>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L</a:t>
            </a:r>
          </a:p>
        </p:txBody>
      </p:sp>
      <p:sp>
        <p:nvSpPr>
          <p:cNvPr id="63" name="Oval 36"/>
          <p:cNvSpPr>
            <a:spLocks noChangeArrowheads="1"/>
          </p:cNvSpPr>
          <p:nvPr/>
        </p:nvSpPr>
        <p:spPr bwMode="auto">
          <a:xfrm>
            <a:off x="5075114" y="5157341"/>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M</a:t>
            </a:r>
          </a:p>
        </p:txBody>
      </p:sp>
      <p:sp>
        <p:nvSpPr>
          <p:cNvPr id="64" name="Line 48"/>
          <p:cNvSpPr>
            <a:spLocks noChangeShapeType="1"/>
          </p:cNvSpPr>
          <p:nvPr/>
        </p:nvSpPr>
        <p:spPr bwMode="auto">
          <a:xfrm flipH="1">
            <a:off x="2051596" y="4796011"/>
            <a:ext cx="2159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65" name="Line 49"/>
          <p:cNvSpPr>
            <a:spLocks noChangeShapeType="1"/>
          </p:cNvSpPr>
          <p:nvPr/>
        </p:nvSpPr>
        <p:spPr bwMode="auto">
          <a:xfrm>
            <a:off x="2339678" y="4796507"/>
            <a:ext cx="287337"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66" name="Line 50"/>
          <p:cNvSpPr>
            <a:spLocks noChangeShapeType="1"/>
          </p:cNvSpPr>
          <p:nvPr/>
        </p:nvSpPr>
        <p:spPr bwMode="auto">
          <a:xfrm flipH="1">
            <a:off x="3153531" y="4767436"/>
            <a:ext cx="206573" cy="388938"/>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67" name="Line 51"/>
          <p:cNvSpPr>
            <a:spLocks noChangeShapeType="1"/>
          </p:cNvSpPr>
          <p:nvPr/>
        </p:nvSpPr>
        <p:spPr bwMode="auto">
          <a:xfrm>
            <a:off x="3562871" y="4740364"/>
            <a:ext cx="265695" cy="41601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68" name="Line 52"/>
          <p:cNvSpPr>
            <a:spLocks noChangeShapeType="1"/>
          </p:cNvSpPr>
          <p:nvPr/>
        </p:nvSpPr>
        <p:spPr bwMode="auto">
          <a:xfrm flipH="1">
            <a:off x="4570289" y="4767436"/>
            <a:ext cx="167692" cy="38990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69" name="Line 53"/>
          <p:cNvSpPr>
            <a:spLocks noChangeShapeType="1"/>
          </p:cNvSpPr>
          <p:nvPr/>
        </p:nvSpPr>
        <p:spPr bwMode="auto">
          <a:xfrm>
            <a:off x="4930651" y="4778226"/>
            <a:ext cx="287338" cy="37911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6" name="Oval 35"/>
          <p:cNvSpPr>
            <a:spLocks noChangeArrowheads="1"/>
          </p:cNvSpPr>
          <p:nvPr/>
        </p:nvSpPr>
        <p:spPr bwMode="auto">
          <a:xfrm>
            <a:off x="5796756" y="5156944"/>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N</a:t>
            </a:r>
          </a:p>
        </p:txBody>
      </p:sp>
      <p:sp>
        <p:nvSpPr>
          <p:cNvPr id="77" name="Oval 36"/>
          <p:cNvSpPr>
            <a:spLocks noChangeArrowheads="1"/>
          </p:cNvSpPr>
          <p:nvPr/>
        </p:nvSpPr>
        <p:spPr bwMode="auto">
          <a:xfrm>
            <a:off x="6515894" y="5156944"/>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O</a:t>
            </a:r>
          </a:p>
        </p:txBody>
      </p:sp>
      <p:sp>
        <p:nvSpPr>
          <p:cNvPr id="78" name="Line 52"/>
          <p:cNvSpPr>
            <a:spLocks noChangeShapeType="1"/>
          </p:cNvSpPr>
          <p:nvPr/>
        </p:nvSpPr>
        <p:spPr bwMode="auto">
          <a:xfrm flipH="1">
            <a:off x="6011069" y="4725144"/>
            <a:ext cx="217487"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9" name="Line 53"/>
          <p:cNvSpPr>
            <a:spLocks noChangeShapeType="1"/>
          </p:cNvSpPr>
          <p:nvPr/>
        </p:nvSpPr>
        <p:spPr bwMode="auto">
          <a:xfrm>
            <a:off x="6371431" y="4725144"/>
            <a:ext cx="287338"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4" name="Text Box 60"/>
          <p:cNvSpPr txBox="1">
            <a:spLocks noChangeArrowheads="1"/>
          </p:cNvSpPr>
          <p:nvPr/>
        </p:nvSpPr>
        <p:spPr bwMode="auto">
          <a:xfrm>
            <a:off x="2356002" y="3992503"/>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85" name="Text Box 60"/>
          <p:cNvSpPr txBox="1">
            <a:spLocks noChangeArrowheads="1"/>
          </p:cNvSpPr>
          <p:nvPr/>
        </p:nvSpPr>
        <p:spPr bwMode="auto">
          <a:xfrm>
            <a:off x="3130217" y="395996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86" name="Text Box 60"/>
          <p:cNvSpPr txBox="1">
            <a:spLocks noChangeArrowheads="1"/>
          </p:cNvSpPr>
          <p:nvPr/>
        </p:nvSpPr>
        <p:spPr bwMode="auto">
          <a:xfrm>
            <a:off x="1899934" y="4736480"/>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87" name="Text Box 60"/>
          <p:cNvSpPr txBox="1">
            <a:spLocks noChangeArrowheads="1"/>
          </p:cNvSpPr>
          <p:nvPr/>
        </p:nvSpPr>
        <p:spPr bwMode="auto">
          <a:xfrm>
            <a:off x="2434736" y="4748344"/>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88" name="Text Box 60"/>
          <p:cNvSpPr txBox="1">
            <a:spLocks noChangeArrowheads="1"/>
          </p:cNvSpPr>
          <p:nvPr/>
        </p:nvSpPr>
        <p:spPr bwMode="auto">
          <a:xfrm>
            <a:off x="3066159" y="469030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89" name="Text Box 60"/>
          <p:cNvSpPr txBox="1">
            <a:spLocks noChangeArrowheads="1"/>
          </p:cNvSpPr>
          <p:nvPr/>
        </p:nvSpPr>
        <p:spPr bwMode="auto">
          <a:xfrm>
            <a:off x="3600961" y="4702166"/>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90" name="Text Box 60"/>
          <p:cNvSpPr txBox="1">
            <a:spLocks noChangeArrowheads="1"/>
          </p:cNvSpPr>
          <p:nvPr/>
        </p:nvSpPr>
        <p:spPr bwMode="auto">
          <a:xfrm>
            <a:off x="4458927" y="4720621"/>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91" name="Text Box 60"/>
          <p:cNvSpPr txBox="1">
            <a:spLocks noChangeArrowheads="1"/>
          </p:cNvSpPr>
          <p:nvPr/>
        </p:nvSpPr>
        <p:spPr bwMode="auto">
          <a:xfrm>
            <a:off x="4993729" y="4732485"/>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92" name="Text Box 60"/>
          <p:cNvSpPr txBox="1">
            <a:spLocks noChangeArrowheads="1"/>
          </p:cNvSpPr>
          <p:nvPr/>
        </p:nvSpPr>
        <p:spPr bwMode="auto">
          <a:xfrm>
            <a:off x="5903119" y="466433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93" name="Text Box 60"/>
          <p:cNvSpPr txBox="1">
            <a:spLocks noChangeArrowheads="1"/>
          </p:cNvSpPr>
          <p:nvPr/>
        </p:nvSpPr>
        <p:spPr bwMode="auto">
          <a:xfrm>
            <a:off x="6437921" y="4676201"/>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94" name="Text Box 60"/>
          <p:cNvSpPr txBox="1">
            <a:spLocks noChangeArrowheads="1"/>
          </p:cNvSpPr>
          <p:nvPr/>
        </p:nvSpPr>
        <p:spPr bwMode="auto">
          <a:xfrm>
            <a:off x="4969762" y="4016233"/>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95" name="Text Box 60"/>
          <p:cNvSpPr txBox="1">
            <a:spLocks noChangeArrowheads="1"/>
          </p:cNvSpPr>
          <p:nvPr/>
        </p:nvSpPr>
        <p:spPr bwMode="auto">
          <a:xfrm>
            <a:off x="5937977" y="395951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98" name="Text Box 60"/>
          <p:cNvSpPr txBox="1">
            <a:spLocks noChangeArrowheads="1"/>
          </p:cNvSpPr>
          <p:nvPr/>
        </p:nvSpPr>
        <p:spPr bwMode="auto">
          <a:xfrm>
            <a:off x="4892552" y="322178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Tree>
    <p:extLst>
      <p:ext uri="{BB962C8B-B14F-4D97-AF65-F5344CB8AC3E}">
        <p14:creationId xmlns:p14="http://schemas.microsoft.com/office/powerpoint/2010/main" val="28741173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8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9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9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4"/>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95"/>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3" grpId="0" animBg="1"/>
      <p:bldP spid="14" grpId="0" animBg="1"/>
      <p:bldP spid="15" grpId="0" animBg="1"/>
      <p:bldP spid="18" grpId="0" animBg="1"/>
      <p:bldP spid="19" grpId="0" animBg="1"/>
      <p:bldP spid="29" grpId="0" animBg="1"/>
      <p:bldP spid="30" grpId="0" animBg="1"/>
      <p:bldP spid="31" grpId="0" animBg="1"/>
      <p:bldP spid="32" grpId="0" animBg="1"/>
      <p:bldP spid="35" grpId="0" animBg="1"/>
      <p:bldP spid="36" grpId="0" animBg="1"/>
      <p:bldP spid="43" grpId="0"/>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6" grpId="0" animBg="1"/>
      <p:bldP spid="77" grpId="0" animBg="1"/>
      <p:bldP spid="78" grpId="0" animBg="1"/>
      <p:bldP spid="79" grpId="0" animBg="1"/>
      <p:bldP spid="84" grpId="0"/>
      <p:bldP spid="85" grpId="0"/>
      <p:bldP spid="86" grpId="0"/>
      <p:bldP spid="87" grpId="0"/>
      <p:bldP spid="88" grpId="0"/>
      <p:bldP spid="89" grpId="0"/>
      <p:bldP spid="90" grpId="0"/>
      <p:bldP spid="91" grpId="0"/>
      <p:bldP spid="92" grpId="0"/>
      <p:bldP spid="93" grpId="0"/>
      <p:bldP spid="94" grpId="0"/>
      <p:bldP spid="95" grpId="0"/>
      <p:bldP spid="9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6.3.4 </a:t>
            </a:r>
            <a:r>
              <a:rPr lang="zh-CN" altLang="en-US" dirty="0"/>
              <a:t>排列树</a:t>
            </a:r>
          </a:p>
        </p:txBody>
      </p:sp>
      <p:sp>
        <p:nvSpPr>
          <p:cNvPr id="8" name="内容占位符 2"/>
          <p:cNvSpPr txBox="1">
            <a:spLocks/>
          </p:cNvSpPr>
          <p:nvPr/>
        </p:nvSpPr>
        <p:spPr>
          <a:xfrm>
            <a:off x="375261" y="1199183"/>
            <a:ext cx="8435280" cy="1512168"/>
          </a:xfrm>
          <a:prstGeom prst="rect">
            <a:avLst/>
          </a:prstGeom>
        </p:spPr>
        <p:txBody>
          <a:bodyPr vert="horz" lIns="91440" tIns="45720" rIns="91440" bIns="45720" rtlCol="0">
            <a:normAutofit/>
          </a:bodyPr>
          <a:lst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50000"/>
              </a:lnSpc>
              <a:spcBef>
                <a:spcPts val="0"/>
              </a:spcBef>
              <a:spcAft>
                <a:spcPts val="0"/>
              </a:spcAft>
              <a:buNone/>
            </a:pPr>
            <a:r>
              <a:rPr lang="zh-CN" altLang="en-US" sz="1800" b="1" dirty="0">
                <a:latin typeface="+mn-lt"/>
                <a:ea typeface="+mn-ea"/>
              </a:rPr>
              <a:t>       当所给的问题是确定 </a:t>
            </a:r>
            <a:r>
              <a:rPr lang="en-US" altLang="zh-CN" sz="1800" b="1" dirty="0">
                <a:latin typeface="+mn-lt"/>
                <a:ea typeface="+mn-ea"/>
              </a:rPr>
              <a:t>n </a:t>
            </a:r>
            <a:r>
              <a:rPr lang="zh-CN" altLang="en-US" sz="1800" b="1" dirty="0">
                <a:latin typeface="+mn-lt"/>
                <a:ea typeface="+mn-ea"/>
              </a:rPr>
              <a:t>个元素满足某种性质的排列时，相应的解空间树称为排列树，通常有 </a:t>
            </a:r>
            <a:r>
              <a:rPr lang="en-US" altLang="zh-CN" sz="1800" b="1" dirty="0">
                <a:latin typeface="+mn-lt"/>
                <a:ea typeface="+mn-ea"/>
              </a:rPr>
              <a:t>n!</a:t>
            </a:r>
            <a:r>
              <a:rPr lang="zh-CN" altLang="en-US" sz="1800" b="1" dirty="0">
                <a:latin typeface="+mn-lt"/>
                <a:ea typeface="+mn-ea"/>
              </a:rPr>
              <a:t>个叶结点，</a:t>
            </a:r>
            <a:r>
              <a:rPr lang="en-US" altLang="zh-CN" sz="1800" b="1" dirty="0">
                <a:latin typeface="+mn-lt"/>
                <a:ea typeface="+mn-ea"/>
              </a:rPr>
              <a:t>4 </a:t>
            </a:r>
            <a:r>
              <a:rPr lang="zh-CN" altLang="en-US" sz="1800" b="1" dirty="0">
                <a:latin typeface="+mn-lt"/>
                <a:ea typeface="+mn-ea"/>
              </a:rPr>
              <a:t>个城市的货郎担问题从城市结点 </a:t>
            </a:r>
            <a:r>
              <a:rPr lang="en-US" altLang="zh-CN" sz="1800" b="1" dirty="0">
                <a:latin typeface="+mn-lt"/>
                <a:ea typeface="+mn-ea"/>
              </a:rPr>
              <a:t>1 </a:t>
            </a:r>
            <a:r>
              <a:rPr lang="zh-CN" altLang="en-US" sz="1800" b="1" dirty="0">
                <a:latin typeface="+mn-lt"/>
                <a:ea typeface="+mn-ea"/>
              </a:rPr>
              <a:t>出发的排列树如图 </a:t>
            </a:r>
            <a:r>
              <a:rPr lang="en-US" altLang="zh-CN" sz="1800" b="1" dirty="0">
                <a:latin typeface="+mn-lt"/>
                <a:ea typeface="+mn-ea"/>
              </a:rPr>
              <a:t>6.11 </a:t>
            </a:r>
            <a:r>
              <a:rPr lang="zh-CN" altLang="en-US" sz="1800" b="1" dirty="0">
                <a:latin typeface="+mn-lt"/>
                <a:ea typeface="+mn-ea"/>
              </a:rPr>
              <a:t>所示。遍历排列树时间复杂度为 </a:t>
            </a:r>
            <a:r>
              <a:rPr lang="en-US" altLang="zh-CN" sz="1800" b="1" dirty="0">
                <a:latin typeface="+mn-lt"/>
                <a:ea typeface="+mn-ea"/>
              </a:rPr>
              <a:t>O(n!)</a:t>
            </a:r>
            <a:r>
              <a:rPr lang="zh-CN" altLang="en-US" sz="1800" b="1" dirty="0">
                <a:latin typeface="+mn-lt"/>
                <a:ea typeface="+mn-ea"/>
              </a:rPr>
              <a:t>。</a:t>
            </a:r>
          </a:p>
        </p:txBody>
      </p:sp>
      <p:sp>
        <p:nvSpPr>
          <p:cNvPr id="56" name="Oval 21"/>
          <p:cNvSpPr>
            <a:spLocks noChangeArrowheads="1"/>
          </p:cNvSpPr>
          <p:nvPr/>
        </p:nvSpPr>
        <p:spPr bwMode="auto">
          <a:xfrm>
            <a:off x="4066952" y="2635920"/>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A</a:t>
            </a:r>
          </a:p>
        </p:txBody>
      </p:sp>
      <p:sp>
        <p:nvSpPr>
          <p:cNvPr id="57" name="Oval 22"/>
          <p:cNvSpPr>
            <a:spLocks noChangeArrowheads="1"/>
          </p:cNvSpPr>
          <p:nvPr/>
        </p:nvSpPr>
        <p:spPr bwMode="auto">
          <a:xfrm>
            <a:off x="4066952" y="31407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B</a:t>
            </a:r>
          </a:p>
        </p:txBody>
      </p:sp>
      <p:sp>
        <p:nvSpPr>
          <p:cNvPr id="58" name="Oval 23"/>
          <p:cNvSpPr>
            <a:spLocks noChangeArrowheads="1"/>
          </p:cNvSpPr>
          <p:nvPr/>
        </p:nvSpPr>
        <p:spPr bwMode="auto">
          <a:xfrm>
            <a:off x="2698527" y="3717007"/>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C</a:t>
            </a:r>
          </a:p>
        </p:txBody>
      </p:sp>
      <p:sp>
        <p:nvSpPr>
          <p:cNvPr id="59" name="Oval 24"/>
          <p:cNvSpPr>
            <a:spLocks noChangeArrowheads="1"/>
          </p:cNvSpPr>
          <p:nvPr/>
        </p:nvSpPr>
        <p:spPr bwMode="auto">
          <a:xfrm>
            <a:off x="4066952" y="3643982"/>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D</a:t>
            </a:r>
          </a:p>
        </p:txBody>
      </p:sp>
      <p:sp>
        <p:nvSpPr>
          <p:cNvPr id="60" name="Oval 27"/>
          <p:cNvSpPr>
            <a:spLocks noChangeArrowheads="1"/>
          </p:cNvSpPr>
          <p:nvPr/>
        </p:nvSpPr>
        <p:spPr bwMode="auto">
          <a:xfrm>
            <a:off x="5435377" y="3643982"/>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E</a:t>
            </a:r>
          </a:p>
        </p:txBody>
      </p:sp>
      <p:sp>
        <p:nvSpPr>
          <p:cNvPr id="61" name="Oval 28"/>
          <p:cNvSpPr>
            <a:spLocks noChangeArrowheads="1"/>
          </p:cNvSpPr>
          <p:nvPr/>
        </p:nvSpPr>
        <p:spPr bwMode="auto">
          <a:xfrm>
            <a:off x="2339752" y="44361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F</a:t>
            </a:r>
          </a:p>
        </p:txBody>
      </p:sp>
      <p:sp>
        <p:nvSpPr>
          <p:cNvPr id="62" name="Oval 29"/>
          <p:cNvSpPr>
            <a:spLocks noChangeArrowheads="1"/>
          </p:cNvSpPr>
          <p:nvPr/>
        </p:nvSpPr>
        <p:spPr bwMode="auto">
          <a:xfrm>
            <a:off x="3058890" y="443614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G</a:t>
            </a:r>
          </a:p>
        </p:txBody>
      </p:sp>
      <p:sp>
        <p:nvSpPr>
          <p:cNvPr id="63" name="Oval 30"/>
          <p:cNvSpPr>
            <a:spLocks noChangeArrowheads="1"/>
          </p:cNvSpPr>
          <p:nvPr/>
        </p:nvSpPr>
        <p:spPr bwMode="auto">
          <a:xfrm>
            <a:off x="3708177" y="44361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H</a:t>
            </a:r>
          </a:p>
        </p:txBody>
      </p:sp>
      <p:sp>
        <p:nvSpPr>
          <p:cNvPr id="64" name="Oval 31"/>
          <p:cNvSpPr>
            <a:spLocks noChangeArrowheads="1"/>
          </p:cNvSpPr>
          <p:nvPr/>
        </p:nvSpPr>
        <p:spPr bwMode="auto">
          <a:xfrm>
            <a:off x="4427315" y="443614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I</a:t>
            </a:r>
          </a:p>
        </p:txBody>
      </p:sp>
      <p:sp>
        <p:nvSpPr>
          <p:cNvPr id="65" name="Oval 35"/>
          <p:cNvSpPr>
            <a:spLocks noChangeArrowheads="1"/>
          </p:cNvSpPr>
          <p:nvPr/>
        </p:nvSpPr>
        <p:spPr bwMode="auto">
          <a:xfrm>
            <a:off x="5076602" y="443614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J</a:t>
            </a:r>
          </a:p>
        </p:txBody>
      </p:sp>
      <p:sp>
        <p:nvSpPr>
          <p:cNvPr id="66" name="Oval 36"/>
          <p:cNvSpPr>
            <a:spLocks noChangeArrowheads="1"/>
          </p:cNvSpPr>
          <p:nvPr/>
        </p:nvSpPr>
        <p:spPr bwMode="auto">
          <a:xfrm>
            <a:off x="5795740" y="443614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K</a:t>
            </a:r>
          </a:p>
        </p:txBody>
      </p:sp>
      <p:sp>
        <p:nvSpPr>
          <p:cNvPr id="67" name="Oval 37"/>
          <p:cNvSpPr>
            <a:spLocks noChangeArrowheads="1"/>
          </p:cNvSpPr>
          <p:nvPr/>
        </p:nvSpPr>
        <p:spPr bwMode="auto">
          <a:xfrm>
            <a:off x="2339752" y="5156870"/>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L</a:t>
            </a:r>
          </a:p>
        </p:txBody>
      </p:sp>
      <p:sp>
        <p:nvSpPr>
          <p:cNvPr id="68" name="Oval 38"/>
          <p:cNvSpPr>
            <a:spLocks noChangeArrowheads="1"/>
          </p:cNvSpPr>
          <p:nvPr/>
        </p:nvSpPr>
        <p:spPr bwMode="auto">
          <a:xfrm>
            <a:off x="3058890" y="5156870"/>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M</a:t>
            </a:r>
          </a:p>
        </p:txBody>
      </p:sp>
      <p:sp>
        <p:nvSpPr>
          <p:cNvPr id="69" name="Oval 39"/>
          <p:cNvSpPr>
            <a:spLocks noChangeArrowheads="1"/>
          </p:cNvSpPr>
          <p:nvPr/>
        </p:nvSpPr>
        <p:spPr bwMode="auto">
          <a:xfrm>
            <a:off x="3708177" y="5156870"/>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N</a:t>
            </a:r>
          </a:p>
        </p:txBody>
      </p:sp>
      <p:sp>
        <p:nvSpPr>
          <p:cNvPr id="70" name="Oval 40"/>
          <p:cNvSpPr>
            <a:spLocks noChangeArrowheads="1"/>
          </p:cNvSpPr>
          <p:nvPr/>
        </p:nvSpPr>
        <p:spPr bwMode="auto">
          <a:xfrm>
            <a:off x="4427315" y="5156870"/>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O</a:t>
            </a:r>
          </a:p>
        </p:txBody>
      </p:sp>
      <p:sp>
        <p:nvSpPr>
          <p:cNvPr id="71" name="Oval 41"/>
          <p:cNvSpPr>
            <a:spLocks noChangeArrowheads="1"/>
          </p:cNvSpPr>
          <p:nvPr/>
        </p:nvSpPr>
        <p:spPr bwMode="auto">
          <a:xfrm>
            <a:off x="5076602" y="5156870"/>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P</a:t>
            </a:r>
          </a:p>
        </p:txBody>
      </p:sp>
      <p:sp>
        <p:nvSpPr>
          <p:cNvPr id="72" name="Oval 42"/>
          <p:cNvSpPr>
            <a:spLocks noChangeArrowheads="1"/>
          </p:cNvSpPr>
          <p:nvPr/>
        </p:nvSpPr>
        <p:spPr bwMode="auto">
          <a:xfrm>
            <a:off x="5795740" y="5156870"/>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a:solidFill>
                  <a:schemeClr val="tx1"/>
                </a:solidFill>
              </a:rPr>
              <a:t>Q</a:t>
            </a:r>
          </a:p>
        </p:txBody>
      </p:sp>
      <p:sp>
        <p:nvSpPr>
          <p:cNvPr id="73" name="Line 43"/>
          <p:cNvSpPr>
            <a:spLocks noChangeShapeType="1"/>
          </p:cNvSpPr>
          <p:nvPr/>
        </p:nvSpPr>
        <p:spPr bwMode="auto">
          <a:xfrm>
            <a:off x="4211415" y="2996282"/>
            <a:ext cx="0" cy="1444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4" name="Text Box 44"/>
          <p:cNvSpPr txBox="1">
            <a:spLocks noChangeArrowheads="1"/>
          </p:cNvSpPr>
          <p:nvPr/>
        </p:nvSpPr>
        <p:spPr bwMode="auto">
          <a:xfrm>
            <a:off x="3914552" y="2864520"/>
            <a:ext cx="325438"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75" name="Line 45"/>
          <p:cNvSpPr>
            <a:spLocks noChangeShapeType="1"/>
          </p:cNvSpPr>
          <p:nvPr/>
        </p:nvSpPr>
        <p:spPr bwMode="auto">
          <a:xfrm>
            <a:off x="4211415" y="3501107"/>
            <a:ext cx="0" cy="14287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6" name="Line 46"/>
          <p:cNvSpPr>
            <a:spLocks noChangeShapeType="1"/>
          </p:cNvSpPr>
          <p:nvPr/>
        </p:nvSpPr>
        <p:spPr bwMode="auto">
          <a:xfrm flipH="1">
            <a:off x="2987452" y="3428082"/>
            <a:ext cx="10795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7" name="Line 47"/>
          <p:cNvSpPr>
            <a:spLocks noChangeShapeType="1"/>
          </p:cNvSpPr>
          <p:nvPr/>
        </p:nvSpPr>
        <p:spPr bwMode="auto">
          <a:xfrm>
            <a:off x="4427315" y="3428082"/>
            <a:ext cx="1008062" cy="28892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8" name="Line 48"/>
          <p:cNvSpPr>
            <a:spLocks noChangeShapeType="1"/>
          </p:cNvSpPr>
          <p:nvPr/>
        </p:nvSpPr>
        <p:spPr bwMode="auto">
          <a:xfrm flipH="1">
            <a:off x="2555652" y="4075782"/>
            <a:ext cx="2159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79" name="Line 49"/>
          <p:cNvSpPr>
            <a:spLocks noChangeShapeType="1"/>
          </p:cNvSpPr>
          <p:nvPr/>
        </p:nvSpPr>
        <p:spPr bwMode="auto">
          <a:xfrm>
            <a:off x="2916015" y="4075782"/>
            <a:ext cx="287337"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0" name="Line 50"/>
          <p:cNvSpPr>
            <a:spLocks noChangeShapeType="1"/>
          </p:cNvSpPr>
          <p:nvPr/>
        </p:nvSpPr>
        <p:spPr bwMode="auto">
          <a:xfrm flipH="1">
            <a:off x="3922490" y="4004345"/>
            <a:ext cx="217487"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1" name="Line 51"/>
          <p:cNvSpPr>
            <a:spLocks noChangeShapeType="1"/>
          </p:cNvSpPr>
          <p:nvPr/>
        </p:nvSpPr>
        <p:spPr bwMode="auto">
          <a:xfrm>
            <a:off x="4282852" y="4004345"/>
            <a:ext cx="287338"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2" name="Line 52"/>
          <p:cNvSpPr>
            <a:spLocks noChangeShapeType="1"/>
          </p:cNvSpPr>
          <p:nvPr/>
        </p:nvSpPr>
        <p:spPr bwMode="auto">
          <a:xfrm flipH="1">
            <a:off x="5290915" y="4004345"/>
            <a:ext cx="217487"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3" name="Line 53"/>
          <p:cNvSpPr>
            <a:spLocks noChangeShapeType="1"/>
          </p:cNvSpPr>
          <p:nvPr/>
        </p:nvSpPr>
        <p:spPr bwMode="auto">
          <a:xfrm>
            <a:off x="5651277" y="4004345"/>
            <a:ext cx="287338"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4" name="Line 54"/>
          <p:cNvSpPr>
            <a:spLocks noChangeShapeType="1"/>
          </p:cNvSpPr>
          <p:nvPr/>
        </p:nvSpPr>
        <p:spPr bwMode="auto">
          <a:xfrm>
            <a:off x="2514377"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5" name="Line 55"/>
          <p:cNvSpPr>
            <a:spLocks noChangeShapeType="1"/>
          </p:cNvSpPr>
          <p:nvPr/>
        </p:nvSpPr>
        <p:spPr bwMode="auto">
          <a:xfrm>
            <a:off x="3235102"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6" name="Line 56"/>
          <p:cNvSpPr>
            <a:spLocks noChangeShapeType="1"/>
          </p:cNvSpPr>
          <p:nvPr/>
        </p:nvSpPr>
        <p:spPr bwMode="auto">
          <a:xfrm>
            <a:off x="3955827"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7" name="Line 57"/>
          <p:cNvSpPr>
            <a:spLocks noChangeShapeType="1"/>
          </p:cNvSpPr>
          <p:nvPr/>
        </p:nvSpPr>
        <p:spPr bwMode="auto">
          <a:xfrm>
            <a:off x="4603527"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8" name="Line 58"/>
          <p:cNvSpPr>
            <a:spLocks noChangeShapeType="1"/>
          </p:cNvSpPr>
          <p:nvPr/>
        </p:nvSpPr>
        <p:spPr bwMode="auto">
          <a:xfrm>
            <a:off x="5322665"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89" name="Line 59"/>
          <p:cNvSpPr>
            <a:spLocks noChangeShapeType="1"/>
          </p:cNvSpPr>
          <p:nvPr/>
        </p:nvSpPr>
        <p:spPr bwMode="auto">
          <a:xfrm>
            <a:off x="5971952" y="4796507"/>
            <a:ext cx="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90" name="Text Box 60"/>
          <p:cNvSpPr txBox="1">
            <a:spLocks noChangeArrowheads="1"/>
          </p:cNvSpPr>
          <p:nvPr/>
        </p:nvSpPr>
        <p:spPr bwMode="auto">
          <a:xfrm>
            <a:off x="3274790" y="336458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2</a:t>
            </a:r>
          </a:p>
        </p:txBody>
      </p:sp>
      <p:sp>
        <p:nvSpPr>
          <p:cNvPr id="91" name="Text Box 61"/>
          <p:cNvSpPr txBox="1">
            <a:spLocks noChangeArrowheads="1"/>
          </p:cNvSpPr>
          <p:nvPr/>
        </p:nvSpPr>
        <p:spPr bwMode="auto">
          <a:xfrm>
            <a:off x="3924077" y="3356645"/>
            <a:ext cx="325438"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3</a:t>
            </a:r>
          </a:p>
        </p:txBody>
      </p:sp>
      <p:sp>
        <p:nvSpPr>
          <p:cNvPr id="92" name="Text Box 62"/>
          <p:cNvSpPr txBox="1">
            <a:spLocks noChangeArrowheads="1"/>
          </p:cNvSpPr>
          <p:nvPr/>
        </p:nvSpPr>
        <p:spPr bwMode="auto">
          <a:xfrm>
            <a:off x="4798790" y="336458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4</a:t>
            </a:r>
          </a:p>
        </p:txBody>
      </p:sp>
      <p:sp>
        <p:nvSpPr>
          <p:cNvPr id="93" name="Text Box 63"/>
          <p:cNvSpPr txBox="1">
            <a:spLocks noChangeArrowheads="1"/>
          </p:cNvSpPr>
          <p:nvPr/>
        </p:nvSpPr>
        <p:spPr bwMode="auto">
          <a:xfrm>
            <a:off x="2485802" y="4078957"/>
            <a:ext cx="325438"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3</a:t>
            </a:r>
          </a:p>
        </p:txBody>
      </p:sp>
      <p:sp>
        <p:nvSpPr>
          <p:cNvPr id="94" name="Text Box 64"/>
          <p:cNvSpPr txBox="1">
            <a:spLocks noChangeArrowheads="1"/>
          </p:cNvSpPr>
          <p:nvPr/>
        </p:nvSpPr>
        <p:spPr bwMode="auto">
          <a:xfrm>
            <a:off x="3012852" y="4004345"/>
            <a:ext cx="325438"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4</a:t>
            </a:r>
          </a:p>
        </p:txBody>
      </p:sp>
      <p:sp>
        <p:nvSpPr>
          <p:cNvPr id="95" name="Text Box 65"/>
          <p:cNvSpPr txBox="1">
            <a:spLocks noChangeArrowheads="1"/>
          </p:cNvSpPr>
          <p:nvPr/>
        </p:nvSpPr>
        <p:spPr bwMode="auto">
          <a:xfrm>
            <a:off x="2458815"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4</a:t>
            </a:r>
          </a:p>
        </p:txBody>
      </p:sp>
      <p:sp>
        <p:nvSpPr>
          <p:cNvPr id="96" name="Text Box 66"/>
          <p:cNvSpPr txBox="1">
            <a:spLocks noChangeArrowheads="1"/>
          </p:cNvSpPr>
          <p:nvPr/>
        </p:nvSpPr>
        <p:spPr bwMode="auto">
          <a:xfrm>
            <a:off x="3106515"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a:latin typeface="+mn-lt"/>
                <a:ea typeface="+mn-ea"/>
              </a:rPr>
              <a:t>3</a:t>
            </a:r>
          </a:p>
        </p:txBody>
      </p:sp>
      <p:sp>
        <p:nvSpPr>
          <p:cNvPr id="97" name="Text Box 67"/>
          <p:cNvSpPr txBox="1">
            <a:spLocks noChangeArrowheads="1"/>
          </p:cNvSpPr>
          <p:nvPr/>
        </p:nvSpPr>
        <p:spPr bwMode="auto">
          <a:xfrm>
            <a:off x="3827240"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a:latin typeface="+mn-lt"/>
                <a:ea typeface="+mn-ea"/>
              </a:rPr>
              <a:t>4</a:t>
            </a:r>
          </a:p>
        </p:txBody>
      </p:sp>
      <p:sp>
        <p:nvSpPr>
          <p:cNvPr id="98" name="Text Box 68"/>
          <p:cNvSpPr txBox="1">
            <a:spLocks noChangeArrowheads="1"/>
          </p:cNvSpPr>
          <p:nvPr/>
        </p:nvSpPr>
        <p:spPr bwMode="auto">
          <a:xfrm>
            <a:off x="4474940"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a:latin typeface="+mn-lt"/>
                <a:ea typeface="+mn-ea"/>
              </a:rPr>
              <a:t>2</a:t>
            </a:r>
          </a:p>
        </p:txBody>
      </p:sp>
      <p:sp>
        <p:nvSpPr>
          <p:cNvPr id="99" name="Text Box 69"/>
          <p:cNvSpPr txBox="1">
            <a:spLocks noChangeArrowheads="1"/>
          </p:cNvSpPr>
          <p:nvPr/>
        </p:nvSpPr>
        <p:spPr bwMode="auto">
          <a:xfrm>
            <a:off x="5195665"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a:latin typeface="+mn-lt"/>
                <a:ea typeface="+mn-ea"/>
              </a:rPr>
              <a:t>3</a:t>
            </a:r>
          </a:p>
        </p:txBody>
      </p:sp>
      <p:sp>
        <p:nvSpPr>
          <p:cNvPr id="100" name="Text Box 70"/>
          <p:cNvSpPr txBox="1">
            <a:spLocks noChangeArrowheads="1"/>
          </p:cNvSpPr>
          <p:nvPr/>
        </p:nvSpPr>
        <p:spPr bwMode="auto">
          <a:xfrm>
            <a:off x="5843365" y="479333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2</a:t>
            </a:r>
          </a:p>
        </p:txBody>
      </p:sp>
      <p:sp>
        <p:nvSpPr>
          <p:cNvPr id="101" name="Text Box 71"/>
          <p:cNvSpPr txBox="1">
            <a:spLocks noChangeArrowheads="1"/>
          </p:cNvSpPr>
          <p:nvPr/>
        </p:nvSpPr>
        <p:spPr bwMode="auto">
          <a:xfrm>
            <a:off x="3843115" y="393290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2</a:t>
            </a:r>
          </a:p>
        </p:txBody>
      </p:sp>
      <p:sp>
        <p:nvSpPr>
          <p:cNvPr id="102" name="Text Box 72"/>
          <p:cNvSpPr txBox="1">
            <a:spLocks noChangeArrowheads="1"/>
          </p:cNvSpPr>
          <p:nvPr/>
        </p:nvSpPr>
        <p:spPr bwMode="auto">
          <a:xfrm>
            <a:off x="4370165" y="393290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4</a:t>
            </a:r>
          </a:p>
        </p:txBody>
      </p:sp>
      <p:sp>
        <p:nvSpPr>
          <p:cNvPr id="103" name="Text Box 73"/>
          <p:cNvSpPr txBox="1">
            <a:spLocks noChangeArrowheads="1"/>
          </p:cNvSpPr>
          <p:nvPr/>
        </p:nvSpPr>
        <p:spPr bwMode="auto">
          <a:xfrm>
            <a:off x="5128990" y="393290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2</a:t>
            </a:r>
          </a:p>
        </p:txBody>
      </p:sp>
      <p:sp>
        <p:nvSpPr>
          <p:cNvPr id="104" name="Text Box 74"/>
          <p:cNvSpPr txBox="1">
            <a:spLocks noChangeArrowheads="1"/>
          </p:cNvSpPr>
          <p:nvPr/>
        </p:nvSpPr>
        <p:spPr bwMode="auto">
          <a:xfrm>
            <a:off x="5727477" y="3932907"/>
            <a:ext cx="325438"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3</a:t>
            </a:r>
          </a:p>
        </p:txBody>
      </p:sp>
    </p:spTree>
    <p:extLst>
      <p:ext uri="{BB962C8B-B14F-4D97-AF65-F5344CB8AC3E}">
        <p14:creationId xmlns:p14="http://schemas.microsoft.com/office/powerpoint/2010/main" val="31589424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8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8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8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9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9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9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9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98"/>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00"/>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0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102"/>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6. 4 </a:t>
            </a:r>
            <a:r>
              <a:rPr lang="zh-CN" altLang="en-US" dirty="0"/>
              <a:t>装载问题</a:t>
            </a:r>
          </a:p>
        </p:txBody>
      </p:sp>
      <mc:AlternateContent xmlns:mc="http://schemas.openxmlformats.org/markup-compatibility/2006" xmlns:a14="http://schemas.microsoft.com/office/drawing/2010/main">
        <mc:Choice Requires="a14">
          <p:sp>
            <p:nvSpPr>
              <p:cNvPr id="2" name="矩形 1"/>
              <p:cNvSpPr/>
              <p:nvPr/>
            </p:nvSpPr>
            <p:spPr>
              <a:xfrm>
                <a:off x="457200" y="1777858"/>
                <a:ext cx="8229600" cy="646331"/>
              </a:xfrm>
              <a:prstGeom prst="rect">
                <a:avLst/>
              </a:prstGeom>
            </p:spPr>
            <p:txBody>
              <a:bodyPr wrap="square">
                <a:spAutoFit/>
              </a:bodyPr>
              <a:lstStyle/>
              <a:p>
                <a:r>
                  <a:rPr lang="zh-CN" altLang="en-US" dirty="0"/>
                  <a:t>    有</a:t>
                </a:r>
                <a14:m>
                  <m:oMath xmlns:m="http://schemas.openxmlformats.org/officeDocument/2006/math">
                    <m:r>
                      <a:rPr lang="zh-CN" altLang="en-US" i="1">
                        <a:latin typeface="Cambria Math" panose="02040503050406030204" pitchFamily="18" charset="0"/>
                      </a:rPr>
                      <m:t>𝑛</m:t>
                    </m:r>
                  </m:oMath>
                </a14:m>
                <a:r>
                  <a:rPr lang="zh-CN" altLang="en-US" dirty="0"/>
                  <a:t>个集装箱要装上 </a:t>
                </a:r>
                <a:r>
                  <a:rPr lang="en-US" altLang="zh-CN" dirty="0"/>
                  <a:t>2 </a:t>
                </a:r>
                <a:r>
                  <a:rPr lang="zh-CN" altLang="en-US" dirty="0"/>
                  <a:t>艘载重量分别为 </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𝑐</m:t>
                        </m:r>
                      </m:e>
                      <m:sub>
                        <m:r>
                          <a:rPr lang="zh-CN" altLang="en-US">
                            <a:latin typeface="Cambria Math" panose="02040503050406030204" pitchFamily="18" charset="0"/>
                          </a:rPr>
                          <m:t>1</m:t>
                        </m:r>
                      </m:sub>
                    </m:sSub>
                    <m:r>
                      <a:rPr lang="zh-CN" altLang="en-US" i="1">
                        <a:latin typeface="Cambria Math" panose="02040503050406030204" pitchFamily="18" charset="0"/>
                      </a:rPr>
                      <m:t>和</m:t>
                    </m:r>
                    <m:sSub>
                      <m:sSubPr>
                        <m:ctrlPr>
                          <a:rPr lang="zh-CN" altLang="en-US" i="1">
                            <a:latin typeface="Cambria Math" panose="02040503050406030204" pitchFamily="18" charset="0"/>
                          </a:rPr>
                        </m:ctrlPr>
                      </m:sSubPr>
                      <m:e>
                        <m:r>
                          <a:rPr lang="zh-CN" altLang="en-US" i="1">
                            <a:latin typeface="Cambria Math" panose="02040503050406030204" pitchFamily="18" charset="0"/>
                          </a:rPr>
                          <m:t>𝑐</m:t>
                        </m:r>
                      </m:e>
                      <m:sub>
                        <m:r>
                          <a:rPr lang="zh-CN" altLang="en-US">
                            <a:latin typeface="Cambria Math" panose="02040503050406030204" pitchFamily="18" charset="0"/>
                          </a:rPr>
                          <m:t>2</m:t>
                        </m:r>
                      </m:sub>
                    </m:sSub>
                  </m:oMath>
                </a14:m>
                <a:r>
                  <a:rPr lang="zh-CN" altLang="en-US" dirty="0"/>
                  <a:t>的轮船，其中集装箱</a:t>
                </a:r>
                <a14:m>
                  <m:oMath xmlns:m="http://schemas.openxmlformats.org/officeDocument/2006/math">
                    <m:r>
                      <a:rPr lang="zh-CN" altLang="en-US" i="1">
                        <a:latin typeface="Cambria Math" panose="02040503050406030204" pitchFamily="18" charset="0"/>
                      </a:rPr>
                      <m:t>𝑖</m:t>
                    </m:r>
                  </m:oMath>
                </a14:m>
                <a:r>
                  <a:rPr lang="zh-CN" altLang="en-US" dirty="0"/>
                  <a:t>的重量为 </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oMath>
                </a14:m>
                <a:r>
                  <a:rPr lang="zh-CN" altLang="en-US" dirty="0"/>
                  <a:t>，且</a:t>
                </a:r>
              </a:p>
            </p:txBody>
          </p:sp>
        </mc:Choice>
        <mc:Fallback xmlns="">
          <p:sp>
            <p:nvSpPr>
              <p:cNvPr id="2" name="矩形 1"/>
              <p:cNvSpPr>
                <a:spLocks noRot="1" noChangeAspect="1" noMove="1" noResize="1" noEditPoints="1" noAdjustHandles="1" noChangeArrowheads="1" noChangeShapeType="1" noTextEdit="1"/>
              </p:cNvSpPr>
              <p:nvPr/>
            </p:nvSpPr>
            <p:spPr>
              <a:xfrm>
                <a:off x="457200" y="1777858"/>
                <a:ext cx="8229600" cy="646331"/>
              </a:xfrm>
              <a:prstGeom prst="rect">
                <a:avLst/>
              </a:prstGeom>
              <a:blipFill>
                <a:blip r:embed="rId3"/>
                <a:stretch>
                  <a:fillRect t="-7547" b="-122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3347864" y="2932338"/>
                <a:ext cx="2063065" cy="63658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limLoc m:val="subSup"/>
                          <m:grow m:val="on"/>
                          <m:ctrlPr>
                            <a:rPr lang="zh-CN" altLang="en-US" i="1">
                              <a:latin typeface="Cambria Math" panose="02040503050406030204" pitchFamily="18" charset="0"/>
                            </a:rPr>
                          </m:ctrlPr>
                        </m:naryPr>
                        <m:sub>
                          <m:r>
                            <a:rPr lang="zh-CN" altLang="en-US" i="1">
                              <a:latin typeface="Cambria Math" panose="02040503050406030204" pitchFamily="18" charset="0"/>
                            </a:rPr>
                            <m:t>𝑖</m:t>
                          </m:r>
                          <m:r>
                            <a:rPr lang="zh-CN" altLang="en-US" i="0">
                              <a:latin typeface="Cambria Math" panose="02040503050406030204" pitchFamily="18" charset="0"/>
                            </a:rPr>
                            <m:t>=1</m:t>
                          </m:r>
                        </m:sub>
                        <m:sup>
                          <m:r>
                            <a:rPr lang="zh-CN" altLang="en-US" i="1">
                              <a:latin typeface="Cambria Math" panose="02040503050406030204" pitchFamily="18" charset="0"/>
                            </a:rPr>
                            <m:t>𝑛</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𝑐</m:t>
                              </m:r>
                            </m:e>
                            <m:sub>
                              <m:r>
                                <a:rPr lang="zh-CN" altLang="en-US" i="0">
                                  <a:latin typeface="Cambria Math" panose="02040503050406030204" pitchFamily="18" charset="0"/>
                                </a:rPr>
                                <m:t>1</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𝑐</m:t>
                              </m:r>
                            </m:e>
                            <m:sub>
                              <m:r>
                                <a:rPr lang="zh-CN" altLang="en-US" i="0">
                                  <a:latin typeface="Cambria Math" panose="02040503050406030204" pitchFamily="18" charset="0"/>
                                </a:rPr>
                                <m:t>2</m:t>
                              </m:r>
                            </m:sub>
                          </m:sSub>
                        </m:e>
                      </m:nary>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3347864" y="2932338"/>
                <a:ext cx="2063065" cy="636585"/>
              </a:xfrm>
              <a:prstGeom prst="rect">
                <a:avLst/>
              </a:prstGeom>
              <a:blipFill>
                <a:blip r:embed="rId4"/>
                <a:stretch>
                  <a:fillRect/>
                </a:stretch>
              </a:blipFill>
            </p:spPr>
            <p:txBody>
              <a:bodyPr/>
              <a:lstStyle/>
              <a:p>
                <a:r>
                  <a:rPr lang="zh-CN" altLang="en-US">
                    <a:noFill/>
                  </a:rPr>
                  <a:t> </a:t>
                </a:r>
              </a:p>
            </p:txBody>
          </p:sp>
        </mc:Fallback>
      </mc:AlternateContent>
      <p:sp>
        <p:nvSpPr>
          <p:cNvPr id="6" name="矩形 5"/>
          <p:cNvSpPr/>
          <p:nvPr/>
        </p:nvSpPr>
        <p:spPr>
          <a:xfrm>
            <a:off x="457200" y="4077072"/>
            <a:ext cx="8055314" cy="646331"/>
          </a:xfrm>
          <a:prstGeom prst="rect">
            <a:avLst/>
          </a:prstGeom>
        </p:spPr>
        <p:txBody>
          <a:bodyPr wrap="square">
            <a:spAutoFit/>
          </a:bodyPr>
          <a:lstStyle/>
          <a:p>
            <a:r>
              <a:rPr lang="zh-CN" altLang="en-US" dirty="0"/>
              <a:t>     装载问题要求确定是否存在一个合理的装载方案，可将这 </a:t>
            </a:r>
            <a:r>
              <a:rPr lang="en-US" altLang="zh-CN" dirty="0"/>
              <a:t>n </a:t>
            </a:r>
            <a:r>
              <a:rPr lang="zh-CN" altLang="en-US" dirty="0"/>
              <a:t>个集装箱装上这 </a:t>
            </a:r>
            <a:r>
              <a:rPr lang="en-US" altLang="zh-CN" dirty="0"/>
              <a:t>2 </a:t>
            </a:r>
            <a:r>
              <a:rPr lang="zh-CN" altLang="en-US" dirty="0"/>
              <a:t>艘轮船。 如果存在，给出该装载方案。 </a:t>
            </a:r>
          </a:p>
        </p:txBody>
      </p:sp>
    </p:spTree>
    <p:extLst>
      <p:ext uri="{BB962C8B-B14F-4D97-AF65-F5344CB8AC3E}">
        <p14:creationId xmlns:p14="http://schemas.microsoft.com/office/powerpoint/2010/main" val="35410375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6.2 </a:t>
            </a:r>
            <a:r>
              <a:rPr lang="zh-CN" altLang="en-US" dirty="0"/>
              <a:t>回溯法的基本思想</a:t>
            </a:r>
            <a:br>
              <a:rPr lang="en-US" altLang="zh-CN" dirty="0"/>
            </a:br>
            <a:r>
              <a:rPr lang="en-US" altLang="zh-CN" dirty="0"/>
              <a:t>6.2.1 </a:t>
            </a:r>
            <a:r>
              <a:rPr lang="zh-CN" altLang="en-US" dirty="0"/>
              <a:t>问题的解空间</a:t>
            </a:r>
          </a:p>
        </p:txBody>
      </p:sp>
      <p:sp>
        <p:nvSpPr>
          <p:cNvPr id="5" name="内容占位符 4"/>
          <p:cNvSpPr>
            <a:spLocks noGrp="1"/>
          </p:cNvSpPr>
          <p:nvPr>
            <p:ph idx="1"/>
          </p:nvPr>
        </p:nvSpPr>
        <p:spPr>
          <a:xfrm>
            <a:off x="880531" y="1628800"/>
            <a:ext cx="7075845" cy="4320480"/>
          </a:xfrm>
        </p:spPr>
        <p:txBody>
          <a:bodyPr>
            <a:noAutofit/>
          </a:bodyPr>
          <a:lstStyle/>
          <a:p>
            <a:pPr marL="0" indent="0" eaLnBrk="1" hangingPunct="1">
              <a:lnSpc>
                <a:spcPct val="150000"/>
              </a:lnSpc>
              <a:buNone/>
            </a:pPr>
            <a:r>
              <a:rPr lang="zh-CN" altLang="en-US" sz="2000" dirty="0"/>
              <a:t>回溯法中常用的几个定义：</a:t>
            </a:r>
            <a:endParaRPr lang="en-US" altLang="zh-CN" sz="2000" dirty="0"/>
          </a:p>
          <a:p>
            <a:pPr eaLnBrk="1" hangingPunct="1">
              <a:lnSpc>
                <a:spcPct val="150000"/>
              </a:lnSpc>
              <a:buFont typeface="Wingdings" panose="05000000000000000000" pitchFamily="2" charset="2"/>
              <a:buChar char="l"/>
            </a:pPr>
            <a:r>
              <a:rPr lang="zh-CN" altLang="en-US" sz="1800" dirty="0"/>
              <a:t>问题的解向量：回溯法希望一个问题的解能够表示成一个 </a:t>
            </a:r>
            <a:r>
              <a:rPr lang="en-US" altLang="zh-CN" sz="1800" dirty="0"/>
              <a:t>n </a:t>
            </a:r>
            <a:r>
              <a:rPr lang="zh-CN" altLang="en-US" sz="1800" dirty="0"/>
              <a:t>元组</a:t>
            </a:r>
            <a:r>
              <a:rPr lang="en-US" altLang="zh-CN" sz="1800" dirty="0"/>
              <a:t>(x</a:t>
            </a:r>
            <a:r>
              <a:rPr lang="en-US" altLang="zh-CN" sz="1800" baseline="-25000" dirty="0"/>
              <a:t>1</a:t>
            </a:r>
            <a:r>
              <a:rPr lang="en-US" altLang="zh-CN" sz="1800" dirty="0"/>
              <a:t>, x</a:t>
            </a:r>
            <a:r>
              <a:rPr lang="en-US" altLang="zh-CN" sz="1800" baseline="-25000" dirty="0"/>
              <a:t>2</a:t>
            </a:r>
            <a:r>
              <a:rPr lang="en-US" altLang="zh-CN" sz="1800" dirty="0"/>
              <a:t>, …, </a:t>
            </a:r>
            <a:r>
              <a:rPr lang="en-US" altLang="zh-CN" sz="1800" dirty="0" err="1"/>
              <a:t>x</a:t>
            </a:r>
            <a:r>
              <a:rPr lang="en-US" altLang="zh-CN" sz="1800" baseline="-25000" dirty="0" err="1"/>
              <a:t>n</a:t>
            </a:r>
            <a:r>
              <a:rPr lang="en-US" altLang="zh-CN" sz="1800" dirty="0"/>
              <a:t>)</a:t>
            </a:r>
            <a:r>
              <a:rPr lang="zh-CN" altLang="en-US" sz="1800" dirty="0"/>
              <a:t>的形式，我 们将这个 </a:t>
            </a:r>
            <a:r>
              <a:rPr lang="en-US" altLang="zh-CN" sz="1800" dirty="0"/>
              <a:t>n </a:t>
            </a:r>
            <a:r>
              <a:rPr lang="zh-CN" altLang="en-US" sz="1800" dirty="0"/>
              <a:t>元组称为问题的解向量。 </a:t>
            </a:r>
            <a:endParaRPr lang="en-US" altLang="zh-CN" sz="1800" dirty="0"/>
          </a:p>
          <a:p>
            <a:pPr eaLnBrk="1" hangingPunct="1">
              <a:lnSpc>
                <a:spcPct val="150000"/>
              </a:lnSpc>
              <a:buFont typeface="Wingdings" panose="05000000000000000000" pitchFamily="2" charset="2"/>
              <a:buChar char="l"/>
            </a:pPr>
            <a:r>
              <a:rPr lang="zh-CN" altLang="en-US" sz="1800" dirty="0"/>
              <a:t>显式约束：对解向量中每一个分量 </a:t>
            </a:r>
            <a:r>
              <a:rPr lang="en-US" altLang="zh-CN" sz="1800" dirty="0"/>
              <a:t>xi</a:t>
            </a:r>
            <a:r>
              <a:rPr lang="zh-CN" altLang="en-US" sz="1800" dirty="0"/>
              <a:t>，可以限定其取值，就称为显式约束。 </a:t>
            </a:r>
            <a:endParaRPr lang="en-US" altLang="zh-CN" sz="1800" dirty="0"/>
          </a:p>
          <a:p>
            <a:pPr eaLnBrk="1" hangingPunct="1">
              <a:lnSpc>
                <a:spcPct val="150000"/>
              </a:lnSpc>
              <a:buFont typeface="Wingdings" panose="05000000000000000000" pitchFamily="2" charset="2"/>
              <a:buChar char="l"/>
            </a:pPr>
            <a:r>
              <a:rPr lang="zh-CN" altLang="en-US" sz="1800" dirty="0"/>
              <a:t>隐式约束：为求出满足问题的解，对不同分量之间的取值施加的约束，称为隐式约束。 </a:t>
            </a:r>
            <a:endParaRPr lang="en-US" altLang="zh-CN" sz="1800" dirty="0"/>
          </a:p>
        </p:txBody>
      </p:sp>
    </p:spTree>
    <p:extLst>
      <p:ext uri="{BB962C8B-B14F-4D97-AF65-F5344CB8AC3E}">
        <p14:creationId xmlns:p14="http://schemas.microsoft.com/office/powerpoint/2010/main" val="19895317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04664"/>
            <a:ext cx="1467068" cy="369332"/>
          </a:xfrm>
          <a:prstGeom prst="rect">
            <a:avLst/>
          </a:prstGeom>
        </p:spPr>
        <p:txBody>
          <a:bodyPr wrap="none">
            <a:spAutoFit/>
          </a:bodyPr>
          <a:lstStyle/>
          <a:p>
            <a:r>
              <a:rPr lang="en-US" altLang="zh-CN" dirty="0"/>
              <a:t>1</a:t>
            </a:r>
            <a:r>
              <a:rPr lang="zh-CN" altLang="en-US" dirty="0"/>
              <a:t>．算法设计</a:t>
            </a:r>
          </a:p>
        </p:txBody>
      </p:sp>
      <p:sp>
        <p:nvSpPr>
          <p:cNvPr id="3" name="矩形 2"/>
          <p:cNvSpPr/>
          <p:nvPr/>
        </p:nvSpPr>
        <p:spPr>
          <a:xfrm>
            <a:off x="827584" y="773996"/>
            <a:ext cx="7859216" cy="1754326"/>
          </a:xfrm>
          <a:prstGeom prst="rect">
            <a:avLst/>
          </a:prstGeom>
        </p:spPr>
        <p:txBody>
          <a:bodyPr wrap="square">
            <a:spAutoFit/>
          </a:bodyPr>
          <a:lstStyle/>
          <a:p>
            <a:pPr marL="285750" indent="-285750">
              <a:buFont typeface="Wingdings" panose="05000000000000000000" pitchFamily="2" charset="2"/>
              <a:buChar char="l"/>
            </a:pPr>
            <a:r>
              <a:rPr lang="zh-CN" altLang="en-US" dirty="0"/>
              <a:t>装载问题采用下面的策略可得到最优装载方案：首先将第一艘轮船尽可能装满，然后将剩余的集装箱装上第二艘轮船。 </a:t>
            </a:r>
            <a:endParaRPr lang="en-US" altLang="zh-CN" dirty="0"/>
          </a:p>
          <a:p>
            <a:pPr marL="285750" indent="-285750">
              <a:buFont typeface="Wingdings" panose="05000000000000000000" pitchFamily="2" charset="2"/>
              <a:buChar char="l"/>
            </a:pPr>
            <a:r>
              <a:rPr lang="zh-CN" altLang="en-US" dirty="0"/>
              <a:t>将第一艘轮船尽可能装满等价于选取全体集装箱的一个子集，使该子集中集装箱的重量之和与第一艘轮船的载重量最接近。</a:t>
            </a:r>
            <a:endParaRPr lang="en-US" altLang="zh-CN" dirty="0"/>
          </a:p>
          <a:p>
            <a:pPr marL="285750" indent="-285750">
              <a:buFont typeface="Wingdings" panose="05000000000000000000" pitchFamily="2" charset="2"/>
              <a:buChar char="l"/>
            </a:pPr>
            <a:r>
              <a:rPr lang="zh-CN" altLang="en-US" dirty="0"/>
              <a:t>由此可知，装载问题等价于以下特殊的 </a:t>
            </a:r>
            <a:r>
              <a:rPr lang="en-US" altLang="zh-CN" dirty="0"/>
              <a:t>0-1 </a:t>
            </a:r>
            <a:r>
              <a:rPr lang="zh-CN" altLang="en-US" dirty="0"/>
              <a:t>背包问题。</a:t>
            </a:r>
            <a:endParaRPr lang="en-US" altLang="zh-CN" dirty="0"/>
          </a:p>
          <a:p>
            <a:pPr marL="285750" indent="-285750">
              <a:buFont typeface="Wingdings" panose="05000000000000000000" pitchFamily="2" charset="2"/>
              <a:buChar char="l"/>
            </a:pPr>
            <a:endParaRPr lang="zh-CN" altLang="en-US" dirty="0"/>
          </a:p>
        </p:txBody>
      </p:sp>
      <mc:AlternateContent xmlns:mc="http://schemas.openxmlformats.org/markup-compatibility/2006" xmlns:a14="http://schemas.microsoft.com/office/drawing/2010/main">
        <mc:Choice Requires="a14">
          <p:sp>
            <p:nvSpPr>
              <p:cNvPr id="5" name="矩形 4"/>
              <p:cNvSpPr/>
              <p:nvPr/>
            </p:nvSpPr>
            <p:spPr>
              <a:xfrm>
                <a:off x="1211984" y="2420888"/>
                <a:ext cx="2236830" cy="15091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eqArr>
                        <m:eqArrPr>
                          <m:ctrlPr>
                            <a:rPr lang="zh-CN" altLang="en-US" i="1">
                              <a:latin typeface="Cambria Math" panose="02040503050406030204" pitchFamily="18" charset="0"/>
                            </a:rPr>
                          </m:ctrlPr>
                        </m:eqArrPr>
                        <m:e>
                          <m:r>
                            <a:rPr lang="zh-CN" altLang="en-US">
                              <a:latin typeface="Cambria Math" panose="02040503050406030204" pitchFamily="18" charset="0"/>
                            </a:rPr>
                            <m:t>&amp;</m:t>
                          </m:r>
                          <m:r>
                            <a:rPr lang="zh-CN" altLang="en-US" i="1">
                              <a:latin typeface="Cambria Math" panose="02040503050406030204" pitchFamily="18" charset="0"/>
                            </a:rPr>
                            <m:t>𝑚𝑎</m:t>
                          </m:r>
                          <m:func>
                            <m:funcPr>
                              <m:ctrlPr>
                                <a:rPr lang="zh-CN" altLang="en-US" i="1">
                                  <a:latin typeface="Cambria Math" panose="02040503050406030204" pitchFamily="18" charset="0"/>
                                </a:rPr>
                              </m:ctrlPr>
                            </m:funcPr>
                            <m:fName>
                              <m:r>
                                <a:rPr lang="zh-CN" altLang="en-US" i="1" smtClean="0">
                                  <a:latin typeface="Cambria Math" panose="02040503050406030204" pitchFamily="18" charset="0"/>
                                </a:rPr>
                                <m:t>𝑥</m:t>
                              </m:r>
                            </m:fName>
                            <m:e>
                              <m:nary>
                                <m:naryPr>
                                  <m:chr m:val="∑"/>
                                  <m:limLoc m:val="subSup"/>
                                  <m:grow m:val="on"/>
                                  <m:ctrlPr>
                                    <a:rPr lang="zh-CN" altLang="en-US" i="1">
                                      <a:latin typeface="Cambria Math" panose="02040503050406030204" pitchFamily="18" charset="0"/>
                                    </a:rPr>
                                  </m:ctrlPr>
                                </m:naryPr>
                                <m:sub>
                                  <m:r>
                                    <a:rPr lang="zh-CN" altLang="en-US" i="1">
                                      <a:latin typeface="Cambria Math" panose="02040503050406030204" pitchFamily="18" charset="0"/>
                                    </a:rPr>
                                    <m:t>𝑖</m:t>
                                  </m:r>
                                  <m:r>
                                    <a:rPr lang="zh-CN" altLang="en-US" i="0">
                                      <a:latin typeface="Cambria Math" panose="02040503050406030204" pitchFamily="18" charset="0"/>
                                    </a:rPr>
                                    <m:t>=1</m:t>
                                  </m:r>
                                </m:sub>
                                <m:sup>
                                  <m:r>
                                    <a:rPr lang="zh-CN" altLang="en-US" i="1">
                                      <a:latin typeface="Cambria Math" panose="02040503050406030204" pitchFamily="18" charset="0"/>
                                    </a:rPr>
                                    <m:t>𝑛</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e>
                              </m:nary>
                            </m:e>
                          </m:func>
                        </m:e>
                        <m:e>
                          <m:r>
                            <a:rPr lang="zh-CN" altLang="en-US" i="0">
                              <a:latin typeface="Cambria Math" panose="02040503050406030204" pitchFamily="18" charset="0"/>
                            </a:rPr>
                            <m:t>&amp;</m:t>
                          </m:r>
                          <m:r>
                            <m:rPr>
                              <m:nor/>
                            </m:rPr>
                            <a:rPr lang="zh-CN" altLang="en-US" i="1">
                              <a:latin typeface="Cambria Math" panose="02040503050406030204" pitchFamily="18" charset="0"/>
                            </a:rPr>
                            <m:t>s</m:t>
                          </m:r>
                          <m:r>
                            <m:rPr>
                              <m:nor/>
                            </m:rPr>
                            <a:rPr lang="zh-CN" altLang="en-US" i="1">
                              <a:latin typeface="Cambria Math" panose="02040503050406030204" pitchFamily="18" charset="0"/>
                            </a:rPr>
                            <m:t>.</m:t>
                          </m:r>
                          <m:r>
                            <m:rPr>
                              <m:nor/>
                            </m:rPr>
                            <a:rPr lang="zh-CN" altLang="en-US" i="1">
                              <a:latin typeface="Cambria Math" panose="02040503050406030204" pitchFamily="18" charset="0"/>
                            </a:rPr>
                            <m:t>t</m:t>
                          </m:r>
                          <m:r>
                            <m:rPr>
                              <m:nor/>
                            </m:rPr>
                            <a:rPr lang="zh-CN" altLang="en-US" i="1">
                              <a:latin typeface="Cambria Math" panose="02040503050406030204" pitchFamily="18" charset="0"/>
                            </a:rPr>
                            <m:t>.</m:t>
                          </m:r>
                          <m:nary>
                            <m:naryPr>
                              <m:chr m:val="∑"/>
                              <m:limLoc m:val="subSup"/>
                              <m:grow m:val="on"/>
                              <m:ctrlPr>
                                <a:rPr lang="zh-CN" altLang="en-US" i="1">
                                  <a:latin typeface="Cambria Math" panose="02040503050406030204" pitchFamily="18" charset="0"/>
                                </a:rPr>
                              </m:ctrlPr>
                            </m:naryPr>
                            <m:sub>
                              <m:r>
                                <a:rPr lang="zh-CN" altLang="en-US" i="1">
                                  <a:latin typeface="Cambria Math" panose="02040503050406030204" pitchFamily="18" charset="0"/>
                                </a:rPr>
                                <m:t>𝑖</m:t>
                              </m:r>
                              <m:r>
                                <a:rPr lang="zh-CN" altLang="en-US" i="0">
                                  <a:latin typeface="Cambria Math" panose="02040503050406030204" pitchFamily="18" charset="0"/>
                                </a:rPr>
                                <m:t>=1</m:t>
                              </m:r>
                            </m:sub>
                            <m:sup>
                              <m:r>
                                <a:rPr lang="zh-CN" altLang="en-US" i="1">
                                  <a:latin typeface="Cambria Math" panose="02040503050406030204" pitchFamily="18" charset="0"/>
                                </a:rPr>
                                <m:t>𝑛</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𝑐</m:t>
                                  </m:r>
                                </m:e>
                                <m:sub>
                                  <m:r>
                                    <a:rPr lang="zh-CN" altLang="en-US" i="1">
                                      <a:latin typeface="Cambria Math" panose="02040503050406030204" pitchFamily="18" charset="0"/>
                                    </a:rPr>
                                    <m:t>𝑖</m:t>
                                  </m:r>
                                </m:sub>
                              </m:sSub>
                            </m:e>
                          </m:nary>
                        </m:e>
                        <m:e>
                          <m:r>
                            <a:rPr lang="zh-CN" altLang="en-US" i="0">
                              <a:latin typeface="Cambria Math" panose="02040503050406030204" pitchFamily="18" charset="0"/>
                            </a:rPr>
                            <m:t>&amp;</m:t>
                          </m:r>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r>
                            <a:rPr lang="zh-CN" altLang="en-US" i="0">
                              <a:latin typeface="Cambria Math" panose="02040503050406030204" pitchFamily="18" charset="0"/>
                            </a:rPr>
                            <m:t>∈{0,1},1≤</m:t>
                          </m:r>
                          <m:r>
                            <a:rPr lang="zh-CN" altLang="en-US" i="1">
                              <a:latin typeface="Cambria Math" panose="02040503050406030204" pitchFamily="18" charset="0"/>
                            </a:rPr>
                            <m:t>𝑖</m:t>
                          </m:r>
                          <m:r>
                            <a:rPr lang="zh-CN" altLang="en-US" i="0">
                              <a:latin typeface="Cambria Math" panose="02040503050406030204" pitchFamily="18" charset="0"/>
                            </a:rPr>
                            <m:t>≤</m:t>
                          </m:r>
                          <m:r>
                            <a:rPr lang="zh-CN" altLang="en-US" i="1">
                              <a:latin typeface="Cambria Math" panose="02040503050406030204" pitchFamily="18" charset="0"/>
                            </a:rPr>
                            <m:t>𝑛</m:t>
                          </m:r>
                        </m:e>
                      </m:eqArr>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1211984" y="2420888"/>
                <a:ext cx="2236830" cy="1509196"/>
              </a:xfrm>
              <a:prstGeom prst="rect">
                <a:avLst/>
              </a:prstGeom>
              <a:blipFill>
                <a:blip r:embed="rId3"/>
                <a:stretch>
                  <a:fillRect/>
                </a:stretch>
              </a:blipFill>
            </p:spPr>
            <p:txBody>
              <a:bodyPr/>
              <a:lstStyle/>
              <a:p>
                <a:r>
                  <a:rPr lang="zh-CN" altLang="en-US">
                    <a:noFill/>
                  </a:rPr>
                  <a:t> </a:t>
                </a:r>
              </a:p>
            </p:txBody>
          </p:sp>
        </mc:Fallback>
      </mc:AlternateContent>
      <p:sp>
        <p:nvSpPr>
          <p:cNvPr id="10" name="文本框 9"/>
          <p:cNvSpPr txBox="1"/>
          <p:nvPr/>
        </p:nvSpPr>
        <p:spPr>
          <a:xfrm>
            <a:off x="4572000" y="2348880"/>
            <a:ext cx="4114800" cy="1754326"/>
          </a:xfrm>
          <a:prstGeom prst="rect">
            <a:avLst/>
          </a:prstGeom>
          <a:solidFill>
            <a:srgbClr val="B6D4ED"/>
          </a:solidFill>
        </p:spPr>
        <p:txBody>
          <a:bodyPr wrap="square" rtlCol="0" anchor="t">
            <a:spAutoFit/>
          </a:bodyPr>
          <a:lstStyle/>
          <a:p>
            <a:pPr defTabSz="913765" fontAlgn="auto">
              <a:lnSpc>
                <a:spcPct val="150000"/>
              </a:lnSpc>
              <a:spcBef>
                <a:spcPts val="0"/>
              </a:spcBef>
            </a:pPr>
            <a:r>
              <a:rPr lang="zh-CN" altLang="en-US" dirty="0">
                <a:latin typeface="微软雅黑" panose="020B0503020204020204" pitchFamily="34" charset="-122"/>
                <a:ea typeface="微软雅黑" panose="020B0503020204020204" pitchFamily="34" charset="-122"/>
              </a:rPr>
              <a:t>该问题可以用动态规划算法进行求解，也可以用回溯法求解。</a:t>
            </a:r>
            <a:r>
              <a:rPr lang="zh-CN" altLang="en-US" dirty="0">
                <a:latin typeface="微软雅黑" panose="020B0503020204020204" pitchFamily="34" charset="-122"/>
                <a:ea typeface="微软雅黑" panose="020B0503020204020204" pitchFamily="34" charset="-122"/>
                <a:sym typeface="+mn-ea"/>
              </a:rPr>
              <a:t>用回溯法设计解装载问题的O(2</a:t>
            </a:r>
            <a:r>
              <a:rPr lang="zh-CN" altLang="en-US" baseline="30000" dirty="0">
                <a:latin typeface="微软雅黑" panose="020B0503020204020204" pitchFamily="34" charset="-122"/>
                <a:ea typeface="微软雅黑" panose="020B0503020204020204" pitchFamily="34" charset="-122"/>
                <a:sym typeface="+mn-ea"/>
              </a:rPr>
              <a:t>n</a:t>
            </a:r>
            <a:r>
              <a:rPr lang="zh-CN" altLang="en-US" dirty="0">
                <a:latin typeface="微软雅黑" panose="020B0503020204020204" pitchFamily="34" charset="-122"/>
                <a:ea typeface="微软雅黑" panose="020B0503020204020204" pitchFamily="34" charset="-122"/>
                <a:sym typeface="+mn-ea"/>
              </a:rPr>
              <a:t>)计算时间算法。</a:t>
            </a:r>
          </a:p>
          <a:p>
            <a:pPr marL="0" algn="l" defTabSz="913765" fontAlgn="auto">
              <a:lnSpc>
                <a:spcPct val="150000"/>
              </a:lnSpc>
              <a:spcBef>
                <a:spcPts val="0"/>
              </a:spcBef>
              <a:buFont typeface="+mj-lt"/>
              <a:buNone/>
            </a:pPr>
            <a:r>
              <a:rPr lang="zh-CN" altLang="en-US" dirty="0">
                <a:latin typeface="微软雅黑" panose="020B0503020204020204" pitchFamily="34" charset="-122"/>
                <a:ea typeface="微软雅黑" panose="020B0503020204020204" pitchFamily="34" charset="-122"/>
                <a:sym typeface="+mn-ea"/>
              </a:rPr>
              <a:t>在某些情况下该算法优于动态规划算法。</a:t>
            </a:r>
          </a:p>
        </p:txBody>
      </p:sp>
      <mc:AlternateContent xmlns:mc="http://schemas.openxmlformats.org/markup-compatibility/2006" xmlns:a14="http://schemas.microsoft.com/office/drawing/2010/main">
        <mc:Choice Requires="a14">
          <p:sp>
            <p:nvSpPr>
              <p:cNvPr id="11" name="矩形 10"/>
              <p:cNvSpPr/>
              <p:nvPr/>
            </p:nvSpPr>
            <p:spPr>
              <a:xfrm>
                <a:off x="827584" y="4221088"/>
                <a:ext cx="8208912" cy="2169825"/>
              </a:xfrm>
              <a:prstGeom prst="rect">
                <a:avLst/>
              </a:prstGeom>
            </p:spPr>
            <p:txBody>
              <a:bodyPr wrap="square">
                <a:spAutoFit/>
              </a:bodyPr>
              <a:lstStyle/>
              <a:p>
                <a:pPr marL="342900" lvl="1" indent="-342900">
                  <a:lnSpc>
                    <a:spcPct val="150000"/>
                  </a:lnSpc>
                  <a:spcBef>
                    <a:spcPts val="0"/>
                  </a:spcBef>
                  <a:buClr>
                    <a:srgbClr val="000000"/>
                  </a:buClr>
                  <a:buFont typeface="Wingdings" panose="05000000000000000000" charset="0"/>
                  <a:buChar char=""/>
                </a:pPr>
                <a:r>
                  <a:rPr lang="zh-CN" altLang="en-US" dirty="0"/>
                  <a:t>可行性约束函数（选择当前元素）：</a:t>
                </a:r>
                <a14:m>
                  <m:oMath xmlns:m="http://schemas.openxmlformats.org/officeDocument/2006/math">
                    <m:nary>
                      <m:naryPr>
                        <m:chr m:val="∑"/>
                        <m:limLoc m:val="subSup"/>
                        <m:grow m:val="on"/>
                        <m:ctrlPr>
                          <a:rPr lang="zh-CN" altLang="zh-CN" i="1">
                            <a:latin typeface="Cambria Math" panose="02040503050406030204" pitchFamily="18" charset="0"/>
                          </a:rPr>
                        </m:ctrlPr>
                      </m:naryPr>
                      <m:sub>
                        <m:r>
                          <a:rPr lang="en-US" altLang="zh-CN">
                            <a:latin typeface="Cambria Math" panose="02040503050406030204" pitchFamily="18" charset="0"/>
                          </a:rPr>
                          <m:t>𝑖</m:t>
                        </m:r>
                        <m:r>
                          <a:rPr lang="en-US" altLang="zh-CN">
                            <a:latin typeface="Cambria Math" panose="02040503050406030204" pitchFamily="18" charset="0"/>
                          </a:rPr>
                          <m:t>=1</m:t>
                        </m:r>
                      </m:sub>
                      <m:sup>
                        <m:r>
                          <a:rPr lang="en-US" altLang="zh-CN">
                            <a:latin typeface="Cambria Math" panose="02040503050406030204" pitchFamily="18" charset="0"/>
                          </a:rPr>
                          <m:t>𝑛</m:t>
                        </m:r>
                      </m:sup>
                      <m:e>
                        <m:sSub>
                          <m:sSubPr>
                            <m:ctrlPr>
                              <a:rPr lang="zh-CN" altLang="zh-CN" i="1">
                                <a:latin typeface="Cambria Math" panose="02040503050406030204" pitchFamily="18" charset="0"/>
                              </a:rPr>
                            </m:ctrlPr>
                          </m:sSubPr>
                          <m:e>
                            <m:r>
                              <a:rPr lang="en-US" altLang="zh-CN">
                                <a:latin typeface="Cambria Math" panose="02040503050406030204" pitchFamily="18" charset="0"/>
                              </a:rPr>
                              <m:t>𝑤</m:t>
                            </m:r>
                          </m:e>
                          <m:sub>
                            <m:r>
                              <a:rPr lang="en-US" altLang="zh-CN">
                                <a:latin typeface="Cambria Math" panose="02040503050406030204" pitchFamily="18" charset="0"/>
                              </a:rPr>
                              <m:t>𝑖</m:t>
                            </m:r>
                          </m:sub>
                        </m:sSub>
                        <m:sSub>
                          <m:sSubPr>
                            <m:ctrlPr>
                              <a:rPr lang="zh-CN" altLang="zh-CN" i="1">
                                <a:latin typeface="Cambria Math" panose="02040503050406030204" pitchFamily="18" charset="0"/>
                              </a:rPr>
                            </m:ctrlPr>
                          </m:sSubPr>
                          <m:e>
                            <m:r>
                              <a:rPr lang="en-US" altLang="zh-CN">
                                <a:latin typeface="Cambria Math" panose="02040503050406030204" pitchFamily="18" charset="0"/>
                              </a:rPr>
                              <m:t>𝑥</m:t>
                            </m:r>
                          </m:e>
                          <m:sub>
                            <m:r>
                              <a:rPr lang="en-US" altLang="zh-CN">
                                <a:latin typeface="Cambria Math" panose="02040503050406030204" pitchFamily="18" charset="0"/>
                              </a:rPr>
                              <m:t>𝑖</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a:latin typeface="Cambria Math" panose="02040503050406030204" pitchFamily="18" charset="0"/>
                              </a:rPr>
                              <m:t>𝑐</m:t>
                            </m:r>
                          </m:e>
                          <m:sub>
                            <m:r>
                              <a:rPr lang="en-US" altLang="zh-CN">
                                <a:latin typeface="Cambria Math" panose="02040503050406030204" pitchFamily="18" charset="0"/>
                              </a:rPr>
                              <m:t>1</m:t>
                            </m:r>
                          </m:sub>
                        </m:sSub>
                      </m:e>
                    </m:nary>
                  </m:oMath>
                </a14:m>
                <a:endParaRPr lang="zh-CN" altLang="en-US" dirty="0"/>
              </a:p>
              <a:p>
                <a:pPr marL="342900" lvl="1" indent="-342900">
                  <a:lnSpc>
                    <a:spcPct val="150000"/>
                  </a:lnSpc>
                  <a:spcBef>
                    <a:spcPts val="0"/>
                  </a:spcBef>
                  <a:buClr>
                    <a:srgbClr val="000000"/>
                  </a:buClr>
                  <a:buFont typeface="Wingdings" panose="05000000000000000000" charset="0"/>
                  <a:buChar char=""/>
                </a:pPr>
                <a:r>
                  <a:rPr lang="zh-CN" altLang="en-US" dirty="0"/>
                  <a:t>在子集树的第</a:t>
                </a:r>
                <a:r>
                  <a:rPr lang="en-US" altLang="zh-CN" dirty="0"/>
                  <a:t>j+1</a:t>
                </a:r>
                <a:r>
                  <a:rPr lang="zh-CN" altLang="en-US" dirty="0"/>
                  <a:t>层的节点</a:t>
                </a:r>
                <a:r>
                  <a:rPr lang="en-US" altLang="zh-CN" dirty="0"/>
                  <a:t>Z</a:t>
                </a:r>
                <a:r>
                  <a:rPr lang="zh-CN" altLang="en-US" dirty="0"/>
                  <a:t>处，用</a:t>
                </a:r>
                <a:r>
                  <a:rPr lang="en-US" altLang="zh-CN" dirty="0" err="1"/>
                  <a:t>cw</a:t>
                </a:r>
                <a:r>
                  <a:rPr lang="zh-CN" altLang="en-US" dirty="0"/>
                  <a:t>记当前的装载重量，即</a:t>
                </a:r>
                <a:r>
                  <a:rPr lang="en-US" altLang="zh-CN" dirty="0" err="1"/>
                  <a:t>cw</a:t>
                </a:r>
                <a:r>
                  <a:rPr lang="en-US" altLang="zh-CN" dirty="0"/>
                  <a:t>=(w1x1+w2x2+...+</a:t>
                </a:r>
                <a:r>
                  <a:rPr lang="en-US" altLang="zh-CN" dirty="0" err="1"/>
                  <a:t>wjxj</a:t>
                </a:r>
                <a:r>
                  <a:rPr lang="en-US" altLang="zh-CN" dirty="0"/>
                  <a:t>)</a:t>
                </a:r>
                <a:r>
                  <a:rPr lang="zh-CN" altLang="en-US" dirty="0"/>
                  <a:t>，当</a:t>
                </a:r>
                <a:r>
                  <a:rPr lang="en-US" altLang="zh-CN" dirty="0" err="1"/>
                  <a:t>cw</a:t>
                </a:r>
                <a:r>
                  <a:rPr lang="en-US" altLang="zh-CN" dirty="0"/>
                  <a:t>&gt;c1</a:t>
                </a:r>
                <a:r>
                  <a:rPr lang="zh-CN" altLang="en-US" dirty="0"/>
                  <a:t>时，以节点</a:t>
                </a:r>
                <a:r>
                  <a:rPr lang="en-US" altLang="zh-CN" dirty="0"/>
                  <a:t>Z</a:t>
                </a:r>
                <a:r>
                  <a:rPr lang="zh-CN" altLang="en-US" dirty="0"/>
                  <a:t>为根的子树中所有节点都不满足约束条件，因而该子树中解均为不可行解，故可将该子树剪去。也就是说该约束函数可去除不可行解，得到所有可行解。</a:t>
                </a:r>
              </a:p>
            </p:txBody>
          </p:sp>
        </mc:Choice>
        <mc:Fallback xmlns="">
          <p:sp>
            <p:nvSpPr>
              <p:cNvPr id="11" name="矩形 10"/>
              <p:cNvSpPr>
                <a:spLocks noRot="1" noChangeAspect="1" noMove="1" noResize="1" noEditPoints="1" noAdjustHandles="1" noChangeArrowheads="1" noChangeShapeType="1" noTextEdit="1"/>
              </p:cNvSpPr>
              <p:nvPr/>
            </p:nvSpPr>
            <p:spPr>
              <a:xfrm>
                <a:off x="827584" y="4221088"/>
                <a:ext cx="8208912" cy="2169825"/>
              </a:xfrm>
              <a:prstGeom prst="rect">
                <a:avLst/>
              </a:prstGeom>
              <a:blipFill>
                <a:blip r:embed="rId4"/>
                <a:stretch>
                  <a:fillRect l="-520" t="-16011" b="-5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23309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0" grpId="0" animBg="1"/>
      <p:bldP spid="1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260648"/>
            <a:ext cx="1928733" cy="369332"/>
          </a:xfrm>
          <a:prstGeom prst="rect">
            <a:avLst/>
          </a:prstGeom>
        </p:spPr>
        <p:txBody>
          <a:bodyPr wrap="none">
            <a:spAutoFit/>
          </a:bodyPr>
          <a:lstStyle/>
          <a:p>
            <a:r>
              <a:rPr lang="en-US" altLang="zh-CN" dirty="0"/>
              <a:t>2</a:t>
            </a:r>
            <a:r>
              <a:rPr lang="zh-CN" altLang="en-US" dirty="0"/>
              <a:t>．增加限界函数</a:t>
            </a:r>
          </a:p>
        </p:txBody>
      </p:sp>
      <p:sp>
        <p:nvSpPr>
          <p:cNvPr id="8" name="矩形 7"/>
          <p:cNvSpPr/>
          <p:nvPr/>
        </p:nvSpPr>
        <p:spPr>
          <a:xfrm>
            <a:off x="867054" y="1211069"/>
            <a:ext cx="7488832" cy="1700530"/>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t>设 </a:t>
            </a:r>
            <a:r>
              <a:rPr lang="en-US" altLang="zh-CN" dirty="0"/>
              <a:t>z </a:t>
            </a:r>
            <a:r>
              <a:rPr lang="zh-CN" altLang="en-US" dirty="0"/>
              <a:t>是解空间树第 </a:t>
            </a:r>
            <a:r>
              <a:rPr lang="en-US" altLang="zh-CN" dirty="0" err="1"/>
              <a:t>i</a:t>
            </a:r>
            <a:r>
              <a:rPr lang="en-US" altLang="zh-CN" dirty="0"/>
              <a:t> </a:t>
            </a:r>
            <a:r>
              <a:rPr lang="zh-CN" altLang="en-US" dirty="0"/>
              <a:t>层上的当前扩展结点；</a:t>
            </a:r>
            <a:endParaRPr lang="en-US" altLang="zh-CN" dirty="0"/>
          </a:p>
          <a:p>
            <a:pPr marL="285750" indent="-285750">
              <a:lnSpc>
                <a:spcPct val="150000"/>
              </a:lnSpc>
              <a:buFont typeface="Wingdings" panose="05000000000000000000" pitchFamily="2" charset="2"/>
              <a:buChar char="u"/>
            </a:pPr>
            <a:r>
              <a:rPr lang="en-US" altLang="zh-CN" dirty="0" err="1"/>
              <a:t>cw</a:t>
            </a:r>
            <a:r>
              <a:rPr lang="en-US" altLang="zh-CN" dirty="0"/>
              <a:t> </a:t>
            </a:r>
            <a:r>
              <a:rPr lang="zh-CN" altLang="en-US" dirty="0"/>
              <a:t>是当前载重量；</a:t>
            </a:r>
            <a:endParaRPr lang="en-US" altLang="zh-CN" dirty="0"/>
          </a:p>
          <a:p>
            <a:pPr marL="285750" indent="-285750">
              <a:lnSpc>
                <a:spcPct val="150000"/>
              </a:lnSpc>
              <a:buFont typeface="Wingdings" panose="05000000000000000000" pitchFamily="2" charset="2"/>
              <a:buChar char="u"/>
            </a:pPr>
            <a:r>
              <a:rPr lang="en-US" altLang="zh-CN" dirty="0" err="1"/>
              <a:t>bestw</a:t>
            </a:r>
            <a:r>
              <a:rPr lang="en-US" altLang="zh-CN" dirty="0"/>
              <a:t> </a:t>
            </a:r>
            <a:r>
              <a:rPr lang="zh-CN" altLang="en-US" dirty="0"/>
              <a:t>是当前最优载重量；</a:t>
            </a:r>
            <a:endParaRPr lang="en-US" altLang="zh-CN" dirty="0"/>
          </a:p>
          <a:p>
            <a:pPr marL="285750" indent="-285750">
              <a:lnSpc>
                <a:spcPct val="150000"/>
              </a:lnSpc>
              <a:buFont typeface="Wingdings" panose="05000000000000000000" pitchFamily="2" charset="2"/>
              <a:buChar char="u"/>
            </a:pPr>
            <a:r>
              <a:rPr lang="en-US" altLang="zh-CN" dirty="0"/>
              <a:t>r </a:t>
            </a:r>
            <a:r>
              <a:rPr lang="zh-CN" altLang="en-US" dirty="0"/>
              <a:t>是剩余 集装箱的重量。</a:t>
            </a:r>
            <a:endParaRPr lang="en-US" altLang="zh-CN" dirty="0"/>
          </a:p>
        </p:txBody>
      </p:sp>
      <p:sp>
        <p:nvSpPr>
          <p:cNvPr id="9" name="矩形 8"/>
          <p:cNvSpPr/>
          <p:nvPr/>
        </p:nvSpPr>
        <p:spPr>
          <a:xfrm>
            <a:off x="539552" y="841737"/>
            <a:ext cx="4397358" cy="369332"/>
          </a:xfrm>
          <a:prstGeom prst="rect">
            <a:avLst/>
          </a:prstGeom>
        </p:spPr>
        <p:txBody>
          <a:bodyPr wrap="none">
            <a:spAutoFit/>
          </a:bodyPr>
          <a:lstStyle/>
          <a:p>
            <a:pPr marL="285750" indent="-285750">
              <a:buFont typeface="Wingdings" panose="05000000000000000000" pitchFamily="2" charset="2"/>
              <a:buChar char="l"/>
            </a:pPr>
            <a:r>
              <a:rPr lang="zh-CN" altLang="en-US" dirty="0"/>
              <a:t>限界函数（不选择当前元素）的描述：</a:t>
            </a:r>
          </a:p>
        </p:txBody>
      </p:sp>
      <p:sp>
        <p:nvSpPr>
          <p:cNvPr id="11" name="矩形 10"/>
          <p:cNvSpPr/>
          <p:nvPr/>
        </p:nvSpPr>
        <p:spPr>
          <a:xfrm>
            <a:off x="539552" y="2875056"/>
            <a:ext cx="7848872"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定义限界函数为 </a:t>
            </a:r>
            <a:r>
              <a:rPr lang="en-US" altLang="zh-CN" dirty="0" err="1"/>
              <a:t>cw+r</a:t>
            </a:r>
            <a:r>
              <a:rPr lang="zh-CN" altLang="en-US" dirty="0"/>
              <a:t>，在以 </a:t>
            </a:r>
            <a:r>
              <a:rPr lang="en-US" altLang="zh-CN" dirty="0"/>
              <a:t>z </a:t>
            </a:r>
            <a:r>
              <a:rPr lang="zh-CN" altLang="en-US" dirty="0"/>
              <a:t>为根的子树中，任一叶结点所相应的载重量均 不超过 </a:t>
            </a:r>
            <a:r>
              <a:rPr lang="en-US" altLang="zh-CN" dirty="0" err="1"/>
              <a:t>cw+r</a:t>
            </a:r>
            <a:r>
              <a:rPr lang="zh-CN" altLang="en-US" dirty="0"/>
              <a:t>。因此，当 </a:t>
            </a:r>
            <a:r>
              <a:rPr lang="en-US" altLang="zh-CN" dirty="0" err="1"/>
              <a:t>cw+r≤bestw</a:t>
            </a:r>
            <a:r>
              <a:rPr lang="zh-CN" altLang="en-US" dirty="0"/>
              <a:t>（当前载重量 </a:t>
            </a:r>
            <a:r>
              <a:rPr lang="en-US" altLang="zh-CN" dirty="0" err="1"/>
              <a:t>cw</a:t>
            </a:r>
            <a:r>
              <a:rPr lang="en-US" altLang="zh-CN" dirty="0"/>
              <a:t>+</a:t>
            </a:r>
            <a:r>
              <a:rPr lang="zh-CN" altLang="en-US" dirty="0"/>
              <a:t>剩余集装箱的重量 </a:t>
            </a:r>
            <a:r>
              <a:rPr lang="en-US" altLang="zh-CN" dirty="0"/>
              <a:t>r≤</a:t>
            </a:r>
            <a:r>
              <a:rPr lang="zh-CN" altLang="en-US" dirty="0"/>
              <a:t>当前最优载重量 </a:t>
            </a:r>
            <a:r>
              <a:rPr lang="en-US" altLang="zh-CN" dirty="0" err="1"/>
              <a:t>bestw</a:t>
            </a:r>
            <a:r>
              <a:rPr lang="zh-CN" altLang="en-US" dirty="0"/>
              <a:t>）时，可将 </a:t>
            </a:r>
            <a:r>
              <a:rPr lang="en-US" altLang="zh-CN" dirty="0"/>
              <a:t>z </a:t>
            </a:r>
            <a:r>
              <a:rPr lang="zh-CN" altLang="en-US" dirty="0"/>
              <a:t>的右子树剪去。</a:t>
            </a:r>
          </a:p>
        </p:txBody>
      </p:sp>
      <p:sp>
        <p:nvSpPr>
          <p:cNvPr id="2" name="矩形 1"/>
          <p:cNvSpPr/>
          <p:nvPr/>
        </p:nvSpPr>
        <p:spPr>
          <a:xfrm>
            <a:off x="539552" y="4160089"/>
            <a:ext cx="8784976" cy="1754326"/>
          </a:xfrm>
          <a:prstGeom prst="rect">
            <a:avLst/>
          </a:prstGeom>
        </p:spPr>
        <p:txBody>
          <a:bodyPr wrap="square">
            <a:spAutoFit/>
          </a:bodyPr>
          <a:lstStyle/>
          <a:p>
            <a:pPr marL="342900" indent="-342900" defTabSz="913765" fontAlgn="auto">
              <a:lnSpc>
                <a:spcPct val="150000"/>
              </a:lnSpc>
              <a:spcBef>
                <a:spcPts val="0"/>
              </a:spcBef>
              <a:buFont typeface="Wingdings" panose="05000000000000000000" charset="0"/>
              <a:buChar char=""/>
            </a:pPr>
            <a:r>
              <a:rPr lang="zh-CN" altLang="en-US" dirty="0">
                <a:latin typeface="微软雅黑" panose="020B0503020204020204" pitchFamily="34" charset="-122"/>
                <a:ea typeface="微软雅黑" panose="020B0503020204020204" pitchFamily="34" charset="-122"/>
                <a:sym typeface="+mn-ea"/>
              </a:rPr>
              <a:t>剪枝函数</a:t>
            </a:r>
            <a:endParaRPr lang="en-US" altLang="zh-CN" dirty="0">
              <a:latin typeface="微软雅黑" panose="020B0503020204020204" pitchFamily="34" charset="-122"/>
              <a:ea typeface="微软雅黑" panose="020B0503020204020204" pitchFamily="34" charset="-122"/>
              <a:sym typeface="+mn-ea"/>
            </a:endParaRPr>
          </a:p>
          <a:p>
            <a:pPr marL="342900" indent="-342900" defTabSz="913765" fontAlgn="auto">
              <a:lnSpc>
                <a:spcPct val="150000"/>
              </a:lnSpc>
              <a:spcBef>
                <a:spcPts val="0"/>
              </a:spcBef>
              <a:buFont typeface="Wingdings" panose="05000000000000000000" charset="0"/>
              <a:buChar char=""/>
            </a:pPr>
            <a:endParaRPr lang="en-US" altLang="zh-CN" dirty="0">
              <a:latin typeface="微软雅黑" panose="020B0503020204020204" pitchFamily="34" charset="-122"/>
              <a:ea typeface="微软雅黑" panose="020B0503020204020204" pitchFamily="34" charset="-122"/>
              <a:sym typeface="+mn-ea"/>
            </a:endParaRPr>
          </a:p>
          <a:p>
            <a:pPr marL="342900" indent="-342900" defTabSz="913765" fontAlgn="auto">
              <a:lnSpc>
                <a:spcPct val="150000"/>
              </a:lnSpc>
              <a:spcBef>
                <a:spcPts val="0"/>
              </a:spcBef>
              <a:buFont typeface="Wingdings" panose="05000000000000000000" charset="0"/>
              <a:buChar char=""/>
            </a:pPr>
            <a:endParaRPr lang="zh-CN" altLang="en-US" dirty="0">
              <a:sym typeface="+mn-ea"/>
            </a:endParaRPr>
          </a:p>
          <a:p>
            <a:pPr defTabSz="913765" fontAlgn="auto">
              <a:lnSpc>
                <a:spcPct val="150000"/>
              </a:lnSpc>
              <a:spcBef>
                <a:spcPts val="0"/>
              </a:spcBef>
            </a:pPr>
            <a:r>
              <a:rPr lang="zh-CN" altLang="en-US" dirty="0">
                <a:solidFill>
                  <a:srgbClr val="FF00FF"/>
                </a:solidFill>
                <a:latin typeface="微软雅黑" panose="020B0503020204020204" pitchFamily="34" charset="-122"/>
                <a:ea typeface="微软雅黑" panose="020B0503020204020204" pitchFamily="34" charset="-122"/>
                <a:sym typeface="+mn-ea"/>
              </a:rPr>
              <a:t>保证算法搜索到的每个叶结点都是迄今为止找到的最优解</a:t>
            </a:r>
          </a:p>
        </p:txBody>
      </p:sp>
      <p:sp>
        <p:nvSpPr>
          <p:cNvPr id="3" name="矩形 2"/>
          <p:cNvSpPr/>
          <p:nvPr/>
        </p:nvSpPr>
        <p:spPr>
          <a:xfrm>
            <a:off x="867054" y="4653136"/>
            <a:ext cx="4572000" cy="869533"/>
          </a:xfrm>
          <a:prstGeom prst="rect">
            <a:avLst/>
          </a:prstGeom>
        </p:spPr>
        <p:txBody>
          <a:bodyPr>
            <a:spAutoFit/>
          </a:bodyPr>
          <a:lstStyle/>
          <a:p>
            <a:pPr marL="285750" indent="-285750" defTabSz="913765">
              <a:lnSpc>
                <a:spcPct val="150000"/>
              </a:lnSpc>
              <a:buFont typeface="Wingdings" panose="05000000000000000000" pitchFamily="2" charset="2"/>
              <a:buChar char="u"/>
            </a:pPr>
            <a:r>
              <a:rPr lang="zh-CN" altLang="en-US" dirty="0">
                <a:sym typeface="+mn-ea"/>
              </a:rPr>
              <a:t>约束条件剪去”不可行解”的子树</a:t>
            </a:r>
            <a:endParaRPr lang="en-US" altLang="zh-CN" dirty="0">
              <a:sym typeface="+mn-ea"/>
            </a:endParaRPr>
          </a:p>
          <a:p>
            <a:pPr marL="285750" indent="-285750" defTabSz="913765">
              <a:lnSpc>
                <a:spcPct val="150000"/>
              </a:lnSpc>
              <a:buFont typeface="Wingdings" panose="05000000000000000000" pitchFamily="2" charset="2"/>
              <a:buChar char="u"/>
            </a:pPr>
            <a:r>
              <a:rPr lang="zh-CN" altLang="en-US" dirty="0">
                <a:sym typeface="+mn-ea"/>
              </a:rPr>
              <a:t>上界条件剪去不含最优解的子树</a:t>
            </a:r>
          </a:p>
        </p:txBody>
      </p:sp>
    </p:spTree>
    <p:extLst>
      <p:ext uri="{BB962C8B-B14F-4D97-AF65-F5344CB8AC3E}">
        <p14:creationId xmlns:p14="http://schemas.microsoft.com/office/powerpoint/2010/main" val="33206460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9" grpId="0" build="p"/>
      <p:bldP spid="11" grpId="0" build="p"/>
      <p:bldP spid="2" grpId="0" build="p"/>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260648"/>
            <a:ext cx="2448272" cy="369332"/>
          </a:xfrm>
          <a:prstGeom prst="rect">
            <a:avLst/>
          </a:prstGeom>
        </p:spPr>
        <p:txBody>
          <a:bodyPr wrap="square">
            <a:spAutoFit/>
          </a:bodyPr>
          <a:lstStyle/>
          <a:p>
            <a:r>
              <a:rPr lang="en-US" altLang="zh-CN" dirty="0"/>
              <a:t>3</a:t>
            </a:r>
            <a:r>
              <a:rPr lang="zh-CN" altLang="en-US" dirty="0"/>
              <a:t>．获得最优装载方案</a:t>
            </a:r>
          </a:p>
        </p:txBody>
      </p:sp>
      <p:sp>
        <p:nvSpPr>
          <p:cNvPr id="4" name="矩形 3"/>
          <p:cNvSpPr/>
          <p:nvPr/>
        </p:nvSpPr>
        <p:spPr>
          <a:xfrm>
            <a:off x="539552" y="764704"/>
            <a:ext cx="8388424" cy="923330"/>
          </a:xfrm>
          <a:prstGeom prst="rect">
            <a:avLst/>
          </a:prstGeom>
        </p:spPr>
        <p:txBody>
          <a:bodyPr wrap="square">
            <a:spAutoFit/>
          </a:bodyPr>
          <a:lstStyle/>
          <a:p>
            <a:r>
              <a:rPr lang="zh-CN" altLang="en-US" dirty="0"/>
              <a:t>    构造最优解也就是需要知道哪些集装箱被装上船了，因此需要在算法中保存最优解的记 录。增加两个成员数组 </a:t>
            </a:r>
            <a:r>
              <a:rPr lang="en-US" altLang="zh-CN" dirty="0"/>
              <a:t>x</a:t>
            </a:r>
            <a:r>
              <a:rPr lang="zh-CN" altLang="en-US" dirty="0"/>
              <a:t>、</a:t>
            </a:r>
            <a:r>
              <a:rPr lang="en-US" altLang="zh-CN" dirty="0" err="1"/>
              <a:t>bestx</a:t>
            </a:r>
            <a:r>
              <a:rPr lang="zh-CN" altLang="en-US" dirty="0"/>
              <a:t>，分别用来记录当前的选择和最优记录，通过记录的结果，即 可求得最优解。 </a:t>
            </a:r>
          </a:p>
        </p:txBody>
      </p:sp>
      <p:sp>
        <p:nvSpPr>
          <p:cNvPr id="10" name="文本框 9"/>
          <p:cNvSpPr txBox="1"/>
          <p:nvPr/>
        </p:nvSpPr>
        <p:spPr>
          <a:xfrm>
            <a:off x="269268" y="1659851"/>
            <a:ext cx="4464496" cy="4976812"/>
          </a:xfrm>
          <a:prstGeom prst="rect">
            <a:avLst/>
          </a:prstGeom>
          <a:noFill/>
        </p:spPr>
        <p:txBody>
          <a:bodyPr wrap="square" rtlCol="0" anchor="t">
            <a:spAutoFit/>
          </a:bodyPr>
          <a:lstStyle/>
          <a:p>
            <a:pPr indent="266538">
              <a:lnSpc>
                <a:spcPct val="114000"/>
              </a:lnSpc>
            </a:pPr>
            <a:r>
              <a:rPr lang="zh-CN" altLang="zh-CN" sz="2000" b="1" dirty="0">
                <a:latin typeface="Times New Roman" pitchFamily="18" charset="0"/>
                <a:ea typeface="楷体_GB2312" pitchFamily="49" charset="-122"/>
              </a:rPr>
              <a:t>void backtrack (int i)</a:t>
            </a:r>
          </a:p>
          <a:p>
            <a:pPr indent="266538">
              <a:lnSpc>
                <a:spcPct val="114000"/>
              </a:lnSpc>
            </a:pPr>
            <a:r>
              <a:rPr lang="zh-CN" altLang="zh-CN" sz="2000" b="1" dirty="0">
                <a:latin typeface="Times New Roman" pitchFamily="18" charset="0"/>
                <a:ea typeface="楷体_GB2312" pitchFamily="49" charset="-122"/>
              </a:rPr>
              <a:t>   {// 搜索第i层结点</a:t>
            </a:r>
          </a:p>
          <a:p>
            <a:pPr indent="266538">
              <a:lnSpc>
                <a:spcPct val="114000"/>
              </a:lnSpc>
            </a:pPr>
            <a:r>
              <a:rPr lang="zh-CN" altLang="zh-CN" sz="2000" b="1" dirty="0">
                <a:latin typeface="Times New Roman" pitchFamily="18" charset="0"/>
                <a:ea typeface="楷体_GB2312" pitchFamily="49" charset="-122"/>
              </a:rPr>
              <a:t>      if (i &gt; n)  // 到达叶结点</a:t>
            </a:r>
          </a:p>
          <a:p>
            <a:pPr indent="266538">
              <a:lnSpc>
                <a:spcPct val="114000"/>
              </a:lnSpc>
            </a:pPr>
            <a:r>
              <a:rPr lang="en-US" altLang="zh-CN" sz="2000" b="1" dirty="0">
                <a:latin typeface="Times New Roman" pitchFamily="18" charset="0"/>
                <a:ea typeface="楷体_GB2312" pitchFamily="49" charset="-122"/>
              </a:rPr>
              <a:t>          { </a:t>
            </a:r>
            <a:r>
              <a:rPr lang="zh-CN" altLang="zh-CN" sz="2000" b="1" dirty="0">
                <a:latin typeface="Times New Roman" pitchFamily="18" charset="0"/>
                <a:ea typeface="楷体_GB2312" pitchFamily="49" charset="-122"/>
              </a:rPr>
              <a:t>bestw</a:t>
            </a:r>
            <a:r>
              <a:rPr lang="en-US" altLang="zh-CN" sz="2000" b="1" dirty="0">
                <a:latin typeface="Times New Roman" pitchFamily="18" charset="0"/>
                <a:ea typeface="楷体_GB2312" pitchFamily="49" charset="-122"/>
              </a:rPr>
              <a:t>=</a:t>
            </a:r>
            <a:r>
              <a:rPr lang="en-US" altLang="zh-CN" sz="2000" b="1" dirty="0" err="1">
                <a:latin typeface="Times New Roman" pitchFamily="18" charset="0"/>
                <a:ea typeface="楷体_GB2312" pitchFamily="49" charset="-122"/>
              </a:rPr>
              <a:t>cw</a:t>
            </a:r>
            <a:r>
              <a:rPr lang="zh-CN" altLang="zh-CN" sz="2000" b="1" dirty="0">
                <a:latin typeface="Times New Roman" pitchFamily="18" charset="0"/>
                <a:ea typeface="楷体_GB2312" pitchFamily="49" charset="-122"/>
              </a:rPr>
              <a:t>;return;</a:t>
            </a:r>
            <a:r>
              <a:rPr lang="en-US" altLang="zh-CN" sz="2000" b="1" dirty="0">
                <a:latin typeface="Times New Roman" pitchFamily="18" charset="0"/>
                <a:ea typeface="楷体_GB2312" pitchFamily="49" charset="-122"/>
              </a:rPr>
              <a:t>}</a:t>
            </a:r>
            <a:endParaRPr lang="zh-CN" altLang="zh-CN" sz="2000" b="1" dirty="0">
              <a:latin typeface="Times New Roman" pitchFamily="18" charset="0"/>
              <a:ea typeface="楷体_GB2312" pitchFamily="49" charset="-122"/>
            </a:endParaRPr>
          </a:p>
          <a:p>
            <a:pPr indent="266538">
              <a:lnSpc>
                <a:spcPct val="114000"/>
              </a:lnSpc>
            </a:pPr>
            <a:r>
              <a:rPr lang="zh-CN" altLang="zh-CN" sz="2000" b="1" dirty="0">
                <a:latin typeface="Times New Roman" pitchFamily="18" charset="0"/>
                <a:ea typeface="楷体_GB2312" pitchFamily="49" charset="-122"/>
              </a:rPr>
              <a:t>      r -= w[i];</a:t>
            </a:r>
          </a:p>
          <a:p>
            <a:pPr indent="266538">
              <a:lnSpc>
                <a:spcPct val="114000"/>
              </a:lnSpc>
            </a:pPr>
            <a:r>
              <a:rPr lang="zh-CN" altLang="zh-CN" sz="2000" b="1" dirty="0">
                <a:latin typeface="Times New Roman" pitchFamily="18" charset="0"/>
                <a:ea typeface="楷体_GB2312" pitchFamily="49" charset="-122"/>
              </a:rPr>
              <a:t>      if (cw + w[i] &lt;= c) // 搜索左子树</a:t>
            </a:r>
          </a:p>
          <a:p>
            <a:pPr indent="266538">
              <a:lnSpc>
                <a:spcPct val="114000"/>
              </a:lnSpc>
            </a:pP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x[i] = 1;</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cw += w[i];</a:t>
            </a:r>
          </a:p>
          <a:p>
            <a:pPr indent="266538">
              <a:lnSpc>
                <a:spcPct val="114000"/>
              </a:lnSpc>
            </a:pP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backtrack(i + 1);</a:t>
            </a:r>
          </a:p>
          <a:p>
            <a:pPr indent="266538">
              <a:lnSpc>
                <a:spcPct val="114000"/>
              </a:lnSpc>
            </a:pP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cw -= w[i]; </a:t>
            </a:r>
            <a:endParaRPr lang="en-US" altLang="zh-CN" sz="2000" b="1" dirty="0">
              <a:latin typeface="Times New Roman" pitchFamily="18" charset="0"/>
              <a:ea typeface="楷体_GB2312" pitchFamily="49" charset="-122"/>
            </a:endParaRPr>
          </a:p>
          <a:p>
            <a:pPr indent="266538">
              <a:lnSpc>
                <a:spcPct val="114000"/>
              </a:lnSpc>
            </a:pP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a:t>
            </a:r>
          </a:p>
          <a:p>
            <a:pPr indent="266538">
              <a:lnSpc>
                <a:spcPct val="114000"/>
              </a:lnSpc>
            </a:pPr>
            <a:r>
              <a:rPr lang="zh-CN" altLang="zh-CN" sz="2000" b="1" dirty="0">
                <a:latin typeface="Times New Roman" pitchFamily="18" charset="0"/>
                <a:ea typeface="楷体_GB2312" pitchFamily="49" charset="-122"/>
              </a:rPr>
              <a:t>      if (cw + r &gt; bestw) // 搜索右子树</a:t>
            </a:r>
          </a:p>
          <a:p>
            <a:pPr indent="266538">
              <a:lnSpc>
                <a:spcPct val="114000"/>
              </a:lnSpc>
            </a:pP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x[i] = 0;</a:t>
            </a:r>
            <a:r>
              <a:rPr lang="en-US" altLang="zh-CN" sz="2000" b="1" dirty="0">
                <a:latin typeface="Times New Roman" pitchFamily="18" charset="0"/>
                <a:ea typeface="楷体_GB2312" pitchFamily="49" charset="-122"/>
              </a:rPr>
              <a:t> </a:t>
            </a:r>
            <a:r>
              <a:rPr lang="zh-CN" altLang="zh-CN" sz="2000" b="1" dirty="0">
                <a:latin typeface="Times New Roman" pitchFamily="18" charset="0"/>
                <a:ea typeface="楷体_GB2312" pitchFamily="49" charset="-122"/>
              </a:rPr>
              <a:t> backtrack(i + 1);}</a:t>
            </a:r>
          </a:p>
          <a:p>
            <a:pPr indent="266538">
              <a:lnSpc>
                <a:spcPct val="114000"/>
              </a:lnSpc>
            </a:pPr>
            <a:r>
              <a:rPr lang="zh-CN" altLang="zh-CN" sz="2000" b="1" dirty="0">
                <a:latin typeface="Times New Roman" pitchFamily="18" charset="0"/>
                <a:ea typeface="楷体_GB2312" pitchFamily="49" charset="-122"/>
              </a:rPr>
              <a:t>      r += w[i];</a:t>
            </a:r>
          </a:p>
          <a:p>
            <a:pPr indent="266538">
              <a:lnSpc>
                <a:spcPct val="114000"/>
              </a:lnSpc>
            </a:pPr>
            <a:r>
              <a:rPr lang="zh-CN" altLang="zh-CN" sz="2000" b="1" dirty="0">
                <a:latin typeface="Times New Roman" pitchFamily="18" charset="0"/>
                <a:ea typeface="楷体_GB2312" pitchFamily="49" charset="-122"/>
              </a:rPr>
              <a:t>   }</a:t>
            </a:r>
          </a:p>
        </p:txBody>
      </p:sp>
      <p:sp>
        <p:nvSpPr>
          <p:cNvPr id="12" name="矩形 11"/>
          <p:cNvSpPr/>
          <p:nvPr/>
        </p:nvSpPr>
        <p:spPr>
          <a:xfrm>
            <a:off x="5292080" y="2647846"/>
            <a:ext cx="3366628" cy="3000821"/>
          </a:xfrm>
          <a:prstGeom prst="rect">
            <a:avLst/>
          </a:prstGeom>
          <a:ln w="6350">
            <a:solidFill>
              <a:schemeClr val="tx1"/>
            </a:solidFill>
          </a:ln>
        </p:spPr>
        <p:txBody>
          <a:bodyPr wrap="square">
            <a:spAutoFit/>
          </a:bodyPr>
          <a:lstStyle/>
          <a:p>
            <a:pPr defTabSz="913765">
              <a:lnSpc>
                <a:spcPct val="150000"/>
              </a:lnSpc>
            </a:pPr>
            <a:r>
              <a:rPr lang="zh-CN" altLang="en-US" dirty="0">
                <a:latin typeface="微软雅黑" panose="020B0503020204020204" pitchFamily="34" charset="-122"/>
                <a:ea typeface="微软雅黑" panose="020B0503020204020204" pitchFamily="34" charset="-122"/>
                <a:sym typeface="+mn-ea"/>
              </a:rPr>
              <a:t>算法</a:t>
            </a:r>
            <a:r>
              <a:rPr lang="en-US" altLang="zh-CN" dirty="0">
                <a:latin typeface="微软雅黑" panose="020B0503020204020204" pitchFamily="34" charset="-122"/>
                <a:ea typeface="微软雅黑" panose="020B0503020204020204" pitchFamily="34" charset="-122"/>
                <a:sym typeface="+mn-ea"/>
              </a:rPr>
              <a:t>b</a:t>
            </a:r>
            <a:r>
              <a:rPr lang="zh-CN" altLang="en-US" dirty="0">
                <a:latin typeface="微软雅黑" panose="020B0503020204020204" pitchFamily="34" charset="-122"/>
                <a:ea typeface="微软雅黑" panose="020B0503020204020204" pitchFamily="34" charset="-122"/>
                <a:sym typeface="+mn-ea"/>
              </a:rPr>
              <a:t>acktrack动态地生成问题的解空间树。在每个结点处算法花费O(1)时间。子集树中结点个数为O(2</a:t>
            </a:r>
            <a:r>
              <a:rPr lang="zh-CN" altLang="en-US" baseline="30000" dirty="0">
                <a:latin typeface="微软雅黑" panose="020B0503020204020204" pitchFamily="34" charset="-122"/>
                <a:ea typeface="微软雅黑" panose="020B0503020204020204" pitchFamily="34" charset="-122"/>
                <a:sym typeface="+mn-ea"/>
              </a:rPr>
              <a:t>n</a:t>
            </a:r>
            <a:r>
              <a:rPr lang="zh-CN" altLang="en-US" dirty="0">
                <a:latin typeface="微软雅黑" panose="020B0503020204020204" pitchFamily="34" charset="-122"/>
                <a:ea typeface="微软雅黑" panose="020B0503020204020204" pitchFamily="34" charset="-122"/>
                <a:sym typeface="+mn-ea"/>
              </a:rPr>
              <a:t>)，故</a:t>
            </a:r>
            <a:r>
              <a:rPr lang="en-US" altLang="zh-CN" dirty="0">
                <a:latin typeface="微软雅黑" panose="020B0503020204020204" pitchFamily="34" charset="-122"/>
                <a:ea typeface="微软雅黑" panose="020B0503020204020204" pitchFamily="34" charset="-122"/>
                <a:sym typeface="+mn-ea"/>
              </a:rPr>
              <a:t>b</a:t>
            </a:r>
            <a:r>
              <a:rPr lang="zh-CN" altLang="en-US" dirty="0">
                <a:latin typeface="微软雅黑" panose="020B0503020204020204" pitchFamily="34" charset="-122"/>
                <a:ea typeface="微软雅黑" panose="020B0503020204020204" pitchFamily="34" charset="-122"/>
                <a:sym typeface="+mn-ea"/>
              </a:rPr>
              <a:t>acktrack所需的时间为O(2</a:t>
            </a:r>
            <a:r>
              <a:rPr lang="zh-CN" altLang="en-US" baseline="30000" dirty="0">
                <a:latin typeface="微软雅黑" panose="020B0503020204020204" pitchFamily="34" charset="-122"/>
                <a:ea typeface="微软雅黑" panose="020B0503020204020204" pitchFamily="34" charset="-122"/>
                <a:sym typeface="+mn-ea"/>
              </a:rPr>
              <a:t>n</a:t>
            </a:r>
            <a:r>
              <a:rPr lang="zh-CN" altLang="en-US" dirty="0">
                <a:latin typeface="微软雅黑" panose="020B0503020204020204" pitchFamily="34" charset="-122"/>
                <a:ea typeface="微软雅黑" panose="020B0503020204020204" pitchFamily="34" charset="-122"/>
                <a:sym typeface="+mn-ea"/>
              </a:rPr>
              <a:t>)。另外</a:t>
            </a:r>
            <a:r>
              <a:rPr lang="en-US" altLang="zh-CN" dirty="0">
                <a:latin typeface="微软雅黑" panose="020B0503020204020204" pitchFamily="34" charset="-122"/>
                <a:ea typeface="微软雅黑" panose="020B0503020204020204" pitchFamily="34" charset="-122"/>
                <a:sym typeface="+mn-ea"/>
              </a:rPr>
              <a:t>b</a:t>
            </a:r>
            <a:r>
              <a:rPr lang="zh-CN" altLang="en-US" dirty="0">
                <a:latin typeface="微软雅黑" panose="020B0503020204020204" pitchFamily="34" charset="-122"/>
                <a:ea typeface="微软雅黑" panose="020B0503020204020204" pitchFamily="34" charset="-122"/>
                <a:sym typeface="+mn-ea"/>
              </a:rPr>
              <a:t>acktrack还需要额外的O(n)的递归栈空间。</a:t>
            </a:r>
          </a:p>
        </p:txBody>
      </p:sp>
    </p:spTree>
    <p:extLst>
      <p:ext uri="{BB962C8B-B14F-4D97-AF65-F5344CB8AC3E}">
        <p14:creationId xmlns:p14="http://schemas.microsoft.com/office/powerpoint/2010/main" val="23836491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1578" y="332656"/>
            <a:ext cx="2031325" cy="646331"/>
          </a:xfrm>
          <a:prstGeom prst="rect">
            <a:avLst/>
          </a:prstGeom>
        </p:spPr>
        <p:txBody>
          <a:bodyPr wrap="none">
            <a:spAutoFit/>
          </a:bodyPr>
          <a:lstStyle/>
          <a:p>
            <a:r>
              <a:rPr lang="zh-CN" altLang="en-US" sz="3600" dirty="0">
                <a:solidFill>
                  <a:srgbClr val="223D7B"/>
                </a:solidFill>
                <a:latin typeface="微软雅黑" panose="020B0503020204020204" pitchFamily="34" charset="-122"/>
                <a:ea typeface="微软雅黑" panose="020B0503020204020204" pitchFamily="34" charset="-122"/>
              </a:rPr>
              <a:t>实例分析</a:t>
            </a:r>
            <a:endParaRPr lang="zh-CN" altLang="en-US" dirty="0"/>
          </a:p>
        </p:txBody>
      </p:sp>
      <p:sp>
        <p:nvSpPr>
          <p:cNvPr id="10" name="内容占位符 2"/>
          <p:cNvSpPr>
            <a:spLocks noGrp="1"/>
          </p:cNvSpPr>
          <p:nvPr>
            <p:ph idx="1"/>
          </p:nvPr>
        </p:nvSpPr>
        <p:spPr>
          <a:xfrm>
            <a:off x="225823" y="1245207"/>
            <a:ext cx="3308846" cy="477412"/>
          </a:xfrm>
        </p:spPr>
        <p:txBody>
          <a:bodyPr/>
          <a:lstStyle/>
          <a:p>
            <a:r>
              <a:rPr lang="zh-CN" altLang="en-US" dirty="0"/>
              <a:t>实例计算过程</a:t>
            </a:r>
          </a:p>
        </p:txBody>
      </p:sp>
      <p:sp>
        <p:nvSpPr>
          <p:cNvPr id="12" name="Oval 6"/>
          <p:cNvSpPr>
            <a:spLocks noChangeArrowheads="1"/>
          </p:cNvSpPr>
          <p:nvPr/>
        </p:nvSpPr>
        <p:spPr bwMode="auto">
          <a:xfrm>
            <a:off x="4592216" y="3001972"/>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13" name="Line 7"/>
          <p:cNvSpPr>
            <a:spLocks noChangeShapeType="1"/>
          </p:cNvSpPr>
          <p:nvPr/>
        </p:nvSpPr>
        <p:spPr bwMode="auto">
          <a:xfrm flipH="1">
            <a:off x="3648183" y="3130560"/>
            <a:ext cx="935567" cy="3063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Oval 9"/>
          <p:cNvSpPr>
            <a:spLocks noChangeArrowheads="1"/>
          </p:cNvSpPr>
          <p:nvPr/>
        </p:nvSpPr>
        <p:spPr bwMode="auto">
          <a:xfrm>
            <a:off x="3449216" y="3395672"/>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15" name="Line 16"/>
          <p:cNvSpPr>
            <a:spLocks noChangeShapeType="1"/>
          </p:cNvSpPr>
          <p:nvPr/>
        </p:nvSpPr>
        <p:spPr bwMode="auto">
          <a:xfrm>
            <a:off x="3669350" y="3543310"/>
            <a:ext cx="19685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7"/>
          <p:cNvSpPr>
            <a:spLocks noChangeShapeType="1"/>
          </p:cNvSpPr>
          <p:nvPr/>
        </p:nvSpPr>
        <p:spPr bwMode="auto">
          <a:xfrm flipH="1">
            <a:off x="2672399" y="3557597"/>
            <a:ext cx="833967" cy="3095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Text Box 29"/>
          <p:cNvSpPr txBox="1">
            <a:spLocks noChangeArrowheads="1"/>
          </p:cNvSpPr>
          <p:nvPr/>
        </p:nvSpPr>
        <p:spPr bwMode="auto">
          <a:xfrm>
            <a:off x="3612199" y="3041660"/>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a:latin typeface="Times New Roman" pitchFamily="18" charset="0"/>
                <a:cs typeface="Times New Roman" pitchFamily="18" charset="0"/>
              </a:rPr>
              <a:t>90</a:t>
            </a:r>
          </a:p>
        </p:txBody>
      </p:sp>
      <p:sp>
        <p:nvSpPr>
          <p:cNvPr id="18" name="Text Box 33"/>
          <p:cNvSpPr txBox="1">
            <a:spLocks noChangeArrowheads="1"/>
          </p:cNvSpPr>
          <p:nvPr/>
        </p:nvSpPr>
        <p:spPr bwMode="auto">
          <a:xfrm>
            <a:off x="2570799" y="3497272"/>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a:latin typeface="Times New Roman" pitchFamily="18" charset="0"/>
                <a:cs typeface="Times New Roman" pitchFamily="18" charset="0"/>
              </a:rPr>
              <a:t>80</a:t>
            </a:r>
          </a:p>
        </p:txBody>
      </p:sp>
      <p:sp>
        <p:nvSpPr>
          <p:cNvPr id="19" name="Oval 34"/>
          <p:cNvSpPr>
            <a:spLocks noChangeArrowheads="1"/>
          </p:cNvSpPr>
          <p:nvPr/>
        </p:nvSpPr>
        <p:spPr bwMode="auto">
          <a:xfrm>
            <a:off x="2426866" y="3851285"/>
            <a:ext cx="264583" cy="198438"/>
          </a:xfrm>
          <a:prstGeom prst="ellipse">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20" name="Text Box 35"/>
          <p:cNvSpPr txBox="1">
            <a:spLocks noChangeArrowheads="1"/>
          </p:cNvSpPr>
          <p:nvPr/>
        </p:nvSpPr>
        <p:spPr bwMode="auto">
          <a:xfrm>
            <a:off x="3878459" y="3570012"/>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0</a:t>
            </a:r>
          </a:p>
        </p:txBody>
      </p:sp>
      <p:sp>
        <p:nvSpPr>
          <p:cNvPr id="21" name="Oval 36"/>
          <p:cNvSpPr>
            <a:spLocks noChangeArrowheads="1"/>
          </p:cNvSpPr>
          <p:nvPr/>
        </p:nvSpPr>
        <p:spPr bwMode="auto">
          <a:xfrm>
            <a:off x="3718551" y="3978734"/>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22" name="Line 37"/>
          <p:cNvSpPr>
            <a:spLocks noChangeShapeType="1"/>
          </p:cNvSpPr>
          <p:nvPr/>
        </p:nvSpPr>
        <p:spPr bwMode="auto">
          <a:xfrm flipH="1">
            <a:off x="2882468" y="4126371"/>
            <a:ext cx="833967" cy="3095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Oval 38"/>
          <p:cNvSpPr>
            <a:spLocks noChangeArrowheads="1"/>
          </p:cNvSpPr>
          <p:nvPr/>
        </p:nvSpPr>
        <p:spPr bwMode="auto">
          <a:xfrm>
            <a:off x="2596717" y="4389896"/>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24" name="Text Box 39"/>
          <p:cNvSpPr txBox="1">
            <a:spLocks noChangeArrowheads="1"/>
          </p:cNvSpPr>
          <p:nvPr/>
        </p:nvSpPr>
        <p:spPr bwMode="auto">
          <a:xfrm>
            <a:off x="2759701" y="4051759"/>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dirty="0">
                <a:latin typeface="Times New Roman" pitchFamily="18" charset="0"/>
                <a:cs typeface="Times New Roman" pitchFamily="18" charset="0"/>
              </a:rPr>
              <a:t>20</a:t>
            </a:r>
          </a:p>
        </p:txBody>
      </p:sp>
      <p:sp>
        <p:nvSpPr>
          <p:cNvPr id="25" name="Line 42"/>
          <p:cNvSpPr>
            <a:spLocks noChangeShapeType="1"/>
          </p:cNvSpPr>
          <p:nvPr/>
        </p:nvSpPr>
        <p:spPr bwMode="auto">
          <a:xfrm flipH="1">
            <a:off x="1783917" y="4537534"/>
            <a:ext cx="833967" cy="3095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Text Box 43"/>
          <p:cNvSpPr txBox="1">
            <a:spLocks noChangeArrowheads="1"/>
          </p:cNvSpPr>
          <p:nvPr/>
        </p:nvSpPr>
        <p:spPr bwMode="auto">
          <a:xfrm>
            <a:off x="1682317" y="4477209"/>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dirty="0">
                <a:latin typeface="Times New Roman" pitchFamily="18" charset="0"/>
                <a:cs typeface="Times New Roman" pitchFamily="18" charset="0"/>
              </a:rPr>
              <a:t>12</a:t>
            </a:r>
          </a:p>
        </p:txBody>
      </p:sp>
      <p:sp>
        <p:nvSpPr>
          <p:cNvPr id="27" name="Oval 44"/>
          <p:cNvSpPr>
            <a:spLocks noChangeArrowheads="1"/>
          </p:cNvSpPr>
          <p:nvPr/>
        </p:nvSpPr>
        <p:spPr bwMode="auto">
          <a:xfrm>
            <a:off x="1538384" y="4831221"/>
            <a:ext cx="264583" cy="198438"/>
          </a:xfrm>
          <a:prstGeom prst="ellipse">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28" name="Line 45"/>
          <p:cNvSpPr>
            <a:spLocks noChangeShapeType="1"/>
          </p:cNvSpPr>
          <p:nvPr/>
        </p:nvSpPr>
        <p:spPr bwMode="auto">
          <a:xfrm>
            <a:off x="2863418" y="4537534"/>
            <a:ext cx="404283" cy="4643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Text Box 46"/>
          <p:cNvSpPr txBox="1">
            <a:spLocks noChangeArrowheads="1"/>
          </p:cNvSpPr>
          <p:nvPr/>
        </p:nvSpPr>
        <p:spPr bwMode="auto">
          <a:xfrm>
            <a:off x="3103651" y="4644564"/>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0</a:t>
            </a:r>
          </a:p>
        </p:txBody>
      </p:sp>
      <p:sp>
        <p:nvSpPr>
          <p:cNvPr id="30" name="Oval 47"/>
          <p:cNvSpPr>
            <a:spLocks noChangeArrowheads="1"/>
          </p:cNvSpPr>
          <p:nvPr/>
        </p:nvSpPr>
        <p:spPr bwMode="auto">
          <a:xfrm>
            <a:off x="3186956" y="5001878"/>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31" name="Line 48"/>
          <p:cNvSpPr>
            <a:spLocks noChangeShapeType="1"/>
          </p:cNvSpPr>
          <p:nvPr/>
        </p:nvSpPr>
        <p:spPr bwMode="auto">
          <a:xfrm flipH="1">
            <a:off x="4630272" y="4608972"/>
            <a:ext cx="325966" cy="238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64"/>
          <p:cNvSpPr>
            <a:spLocks noChangeShapeType="1"/>
          </p:cNvSpPr>
          <p:nvPr/>
        </p:nvSpPr>
        <p:spPr bwMode="auto">
          <a:xfrm flipV="1">
            <a:off x="5184972" y="3609569"/>
            <a:ext cx="577759" cy="34093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Oval 66"/>
          <p:cNvSpPr>
            <a:spLocks noChangeArrowheads="1"/>
          </p:cNvSpPr>
          <p:nvPr/>
        </p:nvSpPr>
        <p:spPr bwMode="auto">
          <a:xfrm>
            <a:off x="4856799" y="4408500"/>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34" name="Text Box 68"/>
          <p:cNvSpPr txBox="1">
            <a:spLocks noChangeArrowheads="1"/>
          </p:cNvSpPr>
          <p:nvPr/>
        </p:nvSpPr>
        <p:spPr bwMode="auto">
          <a:xfrm>
            <a:off x="3950425" y="5543090"/>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112</a:t>
            </a:r>
          </a:p>
        </p:txBody>
      </p:sp>
      <p:sp>
        <p:nvSpPr>
          <p:cNvPr id="35" name="Text Box 72"/>
          <p:cNvSpPr txBox="1">
            <a:spLocks noChangeArrowheads="1"/>
          </p:cNvSpPr>
          <p:nvPr/>
        </p:nvSpPr>
        <p:spPr bwMode="auto">
          <a:xfrm>
            <a:off x="3186956" y="5647084"/>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110</a:t>
            </a:r>
          </a:p>
        </p:txBody>
      </p:sp>
      <p:sp>
        <p:nvSpPr>
          <p:cNvPr id="36" name="Line 74"/>
          <p:cNvSpPr>
            <a:spLocks noChangeShapeType="1"/>
          </p:cNvSpPr>
          <p:nvPr/>
        </p:nvSpPr>
        <p:spPr bwMode="auto">
          <a:xfrm>
            <a:off x="3970434" y="4120021"/>
            <a:ext cx="895350" cy="3524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Line 75"/>
          <p:cNvSpPr>
            <a:spLocks noChangeShapeType="1"/>
          </p:cNvSpPr>
          <p:nvPr/>
        </p:nvSpPr>
        <p:spPr bwMode="auto">
          <a:xfrm>
            <a:off x="4856800" y="3149610"/>
            <a:ext cx="895350" cy="3524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Text Box 78"/>
          <p:cNvSpPr txBox="1">
            <a:spLocks noChangeArrowheads="1"/>
          </p:cNvSpPr>
          <p:nvPr/>
        </p:nvSpPr>
        <p:spPr bwMode="auto">
          <a:xfrm>
            <a:off x="2339751" y="3000385"/>
            <a:ext cx="1234347" cy="276225"/>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square"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en-US" altLang="zh-CN" sz="1800">
                <a:latin typeface="Times New Roman" pitchFamily="18" charset="0"/>
                <a:cs typeface="Times New Roman" pitchFamily="18" charset="0"/>
              </a:rPr>
              <a:t>cw+w[i]&lt;=c</a:t>
            </a:r>
            <a:endParaRPr lang="zh-CN" altLang="en-US" sz="1800">
              <a:latin typeface="Times New Roman" pitchFamily="18" charset="0"/>
              <a:cs typeface="Times New Roman" pitchFamily="18" charset="0"/>
            </a:endParaRPr>
          </a:p>
        </p:txBody>
      </p:sp>
      <p:sp>
        <p:nvSpPr>
          <p:cNvPr id="39" name="Text Box 79"/>
          <p:cNvSpPr txBox="1">
            <a:spLocks noChangeArrowheads="1"/>
          </p:cNvSpPr>
          <p:nvPr/>
        </p:nvSpPr>
        <p:spPr bwMode="auto">
          <a:xfrm>
            <a:off x="5184973" y="4132275"/>
            <a:ext cx="1547267" cy="276225"/>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square"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800" dirty="0" err="1">
                <a:latin typeface="Times New Roman" pitchFamily="18" charset="0"/>
                <a:cs typeface="Times New Roman" pitchFamily="18" charset="0"/>
              </a:rPr>
              <a:t>cw</a:t>
            </a:r>
            <a:r>
              <a:rPr kumimoji="1" lang="en-US" altLang="zh-CN" sz="1800" dirty="0">
                <a:latin typeface="Times New Roman" pitchFamily="18" charset="0"/>
                <a:cs typeface="Times New Roman" pitchFamily="18" charset="0"/>
              </a:rPr>
              <a:t> + r &gt; </a:t>
            </a:r>
            <a:r>
              <a:rPr kumimoji="1" lang="en-US" altLang="zh-CN" sz="1800" dirty="0" err="1">
                <a:latin typeface="Times New Roman" pitchFamily="18" charset="0"/>
                <a:cs typeface="Times New Roman" pitchFamily="18" charset="0"/>
              </a:rPr>
              <a:t>bestw</a:t>
            </a:r>
            <a:endParaRPr kumimoji="1" lang="zh-CN" altLang="en-US" sz="1800" dirty="0">
              <a:latin typeface="Times New Roman" pitchFamily="18" charset="0"/>
              <a:cs typeface="Times New Roman" pitchFamily="18" charset="0"/>
            </a:endParaRPr>
          </a:p>
        </p:txBody>
      </p:sp>
      <p:sp>
        <p:nvSpPr>
          <p:cNvPr id="40" name="Line 42"/>
          <p:cNvSpPr>
            <a:spLocks noChangeShapeType="1"/>
          </p:cNvSpPr>
          <p:nvPr/>
        </p:nvSpPr>
        <p:spPr bwMode="auto">
          <a:xfrm>
            <a:off x="5184973" y="4537535"/>
            <a:ext cx="975694" cy="523186"/>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Oval 44"/>
          <p:cNvSpPr>
            <a:spLocks noChangeArrowheads="1"/>
          </p:cNvSpPr>
          <p:nvPr/>
        </p:nvSpPr>
        <p:spPr bwMode="auto">
          <a:xfrm>
            <a:off x="6075323" y="5060720"/>
            <a:ext cx="264583" cy="198438"/>
          </a:xfrm>
          <a:prstGeom prst="ellipse">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42" name="Line 60"/>
          <p:cNvSpPr>
            <a:spLocks noChangeShapeType="1"/>
          </p:cNvSpPr>
          <p:nvPr/>
        </p:nvSpPr>
        <p:spPr bwMode="auto">
          <a:xfrm>
            <a:off x="3366666" y="5209533"/>
            <a:ext cx="245533" cy="2460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Text Box 61"/>
          <p:cNvSpPr txBox="1">
            <a:spLocks noChangeArrowheads="1"/>
          </p:cNvSpPr>
          <p:nvPr/>
        </p:nvSpPr>
        <p:spPr bwMode="auto">
          <a:xfrm>
            <a:off x="5375382" y="3080874"/>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0</a:t>
            </a:r>
          </a:p>
        </p:txBody>
      </p:sp>
      <p:sp>
        <p:nvSpPr>
          <p:cNvPr id="44" name="Rectangle 63"/>
          <p:cNvSpPr>
            <a:spLocks noChangeArrowheads="1"/>
          </p:cNvSpPr>
          <p:nvPr/>
        </p:nvSpPr>
        <p:spPr bwMode="auto">
          <a:xfrm>
            <a:off x="3402650" y="5462740"/>
            <a:ext cx="245533" cy="184150"/>
          </a:xfrm>
          <a:prstGeom prst="rect">
            <a:avLst/>
          </a:prstGeom>
          <a:solidFill>
            <a:srgbClr val="99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45" name="Text Box 50"/>
          <p:cNvSpPr txBox="1">
            <a:spLocks noChangeArrowheads="1"/>
          </p:cNvSpPr>
          <p:nvPr/>
        </p:nvSpPr>
        <p:spPr bwMode="auto">
          <a:xfrm>
            <a:off x="4122273" y="4491844"/>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dirty="0">
                <a:latin typeface="Times New Roman" pitchFamily="18" charset="0"/>
                <a:cs typeface="Times New Roman" pitchFamily="18" charset="0"/>
              </a:rPr>
              <a:t>12</a:t>
            </a:r>
          </a:p>
        </p:txBody>
      </p:sp>
      <p:sp>
        <p:nvSpPr>
          <p:cNvPr id="46" name="Oval 47"/>
          <p:cNvSpPr>
            <a:spLocks noChangeArrowheads="1"/>
          </p:cNvSpPr>
          <p:nvPr/>
        </p:nvSpPr>
        <p:spPr bwMode="auto">
          <a:xfrm>
            <a:off x="4404894" y="4825243"/>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47" name="Text Box 46"/>
          <p:cNvSpPr txBox="1">
            <a:spLocks noChangeArrowheads="1"/>
          </p:cNvSpPr>
          <p:nvPr/>
        </p:nvSpPr>
        <p:spPr bwMode="auto">
          <a:xfrm>
            <a:off x="3531373" y="5170635"/>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0</a:t>
            </a:r>
          </a:p>
        </p:txBody>
      </p:sp>
      <p:sp>
        <p:nvSpPr>
          <p:cNvPr id="48" name="Line 48"/>
          <p:cNvSpPr>
            <a:spLocks noChangeShapeType="1"/>
          </p:cNvSpPr>
          <p:nvPr/>
        </p:nvSpPr>
        <p:spPr bwMode="auto">
          <a:xfrm flipH="1">
            <a:off x="4132459" y="5040887"/>
            <a:ext cx="325966" cy="238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 name="Text Box 50"/>
          <p:cNvSpPr txBox="1">
            <a:spLocks noChangeArrowheads="1"/>
          </p:cNvSpPr>
          <p:nvPr/>
        </p:nvSpPr>
        <p:spPr bwMode="auto">
          <a:xfrm>
            <a:off x="3747614" y="4945626"/>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dirty="0">
                <a:latin typeface="Times New Roman" pitchFamily="18" charset="0"/>
                <a:cs typeface="Times New Roman" pitchFamily="18" charset="0"/>
              </a:rPr>
              <a:t>10</a:t>
            </a:r>
          </a:p>
        </p:txBody>
      </p:sp>
      <p:sp>
        <p:nvSpPr>
          <p:cNvPr id="50" name="Rectangle 63"/>
          <p:cNvSpPr>
            <a:spLocks noChangeArrowheads="1"/>
          </p:cNvSpPr>
          <p:nvPr/>
        </p:nvSpPr>
        <p:spPr bwMode="auto">
          <a:xfrm>
            <a:off x="3971065" y="5292046"/>
            <a:ext cx="245533" cy="184150"/>
          </a:xfrm>
          <a:prstGeom prst="rect">
            <a:avLst/>
          </a:prstGeom>
          <a:solidFill>
            <a:srgbClr val="99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51" name="Oval 9"/>
          <p:cNvSpPr>
            <a:spLocks noChangeArrowheads="1"/>
          </p:cNvSpPr>
          <p:nvPr/>
        </p:nvSpPr>
        <p:spPr bwMode="auto">
          <a:xfrm>
            <a:off x="5752150" y="3458378"/>
            <a:ext cx="264583" cy="198438"/>
          </a:xfrm>
          <a:prstGeom prst="ellipse">
            <a:avLst/>
          </a:prstGeom>
          <a:solidFill>
            <a:srgbClr val="99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52" name="Text Box 35"/>
          <p:cNvSpPr txBox="1">
            <a:spLocks noChangeArrowheads="1"/>
          </p:cNvSpPr>
          <p:nvPr/>
        </p:nvSpPr>
        <p:spPr bwMode="auto">
          <a:xfrm>
            <a:off x="4283185" y="4017181"/>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en-US" altLang="zh-CN" sz="1500" dirty="0">
                <a:latin typeface="Times New Roman" pitchFamily="18" charset="0"/>
                <a:cs typeface="Times New Roman" pitchFamily="18" charset="0"/>
              </a:rPr>
              <a:t>0</a:t>
            </a:r>
          </a:p>
        </p:txBody>
      </p:sp>
      <p:sp>
        <p:nvSpPr>
          <p:cNvPr id="53" name="Text Box 33"/>
          <p:cNvSpPr txBox="1">
            <a:spLocks noChangeArrowheads="1"/>
          </p:cNvSpPr>
          <p:nvPr/>
        </p:nvSpPr>
        <p:spPr bwMode="auto">
          <a:xfrm>
            <a:off x="4956238" y="3538872"/>
            <a:ext cx="508000" cy="23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r">
              <a:spcBef>
                <a:spcPct val="50000"/>
              </a:spcBef>
            </a:pPr>
            <a:r>
              <a:rPr lang="en-US" altLang="zh-CN" sz="1500">
                <a:latin typeface="Times New Roman" pitchFamily="18" charset="0"/>
                <a:cs typeface="Times New Roman" pitchFamily="18" charset="0"/>
              </a:rPr>
              <a:t>80</a:t>
            </a:r>
          </a:p>
        </p:txBody>
      </p:sp>
      <p:sp>
        <p:nvSpPr>
          <p:cNvPr id="54" name="Text Box 79"/>
          <p:cNvSpPr txBox="1">
            <a:spLocks noChangeArrowheads="1"/>
          </p:cNvSpPr>
          <p:nvPr/>
        </p:nvSpPr>
        <p:spPr bwMode="auto">
          <a:xfrm>
            <a:off x="2216091" y="5543090"/>
            <a:ext cx="740833" cy="276225"/>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lIns="0" tIns="0" rIns="0" bIns="0">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r>
              <a:rPr kumimoji="1" lang="en-US" altLang="zh-CN" sz="1800">
                <a:latin typeface="Times New Roman" pitchFamily="18" charset="0"/>
                <a:cs typeface="Times New Roman" pitchFamily="18" charset="0"/>
              </a:rPr>
              <a:t>x</a:t>
            </a:r>
            <a:endParaRPr kumimoji="1" lang="zh-CN" altLang="en-US" sz="1800">
              <a:latin typeface="Times New Roman" pitchFamily="18" charset="0"/>
              <a:cs typeface="Times New Roman" pitchFamily="18" charset="0"/>
            </a:endParaRPr>
          </a:p>
        </p:txBody>
      </p:sp>
      <p:sp>
        <p:nvSpPr>
          <p:cNvPr id="55" name="Text Box 4"/>
          <p:cNvSpPr txBox="1">
            <a:spLocks noChangeArrowheads="1"/>
          </p:cNvSpPr>
          <p:nvPr/>
        </p:nvSpPr>
        <p:spPr bwMode="auto">
          <a:xfrm>
            <a:off x="699092" y="2038683"/>
            <a:ext cx="5898182" cy="471487"/>
          </a:xfrm>
          <a:prstGeom prst="rect">
            <a:avLst/>
          </a:prstGeom>
          <a:solidFill>
            <a:srgbClr val="CCFFFF"/>
          </a:solidFill>
          <a:ln w="25400">
            <a:solidFill>
              <a:srgbClr val="FF6600"/>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lIns="91384" tIns="45692" rIns="91384" bIns="45692"/>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en-US" altLang="zh-CN" sz="2400" dirty="0">
                <a:latin typeface="Times New Roman" pitchFamily="18" charset="0"/>
                <a:ea typeface="楷体_GB2312" pitchFamily="49" charset="-122"/>
                <a:cs typeface="Times New Roman" pitchFamily="18" charset="0"/>
              </a:rPr>
              <a:t>W = &lt;90, 80, 20, 12, 10&gt;</a:t>
            </a:r>
            <a:r>
              <a:rPr lang="zh-CN" altLang="en-US" sz="2400" dirty="0">
                <a:latin typeface="Times New Roman" pitchFamily="18" charset="0"/>
                <a:ea typeface="楷体_GB2312" pitchFamily="49" charset="-122"/>
                <a:cs typeface="Times New Roman" pitchFamily="18" charset="0"/>
              </a:rPr>
              <a:t>，</a:t>
            </a:r>
            <a:r>
              <a:rPr lang="en-US" altLang="zh-CN" sz="2400" dirty="0">
                <a:latin typeface="Times New Roman" pitchFamily="18" charset="0"/>
                <a:ea typeface="楷体_GB2312" pitchFamily="49" charset="-122"/>
                <a:cs typeface="Times New Roman" pitchFamily="18" charset="0"/>
              </a:rPr>
              <a:t>c</a:t>
            </a:r>
            <a:r>
              <a:rPr lang="en-US" altLang="zh-CN" sz="2400" baseline="-25000" dirty="0">
                <a:latin typeface="Times New Roman" pitchFamily="18" charset="0"/>
                <a:ea typeface="楷体_GB2312" pitchFamily="49" charset="-122"/>
                <a:cs typeface="Times New Roman" pitchFamily="18" charset="0"/>
              </a:rPr>
              <a:t>1</a:t>
            </a:r>
            <a:r>
              <a:rPr lang="en-US" altLang="zh-CN" sz="2400" dirty="0">
                <a:latin typeface="Times New Roman" pitchFamily="18" charset="0"/>
                <a:ea typeface="楷体_GB2312" pitchFamily="49" charset="-122"/>
                <a:cs typeface="Times New Roman" pitchFamily="18" charset="0"/>
              </a:rPr>
              <a:t>=112</a:t>
            </a:r>
            <a:r>
              <a:rPr lang="zh-CN" altLang="en-US" sz="2400" dirty="0">
                <a:latin typeface="Times New Roman" pitchFamily="18" charset="0"/>
                <a:ea typeface="楷体_GB2312" pitchFamily="49" charset="-122"/>
                <a:cs typeface="Times New Roman" pitchFamily="18" charset="0"/>
              </a:rPr>
              <a:t>，</a:t>
            </a:r>
            <a:r>
              <a:rPr lang="en-US" altLang="zh-CN" sz="2400" dirty="0">
                <a:latin typeface="Times New Roman" pitchFamily="18" charset="0"/>
                <a:ea typeface="楷体_GB2312" pitchFamily="49" charset="-122"/>
                <a:cs typeface="Times New Roman" pitchFamily="18" charset="0"/>
              </a:rPr>
              <a:t>c</a:t>
            </a:r>
            <a:r>
              <a:rPr lang="en-US" altLang="zh-CN" sz="2400" baseline="-25000" dirty="0">
                <a:latin typeface="Times New Roman" pitchFamily="18" charset="0"/>
                <a:ea typeface="楷体_GB2312" pitchFamily="49" charset="-122"/>
                <a:cs typeface="Times New Roman" pitchFamily="18" charset="0"/>
              </a:rPr>
              <a:t>2</a:t>
            </a:r>
            <a:r>
              <a:rPr lang="en-US" altLang="zh-CN" sz="2400" dirty="0">
                <a:latin typeface="Times New Roman" pitchFamily="18" charset="0"/>
                <a:ea typeface="楷体_GB2312" pitchFamily="49" charset="-122"/>
                <a:cs typeface="Times New Roman" pitchFamily="18" charset="0"/>
              </a:rPr>
              <a:t>=100</a:t>
            </a:r>
            <a:r>
              <a:rPr lang="zh-CN" altLang="en-US" sz="2400" dirty="0">
                <a:latin typeface="Times New Roman" pitchFamily="18" charset="0"/>
                <a:ea typeface="楷体_GB2312" pitchFamily="49" charset="-122"/>
                <a:cs typeface="Times New Roman" pitchFamily="18" charset="0"/>
              </a:rPr>
              <a:t>。</a:t>
            </a:r>
          </a:p>
        </p:txBody>
      </p:sp>
      <p:sp>
        <p:nvSpPr>
          <p:cNvPr id="4" name="矩形 3"/>
          <p:cNvSpPr/>
          <p:nvPr/>
        </p:nvSpPr>
        <p:spPr>
          <a:xfrm>
            <a:off x="2580930" y="6137198"/>
            <a:ext cx="3070071" cy="369332"/>
          </a:xfrm>
          <a:prstGeom prst="rect">
            <a:avLst/>
          </a:prstGeom>
        </p:spPr>
        <p:txBody>
          <a:bodyPr wrap="none">
            <a:spAutoFit/>
          </a:bodyPr>
          <a:lstStyle/>
          <a:p>
            <a:r>
              <a:rPr lang="zh-CN" altLang="en-US" dirty="0"/>
              <a:t>图 </a:t>
            </a:r>
            <a:r>
              <a:rPr lang="en-US" altLang="zh-CN" dirty="0"/>
              <a:t>6.12 </a:t>
            </a:r>
            <a:r>
              <a:rPr lang="zh-CN" altLang="en-US" dirty="0"/>
              <a:t>回溯法求解装载问题</a:t>
            </a:r>
          </a:p>
        </p:txBody>
      </p:sp>
    </p:spTree>
    <p:extLst>
      <p:ext uri="{BB962C8B-B14F-4D97-AF65-F5344CB8AC3E}">
        <p14:creationId xmlns:p14="http://schemas.microsoft.com/office/powerpoint/2010/main" val="37861200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836712"/>
            <a:ext cx="1531188" cy="369332"/>
          </a:xfrm>
          <a:prstGeom prst="rect">
            <a:avLst/>
          </a:prstGeom>
        </p:spPr>
        <p:txBody>
          <a:bodyPr wrap="none">
            <a:spAutoFit/>
          </a:bodyPr>
          <a:lstStyle/>
          <a:p>
            <a:r>
              <a:rPr lang="en-US" altLang="zh-CN" dirty="0"/>
              <a:t>4</a:t>
            </a:r>
            <a:r>
              <a:rPr lang="zh-CN" altLang="en-US" dirty="0"/>
              <a:t>．迭代回溯 </a:t>
            </a:r>
          </a:p>
        </p:txBody>
      </p:sp>
      <p:sp>
        <p:nvSpPr>
          <p:cNvPr id="2" name="矩形 1"/>
          <p:cNvSpPr/>
          <p:nvPr/>
        </p:nvSpPr>
        <p:spPr>
          <a:xfrm>
            <a:off x="323528" y="1556792"/>
            <a:ext cx="7488832" cy="3344570"/>
          </a:xfrm>
          <a:prstGeom prst="rect">
            <a:avLst/>
          </a:prstGeom>
        </p:spPr>
        <p:txBody>
          <a:bodyPr wrap="square">
            <a:spAutoFit/>
          </a:bodyPr>
          <a:lstStyle/>
          <a:p>
            <a:pPr>
              <a:lnSpc>
                <a:spcPct val="150000"/>
              </a:lnSpc>
            </a:pPr>
            <a:r>
              <a:rPr lang="zh-CN" altLang="en-US" sz="2400" dirty="0"/>
              <a:t>     数组 </a:t>
            </a:r>
            <a:r>
              <a:rPr lang="en-US" altLang="zh-CN" sz="2400" i="1" dirty="0">
                <a:latin typeface="Cambria Math" panose="02040503050406030204" pitchFamily="18" charset="0"/>
              </a:rPr>
              <a:t>x </a:t>
            </a:r>
            <a:r>
              <a:rPr lang="zh-CN" altLang="en-US" sz="2400" dirty="0"/>
              <a:t>记录了解空间树中从根到当前扩展结点的路径，回溯法需要借助这些信息进行回溯，因此，我们可以利用数组 </a:t>
            </a:r>
            <a:r>
              <a:rPr lang="en-US" altLang="zh-CN" sz="2400" i="1" dirty="0">
                <a:latin typeface="Cambria Math" panose="02040503050406030204" pitchFamily="18" charset="0"/>
              </a:rPr>
              <a:t>x </a:t>
            </a:r>
            <a:r>
              <a:rPr lang="zh-CN" altLang="en-US" sz="2400" dirty="0"/>
              <a:t>所含的信息，将上面的递归回溯法表示成非递归的形式，省去 </a:t>
            </a:r>
            <a:r>
              <a:rPr lang="en-US" altLang="zh-CN" sz="2400" dirty="0">
                <a:latin typeface="Cambria Math" panose="02040503050406030204" pitchFamily="18" charset="0"/>
              </a:rPr>
              <a:t>O(n)</a:t>
            </a:r>
            <a:r>
              <a:rPr lang="zh-CN" altLang="en-US" sz="2400" dirty="0"/>
              <a:t>递归栈空间。</a:t>
            </a:r>
            <a:endParaRPr lang="en-US" altLang="zh-CN" sz="2400" dirty="0"/>
          </a:p>
          <a:p>
            <a:pPr>
              <a:lnSpc>
                <a:spcPct val="150000"/>
              </a:lnSpc>
            </a:pPr>
            <a:r>
              <a:rPr lang="en-US" altLang="zh-CN" sz="2400" dirty="0"/>
              <a:t>       </a:t>
            </a:r>
            <a:r>
              <a:rPr lang="zh-CN" altLang="en-US" sz="2400" dirty="0"/>
              <a:t>但此方法不能降低时间复杂度，时间复杂度仍为 </a:t>
            </a:r>
            <a:r>
              <a:rPr lang="en-US" altLang="zh-CN" sz="2400" dirty="0">
                <a:latin typeface="Cambria Math" panose="02040503050406030204" pitchFamily="18" charset="0"/>
              </a:rPr>
              <a:t>O(2</a:t>
            </a:r>
            <a:r>
              <a:rPr lang="en-US" altLang="zh-CN" sz="2400" baseline="30000" dirty="0">
                <a:latin typeface="Cambria Math" panose="02040503050406030204" pitchFamily="18" charset="0"/>
              </a:rPr>
              <a:t>n</a:t>
            </a:r>
            <a:r>
              <a:rPr lang="en-US" altLang="zh-CN" sz="2400" dirty="0">
                <a:latin typeface="Cambria Math" panose="02040503050406030204" pitchFamily="18" charset="0"/>
              </a:rPr>
              <a:t> )</a:t>
            </a:r>
            <a:r>
              <a:rPr lang="zh-CN" altLang="en-US" sz="2400" dirty="0"/>
              <a:t>。</a:t>
            </a:r>
          </a:p>
        </p:txBody>
      </p:sp>
    </p:spTree>
    <p:extLst>
      <p:ext uri="{BB962C8B-B14F-4D97-AF65-F5344CB8AC3E}">
        <p14:creationId xmlns:p14="http://schemas.microsoft.com/office/powerpoint/2010/main" val="15671904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06400" y="10964"/>
            <a:ext cx="8229600" cy="1143000"/>
          </a:xfrm>
        </p:spPr>
        <p:txBody>
          <a:bodyPr/>
          <a:lstStyle/>
          <a:p>
            <a:r>
              <a:rPr lang="en-US" altLang="zh-CN" dirty="0"/>
              <a:t>6. 5 n</a:t>
            </a:r>
            <a:r>
              <a:rPr lang="zh-CN" altLang="en-US" dirty="0"/>
              <a:t>皇后问题</a:t>
            </a:r>
          </a:p>
        </p:txBody>
      </p:sp>
      <p:sp>
        <p:nvSpPr>
          <p:cNvPr id="2" name="矩形 1"/>
          <p:cNvSpPr/>
          <p:nvPr/>
        </p:nvSpPr>
        <p:spPr>
          <a:xfrm>
            <a:off x="406400" y="1436582"/>
            <a:ext cx="7910016" cy="1285032"/>
          </a:xfrm>
          <a:prstGeom prst="rect">
            <a:avLst/>
          </a:prstGeom>
        </p:spPr>
        <p:txBody>
          <a:bodyPr wrap="square">
            <a:spAutoFit/>
          </a:bodyPr>
          <a:lstStyle/>
          <a:p>
            <a:pPr>
              <a:lnSpc>
                <a:spcPct val="150000"/>
              </a:lnSpc>
            </a:pPr>
            <a:r>
              <a:rPr lang="zh-CN" altLang="en-US" dirty="0"/>
              <a:t>    八皇后问题是 </a:t>
            </a:r>
            <a:r>
              <a:rPr lang="en-US" altLang="zh-CN" dirty="0"/>
              <a:t>19 </a:t>
            </a:r>
            <a:r>
              <a:rPr lang="zh-CN" altLang="en-US" dirty="0"/>
              <a:t>世纪著名数学家高斯于 </a:t>
            </a:r>
            <a:r>
              <a:rPr lang="en-US" altLang="zh-CN" dirty="0"/>
              <a:t>1850 </a:t>
            </a:r>
            <a:r>
              <a:rPr lang="zh-CN" altLang="en-US" dirty="0"/>
              <a:t>年提出的。具体描述为：在 </a:t>
            </a:r>
            <a:r>
              <a:rPr lang="en-US" altLang="zh-CN" dirty="0"/>
              <a:t>8×8 </a:t>
            </a:r>
            <a:r>
              <a:rPr lang="zh-CN" altLang="en-US" dirty="0"/>
              <a:t>的棋盘 上摆放八个皇后，使其不能互相攻击，即任意两个皇后都不能处于</a:t>
            </a:r>
            <a:r>
              <a:rPr lang="zh-CN" altLang="en-US" dirty="0">
                <a:solidFill>
                  <a:srgbClr val="FF0000"/>
                </a:solidFill>
              </a:rPr>
              <a:t>同一行</a:t>
            </a:r>
            <a:r>
              <a:rPr lang="zh-CN" altLang="en-US" dirty="0"/>
              <a:t>、</a:t>
            </a:r>
            <a:r>
              <a:rPr lang="zh-CN" altLang="en-US" dirty="0">
                <a:solidFill>
                  <a:srgbClr val="FF0000"/>
                </a:solidFill>
              </a:rPr>
              <a:t>同一列</a:t>
            </a:r>
            <a:r>
              <a:rPr lang="zh-CN" altLang="en-US" dirty="0"/>
              <a:t>或</a:t>
            </a:r>
            <a:r>
              <a:rPr lang="zh-CN" altLang="en-US" dirty="0">
                <a:solidFill>
                  <a:srgbClr val="FF0000"/>
                </a:solidFill>
              </a:rPr>
              <a:t>同一 斜线</a:t>
            </a:r>
            <a:r>
              <a:rPr lang="zh-CN" altLang="en-US" dirty="0"/>
              <a:t>上。</a:t>
            </a:r>
          </a:p>
        </p:txBody>
      </p:sp>
      <p:sp>
        <p:nvSpPr>
          <p:cNvPr id="5" name="矩形 4"/>
          <p:cNvSpPr/>
          <p:nvPr/>
        </p:nvSpPr>
        <p:spPr>
          <a:xfrm>
            <a:off x="406400" y="2686933"/>
            <a:ext cx="1697901" cy="454035"/>
          </a:xfrm>
          <a:prstGeom prst="rect">
            <a:avLst/>
          </a:prstGeom>
        </p:spPr>
        <p:txBody>
          <a:bodyPr wrap="none">
            <a:spAutoFit/>
          </a:bodyPr>
          <a:lstStyle/>
          <a:p>
            <a:pPr>
              <a:lnSpc>
                <a:spcPct val="150000"/>
              </a:lnSpc>
            </a:pPr>
            <a:r>
              <a:rPr lang="en-US" altLang="zh-CN" dirty="0"/>
              <a:t>1</a:t>
            </a:r>
            <a:r>
              <a:rPr lang="zh-CN" altLang="en-US" dirty="0"/>
              <a:t>．四皇后问题</a:t>
            </a:r>
          </a:p>
        </p:txBody>
      </p:sp>
      <p:sp>
        <p:nvSpPr>
          <p:cNvPr id="6" name="矩形 5"/>
          <p:cNvSpPr/>
          <p:nvPr/>
        </p:nvSpPr>
        <p:spPr>
          <a:xfrm>
            <a:off x="457200" y="3068960"/>
            <a:ext cx="7859216" cy="1285032"/>
          </a:xfrm>
          <a:prstGeom prst="rect">
            <a:avLst/>
          </a:prstGeom>
        </p:spPr>
        <p:txBody>
          <a:bodyPr wrap="square">
            <a:spAutoFit/>
          </a:bodyPr>
          <a:lstStyle/>
          <a:p>
            <a:pPr>
              <a:lnSpc>
                <a:spcPct val="150000"/>
              </a:lnSpc>
            </a:pPr>
            <a:r>
              <a:rPr lang="zh-CN" altLang="en-US" dirty="0"/>
              <a:t>      它的解空间树是一个完全 </a:t>
            </a:r>
            <a:r>
              <a:rPr lang="en-US" altLang="zh-CN" dirty="0"/>
              <a:t>4 </a:t>
            </a:r>
            <a:r>
              <a:rPr lang="zh-CN" altLang="en-US" dirty="0"/>
              <a:t>叉树，树的根结点表示搜索的初始状态，从根结点到第 </a:t>
            </a:r>
            <a:r>
              <a:rPr lang="en-US" altLang="zh-CN" dirty="0"/>
              <a:t>2 </a:t>
            </a:r>
            <a:r>
              <a:rPr lang="zh-CN" altLang="en-US" dirty="0"/>
              <a:t>层结点对应皇后 </a:t>
            </a:r>
            <a:r>
              <a:rPr lang="en-US" altLang="zh-CN" dirty="0"/>
              <a:t>1 </a:t>
            </a:r>
            <a:r>
              <a:rPr lang="zh-CN" altLang="en-US" dirty="0"/>
              <a:t>在棋盘中第 </a:t>
            </a:r>
            <a:r>
              <a:rPr lang="en-US" altLang="zh-CN" dirty="0"/>
              <a:t>1 </a:t>
            </a:r>
            <a:r>
              <a:rPr lang="zh-CN" altLang="en-US" dirty="0"/>
              <a:t>行的可能摆放位置，从第 </a:t>
            </a:r>
            <a:r>
              <a:rPr lang="en-US" altLang="zh-CN" dirty="0"/>
              <a:t>2 </a:t>
            </a:r>
            <a:r>
              <a:rPr lang="zh-CN" altLang="en-US" dirty="0"/>
              <a:t>层结点到 第 </a:t>
            </a:r>
            <a:r>
              <a:rPr lang="en-US" altLang="zh-CN" dirty="0"/>
              <a:t>3 </a:t>
            </a:r>
            <a:r>
              <a:rPr lang="zh-CN" altLang="en-US" dirty="0"/>
              <a:t>层结点对应皇后 </a:t>
            </a:r>
            <a:r>
              <a:rPr lang="en-US" altLang="zh-CN" dirty="0"/>
              <a:t>2 </a:t>
            </a:r>
            <a:r>
              <a:rPr lang="zh-CN" altLang="en-US" dirty="0"/>
              <a:t>在棋盘中第 </a:t>
            </a:r>
            <a:r>
              <a:rPr lang="en-US" altLang="zh-CN" dirty="0"/>
              <a:t>2 </a:t>
            </a:r>
            <a:r>
              <a:rPr lang="zh-CN" altLang="en-US" dirty="0"/>
              <a:t>行的可能摆放位置，依此类推。</a:t>
            </a:r>
          </a:p>
        </p:txBody>
      </p:sp>
      <p:sp>
        <p:nvSpPr>
          <p:cNvPr id="202" name="矩形 201"/>
          <p:cNvSpPr/>
          <p:nvPr/>
        </p:nvSpPr>
        <p:spPr>
          <a:xfrm>
            <a:off x="457200" y="4293096"/>
            <a:ext cx="7859216" cy="1700530"/>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设</a:t>
            </a:r>
            <a:r>
              <a:rPr lang="en-US" altLang="zh-CN" dirty="0"/>
              <a:t>4</a:t>
            </a:r>
            <a:r>
              <a:rPr lang="zh-CN" altLang="en-US" dirty="0"/>
              <a:t>个皇后为</a:t>
            </a:r>
            <a:r>
              <a:rPr lang="en-US" altLang="zh-CN" dirty="0"/>
              <a:t>x</a:t>
            </a:r>
            <a:r>
              <a:rPr lang="en-US" altLang="zh-CN" baseline="-25000" dirty="0"/>
              <a:t>i </a:t>
            </a:r>
            <a:r>
              <a:rPr lang="zh-CN" altLang="en-US" dirty="0"/>
              <a:t>，分别在第</a:t>
            </a:r>
            <a:r>
              <a:rPr lang="en-US" altLang="zh-CN" dirty="0" err="1"/>
              <a:t>i</a:t>
            </a:r>
            <a:r>
              <a:rPr lang="zh-CN" altLang="en-US" dirty="0"/>
              <a:t>行</a:t>
            </a:r>
            <a:r>
              <a:rPr lang="en-US" altLang="zh-CN" dirty="0"/>
              <a:t>(</a:t>
            </a:r>
            <a:r>
              <a:rPr lang="en-US" altLang="zh-CN" dirty="0" err="1"/>
              <a:t>i</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p>
          <a:p>
            <a:pPr marL="285750" indent="-285750">
              <a:lnSpc>
                <a:spcPct val="150000"/>
              </a:lnSpc>
              <a:buFont typeface="Wingdings" panose="05000000000000000000" pitchFamily="2" charset="2"/>
              <a:buChar char="l"/>
            </a:pPr>
            <a:r>
              <a:rPr lang="zh-CN" altLang="en-US" dirty="0"/>
              <a:t>问题的解状态：可以用</a:t>
            </a:r>
            <a:r>
              <a:rPr lang="en-US" altLang="zh-CN" dirty="0"/>
              <a:t>(1,x</a:t>
            </a:r>
            <a:r>
              <a:rPr lang="en-US" altLang="zh-CN" baseline="-25000" dirty="0"/>
              <a:t>1</a:t>
            </a:r>
            <a:r>
              <a:rPr lang="en-US" altLang="zh-CN" dirty="0"/>
              <a:t>)</a:t>
            </a:r>
            <a:r>
              <a:rPr lang="zh-CN" altLang="en-US" dirty="0"/>
              <a:t>，</a:t>
            </a:r>
            <a:r>
              <a:rPr lang="en-US" altLang="zh-CN" dirty="0"/>
              <a:t>(2,x</a:t>
            </a:r>
            <a:r>
              <a:rPr lang="en-US" altLang="zh-CN" baseline="-25000" dirty="0"/>
              <a:t>2</a:t>
            </a:r>
            <a:r>
              <a:rPr lang="en-US" altLang="zh-CN" dirty="0"/>
              <a:t>)</a:t>
            </a:r>
            <a:r>
              <a:rPr lang="zh-CN" altLang="en-US" dirty="0"/>
              <a:t>，</a:t>
            </a:r>
            <a:r>
              <a:rPr lang="en-US" altLang="zh-CN" dirty="0"/>
              <a:t>……</a:t>
            </a:r>
            <a:r>
              <a:rPr lang="zh-CN" altLang="en-US" dirty="0"/>
              <a:t>，</a:t>
            </a:r>
            <a:r>
              <a:rPr lang="en-US" altLang="zh-CN" dirty="0"/>
              <a:t>(4,x</a:t>
            </a:r>
            <a:r>
              <a:rPr lang="en-US" altLang="zh-CN" baseline="-25000" dirty="0"/>
              <a:t>4</a:t>
            </a:r>
            <a:r>
              <a:rPr lang="en-US" altLang="zh-CN" dirty="0"/>
              <a:t>)</a:t>
            </a:r>
            <a:r>
              <a:rPr lang="zh-CN" altLang="en-US" dirty="0"/>
              <a:t>表示</a:t>
            </a:r>
            <a:r>
              <a:rPr lang="en-US" altLang="zh-CN" dirty="0"/>
              <a:t>4</a:t>
            </a:r>
            <a:r>
              <a:rPr lang="zh-CN" altLang="en-US" dirty="0"/>
              <a:t>个皇后的位置；</a:t>
            </a:r>
          </a:p>
          <a:p>
            <a:pPr marL="285750" indent="-285750">
              <a:lnSpc>
                <a:spcPct val="150000"/>
              </a:lnSpc>
              <a:buFont typeface="Wingdings" panose="05000000000000000000" pitchFamily="2" charset="2"/>
              <a:buChar char="l"/>
            </a:pPr>
            <a:r>
              <a:rPr lang="zh-CN" altLang="en-US" dirty="0"/>
              <a:t>由于行号固定，可简单记为：</a:t>
            </a:r>
            <a:r>
              <a:rPr lang="en-US" altLang="zh-CN" dirty="0"/>
              <a:t>(x</a:t>
            </a:r>
            <a:r>
              <a:rPr lang="en-US" altLang="zh-CN" baseline="-25000" dirty="0"/>
              <a:t>1</a:t>
            </a:r>
            <a:r>
              <a:rPr lang="en-US" altLang="zh-CN" dirty="0"/>
              <a:t>,x</a:t>
            </a:r>
            <a:r>
              <a:rPr lang="en-US" altLang="zh-CN" baseline="-25000" dirty="0"/>
              <a:t>2</a:t>
            </a:r>
            <a:r>
              <a:rPr lang="en-US" altLang="zh-CN" dirty="0"/>
              <a:t>,x</a:t>
            </a:r>
            <a:r>
              <a:rPr lang="en-US" altLang="zh-CN" baseline="-25000" dirty="0"/>
              <a:t>3</a:t>
            </a:r>
            <a:r>
              <a:rPr lang="en-US" altLang="zh-CN" dirty="0"/>
              <a:t>,x</a:t>
            </a:r>
            <a:r>
              <a:rPr lang="en-US" altLang="zh-CN" baseline="-25000" dirty="0"/>
              <a:t>4</a:t>
            </a:r>
            <a:r>
              <a:rPr lang="en-US" altLang="zh-CN" dirty="0"/>
              <a:t>)</a:t>
            </a:r>
            <a:r>
              <a:rPr lang="zh-CN" altLang="en-US" dirty="0"/>
              <a:t>；例如：</a:t>
            </a:r>
            <a:r>
              <a:rPr lang="en-US" altLang="zh-CN" dirty="0"/>
              <a:t>(4, 2, 1, 3)</a:t>
            </a:r>
          </a:p>
          <a:p>
            <a:pPr marL="285750" indent="-285750">
              <a:lnSpc>
                <a:spcPct val="150000"/>
              </a:lnSpc>
              <a:buFont typeface="Wingdings" panose="05000000000000000000" pitchFamily="2" charset="2"/>
              <a:buChar char="l"/>
            </a:pPr>
            <a:r>
              <a:rPr lang="zh-CN" altLang="en-US" dirty="0"/>
              <a:t>问题的解空间： </a:t>
            </a:r>
            <a:r>
              <a:rPr lang="en-US" altLang="zh-CN" dirty="0"/>
              <a:t>((x</a:t>
            </a:r>
            <a:r>
              <a:rPr lang="en-US" altLang="zh-CN" baseline="-25000" dirty="0"/>
              <a:t>1</a:t>
            </a:r>
            <a:r>
              <a:rPr lang="en-US" altLang="zh-CN" dirty="0"/>
              <a:t>,x</a:t>
            </a:r>
            <a:r>
              <a:rPr lang="en-US" altLang="zh-CN" baseline="-25000" dirty="0"/>
              <a:t>2</a:t>
            </a:r>
            <a:r>
              <a:rPr lang="en-US" altLang="zh-CN" dirty="0"/>
              <a:t>,x</a:t>
            </a:r>
            <a:r>
              <a:rPr lang="en-US" altLang="zh-CN" baseline="-25000" dirty="0"/>
              <a:t>3</a:t>
            </a:r>
            <a:r>
              <a:rPr lang="en-US" altLang="zh-CN" dirty="0"/>
              <a:t>,x</a:t>
            </a:r>
            <a:r>
              <a:rPr lang="en-US" altLang="zh-CN" baseline="-25000" dirty="0"/>
              <a:t>4</a:t>
            </a:r>
            <a:r>
              <a:rPr lang="en-US" altLang="zh-CN" dirty="0"/>
              <a:t>))</a:t>
            </a:r>
            <a:r>
              <a:rPr lang="zh-CN" altLang="en-US" dirty="0"/>
              <a:t>，</a:t>
            </a:r>
            <a:r>
              <a:rPr lang="en-US" altLang="zh-CN" dirty="0"/>
              <a:t>1≤x</a:t>
            </a:r>
            <a:r>
              <a:rPr lang="en-US" altLang="zh-CN" baseline="-25000" dirty="0"/>
              <a:t>i</a:t>
            </a:r>
            <a:r>
              <a:rPr lang="en-US" altLang="zh-CN" dirty="0"/>
              <a:t>≤4(</a:t>
            </a:r>
            <a:r>
              <a:rPr lang="en-US" altLang="zh-CN" dirty="0" err="1"/>
              <a:t>i</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，共</a:t>
            </a:r>
            <a:r>
              <a:rPr lang="en-US" altLang="zh-CN" dirty="0"/>
              <a:t>4!</a:t>
            </a:r>
            <a:r>
              <a:rPr lang="zh-CN" altLang="en-US" dirty="0"/>
              <a:t>个状态；</a:t>
            </a:r>
          </a:p>
        </p:txBody>
      </p:sp>
    </p:spTree>
    <p:extLst>
      <p:ext uri="{BB962C8B-B14F-4D97-AF65-F5344CB8AC3E}">
        <p14:creationId xmlns:p14="http://schemas.microsoft.com/office/powerpoint/2010/main" val="159535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20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p:cNvSpPr txBox="1"/>
          <p:nvPr/>
        </p:nvSpPr>
        <p:spPr>
          <a:xfrm>
            <a:off x="702692" y="3001963"/>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9" name="Text Box 6"/>
          <p:cNvSpPr txBox="1"/>
          <p:nvPr/>
        </p:nvSpPr>
        <p:spPr>
          <a:xfrm>
            <a:off x="1129729" y="3194050"/>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0" name="Text Box 7"/>
          <p:cNvSpPr txBox="1"/>
          <p:nvPr/>
        </p:nvSpPr>
        <p:spPr>
          <a:xfrm>
            <a:off x="1658367" y="300513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1" name="Text Box 8"/>
          <p:cNvSpPr txBox="1"/>
          <p:nvPr/>
        </p:nvSpPr>
        <p:spPr>
          <a:xfrm>
            <a:off x="143892" y="4937125"/>
            <a:ext cx="134937" cy="268288"/>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2" name="Text Box 9"/>
          <p:cNvSpPr txBox="1"/>
          <p:nvPr/>
        </p:nvSpPr>
        <p:spPr>
          <a:xfrm>
            <a:off x="1278954" y="4940300"/>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3" name="Text Box 10"/>
          <p:cNvSpPr txBox="1"/>
          <p:nvPr/>
        </p:nvSpPr>
        <p:spPr>
          <a:xfrm>
            <a:off x="6144642" y="4979988"/>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4" name="Text Box 11"/>
          <p:cNvSpPr txBox="1"/>
          <p:nvPr/>
        </p:nvSpPr>
        <p:spPr>
          <a:xfrm>
            <a:off x="6549454" y="4953000"/>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5" name="Text Box 12"/>
          <p:cNvSpPr txBox="1"/>
          <p:nvPr/>
        </p:nvSpPr>
        <p:spPr>
          <a:xfrm>
            <a:off x="6897117" y="4951413"/>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6" name="Text Box 13"/>
          <p:cNvSpPr txBox="1"/>
          <p:nvPr/>
        </p:nvSpPr>
        <p:spPr>
          <a:xfrm>
            <a:off x="7279704" y="4954588"/>
            <a:ext cx="134938" cy="268287"/>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7" name="Text Box 14"/>
          <p:cNvSpPr txBox="1"/>
          <p:nvPr/>
        </p:nvSpPr>
        <p:spPr>
          <a:xfrm>
            <a:off x="8043292" y="4941888"/>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8" name="Text Box 15"/>
          <p:cNvSpPr txBox="1"/>
          <p:nvPr/>
        </p:nvSpPr>
        <p:spPr>
          <a:xfrm>
            <a:off x="1715517" y="40227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9" name="Text Box 16"/>
          <p:cNvSpPr txBox="1"/>
          <p:nvPr/>
        </p:nvSpPr>
        <p:spPr>
          <a:xfrm>
            <a:off x="2175892" y="400843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0" name="Text Box 17"/>
          <p:cNvSpPr txBox="1"/>
          <p:nvPr/>
        </p:nvSpPr>
        <p:spPr>
          <a:xfrm>
            <a:off x="3995167" y="3968750"/>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1" name="Text Box 18"/>
          <p:cNvSpPr txBox="1"/>
          <p:nvPr/>
        </p:nvSpPr>
        <p:spPr>
          <a:xfrm>
            <a:off x="4468242" y="3967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2" name="Text Box 19"/>
          <p:cNvSpPr txBox="1"/>
          <p:nvPr/>
        </p:nvSpPr>
        <p:spPr>
          <a:xfrm>
            <a:off x="7670229" y="3952875"/>
            <a:ext cx="190500"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3" name="Text Box 20"/>
          <p:cNvSpPr txBox="1"/>
          <p:nvPr/>
        </p:nvSpPr>
        <p:spPr>
          <a:xfrm>
            <a:off x="8141717" y="3952875"/>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4" name="Text Box 21"/>
          <p:cNvSpPr txBox="1"/>
          <p:nvPr/>
        </p:nvSpPr>
        <p:spPr>
          <a:xfrm>
            <a:off x="8456042" y="3967163"/>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5" name="Text Box 22"/>
          <p:cNvSpPr txBox="1"/>
          <p:nvPr/>
        </p:nvSpPr>
        <p:spPr>
          <a:xfrm>
            <a:off x="8918004" y="38830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6" name="Text Box 23"/>
          <p:cNvSpPr txBox="1"/>
          <p:nvPr/>
        </p:nvSpPr>
        <p:spPr>
          <a:xfrm>
            <a:off x="6951092" y="39560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7" name="Text Box 24"/>
          <p:cNvSpPr txBox="1"/>
          <p:nvPr/>
        </p:nvSpPr>
        <p:spPr>
          <a:xfrm>
            <a:off x="7422579" y="3954463"/>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8" name="Text Box 25"/>
          <p:cNvSpPr txBox="1"/>
          <p:nvPr/>
        </p:nvSpPr>
        <p:spPr>
          <a:xfrm>
            <a:off x="6209729" y="39687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9" name="Text Box 26"/>
          <p:cNvSpPr txBox="1"/>
          <p:nvPr/>
        </p:nvSpPr>
        <p:spPr>
          <a:xfrm>
            <a:off x="6658992" y="3967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0" name="Text Box 27"/>
          <p:cNvSpPr txBox="1"/>
          <p:nvPr/>
        </p:nvSpPr>
        <p:spPr>
          <a:xfrm>
            <a:off x="5446142" y="39687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31" name="Text Box 28"/>
          <p:cNvSpPr txBox="1"/>
          <p:nvPr/>
        </p:nvSpPr>
        <p:spPr>
          <a:xfrm>
            <a:off x="5917629" y="3967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2" name="Text Box 29"/>
          <p:cNvSpPr txBox="1"/>
          <p:nvPr/>
        </p:nvSpPr>
        <p:spPr>
          <a:xfrm>
            <a:off x="4703192" y="3968750"/>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3" name="Text Box 30"/>
          <p:cNvSpPr txBox="1"/>
          <p:nvPr/>
        </p:nvSpPr>
        <p:spPr>
          <a:xfrm>
            <a:off x="5176267" y="3967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4" name="Text Box 31"/>
          <p:cNvSpPr txBox="1"/>
          <p:nvPr/>
        </p:nvSpPr>
        <p:spPr>
          <a:xfrm>
            <a:off x="3253804" y="3981450"/>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35" name="Text Box 32"/>
          <p:cNvSpPr txBox="1"/>
          <p:nvPr/>
        </p:nvSpPr>
        <p:spPr>
          <a:xfrm>
            <a:off x="3714179" y="3979863"/>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6" name="Text Box 33"/>
          <p:cNvSpPr txBox="1"/>
          <p:nvPr/>
        </p:nvSpPr>
        <p:spPr>
          <a:xfrm>
            <a:off x="2075879"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7" name="Text Box 34"/>
          <p:cNvSpPr txBox="1"/>
          <p:nvPr/>
        </p:nvSpPr>
        <p:spPr>
          <a:xfrm>
            <a:off x="2509267" y="402590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38" name="Text Box 35"/>
          <p:cNvSpPr txBox="1"/>
          <p:nvPr/>
        </p:nvSpPr>
        <p:spPr>
          <a:xfrm>
            <a:off x="972567" y="4019550"/>
            <a:ext cx="192087"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9" name="Text Box 36"/>
          <p:cNvSpPr txBox="1"/>
          <p:nvPr/>
        </p:nvSpPr>
        <p:spPr>
          <a:xfrm>
            <a:off x="1434529" y="4019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40" name="Text Box 37"/>
          <p:cNvSpPr txBox="1"/>
          <p:nvPr/>
        </p:nvSpPr>
        <p:spPr>
          <a:xfrm>
            <a:off x="220092" y="402113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41" name="Text Box 38"/>
          <p:cNvSpPr txBox="1"/>
          <p:nvPr/>
        </p:nvSpPr>
        <p:spPr>
          <a:xfrm>
            <a:off x="691579" y="4019550"/>
            <a:ext cx="192088"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42" name="Text Box 39"/>
          <p:cNvSpPr txBox="1"/>
          <p:nvPr/>
        </p:nvSpPr>
        <p:spPr>
          <a:xfrm>
            <a:off x="7433692" y="3036888"/>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43" name="Text Box 40"/>
          <p:cNvSpPr txBox="1"/>
          <p:nvPr/>
        </p:nvSpPr>
        <p:spPr>
          <a:xfrm>
            <a:off x="7782942" y="32813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44" name="Text Box 41"/>
          <p:cNvSpPr txBox="1"/>
          <p:nvPr/>
        </p:nvSpPr>
        <p:spPr>
          <a:xfrm>
            <a:off x="8389367" y="30416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45" name="Text Box 42"/>
          <p:cNvSpPr txBox="1"/>
          <p:nvPr/>
        </p:nvSpPr>
        <p:spPr>
          <a:xfrm>
            <a:off x="5198492" y="302260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46" name="Text Box 43"/>
          <p:cNvSpPr txBox="1"/>
          <p:nvPr/>
        </p:nvSpPr>
        <p:spPr>
          <a:xfrm>
            <a:off x="5579492" y="3184525"/>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47" name="Text Box 44"/>
          <p:cNvSpPr txBox="1"/>
          <p:nvPr/>
        </p:nvSpPr>
        <p:spPr>
          <a:xfrm>
            <a:off x="6097017" y="30241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48" name="Text Box 45"/>
          <p:cNvSpPr txBox="1"/>
          <p:nvPr/>
        </p:nvSpPr>
        <p:spPr>
          <a:xfrm>
            <a:off x="2961704" y="3008313"/>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49" name="Text Box 46"/>
          <p:cNvSpPr txBox="1"/>
          <p:nvPr/>
        </p:nvSpPr>
        <p:spPr>
          <a:xfrm>
            <a:off x="3377629" y="3184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50" name="Text Box 47"/>
          <p:cNvSpPr txBox="1"/>
          <p:nvPr/>
        </p:nvSpPr>
        <p:spPr>
          <a:xfrm>
            <a:off x="3928492" y="302260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51" name="Text Box 48"/>
          <p:cNvSpPr txBox="1"/>
          <p:nvPr/>
        </p:nvSpPr>
        <p:spPr>
          <a:xfrm>
            <a:off x="278829" y="620713"/>
            <a:ext cx="4897438" cy="314325"/>
          </a:xfrm>
          <a:prstGeom prst="rect">
            <a:avLst/>
          </a:prstGeom>
          <a:noFill/>
          <a:ln w="9525">
            <a:noFill/>
          </a:ln>
        </p:spPr>
        <p:txBody>
          <a:bodyPr lIns="0" tIns="0" rIns="0" bIns="0"/>
          <a:lstStyle/>
          <a:p>
            <a:pPr algn="just" eaLnBrk="0" hangingPunct="0">
              <a:lnSpc>
                <a:spcPct val="80000"/>
              </a:lnSpc>
            </a:pPr>
            <a:r>
              <a:rPr sz="2400" dirty="0">
                <a:latin typeface="微软雅黑" panose="020B0503020204020204" pitchFamily="34" charset="-122"/>
                <a:ea typeface="微软雅黑" panose="020B0503020204020204" pitchFamily="34" charset="-122"/>
              </a:rPr>
              <a:t>4皇后问题解空间的树结构</a:t>
            </a:r>
          </a:p>
        </p:txBody>
      </p:sp>
      <p:sp>
        <p:nvSpPr>
          <p:cNvPr id="52" name="Oval 49"/>
          <p:cNvSpPr/>
          <p:nvPr/>
        </p:nvSpPr>
        <p:spPr>
          <a:xfrm>
            <a:off x="166117" y="5354638"/>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5</a:t>
            </a:r>
            <a:endParaRPr lang="en-US" altLang="zh-CN" sz="1600" b="1" i="1">
              <a:latin typeface="Times New Roman" panose="02020603050405020304" charset="0"/>
            </a:endParaRPr>
          </a:p>
        </p:txBody>
      </p:sp>
      <p:sp>
        <p:nvSpPr>
          <p:cNvPr id="53" name="Oval 50"/>
          <p:cNvSpPr/>
          <p:nvPr/>
        </p:nvSpPr>
        <p:spPr>
          <a:xfrm>
            <a:off x="6165279" y="5351463"/>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47</a:t>
            </a:r>
            <a:endParaRPr lang="en-US" altLang="zh-CN" sz="1600" b="1" i="1">
              <a:latin typeface="Times New Roman" panose="02020603050405020304" charset="0"/>
            </a:endParaRPr>
          </a:p>
        </p:txBody>
      </p:sp>
      <p:sp>
        <p:nvSpPr>
          <p:cNvPr id="54" name="Oval 51"/>
          <p:cNvSpPr/>
          <p:nvPr/>
        </p:nvSpPr>
        <p:spPr>
          <a:xfrm>
            <a:off x="7263829" y="5348288"/>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55</a:t>
            </a:r>
            <a:endParaRPr lang="en-US" altLang="zh-CN" sz="1600" b="1" i="1">
              <a:latin typeface="Times New Roman" panose="02020603050405020304" charset="0"/>
            </a:endParaRPr>
          </a:p>
        </p:txBody>
      </p:sp>
      <p:sp>
        <p:nvSpPr>
          <p:cNvPr id="55" name="Oval 52"/>
          <p:cNvSpPr/>
          <p:nvPr/>
        </p:nvSpPr>
        <p:spPr>
          <a:xfrm>
            <a:off x="178817" y="4456113"/>
            <a:ext cx="304800"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4</a:t>
            </a:r>
            <a:endParaRPr lang="en-US" altLang="zh-CN" sz="1600" b="1" i="1">
              <a:latin typeface="Times New Roman" panose="02020603050405020304" charset="0"/>
            </a:endParaRPr>
          </a:p>
        </p:txBody>
      </p:sp>
      <p:sp>
        <p:nvSpPr>
          <p:cNvPr id="56" name="Oval 53"/>
          <p:cNvSpPr/>
          <p:nvPr/>
        </p:nvSpPr>
        <p:spPr>
          <a:xfrm>
            <a:off x="1280542" y="4451350"/>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11</a:t>
            </a:r>
            <a:endParaRPr lang="en-US" altLang="zh-CN" sz="1600" b="1" i="1">
              <a:latin typeface="Times New Roman" panose="02020603050405020304" charset="0"/>
            </a:endParaRPr>
          </a:p>
        </p:txBody>
      </p:sp>
      <p:sp>
        <p:nvSpPr>
          <p:cNvPr id="57" name="Oval 54"/>
          <p:cNvSpPr/>
          <p:nvPr/>
        </p:nvSpPr>
        <p:spPr>
          <a:xfrm>
            <a:off x="3584004" y="4451350"/>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27</a:t>
            </a:r>
            <a:endParaRPr lang="en-US" altLang="zh-CN" sz="1600" b="1" i="1">
              <a:latin typeface="Times New Roman" panose="02020603050405020304" charset="0"/>
            </a:endParaRPr>
          </a:p>
        </p:txBody>
      </p:sp>
      <p:sp>
        <p:nvSpPr>
          <p:cNvPr id="58" name="Oval 55"/>
          <p:cNvSpPr/>
          <p:nvPr/>
        </p:nvSpPr>
        <p:spPr>
          <a:xfrm>
            <a:off x="6166867" y="4452938"/>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46</a:t>
            </a:r>
            <a:endParaRPr lang="en-US" altLang="zh-CN" sz="1600" b="1" i="1">
              <a:latin typeface="Times New Roman" panose="02020603050405020304" charset="0"/>
            </a:endParaRPr>
          </a:p>
        </p:txBody>
      </p:sp>
      <p:sp>
        <p:nvSpPr>
          <p:cNvPr id="59" name="Oval 56"/>
          <p:cNvSpPr/>
          <p:nvPr/>
        </p:nvSpPr>
        <p:spPr>
          <a:xfrm>
            <a:off x="6541517" y="4452938"/>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48</a:t>
            </a:r>
            <a:endParaRPr lang="en-US" altLang="zh-CN" sz="1600" b="1" i="1">
              <a:latin typeface="Times New Roman" panose="02020603050405020304" charset="0"/>
            </a:endParaRPr>
          </a:p>
        </p:txBody>
      </p:sp>
      <p:sp>
        <p:nvSpPr>
          <p:cNvPr id="60" name="Oval 57"/>
          <p:cNvSpPr/>
          <p:nvPr/>
        </p:nvSpPr>
        <p:spPr>
          <a:xfrm>
            <a:off x="6912992" y="4449763"/>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52</a:t>
            </a:r>
            <a:endParaRPr lang="en-US" altLang="zh-CN" sz="1600" b="1" i="1">
              <a:latin typeface="Times New Roman" panose="02020603050405020304" charset="0"/>
            </a:endParaRPr>
          </a:p>
        </p:txBody>
      </p:sp>
      <p:sp>
        <p:nvSpPr>
          <p:cNvPr id="61" name="Oval 58"/>
          <p:cNvSpPr/>
          <p:nvPr/>
        </p:nvSpPr>
        <p:spPr>
          <a:xfrm>
            <a:off x="7276529" y="4449763"/>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54</a:t>
            </a:r>
            <a:endParaRPr lang="en-US" altLang="zh-CN" sz="1600" b="1" i="1">
              <a:latin typeface="Times New Roman" panose="02020603050405020304" charset="0"/>
            </a:endParaRPr>
          </a:p>
        </p:txBody>
      </p:sp>
      <p:sp>
        <p:nvSpPr>
          <p:cNvPr id="62" name="Oval 59"/>
          <p:cNvSpPr/>
          <p:nvPr/>
        </p:nvSpPr>
        <p:spPr>
          <a:xfrm>
            <a:off x="8022654" y="4449763"/>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59</a:t>
            </a:r>
            <a:endParaRPr lang="en-US" altLang="zh-CN" sz="1600" b="1" i="1">
              <a:latin typeface="Times New Roman" panose="02020603050405020304" charset="0"/>
            </a:endParaRPr>
          </a:p>
        </p:txBody>
      </p:sp>
      <p:sp>
        <p:nvSpPr>
          <p:cNvPr id="63" name="Oval 60"/>
          <p:cNvSpPr/>
          <p:nvPr/>
        </p:nvSpPr>
        <p:spPr>
          <a:xfrm>
            <a:off x="388367" y="3514725"/>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3</a:t>
            </a:r>
            <a:endParaRPr lang="en-US" altLang="zh-CN" sz="1600" b="1" i="1">
              <a:latin typeface="Times New Roman" panose="02020603050405020304" charset="0"/>
            </a:endParaRPr>
          </a:p>
        </p:txBody>
      </p:sp>
      <p:sp>
        <p:nvSpPr>
          <p:cNvPr id="64" name="Oval 61"/>
          <p:cNvSpPr/>
          <p:nvPr/>
        </p:nvSpPr>
        <p:spPr>
          <a:xfrm>
            <a:off x="1115442" y="3514725"/>
            <a:ext cx="304800"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8</a:t>
            </a:r>
            <a:endParaRPr lang="en-US" altLang="zh-CN" sz="1600" b="1" i="1">
              <a:latin typeface="Times New Roman" panose="02020603050405020304" charset="0"/>
            </a:endParaRPr>
          </a:p>
        </p:txBody>
      </p:sp>
      <p:sp>
        <p:nvSpPr>
          <p:cNvPr id="65" name="Oval 62"/>
          <p:cNvSpPr/>
          <p:nvPr/>
        </p:nvSpPr>
        <p:spPr>
          <a:xfrm>
            <a:off x="1856804" y="3513138"/>
            <a:ext cx="304800"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13</a:t>
            </a:r>
            <a:endParaRPr lang="en-US" altLang="zh-CN" sz="1600" b="1" i="1">
              <a:latin typeface="Times New Roman" panose="02020603050405020304" charset="0"/>
            </a:endParaRPr>
          </a:p>
        </p:txBody>
      </p:sp>
      <p:sp>
        <p:nvSpPr>
          <p:cNvPr id="66" name="Oval 63"/>
          <p:cNvSpPr/>
          <p:nvPr/>
        </p:nvSpPr>
        <p:spPr>
          <a:xfrm>
            <a:off x="3369692" y="3514725"/>
            <a:ext cx="306387"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24</a:t>
            </a:r>
            <a:endParaRPr lang="en-US" altLang="zh-CN" sz="1600" b="1" i="1">
              <a:latin typeface="Times New Roman" panose="02020603050405020304" charset="0"/>
            </a:endParaRPr>
          </a:p>
        </p:txBody>
      </p:sp>
      <p:sp>
        <p:nvSpPr>
          <p:cNvPr id="67" name="Oval 64"/>
          <p:cNvSpPr/>
          <p:nvPr/>
        </p:nvSpPr>
        <p:spPr>
          <a:xfrm>
            <a:off x="4125342" y="3513138"/>
            <a:ext cx="304800"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29</a:t>
            </a:r>
            <a:endParaRPr lang="en-US" altLang="zh-CN" sz="1600" b="1" i="1">
              <a:latin typeface="Times New Roman" panose="02020603050405020304" charset="0"/>
            </a:endParaRPr>
          </a:p>
        </p:txBody>
      </p:sp>
      <p:sp>
        <p:nvSpPr>
          <p:cNvPr id="68" name="Oval 65"/>
          <p:cNvSpPr/>
          <p:nvPr/>
        </p:nvSpPr>
        <p:spPr>
          <a:xfrm>
            <a:off x="4839717" y="3513138"/>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35</a:t>
            </a:r>
            <a:endParaRPr lang="en-US" altLang="zh-CN" sz="1600" b="1" i="1">
              <a:latin typeface="Times New Roman" panose="02020603050405020304" charset="0"/>
            </a:endParaRPr>
          </a:p>
        </p:txBody>
      </p:sp>
      <p:sp>
        <p:nvSpPr>
          <p:cNvPr id="69" name="Oval 66"/>
          <p:cNvSpPr/>
          <p:nvPr/>
        </p:nvSpPr>
        <p:spPr>
          <a:xfrm>
            <a:off x="5587429" y="3519488"/>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40</a:t>
            </a:r>
            <a:endParaRPr lang="en-US" altLang="zh-CN" sz="1600" b="1" i="1">
              <a:latin typeface="Times New Roman" panose="02020603050405020304" charset="0"/>
            </a:endParaRPr>
          </a:p>
        </p:txBody>
      </p:sp>
      <p:sp>
        <p:nvSpPr>
          <p:cNvPr id="70" name="Oval 67"/>
          <p:cNvSpPr/>
          <p:nvPr/>
        </p:nvSpPr>
        <p:spPr>
          <a:xfrm>
            <a:off x="6327204" y="3516313"/>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45</a:t>
            </a:r>
            <a:endParaRPr lang="en-US" altLang="zh-CN" sz="1600" b="1" i="1">
              <a:latin typeface="Times New Roman" panose="02020603050405020304" charset="0"/>
            </a:endParaRPr>
          </a:p>
        </p:txBody>
      </p:sp>
      <p:sp>
        <p:nvSpPr>
          <p:cNvPr id="71" name="Oval 68"/>
          <p:cNvSpPr/>
          <p:nvPr/>
        </p:nvSpPr>
        <p:spPr>
          <a:xfrm>
            <a:off x="7063804" y="3514725"/>
            <a:ext cx="304800"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51</a:t>
            </a:r>
            <a:endParaRPr lang="en-US" altLang="zh-CN" sz="1600" b="1" i="1">
              <a:latin typeface="Times New Roman" panose="02020603050405020304" charset="0"/>
            </a:endParaRPr>
          </a:p>
        </p:txBody>
      </p:sp>
      <p:sp>
        <p:nvSpPr>
          <p:cNvPr id="72" name="Oval 69"/>
          <p:cNvSpPr/>
          <p:nvPr/>
        </p:nvSpPr>
        <p:spPr>
          <a:xfrm>
            <a:off x="7808342" y="3514725"/>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56</a:t>
            </a:r>
            <a:endParaRPr lang="en-US" altLang="zh-CN" sz="1600" b="1" i="1">
              <a:latin typeface="Times New Roman" panose="02020603050405020304" charset="0"/>
            </a:endParaRPr>
          </a:p>
        </p:txBody>
      </p:sp>
      <p:sp>
        <p:nvSpPr>
          <p:cNvPr id="73" name="Oval 70"/>
          <p:cNvSpPr/>
          <p:nvPr/>
        </p:nvSpPr>
        <p:spPr>
          <a:xfrm>
            <a:off x="8560817" y="3514725"/>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61</a:t>
            </a:r>
            <a:endParaRPr lang="en-US" altLang="zh-CN" sz="1600" b="1" i="1">
              <a:latin typeface="Times New Roman" panose="02020603050405020304" charset="0"/>
            </a:endParaRPr>
          </a:p>
        </p:txBody>
      </p:sp>
      <p:sp>
        <p:nvSpPr>
          <p:cNvPr id="74" name="Oval 71"/>
          <p:cNvSpPr/>
          <p:nvPr/>
        </p:nvSpPr>
        <p:spPr>
          <a:xfrm>
            <a:off x="1097979" y="2720975"/>
            <a:ext cx="304800"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2</a:t>
            </a:r>
            <a:endParaRPr lang="en-US" altLang="zh-CN" sz="1600" b="1" i="1">
              <a:latin typeface="Times New Roman" panose="02020603050405020304" charset="0"/>
            </a:endParaRPr>
          </a:p>
        </p:txBody>
      </p:sp>
      <p:sp>
        <p:nvSpPr>
          <p:cNvPr id="75" name="Oval 72"/>
          <p:cNvSpPr/>
          <p:nvPr/>
        </p:nvSpPr>
        <p:spPr>
          <a:xfrm>
            <a:off x="3352229" y="2720975"/>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18</a:t>
            </a:r>
            <a:endParaRPr lang="en-US" altLang="zh-CN" sz="1600" b="1" i="1">
              <a:latin typeface="Times New Roman" panose="02020603050405020304" charset="0"/>
            </a:endParaRPr>
          </a:p>
        </p:txBody>
      </p:sp>
      <p:sp>
        <p:nvSpPr>
          <p:cNvPr id="76" name="Oval 73"/>
          <p:cNvSpPr/>
          <p:nvPr/>
        </p:nvSpPr>
        <p:spPr>
          <a:xfrm>
            <a:off x="5560442" y="2720975"/>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34</a:t>
            </a:r>
            <a:endParaRPr lang="en-US" altLang="zh-CN" sz="1600" b="1" i="1">
              <a:latin typeface="Times New Roman" panose="02020603050405020304" charset="0"/>
            </a:endParaRPr>
          </a:p>
        </p:txBody>
      </p:sp>
      <p:sp>
        <p:nvSpPr>
          <p:cNvPr id="77" name="Oval 74"/>
          <p:cNvSpPr/>
          <p:nvPr/>
        </p:nvSpPr>
        <p:spPr>
          <a:xfrm>
            <a:off x="7800404" y="2725738"/>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50</a:t>
            </a:r>
          </a:p>
        </p:txBody>
      </p:sp>
      <p:sp>
        <p:nvSpPr>
          <p:cNvPr id="78" name="Oval 75"/>
          <p:cNvSpPr/>
          <p:nvPr/>
        </p:nvSpPr>
        <p:spPr>
          <a:xfrm>
            <a:off x="4421635" y="1792287"/>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1</a:t>
            </a:r>
            <a:endParaRPr lang="en-US" altLang="zh-CN" sz="1600" b="1" i="1">
              <a:latin typeface="Times New Roman" panose="02020603050405020304" charset="0"/>
            </a:endParaRPr>
          </a:p>
        </p:txBody>
      </p:sp>
      <p:sp>
        <p:nvSpPr>
          <p:cNvPr id="79" name="Line 76"/>
          <p:cNvSpPr/>
          <p:nvPr/>
        </p:nvSpPr>
        <p:spPr>
          <a:xfrm flipH="1">
            <a:off x="1321817" y="2074863"/>
            <a:ext cx="3111500" cy="641350"/>
          </a:xfrm>
          <a:prstGeom prst="line">
            <a:avLst/>
          </a:prstGeom>
          <a:ln w="9525" cap="flat" cmpd="sng">
            <a:solidFill>
              <a:srgbClr val="000000"/>
            </a:solidFill>
            <a:prstDash val="solid"/>
            <a:headEnd type="none" w="med" len="med"/>
            <a:tailEnd type="none" w="med" len="med"/>
          </a:ln>
        </p:spPr>
      </p:sp>
      <p:sp>
        <p:nvSpPr>
          <p:cNvPr id="80" name="Line 77"/>
          <p:cNvSpPr/>
          <p:nvPr/>
        </p:nvSpPr>
        <p:spPr>
          <a:xfrm flipH="1">
            <a:off x="3580829" y="2132013"/>
            <a:ext cx="876300" cy="584200"/>
          </a:xfrm>
          <a:prstGeom prst="line">
            <a:avLst/>
          </a:prstGeom>
          <a:ln w="9525" cap="flat" cmpd="sng">
            <a:solidFill>
              <a:srgbClr val="000000"/>
            </a:solidFill>
            <a:prstDash val="solid"/>
            <a:headEnd type="none" w="med" len="med"/>
            <a:tailEnd type="none" w="med" len="med"/>
          </a:ln>
        </p:spPr>
      </p:sp>
      <p:sp>
        <p:nvSpPr>
          <p:cNvPr id="81" name="Line 78"/>
          <p:cNvSpPr/>
          <p:nvPr/>
        </p:nvSpPr>
        <p:spPr>
          <a:xfrm>
            <a:off x="4738117" y="2090738"/>
            <a:ext cx="920750" cy="641350"/>
          </a:xfrm>
          <a:prstGeom prst="line">
            <a:avLst/>
          </a:prstGeom>
          <a:ln w="9525" cap="flat" cmpd="sng">
            <a:solidFill>
              <a:srgbClr val="000000"/>
            </a:solidFill>
            <a:prstDash val="solid"/>
            <a:headEnd type="none" w="med" len="med"/>
            <a:tailEnd type="none" w="med" len="med"/>
          </a:ln>
        </p:spPr>
      </p:sp>
      <p:sp>
        <p:nvSpPr>
          <p:cNvPr id="82" name="Line 79"/>
          <p:cNvSpPr/>
          <p:nvPr/>
        </p:nvSpPr>
        <p:spPr>
          <a:xfrm>
            <a:off x="4749229" y="2051050"/>
            <a:ext cx="3111500" cy="693738"/>
          </a:xfrm>
          <a:prstGeom prst="line">
            <a:avLst/>
          </a:prstGeom>
          <a:ln w="9525" cap="flat" cmpd="sng">
            <a:solidFill>
              <a:srgbClr val="000000"/>
            </a:solidFill>
            <a:prstDash val="solid"/>
            <a:headEnd type="none" w="med" len="med"/>
            <a:tailEnd type="none" w="med" len="med"/>
          </a:ln>
        </p:spPr>
      </p:sp>
      <p:sp>
        <p:nvSpPr>
          <p:cNvPr id="83" name="Line 80"/>
          <p:cNvSpPr/>
          <p:nvPr/>
        </p:nvSpPr>
        <p:spPr>
          <a:xfrm flipH="1">
            <a:off x="569342" y="2979738"/>
            <a:ext cx="538162" cy="514350"/>
          </a:xfrm>
          <a:prstGeom prst="line">
            <a:avLst/>
          </a:prstGeom>
          <a:ln w="9525" cap="flat" cmpd="sng">
            <a:solidFill>
              <a:srgbClr val="000000"/>
            </a:solidFill>
            <a:prstDash val="solid"/>
            <a:headEnd type="none" w="med" len="med"/>
            <a:tailEnd type="none" w="med" len="med"/>
          </a:ln>
        </p:spPr>
      </p:sp>
      <p:sp>
        <p:nvSpPr>
          <p:cNvPr id="84" name="Line 81"/>
          <p:cNvSpPr/>
          <p:nvPr/>
        </p:nvSpPr>
        <p:spPr>
          <a:xfrm>
            <a:off x="1253554" y="3084513"/>
            <a:ext cx="0" cy="409575"/>
          </a:xfrm>
          <a:prstGeom prst="line">
            <a:avLst/>
          </a:prstGeom>
          <a:ln w="9525" cap="flat" cmpd="sng">
            <a:solidFill>
              <a:srgbClr val="000000"/>
            </a:solidFill>
            <a:prstDash val="solid"/>
            <a:headEnd type="none" w="med" len="med"/>
            <a:tailEnd type="none" w="med" len="med"/>
          </a:ln>
        </p:spPr>
      </p:sp>
      <p:sp>
        <p:nvSpPr>
          <p:cNvPr id="85" name="Line 82"/>
          <p:cNvSpPr/>
          <p:nvPr/>
        </p:nvSpPr>
        <p:spPr>
          <a:xfrm flipH="1">
            <a:off x="2826767" y="2990850"/>
            <a:ext cx="539750" cy="533400"/>
          </a:xfrm>
          <a:prstGeom prst="line">
            <a:avLst/>
          </a:prstGeom>
          <a:ln w="9525" cap="flat" cmpd="sng">
            <a:solidFill>
              <a:srgbClr val="000000"/>
            </a:solidFill>
            <a:prstDash val="solid"/>
            <a:headEnd type="none" w="med" len="med"/>
            <a:tailEnd type="none" w="med" len="med"/>
          </a:ln>
        </p:spPr>
      </p:sp>
      <p:sp>
        <p:nvSpPr>
          <p:cNvPr id="86" name="Line 83"/>
          <p:cNvSpPr/>
          <p:nvPr/>
        </p:nvSpPr>
        <p:spPr>
          <a:xfrm>
            <a:off x="3512567" y="3076575"/>
            <a:ext cx="0" cy="447675"/>
          </a:xfrm>
          <a:prstGeom prst="line">
            <a:avLst/>
          </a:prstGeom>
          <a:ln w="9525" cap="flat" cmpd="sng">
            <a:solidFill>
              <a:srgbClr val="000000"/>
            </a:solidFill>
            <a:prstDash val="solid"/>
            <a:headEnd type="none" w="med" len="med"/>
            <a:tailEnd type="none" w="med" len="med"/>
          </a:ln>
        </p:spPr>
      </p:sp>
      <p:sp>
        <p:nvSpPr>
          <p:cNvPr id="87" name="Line 84"/>
          <p:cNvSpPr/>
          <p:nvPr/>
        </p:nvSpPr>
        <p:spPr>
          <a:xfrm>
            <a:off x="3625279" y="2967038"/>
            <a:ext cx="584200" cy="581025"/>
          </a:xfrm>
          <a:prstGeom prst="line">
            <a:avLst/>
          </a:prstGeom>
          <a:ln w="9525" cap="flat" cmpd="sng">
            <a:solidFill>
              <a:srgbClr val="000000"/>
            </a:solidFill>
            <a:prstDash val="solid"/>
            <a:headEnd type="none" w="med" len="med"/>
            <a:tailEnd type="none" w="med" len="med"/>
          </a:ln>
        </p:spPr>
      </p:sp>
      <p:sp>
        <p:nvSpPr>
          <p:cNvPr id="88" name="Line 85"/>
          <p:cNvSpPr/>
          <p:nvPr/>
        </p:nvSpPr>
        <p:spPr>
          <a:xfrm flipH="1">
            <a:off x="5041329" y="2990850"/>
            <a:ext cx="550863" cy="530225"/>
          </a:xfrm>
          <a:prstGeom prst="line">
            <a:avLst/>
          </a:prstGeom>
          <a:ln w="9525" cap="flat" cmpd="sng">
            <a:solidFill>
              <a:srgbClr val="000000"/>
            </a:solidFill>
            <a:prstDash val="solid"/>
            <a:headEnd type="none" w="med" len="med"/>
            <a:tailEnd type="none" w="med" len="med"/>
          </a:ln>
        </p:spPr>
      </p:sp>
      <p:sp>
        <p:nvSpPr>
          <p:cNvPr id="89" name="Line 86"/>
          <p:cNvSpPr/>
          <p:nvPr/>
        </p:nvSpPr>
        <p:spPr>
          <a:xfrm>
            <a:off x="5714429" y="3055938"/>
            <a:ext cx="0" cy="465137"/>
          </a:xfrm>
          <a:prstGeom prst="line">
            <a:avLst/>
          </a:prstGeom>
          <a:ln w="9525" cap="flat" cmpd="sng">
            <a:solidFill>
              <a:srgbClr val="000000"/>
            </a:solidFill>
            <a:prstDash val="solid"/>
            <a:headEnd type="none" w="med" len="med"/>
            <a:tailEnd type="none" w="med" len="med"/>
          </a:ln>
        </p:spPr>
      </p:sp>
      <p:sp>
        <p:nvSpPr>
          <p:cNvPr id="90" name="Line 87"/>
          <p:cNvSpPr/>
          <p:nvPr/>
        </p:nvSpPr>
        <p:spPr>
          <a:xfrm>
            <a:off x="5827142" y="2990850"/>
            <a:ext cx="595312" cy="554038"/>
          </a:xfrm>
          <a:prstGeom prst="line">
            <a:avLst/>
          </a:prstGeom>
          <a:ln w="9525" cap="flat" cmpd="sng">
            <a:solidFill>
              <a:srgbClr val="000000"/>
            </a:solidFill>
            <a:prstDash val="solid"/>
            <a:headEnd type="none" w="med" len="med"/>
            <a:tailEnd type="none" w="med" len="med"/>
          </a:ln>
        </p:spPr>
      </p:sp>
      <p:sp>
        <p:nvSpPr>
          <p:cNvPr id="91" name="Line 88"/>
          <p:cNvSpPr/>
          <p:nvPr/>
        </p:nvSpPr>
        <p:spPr>
          <a:xfrm flipH="1">
            <a:off x="7276529" y="3016250"/>
            <a:ext cx="561975" cy="503238"/>
          </a:xfrm>
          <a:prstGeom prst="line">
            <a:avLst/>
          </a:prstGeom>
          <a:ln w="9525" cap="flat" cmpd="sng">
            <a:solidFill>
              <a:srgbClr val="000000"/>
            </a:solidFill>
            <a:prstDash val="solid"/>
            <a:headEnd type="none" w="med" len="med"/>
            <a:tailEnd type="none" w="med" len="med"/>
          </a:ln>
        </p:spPr>
      </p:sp>
      <p:sp>
        <p:nvSpPr>
          <p:cNvPr id="92" name="Line 89"/>
          <p:cNvSpPr/>
          <p:nvPr/>
        </p:nvSpPr>
        <p:spPr>
          <a:xfrm>
            <a:off x="7962329" y="3068638"/>
            <a:ext cx="0" cy="450850"/>
          </a:xfrm>
          <a:prstGeom prst="line">
            <a:avLst/>
          </a:prstGeom>
          <a:ln w="9525" cap="flat" cmpd="sng">
            <a:solidFill>
              <a:srgbClr val="000000"/>
            </a:solidFill>
            <a:prstDash val="solid"/>
            <a:headEnd type="none" w="med" len="med"/>
            <a:tailEnd type="none" w="med" len="med"/>
          </a:ln>
        </p:spPr>
      </p:sp>
      <p:sp>
        <p:nvSpPr>
          <p:cNvPr id="93" name="Line 90"/>
          <p:cNvSpPr/>
          <p:nvPr/>
        </p:nvSpPr>
        <p:spPr>
          <a:xfrm>
            <a:off x="8075042" y="2990850"/>
            <a:ext cx="584200" cy="552450"/>
          </a:xfrm>
          <a:prstGeom prst="line">
            <a:avLst/>
          </a:prstGeom>
          <a:ln w="9525" cap="flat" cmpd="sng">
            <a:solidFill>
              <a:srgbClr val="000000"/>
            </a:solidFill>
            <a:prstDash val="solid"/>
            <a:headEnd type="none" w="med" len="med"/>
            <a:tailEnd type="none" w="med" len="med"/>
          </a:ln>
        </p:spPr>
      </p:sp>
      <p:sp>
        <p:nvSpPr>
          <p:cNvPr id="94" name="Line 91"/>
          <p:cNvSpPr/>
          <p:nvPr/>
        </p:nvSpPr>
        <p:spPr>
          <a:xfrm flipH="1">
            <a:off x="343917" y="3832225"/>
            <a:ext cx="123825" cy="625475"/>
          </a:xfrm>
          <a:prstGeom prst="line">
            <a:avLst/>
          </a:prstGeom>
          <a:ln w="9525" cap="flat" cmpd="sng">
            <a:solidFill>
              <a:srgbClr val="000000"/>
            </a:solidFill>
            <a:prstDash val="solid"/>
            <a:headEnd type="none" w="med" len="med"/>
            <a:tailEnd type="none" w="med" len="med"/>
          </a:ln>
        </p:spPr>
      </p:sp>
      <p:sp>
        <p:nvSpPr>
          <p:cNvPr id="95" name="Line 92"/>
          <p:cNvSpPr/>
          <p:nvPr/>
        </p:nvSpPr>
        <p:spPr>
          <a:xfrm>
            <a:off x="591567" y="3832225"/>
            <a:ext cx="88900" cy="625475"/>
          </a:xfrm>
          <a:prstGeom prst="line">
            <a:avLst/>
          </a:prstGeom>
          <a:ln w="9525" cap="flat" cmpd="sng">
            <a:solidFill>
              <a:srgbClr val="000000"/>
            </a:solidFill>
            <a:prstDash val="solid"/>
            <a:headEnd type="none" w="med" len="med"/>
            <a:tailEnd type="none" w="med" len="med"/>
          </a:ln>
        </p:spPr>
      </p:sp>
      <p:sp>
        <p:nvSpPr>
          <p:cNvPr id="96" name="Line 93"/>
          <p:cNvSpPr/>
          <p:nvPr/>
        </p:nvSpPr>
        <p:spPr>
          <a:xfrm flipH="1">
            <a:off x="1085279" y="3846513"/>
            <a:ext cx="112713" cy="622300"/>
          </a:xfrm>
          <a:prstGeom prst="line">
            <a:avLst/>
          </a:prstGeom>
          <a:ln w="9525" cap="flat" cmpd="sng">
            <a:solidFill>
              <a:srgbClr val="000000"/>
            </a:solidFill>
            <a:prstDash val="solid"/>
            <a:headEnd type="none" w="med" len="med"/>
            <a:tailEnd type="none" w="med" len="med"/>
          </a:ln>
        </p:spPr>
      </p:sp>
      <p:sp>
        <p:nvSpPr>
          <p:cNvPr id="97" name="Line 94"/>
          <p:cNvSpPr/>
          <p:nvPr/>
        </p:nvSpPr>
        <p:spPr>
          <a:xfrm>
            <a:off x="1321817" y="3846513"/>
            <a:ext cx="88900" cy="603250"/>
          </a:xfrm>
          <a:prstGeom prst="line">
            <a:avLst/>
          </a:prstGeom>
          <a:ln w="9525" cap="flat" cmpd="sng">
            <a:solidFill>
              <a:srgbClr val="000000"/>
            </a:solidFill>
            <a:prstDash val="solid"/>
            <a:headEnd type="none" w="med" len="med"/>
            <a:tailEnd type="none" w="med" len="med"/>
          </a:ln>
        </p:spPr>
      </p:sp>
      <p:sp>
        <p:nvSpPr>
          <p:cNvPr id="98" name="Line 95"/>
          <p:cNvSpPr/>
          <p:nvPr/>
        </p:nvSpPr>
        <p:spPr>
          <a:xfrm flipH="1">
            <a:off x="1826642" y="3860800"/>
            <a:ext cx="123825" cy="592138"/>
          </a:xfrm>
          <a:prstGeom prst="line">
            <a:avLst/>
          </a:prstGeom>
          <a:ln w="9525" cap="flat" cmpd="sng">
            <a:solidFill>
              <a:srgbClr val="000000"/>
            </a:solidFill>
            <a:prstDash val="solid"/>
            <a:headEnd type="none" w="med" len="med"/>
            <a:tailEnd type="none" w="med" len="med"/>
          </a:ln>
        </p:spPr>
      </p:sp>
      <p:sp>
        <p:nvSpPr>
          <p:cNvPr id="99" name="Line 96"/>
          <p:cNvSpPr/>
          <p:nvPr/>
        </p:nvSpPr>
        <p:spPr>
          <a:xfrm>
            <a:off x="2074292" y="3860800"/>
            <a:ext cx="101600" cy="600075"/>
          </a:xfrm>
          <a:prstGeom prst="line">
            <a:avLst/>
          </a:prstGeom>
          <a:ln w="9525" cap="flat" cmpd="sng">
            <a:solidFill>
              <a:srgbClr val="000000"/>
            </a:solidFill>
            <a:prstDash val="solid"/>
            <a:headEnd type="none" w="med" len="med"/>
            <a:tailEnd type="none" w="med" len="med"/>
          </a:ln>
        </p:spPr>
      </p:sp>
      <p:sp>
        <p:nvSpPr>
          <p:cNvPr id="100" name="Line 97"/>
          <p:cNvSpPr/>
          <p:nvPr/>
        </p:nvSpPr>
        <p:spPr>
          <a:xfrm flipH="1">
            <a:off x="3355404" y="3844925"/>
            <a:ext cx="123825" cy="615950"/>
          </a:xfrm>
          <a:prstGeom prst="line">
            <a:avLst/>
          </a:prstGeom>
          <a:ln w="9525" cap="flat" cmpd="sng">
            <a:solidFill>
              <a:srgbClr val="000000"/>
            </a:solidFill>
            <a:prstDash val="solid"/>
            <a:headEnd type="none" w="med" len="med"/>
            <a:tailEnd type="none" w="med" len="med"/>
          </a:ln>
        </p:spPr>
      </p:sp>
      <p:sp>
        <p:nvSpPr>
          <p:cNvPr id="101" name="Line 98"/>
          <p:cNvSpPr/>
          <p:nvPr/>
        </p:nvSpPr>
        <p:spPr>
          <a:xfrm>
            <a:off x="3603054" y="3844925"/>
            <a:ext cx="100013" cy="615950"/>
          </a:xfrm>
          <a:prstGeom prst="line">
            <a:avLst/>
          </a:prstGeom>
          <a:ln w="9525" cap="flat" cmpd="sng">
            <a:solidFill>
              <a:srgbClr val="000000"/>
            </a:solidFill>
            <a:prstDash val="solid"/>
            <a:headEnd type="none" w="med" len="med"/>
            <a:tailEnd type="none" w="med" len="med"/>
          </a:ln>
        </p:spPr>
      </p:sp>
      <p:sp>
        <p:nvSpPr>
          <p:cNvPr id="102" name="Line 99"/>
          <p:cNvSpPr/>
          <p:nvPr/>
        </p:nvSpPr>
        <p:spPr>
          <a:xfrm flipH="1">
            <a:off x="4118992" y="3860800"/>
            <a:ext cx="112712" cy="588963"/>
          </a:xfrm>
          <a:prstGeom prst="line">
            <a:avLst/>
          </a:prstGeom>
          <a:ln w="9525" cap="flat" cmpd="sng">
            <a:solidFill>
              <a:srgbClr val="000000"/>
            </a:solidFill>
            <a:prstDash val="solid"/>
            <a:headEnd type="none" w="med" len="med"/>
            <a:tailEnd type="none" w="med" len="med"/>
          </a:ln>
        </p:spPr>
      </p:sp>
      <p:sp>
        <p:nvSpPr>
          <p:cNvPr id="103" name="Line 100"/>
          <p:cNvSpPr/>
          <p:nvPr/>
        </p:nvSpPr>
        <p:spPr>
          <a:xfrm>
            <a:off x="4355529" y="3832225"/>
            <a:ext cx="90488" cy="625475"/>
          </a:xfrm>
          <a:prstGeom prst="line">
            <a:avLst/>
          </a:prstGeom>
          <a:ln w="9525" cap="flat" cmpd="sng">
            <a:solidFill>
              <a:srgbClr val="000000"/>
            </a:solidFill>
            <a:prstDash val="solid"/>
            <a:headEnd type="none" w="med" len="med"/>
            <a:tailEnd type="none" w="med" len="med"/>
          </a:ln>
        </p:spPr>
      </p:sp>
      <p:sp>
        <p:nvSpPr>
          <p:cNvPr id="104" name="Line 101"/>
          <p:cNvSpPr/>
          <p:nvPr/>
        </p:nvSpPr>
        <p:spPr>
          <a:xfrm flipH="1">
            <a:off x="4827017" y="3848100"/>
            <a:ext cx="112712" cy="601663"/>
          </a:xfrm>
          <a:prstGeom prst="line">
            <a:avLst/>
          </a:prstGeom>
          <a:ln w="9525" cap="flat" cmpd="sng">
            <a:solidFill>
              <a:srgbClr val="000000"/>
            </a:solidFill>
            <a:prstDash val="solid"/>
            <a:headEnd type="none" w="med" len="med"/>
            <a:tailEnd type="none" w="med" len="med"/>
          </a:ln>
        </p:spPr>
      </p:sp>
      <p:sp>
        <p:nvSpPr>
          <p:cNvPr id="105" name="Line 102"/>
          <p:cNvSpPr/>
          <p:nvPr/>
        </p:nvSpPr>
        <p:spPr>
          <a:xfrm>
            <a:off x="5063554" y="3848100"/>
            <a:ext cx="101600" cy="612775"/>
          </a:xfrm>
          <a:prstGeom prst="line">
            <a:avLst/>
          </a:prstGeom>
          <a:ln w="9525" cap="flat" cmpd="sng">
            <a:solidFill>
              <a:srgbClr val="000000"/>
            </a:solidFill>
            <a:prstDash val="solid"/>
            <a:headEnd type="none" w="med" len="med"/>
            <a:tailEnd type="none" w="med" len="med"/>
          </a:ln>
        </p:spPr>
      </p:sp>
      <p:sp>
        <p:nvSpPr>
          <p:cNvPr id="106" name="Line 103"/>
          <p:cNvSpPr/>
          <p:nvPr/>
        </p:nvSpPr>
        <p:spPr>
          <a:xfrm flipH="1">
            <a:off x="5568379" y="3876675"/>
            <a:ext cx="112713" cy="584200"/>
          </a:xfrm>
          <a:prstGeom prst="line">
            <a:avLst/>
          </a:prstGeom>
          <a:ln w="9525" cap="flat" cmpd="sng">
            <a:solidFill>
              <a:srgbClr val="000000"/>
            </a:solidFill>
            <a:prstDash val="solid"/>
            <a:headEnd type="none" w="med" len="med"/>
            <a:tailEnd type="none" w="med" len="med"/>
          </a:ln>
        </p:spPr>
      </p:sp>
      <p:sp>
        <p:nvSpPr>
          <p:cNvPr id="107" name="Line 104"/>
          <p:cNvSpPr/>
          <p:nvPr/>
        </p:nvSpPr>
        <p:spPr>
          <a:xfrm>
            <a:off x="5804917" y="3876675"/>
            <a:ext cx="90487" cy="601663"/>
          </a:xfrm>
          <a:prstGeom prst="line">
            <a:avLst/>
          </a:prstGeom>
          <a:ln w="9525" cap="flat" cmpd="sng">
            <a:solidFill>
              <a:srgbClr val="000000"/>
            </a:solidFill>
            <a:prstDash val="solid"/>
            <a:headEnd type="none" w="med" len="med"/>
            <a:tailEnd type="none" w="med" len="med"/>
          </a:ln>
        </p:spPr>
      </p:sp>
      <p:sp>
        <p:nvSpPr>
          <p:cNvPr id="108" name="Line 105"/>
          <p:cNvSpPr/>
          <p:nvPr/>
        </p:nvSpPr>
        <p:spPr>
          <a:xfrm flipH="1">
            <a:off x="6311329" y="3860800"/>
            <a:ext cx="122238" cy="576263"/>
          </a:xfrm>
          <a:prstGeom prst="line">
            <a:avLst/>
          </a:prstGeom>
          <a:ln w="9525" cap="flat" cmpd="sng">
            <a:solidFill>
              <a:srgbClr val="000000"/>
            </a:solidFill>
            <a:prstDash val="solid"/>
            <a:headEnd type="none" w="med" len="med"/>
            <a:tailEnd type="none" w="med" len="med"/>
          </a:ln>
        </p:spPr>
      </p:sp>
      <p:sp>
        <p:nvSpPr>
          <p:cNvPr id="109" name="Line 106"/>
          <p:cNvSpPr/>
          <p:nvPr/>
        </p:nvSpPr>
        <p:spPr>
          <a:xfrm>
            <a:off x="6557392" y="3848100"/>
            <a:ext cx="101600" cy="584200"/>
          </a:xfrm>
          <a:prstGeom prst="line">
            <a:avLst/>
          </a:prstGeom>
          <a:ln w="9525" cap="flat" cmpd="sng">
            <a:solidFill>
              <a:srgbClr val="000000"/>
            </a:solidFill>
            <a:prstDash val="solid"/>
            <a:headEnd type="none" w="med" len="med"/>
            <a:tailEnd type="none" w="med" len="med"/>
          </a:ln>
        </p:spPr>
      </p:sp>
      <p:sp>
        <p:nvSpPr>
          <p:cNvPr id="110" name="Line 107"/>
          <p:cNvSpPr/>
          <p:nvPr/>
        </p:nvSpPr>
        <p:spPr>
          <a:xfrm flipH="1">
            <a:off x="7063804" y="3860800"/>
            <a:ext cx="100013" cy="584200"/>
          </a:xfrm>
          <a:prstGeom prst="line">
            <a:avLst/>
          </a:prstGeom>
          <a:ln w="9525" cap="flat" cmpd="sng">
            <a:solidFill>
              <a:srgbClr val="000000"/>
            </a:solidFill>
            <a:prstDash val="solid"/>
            <a:headEnd type="none" w="med" len="med"/>
            <a:tailEnd type="none" w="med" len="med"/>
          </a:ln>
        </p:spPr>
      </p:sp>
      <p:sp>
        <p:nvSpPr>
          <p:cNvPr id="111" name="Line 108"/>
          <p:cNvSpPr/>
          <p:nvPr/>
        </p:nvSpPr>
        <p:spPr>
          <a:xfrm>
            <a:off x="7287642" y="3848100"/>
            <a:ext cx="101600" cy="592138"/>
          </a:xfrm>
          <a:prstGeom prst="line">
            <a:avLst/>
          </a:prstGeom>
          <a:ln w="9525" cap="flat" cmpd="sng">
            <a:solidFill>
              <a:srgbClr val="000000"/>
            </a:solidFill>
            <a:prstDash val="solid"/>
            <a:headEnd type="none" w="med" len="med"/>
            <a:tailEnd type="none" w="med" len="med"/>
          </a:ln>
        </p:spPr>
      </p:sp>
      <p:sp>
        <p:nvSpPr>
          <p:cNvPr id="112" name="Line 109"/>
          <p:cNvSpPr/>
          <p:nvPr/>
        </p:nvSpPr>
        <p:spPr>
          <a:xfrm flipH="1">
            <a:off x="7794054" y="3848100"/>
            <a:ext cx="112713" cy="596900"/>
          </a:xfrm>
          <a:prstGeom prst="line">
            <a:avLst/>
          </a:prstGeom>
          <a:ln w="9525" cap="flat" cmpd="sng">
            <a:solidFill>
              <a:srgbClr val="000000"/>
            </a:solidFill>
            <a:prstDash val="solid"/>
            <a:headEnd type="none" w="med" len="med"/>
            <a:tailEnd type="none" w="med" len="med"/>
          </a:ln>
        </p:spPr>
      </p:sp>
      <p:sp>
        <p:nvSpPr>
          <p:cNvPr id="113" name="Line 110"/>
          <p:cNvSpPr/>
          <p:nvPr/>
        </p:nvSpPr>
        <p:spPr>
          <a:xfrm>
            <a:off x="8029004" y="3848100"/>
            <a:ext cx="112713" cy="588963"/>
          </a:xfrm>
          <a:prstGeom prst="line">
            <a:avLst/>
          </a:prstGeom>
          <a:ln w="9525" cap="flat" cmpd="sng">
            <a:solidFill>
              <a:srgbClr val="000000"/>
            </a:solidFill>
            <a:prstDash val="solid"/>
            <a:headEnd type="none" w="med" len="med"/>
            <a:tailEnd type="none" w="med" len="med"/>
          </a:ln>
        </p:spPr>
      </p:sp>
      <p:sp>
        <p:nvSpPr>
          <p:cNvPr id="114" name="Line 111"/>
          <p:cNvSpPr/>
          <p:nvPr/>
        </p:nvSpPr>
        <p:spPr>
          <a:xfrm flipH="1">
            <a:off x="8535417" y="3848100"/>
            <a:ext cx="134937" cy="609600"/>
          </a:xfrm>
          <a:prstGeom prst="line">
            <a:avLst/>
          </a:prstGeom>
          <a:ln w="9525" cap="flat" cmpd="sng">
            <a:solidFill>
              <a:srgbClr val="000000"/>
            </a:solidFill>
            <a:prstDash val="solid"/>
            <a:headEnd type="none" w="med" len="med"/>
            <a:tailEnd type="none" w="med" len="med"/>
          </a:ln>
        </p:spPr>
      </p:sp>
      <p:sp>
        <p:nvSpPr>
          <p:cNvPr id="115" name="Line 112"/>
          <p:cNvSpPr/>
          <p:nvPr/>
        </p:nvSpPr>
        <p:spPr>
          <a:xfrm>
            <a:off x="8794179" y="3848100"/>
            <a:ext cx="112713" cy="617538"/>
          </a:xfrm>
          <a:prstGeom prst="line">
            <a:avLst/>
          </a:prstGeom>
          <a:ln w="9525" cap="flat" cmpd="sng">
            <a:solidFill>
              <a:srgbClr val="000000"/>
            </a:solidFill>
            <a:prstDash val="solid"/>
            <a:headEnd type="none" w="med" len="med"/>
            <a:tailEnd type="none" w="med" len="med"/>
          </a:ln>
        </p:spPr>
      </p:sp>
      <p:sp>
        <p:nvSpPr>
          <p:cNvPr id="116" name="Line 113"/>
          <p:cNvSpPr/>
          <p:nvPr/>
        </p:nvSpPr>
        <p:spPr>
          <a:xfrm>
            <a:off x="310579" y="4813300"/>
            <a:ext cx="0" cy="514350"/>
          </a:xfrm>
          <a:prstGeom prst="line">
            <a:avLst/>
          </a:prstGeom>
          <a:ln w="9525" cap="flat" cmpd="sng">
            <a:solidFill>
              <a:srgbClr val="000000"/>
            </a:solidFill>
            <a:prstDash val="solid"/>
            <a:headEnd type="none" w="med" len="med"/>
            <a:tailEnd type="none" w="med" len="med"/>
          </a:ln>
        </p:spPr>
      </p:sp>
      <p:sp>
        <p:nvSpPr>
          <p:cNvPr id="117" name="Line 114"/>
          <p:cNvSpPr/>
          <p:nvPr/>
        </p:nvSpPr>
        <p:spPr>
          <a:xfrm>
            <a:off x="1423417" y="4813300"/>
            <a:ext cx="0" cy="530225"/>
          </a:xfrm>
          <a:prstGeom prst="line">
            <a:avLst/>
          </a:prstGeom>
          <a:ln w="9525" cap="flat" cmpd="sng">
            <a:solidFill>
              <a:srgbClr val="000000"/>
            </a:solidFill>
            <a:prstDash val="solid"/>
            <a:headEnd type="none" w="med" len="med"/>
            <a:tailEnd type="none" w="med" len="med"/>
          </a:ln>
        </p:spPr>
      </p:sp>
      <p:sp>
        <p:nvSpPr>
          <p:cNvPr id="118" name="Line 115"/>
          <p:cNvSpPr/>
          <p:nvPr/>
        </p:nvSpPr>
        <p:spPr>
          <a:xfrm>
            <a:off x="6322442" y="4808538"/>
            <a:ext cx="0" cy="547687"/>
          </a:xfrm>
          <a:prstGeom prst="line">
            <a:avLst/>
          </a:prstGeom>
          <a:ln w="9525" cap="flat" cmpd="sng">
            <a:solidFill>
              <a:srgbClr val="000000"/>
            </a:solidFill>
            <a:prstDash val="solid"/>
            <a:headEnd type="none" w="med" len="med"/>
            <a:tailEnd type="none" w="med" len="med"/>
          </a:ln>
        </p:spPr>
      </p:sp>
      <p:sp>
        <p:nvSpPr>
          <p:cNvPr id="119" name="Line 116"/>
          <p:cNvSpPr/>
          <p:nvPr/>
        </p:nvSpPr>
        <p:spPr>
          <a:xfrm>
            <a:off x="6692329" y="4810125"/>
            <a:ext cx="0" cy="557213"/>
          </a:xfrm>
          <a:prstGeom prst="line">
            <a:avLst/>
          </a:prstGeom>
          <a:ln w="9525" cap="flat" cmpd="sng">
            <a:solidFill>
              <a:srgbClr val="000000"/>
            </a:solidFill>
            <a:prstDash val="solid"/>
            <a:headEnd type="none" w="med" len="med"/>
            <a:tailEnd type="none" w="med" len="med"/>
          </a:ln>
        </p:spPr>
      </p:sp>
      <p:sp>
        <p:nvSpPr>
          <p:cNvPr id="120" name="Line 117"/>
          <p:cNvSpPr/>
          <p:nvPr/>
        </p:nvSpPr>
        <p:spPr>
          <a:xfrm flipH="1">
            <a:off x="7074917" y="4797425"/>
            <a:ext cx="0" cy="541338"/>
          </a:xfrm>
          <a:prstGeom prst="line">
            <a:avLst/>
          </a:prstGeom>
          <a:ln w="9525" cap="flat" cmpd="sng">
            <a:solidFill>
              <a:srgbClr val="000000"/>
            </a:solidFill>
            <a:prstDash val="solid"/>
            <a:headEnd type="none" w="med" len="med"/>
            <a:tailEnd type="none" w="med" len="med"/>
          </a:ln>
        </p:spPr>
      </p:sp>
      <p:sp>
        <p:nvSpPr>
          <p:cNvPr id="121" name="Line 118"/>
          <p:cNvSpPr/>
          <p:nvPr/>
        </p:nvSpPr>
        <p:spPr>
          <a:xfrm>
            <a:off x="7422579" y="4781550"/>
            <a:ext cx="0" cy="569913"/>
          </a:xfrm>
          <a:prstGeom prst="line">
            <a:avLst/>
          </a:prstGeom>
          <a:ln w="9525" cap="flat" cmpd="sng">
            <a:solidFill>
              <a:srgbClr val="000000"/>
            </a:solidFill>
            <a:prstDash val="solid"/>
            <a:headEnd type="none" w="med" len="med"/>
            <a:tailEnd type="none" w="med" len="med"/>
          </a:ln>
        </p:spPr>
      </p:sp>
      <p:sp>
        <p:nvSpPr>
          <p:cNvPr id="122" name="Line 119"/>
          <p:cNvSpPr/>
          <p:nvPr/>
        </p:nvSpPr>
        <p:spPr>
          <a:xfrm>
            <a:off x="8176642" y="4797425"/>
            <a:ext cx="0" cy="530225"/>
          </a:xfrm>
          <a:prstGeom prst="line">
            <a:avLst/>
          </a:prstGeom>
          <a:ln w="9525" cap="flat" cmpd="sng">
            <a:solidFill>
              <a:srgbClr val="000000"/>
            </a:solidFill>
            <a:prstDash val="solid"/>
            <a:headEnd type="none" w="med" len="med"/>
            <a:tailEnd type="none" w="med" len="med"/>
          </a:ln>
        </p:spPr>
      </p:sp>
      <p:sp>
        <p:nvSpPr>
          <p:cNvPr id="123" name="Text Box 120"/>
          <p:cNvSpPr txBox="1"/>
          <p:nvPr/>
        </p:nvSpPr>
        <p:spPr>
          <a:xfrm>
            <a:off x="4130104" y="2390775"/>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24" name="Text Box 121"/>
          <p:cNvSpPr txBox="1"/>
          <p:nvPr/>
        </p:nvSpPr>
        <p:spPr>
          <a:xfrm>
            <a:off x="4906392" y="23780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25" name="Text Box 122"/>
          <p:cNvSpPr txBox="1"/>
          <p:nvPr/>
        </p:nvSpPr>
        <p:spPr>
          <a:xfrm>
            <a:off x="6322442" y="20669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26" name="Line 123"/>
          <p:cNvSpPr/>
          <p:nvPr/>
        </p:nvSpPr>
        <p:spPr>
          <a:xfrm>
            <a:off x="1366267" y="2987675"/>
            <a:ext cx="584200" cy="530225"/>
          </a:xfrm>
          <a:prstGeom prst="line">
            <a:avLst/>
          </a:prstGeom>
          <a:ln w="9525" cap="flat" cmpd="sng">
            <a:solidFill>
              <a:srgbClr val="000000"/>
            </a:solidFill>
            <a:prstDash val="solid"/>
            <a:headEnd type="none" w="med" len="med"/>
            <a:tailEnd type="none" w="med" len="med"/>
          </a:ln>
        </p:spPr>
      </p:sp>
      <p:sp>
        <p:nvSpPr>
          <p:cNvPr id="127" name="Oval 125"/>
          <p:cNvSpPr/>
          <p:nvPr/>
        </p:nvSpPr>
        <p:spPr>
          <a:xfrm>
            <a:off x="915417" y="445293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b="1">
                <a:latin typeface="Times New Roman" panose="02020603050405020304" charset="0"/>
              </a:rPr>
              <a:t>9</a:t>
            </a:r>
          </a:p>
        </p:txBody>
      </p:sp>
      <p:sp>
        <p:nvSpPr>
          <p:cNvPr id="128" name="Oval 129"/>
          <p:cNvSpPr/>
          <p:nvPr/>
        </p:nvSpPr>
        <p:spPr>
          <a:xfrm>
            <a:off x="1264667" y="5351463"/>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12</a:t>
            </a:r>
          </a:p>
        </p:txBody>
      </p:sp>
      <p:sp>
        <p:nvSpPr>
          <p:cNvPr id="129" name="Oval 133"/>
          <p:cNvSpPr/>
          <p:nvPr/>
        </p:nvSpPr>
        <p:spPr>
          <a:xfrm>
            <a:off x="1680592" y="4441825"/>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14</a:t>
            </a:r>
          </a:p>
        </p:txBody>
      </p:sp>
      <p:sp>
        <p:nvSpPr>
          <p:cNvPr id="130" name="Oval 137"/>
          <p:cNvSpPr/>
          <p:nvPr/>
        </p:nvSpPr>
        <p:spPr>
          <a:xfrm>
            <a:off x="2052067" y="4457700"/>
            <a:ext cx="304800"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16</a:t>
            </a:r>
          </a:p>
        </p:txBody>
      </p:sp>
      <p:sp>
        <p:nvSpPr>
          <p:cNvPr id="131" name="Oval 141"/>
          <p:cNvSpPr/>
          <p:nvPr/>
        </p:nvSpPr>
        <p:spPr>
          <a:xfrm>
            <a:off x="2658492" y="3517900"/>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19</a:t>
            </a:r>
          </a:p>
        </p:txBody>
      </p:sp>
      <p:sp>
        <p:nvSpPr>
          <p:cNvPr id="132" name="Oval 145"/>
          <p:cNvSpPr/>
          <p:nvPr/>
        </p:nvSpPr>
        <p:spPr>
          <a:xfrm>
            <a:off x="3187129" y="4467225"/>
            <a:ext cx="304800"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25</a:t>
            </a:r>
          </a:p>
        </p:txBody>
      </p:sp>
      <p:sp>
        <p:nvSpPr>
          <p:cNvPr id="133" name="Oval 149"/>
          <p:cNvSpPr/>
          <p:nvPr/>
        </p:nvSpPr>
        <p:spPr>
          <a:xfrm>
            <a:off x="3961829" y="4454525"/>
            <a:ext cx="306388"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30</a:t>
            </a:r>
          </a:p>
        </p:txBody>
      </p:sp>
      <p:sp>
        <p:nvSpPr>
          <p:cNvPr id="134" name="Oval 157"/>
          <p:cNvSpPr/>
          <p:nvPr/>
        </p:nvSpPr>
        <p:spPr>
          <a:xfrm>
            <a:off x="6535167" y="5356225"/>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49</a:t>
            </a:r>
          </a:p>
        </p:txBody>
      </p:sp>
      <p:sp>
        <p:nvSpPr>
          <p:cNvPr id="135" name="Oval 173"/>
          <p:cNvSpPr/>
          <p:nvPr/>
        </p:nvSpPr>
        <p:spPr>
          <a:xfrm>
            <a:off x="6917754" y="5338763"/>
            <a:ext cx="304800"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53</a:t>
            </a:r>
          </a:p>
        </p:txBody>
      </p:sp>
      <p:sp>
        <p:nvSpPr>
          <p:cNvPr id="136" name="Oval 181"/>
          <p:cNvSpPr/>
          <p:nvPr/>
        </p:nvSpPr>
        <p:spPr>
          <a:xfrm>
            <a:off x="8017892" y="5338763"/>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60</a:t>
            </a:r>
          </a:p>
        </p:txBody>
      </p:sp>
      <p:sp>
        <p:nvSpPr>
          <p:cNvPr id="137" name="Oval 193"/>
          <p:cNvSpPr/>
          <p:nvPr/>
        </p:nvSpPr>
        <p:spPr>
          <a:xfrm>
            <a:off x="556642" y="4454525"/>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r>
              <a:rPr lang="en-US" altLang="zh-CN" sz="1600" b="1">
                <a:latin typeface="Times New Roman" panose="02020603050405020304" charset="0"/>
              </a:rPr>
              <a:t>6</a:t>
            </a:r>
          </a:p>
        </p:txBody>
      </p:sp>
      <p:sp>
        <p:nvSpPr>
          <p:cNvPr id="138" name="Text Box 196"/>
          <p:cNvSpPr txBox="1"/>
          <p:nvPr/>
        </p:nvSpPr>
        <p:spPr>
          <a:xfrm>
            <a:off x="2782317" y="20383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39" name="Oval 201"/>
          <p:cNvSpPr/>
          <p:nvPr/>
        </p:nvSpPr>
        <p:spPr>
          <a:xfrm>
            <a:off x="564579" y="5337175"/>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7</a:t>
            </a:r>
            <a:endParaRPr lang="en-US" altLang="zh-CN" sz="1600" b="1" i="1">
              <a:latin typeface="Times New Roman" panose="02020603050405020304" charset="0"/>
            </a:endParaRPr>
          </a:p>
        </p:txBody>
      </p:sp>
      <p:sp>
        <p:nvSpPr>
          <p:cNvPr id="140" name="Line 202"/>
          <p:cNvSpPr/>
          <p:nvPr/>
        </p:nvSpPr>
        <p:spPr>
          <a:xfrm>
            <a:off x="709042" y="4795838"/>
            <a:ext cx="0" cy="514350"/>
          </a:xfrm>
          <a:prstGeom prst="line">
            <a:avLst/>
          </a:prstGeom>
          <a:ln w="9525" cap="flat" cmpd="sng">
            <a:solidFill>
              <a:srgbClr val="000000"/>
            </a:solidFill>
            <a:prstDash val="solid"/>
            <a:headEnd type="none" w="med" len="med"/>
            <a:tailEnd type="none" w="med" len="med"/>
          </a:ln>
        </p:spPr>
      </p:sp>
      <p:sp>
        <p:nvSpPr>
          <p:cNvPr id="141" name="Oval 203"/>
          <p:cNvSpPr/>
          <p:nvPr/>
        </p:nvSpPr>
        <p:spPr>
          <a:xfrm>
            <a:off x="924942" y="5360988"/>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10</a:t>
            </a:r>
            <a:endParaRPr lang="en-US" altLang="zh-CN" sz="1400" b="1" i="1">
              <a:latin typeface="Times New Roman" panose="02020603050405020304" charset="0"/>
            </a:endParaRPr>
          </a:p>
        </p:txBody>
      </p:sp>
      <p:sp>
        <p:nvSpPr>
          <p:cNvPr id="142" name="Line 204"/>
          <p:cNvSpPr/>
          <p:nvPr/>
        </p:nvSpPr>
        <p:spPr>
          <a:xfrm>
            <a:off x="1069404" y="4819650"/>
            <a:ext cx="0" cy="514350"/>
          </a:xfrm>
          <a:prstGeom prst="line">
            <a:avLst/>
          </a:prstGeom>
          <a:ln w="9525" cap="flat" cmpd="sng">
            <a:solidFill>
              <a:srgbClr val="000000"/>
            </a:solidFill>
            <a:prstDash val="solid"/>
            <a:headEnd type="none" w="med" len="med"/>
            <a:tailEnd type="none" w="med" len="med"/>
          </a:ln>
        </p:spPr>
      </p:sp>
      <p:sp>
        <p:nvSpPr>
          <p:cNvPr id="143" name="Oval 205"/>
          <p:cNvSpPr/>
          <p:nvPr/>
        </p:nvSpPr>
        <p:spPr>
          <a:xfrm>
            <a:off x="1698054" y="53609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15</a:t>
            </a:r>
            <a:endParaRPr lang="en-US" altLang="zh-CN" sz="1400" b="1" i="1">
              <a:latin typeface="Times New Roman" panose="02020603050405020304" charset="0"/>
            </a:endParaRPr>
          </a:p>
        </p:txBody>
      </p:sp>
      <p:sp>
        <p:nvSpPr>
          <p:cNvPr id="144" name="Line 206"/>
          <p:cNvSpPr/>
          <p:nvPr/>
        </p:nvSpPr>
        <p:spPr>
          <a:xfrm>
            <a:off x="1842517" y="4819650"/>
            <a:ext cx="0" cy="514350"/>
          </a:xfrm>
          <a:prstGeom prst="line">
            <a:avLst/>
          </a:prstGeom>
          <a:ln w="9525" cap="flat" cmpd="sng">
            <a:solidFill>
              <a:srgbClr val="000000"/>
            </a:solidFill>
            <a:prstDash val="solid"/>
            <a:headEnd type="none" w="med" len="med"/>
            <a:tailEnd type="none" w="med" len="med"/>
          </a:ln>
        </p:spPr>
      </p:sp>
      <p:sp>
        <p:nvSpPr>
          <p:cNvPr id="145" name="Oval 207"/>
          <p:cNvSpPr/>
          <p:nvPr/>
        </p:nvSpPr>
        <p:spPr>
          <a:xfrm>
            <a:off x="2075879" y="5359400"/>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17</a:t>
            </a:r>
            <a:endParaRPr lang="en-US" altLang="zh-CN" sz="1400" b="1" i="1">
              <a:latin typeface="Times New Roman" panose="02020603050405020304" charset="0"/>
            </a:endParaRPr>
          </a:p>
        </p:txBody>
      </p:sp>
      <p:sp>
        <p:nvSpPr>
          <p:cNvPr id="146" name="Line 208"/>
          <p:cNvSpPr/>
          <p:nvPr/>
        </p:nvSpPr>
        <p:spPr>
          <a:xfrm>
            <a:off x="2220342" y="4818063"/>
            <a:ext cx="0" cy="514350"/>
          </a:xfrm>
          <a:prstGeom prst="line">
            <a:avLst/>
          </a:prstGeom>
          <a:ln w="9525" cap="flat" cmpd="sng">
            <a:solidFill>
              <a:srgbClr val="000000"/>
            </a:solidFill>
            <a:prstDash val="solid"/>
            <a:headEnd type="none" w="med" len="med"/>
            <a:tailEnd type="none" w="med" len="med"/>
          </a:ln>
        </p:spPr>
      </p:sp>
      <p:sp>
        <p:nvSpPr>
          <p:cNvPr id="147" name="Line 209"/>
          <p:cNvSpPr/>
          <p:nvPr/>
        </p:nvSpPr>
        <p:spPr>
          <a:xfrm flipH="1">
            <a:off x="2582292" y="3810000"/>
            <a:ext cx="123825" cy="592138"/>
          </a:xfrm>
          <a:prstGeom prst="line">
            <a:avLst/>
          </a:prstGeom>
          <a:ln w="9525" cap="flat" cmpd="sng">
            <a:solidFill>
              <a:srgbClr val="000000"/>
            </a:solidFill>
            <a:prstDash val="solid"/>
            <a:headEnd type="none" w="med" len="med"/>
            <a:tailEnd type="none" w="med" len="med"/>
          </a:ln>
        </p:spPr>
      </p:sp>
      <p:sp>
        <p:nvSpPr>
          <p:cNvPr id="148" name="Oval 210"/>
          <p:cNvSpPr/>
          <p:nvPr/>
        </p:nvSpPr>
        <p:spPr>
          <a:xfrm>
            <a:off x="2436242" y="4391025"/>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20</a:t>
            </a:r>
          </a:p>
        </p:txBody>
      </p:sp>
      <p:sp>
        <p:nvSpPr>
          <p:cNvPr id="149" name="Oval 211"/>
          <p:cNvSpPr/>
          <p:nvPr/>
        </p:nvSpPr>
        <p:spPr>
          <a:xfrm>
            <a:off x="2453704" y="53101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21</a:t>
            </a:r>
            <a:endParaRPr lang="en-US" altLang="zh-CN" sz="1400" b="1" i="1">
              <a:latin typeface="Times New Roman" panose="02020603050405020304" charset="0"/>
            </a:endParaRPr>
          </a:p>
        </p:txBody>
      </p:sp>
      <p:sp>
        <p:nvSpPr>
          <p:cNvPr id="150" name="Line 212"/>
          <p:cNvSpPr/>
          <p:nvPr/>
        </p:nvSpPr>
        <p:spPr>
          <a:xfrm>
            <a:off x="2598167" y="4768850"/>
            <a:ext cx="0" cy="514350"/>
          </a:xfrm>
          <a:prstGeom prst="line">
            <a:avLst/>
          </a:prstGeom>
          <a:ln w="9525" cap="flat" cmpd="sng">
            <a:solidFill>
              <a:srgbClr val="000000"/>
            </a:solidFill>
            <a:prstDash val="solid"/>
            <a:headEnd type="none" w="med" len="med"/>
            <a:tailEnd type="none" w="med" len="med"/>
          </a:ln>
        </p:spPr>
      </p:sp>
      <p:sp>
        <p:nvSpPr>
          <p:cNvPr id="151" name="Text Box 213"/>
          <p:cNvSpPr txBox="1"/>
          <p:nvPr/>
        </p:nvSpPr>
        <p:spPr>
          <a:xfrm>
            <a:off x="2941067" y="402590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52" name="Text Box 214"/>
          <p:cNvSpPr txBox="1"/>
          <p:nvPr/>
        </p:nvSpPr>
        <p:spPr>
          <a:xfrm>
            <a:off x="2436242"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53" name="Text Box 215"/>
          <p:cNvSpPr txBox="1"/>
          <p:nvPr/>
        </p:nvSpPr>
        <p:spPr>
          <a:xfrm>
            <a:off x="564579"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54" name="Text Box 216"/>
          <p:cNvSpPr txBox="1"/>
          <p:nvPr/>
        </p:nvSpPr>
        <p:spPr>
          <a:xfrm>
            <a:off x="924942"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55" name="Text Box 217"/>
          <p:cNvSpPr txBox="1"/>
          <p:nvPr/>
        </p:nvSpPr>
        <p:spPr>
          <a:xfrm>
            <a:off x="1717104"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56" name="Line 218"/>
          <p:cNvSpPr/>
          <p:nvPr/>
        </p:nvSpPr>
        <p:spPr>
          <a:xfrm>
            <a:off x="2848992" y="3838575"/>
            <a:ext cx="101600" cy="600075"/>
          </a:xfrm>
          <a:prstGeom prst="line">
            <a:avLst/>
          </a:prstGeom>
          <a:ln w="9525" cap="flat" cmpd="sng">
            <a:solidFill>
              <a:srgbClr val="000000"/>
            </a:solidFill>
            <a:prstDash val="solid"/>
            <a:headEnd type="none" w="med" len="med"/>
            <a:tailEnd type="none" w="med" len="med"/>
          </a:ln>
        </p:spPr>
      </p:sp>
      <p:sp>
        <p:nvSpPr>
          <p:cNvPr id="157" name="Oval 219"/>
          <p:cNvSpPr/>
          <p:nvPr/>
        </p:nvSpPr>
        <p:spPr>
          <a:xfrm>
            <a:off x="2826767" y="4435475"/>
            <a:ext cx="304800"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22</a:t>
            </a:r>
          </a:p>
        </p:txBody>
      </p:sp>
      <p:sp>
        <p:nvSpPr>
          <p:cNvPr id="158" name="Oval 220"/>
          <p:cNvSpPr/>
          <p:nvPr/>
        </p:nvSpPr>
        <p:spPr>
          <a:xfrm>
            <a:off x="2850579" y="5337175"/>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23</a:t>
            </a:r>
            <a:endParaRPr lang="en-US" altLang="zh-CN" sz="1400" b="1" i="1">
              <a:latin typeface="Times New Roman" panose="02020603050405020304" charset="0"/>
            </a:endParaRPr>
          </a:p>
        </p:txBody>
      </p:sp>
      <p:sp>
        <p:nvSpPr>
          <p:cNvPr id="159" name="Line 221"/>
          <p:cNvSpPr/>
          <p:nvPr/>
        </p:nvSpPr>
        <p:spPr>
          <a:xfrm>
            <a:off x="2995042" y="4795838"/>
            <a:ext cx="0" cy="514350"/>
          </a:xfrm>
          <a:prstGeom prst="line">
            <a:avLst/>
          </a:prstGeom>
          <a:ln w="9525" cap="flat" cmpd="sng">
            <a:solidFill>
              <a:srgbClr val="000000"/>
            </a:solidFill>
            <a:prstDash val="solid"/>
            <a:headEnd type="none" w="med" len="med"/>
            <a:tailEnd type="none" w="med" len="med"/>
          </a:ln>
        </p:spPr>
      </p:sp>
      <p:sp>
        <p:nvSpPr>
          <p:cNvPr id="160" name="Text Box 222"/>
          <p:cNvSpPr txBox="1"/>
          <p:nvPr/>
        </p:nvSpPr>
        <p:spPr>
          <a:xfrm>
            <a:off x="2822004" y="49625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61" name="Oval 223"/>
          <p:cNvSpPr/>
          <p:nvPr/>
        </p:nvSpPr>
        <p:spPr>
          <a:xfrm>
            <a:off x="3210942" y="5359400"/>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26</a:t>
            </a:r>
            <a:endParaRPr lang="en-US" altLang="zh-CN" sz="1400" b="1" i="1">
              <a:latin typeface="Times New Roman" panose="02020603050405020304" charset="0"/>
            </a:endParaRPr>
          </a:p>
        </p:txBody>
      </p:sp>
      <p:sp>
        <p:nvSpPr>
          <p:cNvPr id="162" name="Line 224"/>
          <p:cNvSpPr/>
          <p:nvPr/>
        </p:nvSpPr>
        <p:spPr>
          <a:xfrm>
            <a:off x="3355404" y="4818063"/>
            <a:ext cx="0" cy="514350"/>
          </a:xfrm>
          <a:prstGeom prst="line">
            <a:avLst/>
          </a:prstGeom>
          <a:ln w="9525" cap="flat" cmpd="sng">
            <a:solidFill>
              <a:srgbClr val="000000"/>
            </a:solidFill>
            <a:prstDash val="solid"/>
            <a:headEnd type="none" w="med" len="med"/>
            <a:tailEnd type="none" w="med" len="med"/>
          </a:ln>
        </p:spPr>
      </p:sp>
      <p:sp>
        <p:nvSpPr>
          <p:cNvPr id="163" name="Text Box 225"/>
          <p:cNvSpPr txBox="1"/>
          <p:nvPr/>
        </p:nvSpPr>
        <p:spPr>
          <a:xfrm>
            <a:off x="3253804"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64" name="Text Box 226"/>
          <p:cNvSpPr txBox="1"/>
          <p:nvPr/>
        </p:nvSpPr>
        <p:spPr>
          <a:xfrm>
            <a:off x="3614167"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65" name="Oval 227"/>
          <p:cNvSpPr/>
          <p:nvPr/>
        </p:nvSpPr>
        <p:spPr>
          <a:xfrm>
            <a:off x="3588767" y="5359400"/>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28</a:t>
            </a:r>
            <a:endParaRPr lang="en-US" altLang="zh-CN" sz="1400" b="1" i="1">
              <a:latin typeface="Times New Roman" panose="02020603050405020304" charset="0"/>
            </a:endParaRPr>
          </a:p>
        </p:txBody>
      </p:sp>
      <p:sp>
        <p:nvSpPr>
          <p:cNvPr id="166" name="Line 228"/>
          <p:cNvSpPr/>
          <p:nvPr/>
        </p:nvSpPr>
        <p:spPr>
          <a:xfrm>
            <a:off x="3733229" y="4818063"/>
            <a:ext cx="0" cy="514350"/>
          </a:xfrm>
          <a:prstGeom prst="line">
            <a:avLst/>
          </a:prstGeom>
          <a:ln w="9525" cap="flat" cmpd="sng">
            <a:solidFill>
              <a:srgbClr val="000000"/>
            </a:solidFill>
            <a:prstDash val="solid"/>
            <a:headEnd type="none" w="med" len="med"/>
            <a:tailEnd type="none" w="med" len="med"/>
          </a:ln>
        </p:spPr>
      </p:sp>
      <p:sp>
        <p:nvSpPr>
          <p:cNvPr id="167" name="Oval 229"/>
          <p:cNvSpPr/>
          <p:nvPr/>
        </p:nvSpPr>
        <p:spPr>
          <a:xfrm>
            <a:off x="3930079" y="5359400"/>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31</a:t>
            </a:r>
            <a:endParaRPr lang="en-US" altLang="zh-CN" sz="1400" b="1" i="1">
              <a:latin typeface="Times New Roman" panose="02020603050405020304" charset="0"/>
            </a:endParaRPr>
          </a:p>
        </p:txBody>
      </p:sp>
      <p:sp>
        <p:nvSpPr>
          <p:cNvPr id="168" name="Line 230"/>
          <p:cNvSpPr/>
          <p:nvPr/>
        </p:nvSpPr>
        <p:spPr>
          <a:xfrm>
            <a:off x="4074542" y="4818063"/>
            <a:ext cx="0" cy="514350"/>
          </a:xfrm>
          <a:prstGeom prst="line">
            <a:avLst/>
          </a:prstGeom>
          <a:ln w="9525" cap="flat" cmpd="sng">
            <a:solidFill>
              <a:srgbClr val="000000"/>
            </a:solidFill>
            <a:prstDash val="solid"/>
            <a:headEnd type="none" w="med" len="med"/>
            <a:tailEnd type="none" w="med" len="med"/>
          </a:ln>
        </p:spPr>
      </p:sp>
      <p:sp>
        <p:nvSpPr>
          <p:cNvPr id="169" name="Oval 231"/>
          <p:cNvSpPr/>
          <p:nvPr/>
        </p:nvSpPr>
        <p:spPr>
          <a:xfrm>
            <a:off x="4361879" y="4459288"/>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32</a:t>
            </a:r>
          </a:p>
        </p:txBody>
      </p:sp>
      <p:sp>
        <p:nvSpPr>
          <p:cNvPr id="170" name="Oval 232"/>
          <p:cNvSpPr/>
          <p:nvPr/>
        </p:nvSpPr>
        <p:spPr>
          <a:xfrm>
            <a:off x="4330129" y="5364163"/>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33</a:t>
            </a:r>
            <a:endParaRPr lang="en-US" altLang="zh-CN" sz="1400" b="1" i="1">
              <a:latin typeface="Times New Roman" panose="02020603050405020304" charset="0"/>
            </a:endParaRPr>
          </a:p>
        </p:txBody>
      </p:sp>
      <p:sp>
        <p:nvSpPr>
          <p:cNvPr id="171" name="Line 233"/>
          <p:cNvSpPr/>
          <p:nvPr/>
        </p:nvSpPr>
        <p:spPr>
          <a:xfrm>
            <a:off x="4474592" y="4822825"/>
            <a:ext cx="0" cy="514350"/>
          </a:xfrm>
          <a:prstGeom prst="line">
            <a:avLst/>
          </a:prstGeom>
          <a:ln w="9525" cap="flat" cmpd="sng">
            <a:solidFill>
              <a:srgbClr val="000000"/>
            </a:solidFill>
            <a:prstDash val="solid"/>
            <a:headEnd type="none" w="med" len="med"/>
            <a:tailEnd type="none" w="med" len="med"/>
          </a:ln>
        </p:spPr>
      </p:sp>
      <p:sp>
        <p:nvSpPr>
          <p:cNvPr id="172" name="Oval 234"/>
          <p:cNvSpPr/>
          <p:nvPr/>
        </p:nvSpPr>
        <p:spPr>
          <a:xfrm>
            <a:off x="4700017" y="445928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36</a:t>
            </a:r>
          </a:p>
        </p:txBody>
      </p:sp>
      <p:sp>
        <p:nvSpPr>
          <p:cNvPr id="173" name="Oval 235"/>
          <p:cNvSpPr/>
          <p:nvPr/>
        </p:nvSpPr>
        <p:spPr>
          <a:xfrm>
            <a:off x="4668267" y="5364163"/>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37</a:t>
            </a:r>
            <a:endParaRPr lang="en-US" altLang="zh-CN" sz="1400" b="1" i="1">
              <a:latin typeface="Times New Roman" panose="02020603050405020304" charset="0"/>
            </a:endParaRPr>
          </a:p>
        </p:txBody>
      </p:sp>
      <p:sp>
        <p:nvSpPr>
          <p:cNvPr id="174" name="Line 236"/>
          <p:cNvSpPr/>
          <p:nvPr/>
        </p:nvSpPr>
        <p:spPr>
          <a:xfrm>
            <a:off x="4812729" y="4822825"/>
            <a:ext cx="0" cy="514350"/>
          </a:xfrm>
          <a:prstGeom prst="line">
            <a:avLst/>
          </a:prstGeom>
          <a:ln w="9525" cap="flat" cmpd="sng">
            <a:solidFill>
              <a:srgbClr val="000000"/>
            </a:solidFill>
            <a:prstDash val="solid"/>
            <a:headEnd type="none" w="med" len="med"/>
            <a:tailEnd type="none" w="med" len="med"/>
          </a:ln>
        </p:spPr>
      </p:sp>
      <p:sp>
        <p:nvSpPr>
          <p:cNvPr id="175" name="Oval 237"/>
          <p:cNvSpPr/>
          <p:nvPr/>
        </p:nvSpPr>
        <p:spPr>
          <a:xfrm>
            <a:off x="5082604" y="4459288"/>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38</a:t>
            </a:r>
          </a:p>
        </p:txBody>
      </p:sp>
      <p:sp>
        <p:nvSpPr>
          <p:cNvPr id="176" name="Oval 238"/>
          <p:cNvSpPr/>
          <p:nvPr/>
        </p:nvSpPr>
        <p:spPr>
          <a:xfrm>
            <a:off x="5050854" y="5364163"/>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39</a:t>
            </a:r>
            <a:endParaRPr lang="en-US" altLang="zh-CN" sz="1400" b="1" i="1">
              <a:latin typeface="Times New Roman" panose="02020603050405020304" charset="0"/>
            </a:endParaRPr>
          </a:p>
        </p:txBody>
      </p:sp>
      <p:sp>
        <p:nvSpPr>
          <p:cNvPr id="177" name="Line 239"/>
          <p:cNvSpPr/>
          <p:nvPr/>
        </p:nvSpPr>
        <p:spPr>
          <a:xfrm>
            <a:off x="5195317" y="4822825"/>
            <a:ext cx="0" cy="514350"/>
          </a:xfrm>
          <a:prstGeom prst="line">
            <a:avLst/>
          </a:prstGeom>
          <a:ln w="9525" cap="flat" cmpd="sng">
            <a:solidFill>
              <a:srgbClr val="000000"/>
            </a:solidFill>
            <a:prstDash val="solid"/>
            <a:headEnd type="none" w="med" len="med"/>
            <a:tailEnd type="none" w="med" len="med"/>
          </a:ln>
        </p:spPr>
      </p:sp>
      <p:sp>
        <p:nvSpPr>
          <p:cNvPr id="178" name="Oval 240"/>
          <p:cNvSpPr/>
          <p:nvPr/>
        </p:nvSpPr>
        <p:spPr>
          <a:xfrm>
            <a:off x="5442967" y="445928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41</a:t>
            </a:r>
          </a:p>
        </p:txBody>
      </p:sp>
      <p:sp>
        <p:nvSpPr>
          <p:cNvPr id="179" name="Oval 241"/>
          <p:cNvSpPr/>
          <p:nvPr/>
        </p:nvSpPr>
        <p:spPr>
          <a:xfrm>
            <a:off x="5411217" y="5364163"/>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42</a:t>
            </a:r>
            <a:endParaRPr lang="en-US" altLang="zh-CN" sz="1400" b="1" i="1">
              <a:latin typeface="Times New Roman" panose="02020603050405020304" charset="0"/>
            </a:endParaRPr>
          </a:p>
        </p:txBody>
      </p:sp>
      <p:sp>
        <p:nvSpPr>
          <p:cNvPr id="180" name="Line 242"/>
          <p:cNvSpPr/>
          <p:nvPr/>
        </p:nvSpPr>
        <p:spPr>
          <a:xfrm>
            <a:off x="5555679" y="4822825"/>
            <a:ext cx="0" cy="514350"/>
          </a:xfrm>
          <a:prstGeom prst="line">
            <a:avLst/>
          </a:prstGeom>
          <a:ln w="9525" cap="flat" cmpd="sng">
            <a:solidFill>
              <a:srgbClr val="000000"/>
            </a:solidFill>
            <a:prstDash val="solid"/>
            <a:headEnd type="none" w="med" len="med"/>
            <a:tailEnd type="none" w="med" len="med"/>
          </a:ln>
        </p:spPr>
      </p:sp>
      <p:sp>
        <p:nvSpPr>
          <p:cNvPr id="181" name="Oval 243"/>
          <p:cNvSpPr/>
          <p:nvPr/>
        </p:nvSpPr>
        <p:spPr>
          <a:xfrm>
            <a:off x="5803329" y="4459288"/>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43</a:t>
            </a:r>
          </a:p>
        </p:txBody>
      </p:sp>
      <p:sp>
        <p:nvSpPr>
          <p:cNvPr id="182" name="Oval 244"/>
          <p:cNvSpPr/>
          <p:nvPr/>
        </p:nvSpPr>
        <p:spPr>
          <a:xfrm>
            <a:off x="5771579" y="5364163"/>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44</a:t>
            </a:r>
            <a:endParaRPr lang="en-US" altLang="zh-CN" sz="1400" b="1" i="1">
              <a:latin typeface="Times New Roman" panose="02020603050405020304" charset="0"/>
            </a:endParaRPr>
          </a:p>
        </p:txBody>
      </p:sp>
      <p:sp>
        <p:nvSpPr>
          <p:cNvPr id="183" name="Line 245"/>
          <p:cNvSpPr/>
          <p:nvPr/>
        </p:nvSpPr>
        <p:spPr>
          <a:xfrm>
            <a:off x="5916042" y="4822825"/>
            <a:ext cx="0" cy="514350"/>
          </a:xfrm>
          <a:prstGeom prst="line">
            <a:avLst/>
          </a:prstGeom>
          <a:ln w="9525" cap="flat" cmpd="sng">
            <a:solidFill>
              <a:srgbClr val="000000"/>
            </a:solidFill>
            <a:prstDash val="solid"/>
            <a:headEnd type="none" w="med" len="med"/>
            <a:tailEnd type="none" w="med" len="med"/>
          </a:ln>
        </p:spPr>
      </p:sp>
      <p:sp>
        <p:nvSpPr>
          <p:cNvPr id="184" name="Oval 246"/>
          <p:cNvSpPr/>
          <p:nvPr/>
        </p:nvSpPr>
        <p:spPr>
          <a:xfrm>
            <a:off x="7674992" y="445928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57</a:t>
            </a:r>
          </a:p>
        </p:txBody>
      </p:sp>
      <p:sp>
        <p:nvSpPr>
          <p:cNvPr id="185" name="Oval 247"/>
          <p:cNvSpPr/>
          <p:nvPr/>
        </p:nvSpPr>
        <p:spPr>
          <a:xfrm>
            <a:off x="7643242" y="5364163"/>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58</a:t>
            </a:r>
            <a:endParaRPr lang="en-US" altLang="zh-CN" sz="1400" b="1" i="1">
              <a:latin typeface="Times New Roman" panose="02020603050405020304" charset="0"/>
            </a:endParaRPr>
          </a:p>
        </p:txBody>
      </p:sp>
      <p:sp>
        <p:nvSpPr>
          <p:cNvPr id="186" name="Line 248"/>
          <p:cNvSpPr/>
          <p:nvPr/>
        </p:nvSpPr>
        <p:spPr>
          <a:xfrm>
            <a:off x="7787704" y="4822825"/>
            <a:ext cx="0" cy="514350"/>
          </a:xfrm>
          <a:prstGeom prst="line">
            <a:avLst/>
          </a:prstGeom>
          <a:ln w="9525" cap="flat" cmpd="sng">
            <a:solidFill>
              <a:srgbClr val="000000"/>
            </a:solidFill>
            <a:prstDash val="solid"/>
            <a:headEnd type="none" w="med" len="med"/>
            <a:tailEnd type="none" w="med" len="med"/>
          </a:ln>
        </p:spPr>
      </p:sp>
      <p:sp>
        <p:nvSpPr>
          <p:cNvPr id="187" name="Oval 249"/>
          <p:cNvSpPr/>
          <p:nvPr/>
        </p:nvSpPr>
        <p:spPr>
          <a:xfrm>
            <a:off x="8413179" y="4459288"/>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62</a:t>
            </a:r>
          </a:p>
        </p:txBody>
      </p:sp>
      <p:sp>
        <p:nvSpPr>
          <p:cNvPr id="188" name="Oval 250"/>
          <p:cNvSpPr/>
          <p:nvPr/>
        </p:nvSpPr>
        <p:spPr>
          <a:xfrm>
            <a:off x="8381429" y="5364163"/>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63</a:t>
            </a:r>
            <a:endParaRPr lang="en-US" altLang="zh-CN" sz="1400" b="1" i="1">
              <a:latin typeface="Times New Roman" panose="02020603050405020304" charset="0"/>
            </a:endParaRPr>
          </a:p>
        </p:txBody>
      </p:sp>
      <p:sp>
        <p:nvSpPr>
          <p:cNvPr id="189" name="Line 251"/>
          <p:cNvSpPr/>
          <p:nvPr/>
        </p:nvSpPr>
        <p:spPr>
          <a:xfrm>
            <a:off x="8525892" y="4822825"/>
            <a:ext cx="0" cy="514350"/>
          </a:xfrm>
          <a:prstGeom prst="line">
            <a:avLst/>
          </a:prstGeom>
          <a:ln w="9525" cap="flat" cmpd="sng">
            <a:solidFill>
              <a:srgbClr val="000000"/>
            </a:solidFill>
            <a:prstDash val="solid"/>
            <a:headEnd type="none" w="med" len="med"/>
            <a:tailEnd type="none" w="med" len="med"/>
          </a:ln>
        </p:spPr>
      </p:sp>
      <p:sp>
        <p:nvSpPr>
          <p:cNvPr id="190" name="Oval 252"/>
          <p:cNvSpPr/>
          <p:nvPr/>
        </p:nvSpPr>
        <p:spPr>
          <a:xfrm>
            <a:off x="8771954" y="4460875"/>
            <a:ext cx="306388"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64</a:t>
            </a:r>
          </a:p>
        </p:txBody>
      </p:sp>
      <p:sp>
        <p:nvSpPr>
          <p:cNvPr id="191" name="Oval 253"/>
          <p:cNvSpPr/>
          <p:nvPr/>
        </p:nvSpPr>
        <p:spPr>
          <a:xfrm>
            <a:off x="8740204" y="5365750"/>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65</a:t>
            </a:r>
            <a:endParaRPr lang="en-US" altLang="zh-CN" sz="1400" b="1" i="1">
              <a:latin typeface="Times New Roman" panose="02020603050405020304" charset="0"/>
            </a:endParaRPr>
          </a:p>
        </p:txBody>
      </p:sp>
      <p:sp>
        <p:nvSpPr>
          <p:cNvPr id="192" name="Line 254"/>
          <p:cNvSpPr/>
          <p:nvPr/>
        </p:nvSpPr>
        <p:spPr>
          <a:xfrm>
            <a:off x="8884667" y="4824413"/>
            <a:ext cx="0" cy="514350"/>
          </a:xfrm>
          <a:prstGeom prst="line">
            <a:avLst/>
          </a:prstGeom>
          <a:ln w="9525" cap="flat" cmpd="sng">
            <a:solidFill>
              <a:srgbClr val="000000"/>
            </a:solidFill>
            <a:prstDash val="solid"/>
            <a:headEnd type="none" w="med" len="med"/>
            <a:tailEnd type="none" w="med" len="med"/>
          </a:ln>
        </p:spPr>
      </p:sp>
      <p:sp>
        <p:nvSpPr>
          <p:cNvPr id="193" name="Text Box 255"/>
          <p:cNvSpPr txBox="1"/>
          <p:nvPr/>
        </p:nvSpPr>
        <p:spPr>
          <a:xfrm>
            <a:off x="3949129"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94" name="Text Box 256"/>
          <p:cNvSpPr txBox="1"/>
          <p:nvPr/>
        </p:nvSpPr>
        <p:spPr>
          <a:xfrm>
            <a:off x="4334892"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95" name="Text Box 257"/>
          <p:cNvSpPr txBox="1"/>
          <p:nvPr/>
        </p:nvSpPr>
        <p:spPr>
          <a:xfrm>
            <a:off x="4668267"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96" name="Text Box 258"/>
          <p:cNvSpPr txBox="1"/>
          <p:nvPr/>
        </p:nvSpPr>
        <p:spPr>
          <a:xfrm>
            <a:off x="5054029"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97" name="Text Box 259"/>
          <p:cNvSpPr txBox="1"/>
          <p:nvPr/>
        </p:nvSpPr>
        <p:spPr>
          <a:xfrm>
            <a:off x="5414392"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98" name="Text Box 260"/>
          <p:cNvSpPr txBox="1"/>
          <p:nvPr/>
        </p:nvSpPr>
        <p:spPr>
          <a:xfrm>
            <a:off x="5774754" y="49926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99" name="Text Box 261"/>
          <p:cNvSpPr txBox="1"/>
          <p:nvPr/>
        </p:nvSpPr>
        <p:spPr>
          <a:xfrm>
            <a:off x="7692454" y="4962525"/>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00" name="Text Box 262"/>
          <p:cNvSpPr txBox="1"/>
          <p:nvPr/>
        </p:nvSpPr>
        <p:spPr>
          <a:xfrm>
            <a:off x="8422704" y="4962525"/>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01" name="Text Box 263"/>
          <p:cNvSpPr txBox="1"/>
          <p:nvPr/>
        </p:nvSpPr>
        <p:spPr>
          <a:xfrm>
            <a:off x="8925942" y="4962525"/>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Tree>
    <p:extLst>
      <p:ext uri="{BB962C8B-B14F-4D97-AF65-F5344CB8AC3E}">
        <p14:creationId xmlns:p14="http://schemas.microsoft.com/office/powerpoint/2010/main" val="10067682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20688"/>
            <a:ext cx="8930650" cy="369332"/>
          </a:xfrm>
          <a:prstGeom prst="rect">
            <a:avLst/>
          </a:prstGeom>
        </p:spPr>
        <p:txBody>
          <a:bodyPr wrap="none">
            <a:spAutoFit/>
          </a:bodyPr>
          <a:lstStyle/>
          <a:p>
            <a:r>
              <a:rPr lang="zh-CN" altLang="en-US" dirty="0"/>
              <a:t>用回溯法求解四皇后问题的搜索过程，其中 </a:t>
            </a:r>
            <a:r>
              <a:rPr lang="en-US" altLang="zh-CN" dirty="0"/>
              <a:t>Q </a:t>
            </a:r>
            <a:r>
              <a:rPr lang="zh-CN" altLang="en-US" dirty="0"/>
              <a:t>表示皇后，</a:t>
            </a:r>
            <a:r>
              <a:rPr lang="en-US" altLang="zh-CN" dirty="0"/>
              <a:t>x</a:t>
            </a:r>
            <a:r>
              <a:rPr lang="zh-CN" altLang="en-US" dirty="0"/>
              <a:t>表示不符合要求的位置。 </a:t>
            </a:r>
          </a:p>
        </p:txBody>
      </p:sp>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683568" y="1484784"/>
            <a:ext cx="7920880" cy="4464496"/>
          </a:xfrm>
          <a:prstGeom prst="rect">
            <a:avLst/>
          </a:prstGeom>
          <a:noFill/>
          <a:ln>
            <a:noFill/>
          </a:ln>
        </p:spPr>
      </p:pic>
    </p:spTree>
    <p:extLst>
      <p:ext uri="{BB962C8B-B14F-4D97-AF65-F5344CB8AC3E}">
        <p14:creationId xmlns:p14="http://schemas.microsoft.com/office/powerpoint/2010/main" val="37389266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直接连接符 10241"/>
          <p:cNvSpPr/>
          <p:nvPr/>
        </p:nvSpPr>
        <p:spPr>
          <a:xfrm>
            <a:off x="5775007" y="5181376"/>
            <a:ext cx="500063" cy="0"/>
          </a:xfrm>
          <a:prstGeom prst="line">
            <a:avLst/>
          </a:prstGeom>
          <a:ln w="38100" cap="flat" cmpd="sng">
            <a:solidFill>
              <a:schemeClr val="tx1"/>
            </a:solidFill>
            <a:prstDash val="solid"/>
            <a:headEnd type="none" w="med" len="med"/>
            <a:tailEnd type="triangle" w="med" len="med"/>
          </a:ln>
        </p:spPr>
      </p:sp>
      <p:sp>
        <p:nvSpPr>
          <p:cNvPr id="10244" name="椭圆 10243"/>
          <p:cNvSpPr/>
          <p:nvPr/>
        </p:nvSpPr>
        <p:spPr>
          <a:xfrm>
            <a:off x="2860948" y="3902127"/>
            <a:ext cx="342900" cy="314325"/>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a:t>
            </a:r>
          </a:p>
        </p:txBody>
      </p:sp>
      <p:grpSp>
        <p:nvGrpSpPr>
          <p:cNvPr id="10245" name="组合 10244"/>
          <p:cNvGrpSpPr/>
          <p:nvPr/>
        </p:nvGrpSpPr>
        <p:grpSpPr>
          <a:xfrm>
            <a:off x="1132163" y="4930826"/>
            <a:ext cx="1057276" cy="871538"/>
            <a:chOff x="3840" y="1392"/>
            <a:chExt cx="888" cy="732"/>
          </a:xfrm>
        </p:grpSpPr>
        <p:sp>
          <p:nvSpPr>
            <p:cNvPr id="10246" name="椭圆 10245"/>
            <p:cNvSpPr/>
            <p:nvPr/>
          </p:nvSpPr>
          <p:spPr>
            <a:xfrm>
              <a:off x="3876" y="186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a:t>
              </a:r>
            </a:p>
          </p:txBody>
        </p:sp>
        <p:sp>
          <p:nvSpPr>
            <p:cNvPr id="10247" name="直接连接符 10246"/>
            <p:cNvSpPr/>
            <p:nvPr/>
          </p:nvSpPr>
          <p:spPr>
            <a:xfrm flipH="1">
              <a:off x="4044" y="1392"/>
              <a:ext cx="684" cy="468"/>
            </a:xfrm>
            <a:prstGeom prst="line">
              <a:avLst/>
            </a:prstGeom>
            <a:ln w="31750" cap="flat" cmpd="sng">
              <a:solidFill>
                <a:schemeClr val="tx1"/>
              </a:solidFill>
              <a:prstDash val="solid"/>
              <a:miter/>
              <a:headEnd type="none" w="med" len="med"/>
              <a:tailEnd type="none" w="med" len="med"/>
            </a:ln>
          </p:spPr>
        </p:sp>
        <p:sp>
          <p:nvSpPr>
            <p:cNvPr id="10248" name="文本框 10247"/>
            <p:cNvSpPr txBox="1"/>
            <p:nvPr/>
          </p:nvSpPr>
          <p:spPr>
            <a:xfrm>
              <a:off x="3840" y="1392"/>
              <a:ext cx="684"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2</a:t>
              </a:r>
              <a:r>
                <a:rPr lang="en-US" altLang="zh-CN" b="1" dirty="0">
                  <a:solidFill>
                    <a:srgbClr val="0000FF"/>
                  </a:solidFill>
                  <a:latin typeface="Times New Roman" panose="02020603050405020304" charset="0"/>
                </a:rPr>
                <a:t>= 2</a:t>
              </a:r>
            </a:p>
          </p:txBody>
        </p:sp>
      </p:grpSp>
      <p:grpSp>
        <p:nvGrpSpPr>
          <p:cNvPr id="10249" name="组合 10248"/>
          <p:cNvGrpSpPr/>
          <p:nvPr/>
        </p:nvGrpSpPr>
        <p:grpSpPr>
          <a:xfrm>
            <a:off x="2046560" y="4145014"/>
            <a:ext cx="985838" cy="828675"/>
            <a:chOff x="4608" y="732"/>
            <a:chExt cx="828" cy="696"/>
          </a:xfrm>
        </p:grpSpPr>
        <p:sp>
          <p:nvSpPr>
            <p:cNvPr id="10250" name="椭圆 10249"/>
            <p:cNvSpPr/>
            <p:nvPr/>
          </p:nvSpPr>
          <p:spPr>
            <a:xfrm>
              <a:off x="4608" y="1164"/>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a:t>
              </a:r>
            </a:p>
          </p:txBody>
        </p:sp>
        <p:sp>
          <p:nvSpPr>
            <p:cNvPr id="10251" name="直接连接符 10250"/>
            <p:cNvSpPr/>
            <p:nvPr/>
          </p:nvSpPr>
          <p:spPr>
            <a:xfrm flipH="1">
              <a:off x="4764" y="792"/>
              <a:ext cx="672" cy="372"/>
            </a:xfrm>
            <a:prstGeom prst="line">
              <a:avLst/>
            </a:prstGeom>
            <a:ln w="31750" cap="flat" cmpd="sng">
              <a:solidFill>
                <a:schemeClr val="tx1"/>
              </a:solidFill>
              <a:prstDash val="solid"/>
              <a:miter/>
              <a:headEnd type="none" w="med" len="med"/>
              <a:tailEnd type="none" w="med" len="med"/>
            </a:ln>
          </p:spPr>
        </p:sp>
        <p:sp>
          <p:nvSpPr>
            <p:cNvPr id="10252" name="文本框 10251"/>
            <p:cNvSpPr txBox="1"/>
            <p:nvPr/>
          </p:nvSpPr>
          <p:spPr>
            <a:xfrm>
              <a:off x="4632" y="732"/>
              <a:ext cx="528"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1</a:t>
              </a:r>
              <a:r>
                <a:rPr lang="en-US" altLang="zh-CN" b="1" dirty="0">
                  <a:solidFill>
                    <a:srgbClr val="0000FF"/>
                  </a:solidFill>
                  <a:latin typeface="Times New Roman" panose="02020603050405020304" charset="0"/>
                </a:rPr>
                <a:t>=1</a:t>
              </a:r>
            </a:p>
          </p:txBody>
        </p:sp>
      </p:grpSp>
      <p:sp>
        <p:nvSpPr>
          <p:cNvPr id="10254" name="文本框 10253"/>
          <p:cNvSpPr txBox="1"/>
          <p:nvPr/>
        </p:nvSpPr>
        <p:spPr>
          <a:xfrm>
            <a:off x="1146448" y="5773789"/>
            <a:ext cx="728663"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dirty="0">
                <a:solidFill>
                  <a:srgbClr val="FF0000"/>
                </a:solidFill>
                <a:latin typeface="Times New Roman" panose="02020603050405020304" charset="0"/>
              </a:rPr>
              <a:t>kill</a:t>
            </a:r>
          </a:p>
        </p:txBody>
      </p:sp>
      <p:graphicFrame>
        <p:nvGraphicFramePr>
          <p:cNvPr id="10255" name="表格 10254"/>
          <p:cNvGraphicFramePr/>
          <p:nvPr>
            <p:extLst>
              <p:ext uri="{D42A27DB-BD31-4B8C-83A1-F6EECF244321}">
                <p14:modId xmlns:p14="http://schemas.microsoft.com/office/powerpoint/2010/main" val="1248487088"/>
              </p:ext>
            </p:extLst>
          </p:nvPr>
        </p:nvGraphicFramePr>
        <p:xfrm>
          <a:off x="4317682" y="4457476"/>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90000"/>
                        </a:lnSpc>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90000"/>
                        </a:lnSpc>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0282" name="表格 10281"/>
          <p:cNvGraphicFramePr/>
          <p:nvPr>
            <p:extLst>
              <p:ext uri="{D42A27DB-BD31-4B8C-83A1-F6EECF244321}">
                <p14:modId xmlns:p14="http://schemas.microsoft.com/office/powerpoint/2010/main" val="3431648814"/>
              </p:ext>
            </p:extLst>
          </p:nvPr>
        </p:nvGraphicFramePr>
        <p:xfrm>
          <a:off x="6317932" y="4457476"/>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90000"/>
                        </a:lnSpc>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r>
                        <a:rPr lang="en-US" altLang="zh-CN" sz="1400" b="1">
                          <a:solidFill>
                            <a:srgbClr val="FF0000"/>
                          </a:solidFill>
                          <a:latin typeface="Times New Roman" panose="02020603050405020304" charset="0"/>
                        </a:rPr>
                        <a:t>2</a:t>
                      </a:r>
                      <a:endParaRPr lang="zh-CN" altLang="en-US" sz="14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90000"/>
                        </a:lnSpc>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2" name="矩形 1"/>
          <p:cNvSpPr/>
          <p:nvPr/>
        </p:nvSpPr>
        <p:spPr>
          <a:xfrm>
            <a:off x="688896" y="512089"/>
            <a:ext cx="3647152" cy="454035"/>
          </a:xfrm>
          <a:prstGeom prst="rect">
            <a:avLst/>
          </a:prstGeom>
        </p:spPr>
        <p:txBody>
          <a:bodyPr wrap="none">
            <a:spAutoFit/>
          </a:bodyPr>
          <a:lstStyle/>
          <a:p>
            <a:pPr>
              <a:lnSpc>
                <a:spcPct val="150000"/>
              </a:lnSpc>
            </a:pPr>
            <a:r>
              <a:rPr lang="zh-CN" altLang="en-US" dirty="0"/>
              <a:t>四皇后问题的解空间树的构造过程</a:t>
            </a:r>
          </a:p>
        </p:txBody>
      </p:sp>
      <p:sp>
        <p:nvSpPr>
          <p:cNvPr id="3" name="矩形 2"/>
          <p:cNvSpPr/>
          <p:nvPr/>
        </p:nvSpPr>
        <p:spPr>
          <a:xfrm>
            <a:off x="688896" y="908720"/>
            <a:ext cx="7766208"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开始把根结点 </a:t>
            </a:r>
            <a:r>
              <a:rPr lang="en-US" altLang="zh-CN" dirty="0"/>
              <a:t>1 </a:t>
            </a:r>
            <a:r>
              <a:rPr lang="zh-CN" altLang="en-US" dirty="0"/>
              <a:t>作为唯一的活结点</a:t>
            </a:r>
            <a:r>
              <a:rPr lang="en-US" altLang="zh-CN" dirty="0"/>
              <a:t>, </a:t>
            </a:r>
            <a:r>
              <a:rPr lang="zh-CN" altLang="en-US" dirty="0"/>
              <a:t>根结点就成为扩展结点，此时问题的解为</a:t>
            </a:r>
            <a:r>
              <a:rPr lang="en-US" altLang="zh-CN" dirty="0"/>
              <a:t>( )</a:t>
            </a:r>
            <a:r>
              <a:rPr lang="zh-CN" altLang="en-US" dirty="0"/>
              <a:t>；接着生成子结点，假设按自然数递增的次序来生 成子结点，那么结点 </a:t>
            </a:r>
            <a:r>
              <a:rPr lang="en-US" altLang="zh-CN" dirty="0"/>
              <a:t>2 </a:t>
            </a:r>
            <a:r>
              <a:rPr lang="zh-CN" altLang="en-US" dirty="0"/>
              <a:t>被生成，此时问题的解为</a:t>
            </a:r>
            <a:r>
              <a:rPr lang="en-US" altLang="zh-CN" dirty="0"/>
              <a:t>(1)</a:t>
            </a:r>
            <a:r>
              <a:rPr lang="zh-CN" altLang="en-US" dirty="0"/>
              <a:t>，即把皇后 </a:t>
            </a:r>
            <a:r>
              <a:rPr lang="en-US" altLang="zh-CN" dirty="0"/>
              <a:t>1 </a:t>
            </a:r>
            <a:r>
              <a:rPr lang="zh-CN" altLang="en-US" dirty="0"/>
              <a:t>放在第 </a:t>
            </a:r>
            <a:r>
              <a:rPr lang="en-US" altLang="zh-CN" dirty="0"/>
              <a:t>1 </a:t>
            </a:r>
            <a:r>
              <a:rPr lang="zh-CN" altLang="en-US" dirty="0"/>
              <a:t>列上。</a:t>
            </a:r>
          </a:p>
        </p:txBody>
      </p:sp>
      <p:sp>
        <p:nvSpPr>
          <p:cNvPr id="4" name="矩形 3"/>
          <p:cNvSpPr/>
          <p:nvPr/>
        </p:nvSpPr>
        <p:spPr>
          <a:xfrm>
            <a:off x="688896" y="2180536"/>
            <a:ext cx="7627520" cy="1700530"/>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结点 </a:t>
            </a:r>
            <a:r>
              <a:rPr lang="en-US" altLang="zh-CN" dirty="0"/>
              <a:t>2 </a:t>
            </a:r>
            <a:r>
              <a:rPr lang="zh-CN" altLang="en-US" dirty="0"/>
              <a:t>变成扩展结点，它再生成结点 </a:t>
            </a:r>
            <a:r>
              <a:rPr lang="en-US" altLang="zh-CN" dirty="0"/>
              <a:t>3</a:t>
            </a:r>
            <a:r>
              <a:rPr lang="zh-CN" altLang="en-US" dirty="0"/>
              <a:t>，此时问题的解变为</a:t>
            </a:r>
            <a:r>
              <a:rPr lang="en-US" altLang="zh-CN" dirty="0"/>
              <a:t>(1, 2)</a:t>
            </a:r>
            <a:r>
              <a:rPr lang="zh-CN" altLang="en-US" dirty="0"/>
              <a:t>，即皇后 </a:t>
            </a:r>
            <a:r>
              <a:rPr lang="en-US" altLang="zh-CN" dirty="0"/>
              <a:t>1 </a:t>
            </a:r>
            <a:r>
              <a:rPr lang="zh-CN" altLang="en-US" dirty="0"/>
              <a:t>在第 </a:t>
            </a:r>
            <a:r>
              <a:rPr lang="en-US" altLang="zh-CN" dirty="0"/>
              <a:t>1 </a:t>
            </a:r>
            <a:r>
              <a:rPr lang="zh-CN" altLang="en-US" dirty="0"/>
              <a:t>列上， 皇后 </a:t>
            </a:r>
            <a:r>
              <a:rPr lang="en-US" altLang="zh-CN" dirty="0"/>
              <a:t>2 </a:t>
            </a:r>
            <a:r>
              <a:rPr lang="zh-CN" altLang="en-US" dirty="0"/>
              <a:t>在第 </a:t>
            </a:r>
            <a:r>
              <a:rPr lang="en-US" altLang="zh-CN" dirty="0"/>
              <a:t>2 </a:t>
            </a:r>
            <a:r>
              <a:rPr lang="zh-CN" altLang="en-US" dirty="0"/>
              <a:t>列上，此时不满足任意两个皇后都不能处于同一行、同一列或同一斜线上的约束 条件，所以结点 </a:t>
            </a:r>
            <a:r>
              <a:rPr lang="en-US" altLang="zh-CN" dirty="0"/>
              <a:t>3 </a:t>
            </a:r>
            <a:r>
              <a:rPr lang="zh-CN" altLang="en-US" dirty="0"/>
              <a:t>被剪枝，此时应回溯。</a:t>
            </a:r>
          </a:p>
        </p:txBody>
      </p:sp>
    </p:spTree>
    <p:extLst>
      <p:ext uri="{BB962C8B-B14F-4D97-AF65-F5344CB8AC3E}">
        <p14:creationId xmlns:p14="http://schemas.microsoft.com/office/powerpoint/2010/main" val="361711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0249"/>
                                        </p:tgtEl>
                                        <p:attrNameLst>
                                          <p:attrName>style.visibility</p:attrName>
                                        </p:attrNameLst>
                                      </p:cBhvr>
                                      <p:to>
                                        <p:strVal val="visible"/>
                                      </p:to>
                                    </p:set>
                                    <p:animEffect transition="in" filter="wipe(up)">
                                      <p:cBhvr>
                                        <p:cTn id="15" dur="500"/>
                                        <p:tgtEl>
                                          <p:spTgt spid="1024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1025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245"/>
                                        </p:tgtEl>
                                        <p:attrNameLst>
                                          <p:attrName>style.visibility</p:attrName>
                                        </p:attrNameLst>
                                      </p:cBhvr>
                                      <p:to>
                                        <p:strVal val="visible"/>
                                      </p:to>
                                    </p:set>
                                    <p:animEffect transition="in" filter="wipe(up)">
                                      <p:cBhvr>
                                        <p:cTn id="28" dur="500"/>
                                        <p:tgtEl>
                                          <p:spTgt spid="1024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0242"/>
                                        </p:tgtEl>
                                        <p:attrNameLst>
                                          <p:attrName>style.visibility</p:attrName>
                                        </p:attrNameLst>
                                      </p:cBhvr>
                                      <p:to>
                                        <p:strVal val="visible"/>
                                      </p:to>
                                    </p:set>
                                    <p:animEffect transition="in" filter="wipe(left)">
                                      <p:cBhvr>
                                        <p:cTn id="33" dur="500"/>
                                        <p:tgtEl>
                                          <p:spTgt spid="10242"/>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499"/>
                                          </p:stCondLst>
                                        </p:cTn>
                                        <p:tgtEl>
                                          <p:spTgt spid="1028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0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nimBg="1"/>
      <p:bldP spid="10254" grpId="0"/>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7" name="组合 11266"/>
          <p:cNvGrpSpPr/>
          <p:nvPr/>
        </p:nvGrpSpPr>
        <p:grpSpPr>
          <a:xfrm>
            <a:off x="1069746" y="3349943"/>
            <a:ext cx="858249" cy="817423"/>
            <a:chOff x="4236" y="1440"/>
            <a:chExt cx="636" cy="672"/>
          </a:xfrm>
        </p:grpSpPr>
        <p:sp>
          <p:nvSpPr>
            <p:cNvPr id="11268" name="椭圆 11267"/>
            <p:cNvSpPr/>
            <p:nvPr/>
          </p:nvSpPr>
          <p:spPr>
            <a:xfrm>
              <a:off x="4584" y="184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8</a:t>
              </a:r>
            </a:p>
          </p:txBody>
        </p:sp>
        <p:sp>
          <p:nvSpPr>
            <p:cNvPr id="11269" name="直接连接符 11268"/>
            <p:cNvSpPr/>
            <p:nvPr/>
          </p:nvSpPr>
          <p:spPr>
            <a:xfrm>
              <a:off x="4740" y="1440"/>
              <a:ext cx="0" cy="432"/>
            </a:xfrm>
            <a:prstGeom prst="line">
              <a:avLst/>
            </a:prstGeom>
            <a:ln w="31750" cap="flat" cmpd="sng">
              <a:solidFill>
                <a:schemeClr val="tx1"/>
              </a:solidFill>
              <a:prstDash val="solid"/>
              <a:miter/>
              <a:headEnd type="none" w="med" len="med"/>
              <a:tailEnd type="none" w="med" len="med"/>
            </a:ln>
          </p:spPr>
        </p:sp>
        <p:sp>
          <p:nvSpPr>
            <p:cNvPr id="11270" name="文本框 11269"/>
            <p:cNvSpPr txBox="1"/>
            <p:nvPr/>
          </p:nvSpPr>
          <p:spPr>
            <a:xfrm>
              <a:off x="4236" y="1560"/>
              <a:ext cx="540" cy="524"/>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2</a:t>
              </a:r>
              <a:r>
                <a:rPr lang="en-US" altLang="zh-CN" b="1">
                  <a:latin typeface="Times New Roman" panose="02020603050405020304" charset="0"/>
                </a:rPr>
                <a:t>= 3</a:t>
              </a:r>
            </a:p>
          </p:txBody>
        </p:sp>
      </p:grpSp>
      <p:grpSp>
        <p:nvGrpSpPr>
          <p:cNvPr id="11272" name="组合 11271"/>
          <p:cNvGrpSpPr/>
          <p:nvPr/>
        </p:nvGrpSpPr>
        <p:grpSpPr>
          <a:xfrm>
            <a:off x="583972" y="2278381"/>
            <a:ext cx="2331844" cy="2374755"/>
            <a:chOff x="3852" y="528"/>
            <a:chExt cx="1728" cy="2022"/>
          </a:xfrm>
        </p:grpSpPr>
        <p:sp>
          <p:nvSpPr>
            <p:cNvPr id="11273" name="椭圆 11272"/>
            <p:cNvSpPr/>
            <p:nvPr/>
          </p:nvSpPr>
          <p:spPr>
            <a:xfrm>
              <a:off x="5292" y="52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a:t>
              </a:r>
            </a:p>
          </p:txBody>
        </p:sp>
        <p:grpSp>
          <p:nvGrpSpPr>
            <p:cNvPr id="11274" name="组合 11273"/>
            <p:cNvGrpSpPr/>
            <p:nvPr/>
          </p:nvGrpSpPr>
          <p:grpSpPr>
            <a:xfrm>
              <a:off x="3876" y="1392"/>
              <a:ext cx="852" cy="732"/>
              <a:chOff x="3876" y="1392"/>
              <a:chExt cx="852" cy="732"/>
            </a:xfrm>
          </p:grpSpPr>
          <p:sp>
            <p:nvSpPr>
              <p:cNvPr id="11275" name="椭圆 11274"/>
              <p:cNvSpPr/>
              <p:nvPr/>
            </p:nvSpPr>
            <p:spPr>
              <a:xfrm>
                <a:off x="3876" y="186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a:t>
                </a:r>
              </a:p>
            </p:txBody>
          </p:sp>
          <p:sp>
            <p:nvSpPr>
              <p:cNvPr id="11276" name="直接连接符 11275"/>
              <p:cNvSpPr/>
              <p:nvPr/>
            </p:nvSpPr>
            <p:spPr>
              <a:xfrm flipH="1">
                <a:off x="4044" y="1392"/>
                <a:ext cx="684" cy="468"/>
              </a:xfrm>
              <a:prstGeom prst="line">
                <a:avLst/>
              </a:prstGeom>
              <a:ln w="31750" cap="flat" cmpd="sng">
                <a:solidFill>
                  <a:schemeClr val="tx1"/>
                </a:solidFill>
                <a:prstDash val="solid"/>
                <a:miter/>
                <a:headEnd type="none" w="med" len="med"/>
                <a:tailEnd type="none" w="med" len="med"/>
              </a:ln>
            </p:spPr>
          </p:sp>
          <p:sp>
            <p:nvSpPr>
              <p:cNvPr id="11277" name="文本框 11276"/>
              <p:cNvSpPr txBox="1"/>
              <p:nvPr/>
            </p:nvSpPr>
            <p:spPr>
              <a:xfrm>
                <a:off x="3924" y="1404"/>
                <a:ext cx="540"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2</a:t>
                </a:r>
                <a:r>
                  <a:rPr lang="en-US" altLang="zh-CN" b="1">
                    <a:solidFill>
                      <a:srgbClr val="0000FF"/>
                    </a:solidFill>
                    <a:latin typeface="Times New Roman" panose="02020603050405020304" charset="0"/>
                  </a:rPr>
                  <a:t>= 2</a:t>
                </a:r>
              </a:p>
            </p:txBody>
          </p:sp>
        </p:grpSp>
        <p:grpSp>
          <p:nvGrpSpPr>
            <p:cNvPr id="11278" name="组合 11277"/>
            <p:cNvGrpSpPr/>
            <p:nvPr/>
          </p:nvGrpSpPr>
          <p:grpSpPr>
            <a:xfrm>
              <a:off x="4608" y="732"/>
              <a:ext cx="828" cy="696"/>
              <a:chOff x="4608" y="732"/>
              <a:chExt cx="828" cy="696"/>
            </a:xfrm>
          </p:grpSpPr>
          <p:sp>
            <p:nvSpPr>
              <p:cNvPr id="11279" name="椭圆 11278"/>
              <p:cNvSpPr/>
              <p:nvPr/>
            </p:nvSpPr>
            <p:spPr>
              <a:xfrm>
                <a:off x="4608" y="1164"/>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a:t>
                </a:r>
              </a:p>
            </p:txBody>
          </p:sp>
          <p:sp>
            <p:nvSpPr>
              <p:cNvPr id="11280" name="直接连接符 11279"/>
              <p:cNvSpPr/>
              <p:nvPr/>
            </p:nvSpPr>
            <p:spPr>
              <a:xfrm flipH="1">
                <a:off x="4764" y="792"/>
                <a:ext cx="672" cy="372"/>
              </a:xfrm>
              <a:prstGeom prst="line">
                <a:avLst/>
              </a:prstGeom>
              <a:ln w="31750" cap="flat" cmpd="sng">
                <a:solidFill>
                  <a:schemeClr val="tx1"/>
                </a:solidFill>
                <a:prstDash val="solid"/>
                <a:miter/>
                <a:headEnd type="none" w="med" len="med"/>
                <a:tailEnd type="none" w="med" len="med"/>
              </a:ln>
            </p:spPr>
          </p:sp>
          <p:sp>
            <p:nvSpPr>
              <p:cNvPr id="11281" name="文本框 11280"/>
              <p:cNvSpPr txBox="1"/>
              <p:nvPr/>
            </p:nvSpPr>
            <p:spPr>
              <a:xfrm>
                <a:off x="4728" y="732"/>
                <a:ext cx="504"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1</a:t>
                </a:r>
                <a:r>
                  <a:rPr lang="en-US" altLang="zh-CN" b="1">
                    <a:solidFill>
                      <a:srgbClr val="0000FF"/>
                    </a:solidFill>
                    <a:latin typeface="Times New Roman" panose="02020603050405020304" charset="0"/>
                  </a:rPr>
                  <a:t>=1</a:t>
                </a:r>
              </a:p>
            </p:txBody>
          </p:sp>
        </p:grpSp>
        <p:sp>
          <p:nvSpPr>
            <p:cNvPr id="11282" name="文本框 11281"/>
            <p:cNvSpPr txBox="1"/>
            <p:nvPr/>
          </p:nvSpPr>
          <p:spPr>
            <a:xfrm>
              <a:off x="3852" y="2100"/>
              <a:ext cx="420"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sp>
        <p:nvSpPr>
          <p:cNvPr id="11283" name="直接连接符 11282"/>
          <p:cNvSpPr/>
          <p:nvPr/>
        </p:nvSpPr>
        <p:spPr>
          <a:xfrm flipV="1">
            <a:off x="812572" y="3321367"/>
            <a:ext cx="890635" cy="535553"/>
          </a:xfrm>
          <a:prstGeom prst="line">
            <a:avLst/>
          </a:prstGeom>
          <a:ln w="38100" cap="flat" cmpd="sng">
            <a:solidFill>
              <a:srgbClr val="FF0000"/>
            </a:solidFill>
            <a:prstDash val="solid"/>
            <a:miter/>
            <a:headEnd type="none" w="med" len="med"/>
            <a:tailEnd type="triangle" w="med" len="med"/>
          </a:ln>
        </p:spPr>
      </p:sp>
      <p:grpSp>
        <p:nvGrpSpPr>
          <p:cNvPr id="11284" name="组合 11283"/>
          <p:cNvGrpSpPr/>
          <p:nvPr/>
        </p:nvGrpSpPr>
        <p:grpSpPr>
          <a:xfrm>
            <a:off x="1669822" y="4164331"/>
            <a:ext cx="874442" cy="1014732"/>
            <a:chOff x="4740" y="2112"/>
            <a:chExt cx="648" cy="864"/>
          </a:xfrm>
        </p:grpSpPr>
        <p:sp>
          <p:nvSpPr>
            <p:cNvPr id="11285" name="椭圆 11284"/>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11</a:t>
              </a:r>
            </a:p>
          </p:txBody>
        </p:sp>
        <p:sp>
          <p:nvSpPr>
            <p:cNvPr id="11286" name="直接连接符 11285"/>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1287" name="文本框 11286"/>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=4</a:t>
              </a:r>
            </a:p>
          </p:txBody>
        </p:sp>
      </p:grpSp>
      <p:grpSp>
        <p:nvGrpSpPr>
          <p:cNvPr id="11288" name="组合 11287"/>
          <p:cNvGrpSpPr/>
          <p:nvPr/>
        </p:nvGrpSpPr>
        <p:grpSpPr>
          <a:xfrm>
            <a:off x="984022" y="4178618"/>
            <a:ext cx="761089" cy="1000639"/>
            <a:chOff x="4164" y="2124"/>
            <a:chExt cx="564" cy="852"/>
          </a:xfrm>
        </p:grpSpPr>
        <p:sp>
          <p:nvSpPr>
            <p:cNvPr id="11289" name="椭圆 11288"/>
            <p:cNvSpPr/>
            <p:nvPr/>
          </p:nvSpPr>
          <p:spPr>
            <a:xfrm>
              <a:off x="432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9</a:t>
              </a:r>
            </a:p>
          </p:txBody>
        </p:sp>
        <p:sp>
          <p:nvSpPr>
            <p:cNvPr id="11290" name="直接连接符 11289"/>
            <p:cNvSpPr/>
            <p:nvPr/>
          </p:nvSpPr>
          <p:spPr>
            <a:xfrm flipH="1">
              <a:off x="4464" y="2124"/>
              <a:ext cx="264" cy="588"/>
            </a:xfrm>
            <a:prstGeom prst="line">
              <a:avLst/>
            </a:prstGeom>
            <a:ln w="31750" cap="flat" cmpd="sng">
              <a:solidFill>
                <a:schemeClr val="tx1"/>
              </a:solidFill>
              <a:prstDash val="solid"/>
              <a:miter/>
              <a:headEnd type="none" w="med" len="med"/>
              <a:tailEnd type="none" w="med" len="med"/>
            </a:ln>
          </p:spPr>
        </p:sp>
        <p:sp>
          <p:nvSpPr>
            <p:cNvPr id="11291" name="文本框 11290"/>
            <p:cNvSpPr txBox="1"/>
            <p:nvPr/>
          </p:nvSpPr>
          <p:spPr>
            <a:xfrm>
              <a:off x="4164" y="2220"/>
              <a:ext cx="516" cy="543"/>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=2</a:t>
              </a:r>
            </a:p>
          </p:txBody>
        </p:sp>
      </p:grpSp>
      <p:graphicFrame>
        <p:nvGraphicFramePr>
          <p:cNvPr id="11292" name="表格 11291"/>
          <p:cNvGraphicFramePr/>
          <p:nvPr/>
        </p:nvGraphicFramePr>
        <p:xfrm>
          <a:off x="4300061" y="2500789"/>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1319" name="表格 11318"/>
          <p:cNvGraphicFramePr/>
          <p:nvPr/>
        </p:nvGraphicFramePr>
        <p:xfrm>
          <a:off x="4314349" y="4372451"/>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1346" name="表格 11345"/>
          <p:cNvGraphicFramePr/>
          <p:nvPr/>
        </p:nvGraphicFramePr>
        <p:xfrm>
          <a:off x="6357461" y="4367689"/>
          <a:ext cx="1414462" cy="1352551"/>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41710">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solidFill>
                            <a:srgbClr val="FF0000"/>
                          </a:solidFill>
                          <a:latin typeface="Times New Roman" panose="02020603050405020304" charset="0"/>
                        </a:rPr>
                        <a:t>3</a:t>
                      </a:r>
                      <a:endParaRPr lang="zh-CN" altLang="en-US" sz="14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1373" name="直接连接符 11372"/>
          <p:cNvSpPr/>
          <p:nvPr/>
        </p:nvSpPr>
        <p:spPr>
          <a:xfrm>
            <a:off x="5000149" y="3910489"/>
            <a:ext cx="0" cy="428625"/>
          </a:xfrm>
          <a:prstGeom prst="line">
            <a:avLst/>
          </a:prstGeom>
          <a:ln w="38100" cap="flat" cmpd="sng">
            <a:solidFill>
              <a:schemeClr val="tx1"/>
            </a:solidFill>
            <a:prstDash val="solid"/>
            <a:headEnd type="none" w="med" len="med"/>
            <a:tailEnd type="triangle" w="med" len="med"/>
          </a:ln>
        </p:spPr>
      </p:sp>
      <p:sp>
        <p:nvSpPr>
          <p:cNvPr id="11374" name="直接连接符 11373"/>
          <p:cNvSpPr/>
          <p:nvPr/>
        </p:nvSpPr>
        <p:spPr>
          <a:xfrm>
            <a:off x="5800249" y="5082064"/>
            <a:ext cx="500063" cy="0"/>
          </a:xfrm>
          <a:prstGeom prst="line">
            <a:avLst/>
          </a:prstGeom>
          <a:ln w="38100" cap="flat" cmpd="sng">
            <a:solidFill>
              <a:schemeClr val="tx1"/>
            </a:solidFill>
            <a:prstDash val="solid"/>
            <a:headEnd type="none" w="med" len="med"/>
            <a:tailEnd type="triangle" w="med" len="med"/>
          </a:ln>
        </p:spPr>
      </p:sp>
      <p:sp>
        <p:nvSpPr>
          <p:cNvPr id="11375" name="文本框 11374"/>
          <p:cNvSpPr txBox="1"/>
          <p:nvPr/>
        </p:nvSpPr>
        <p:spPr>
          <a:xfrm>
            <a:off x="1126897" y="5177554"/>
            <a:ext cx="550574"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1376" name="文本框 11375"/>
          <p:cNvSpPr txBox="1"/>
          <p:nvPr/>
        </p:nvSpPr>
        <p:spPr>
          <a:xfrm>
            <a:off x="1784122" y="5177554"/>
            <a:ext cx="550574"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1377" name="直接连接符 11376"/>
          <p:cNvSpPr/>
          <p:nvPr/>
        </p:nvSpPr>
        <p:spPr>
          <a:xfrm flipV="1">
            <a:off x="1423627" y="4150042"/>
            <a:ext cx="340061" cy="704675"/>
          </a:xfrm>
          <a:prstGeom prst="line">
            <a:avLst/>
          </a:prstGeom>
          <a:ln w="44450" cap="flat" cmpd="sng">
            <a:solidFill>
              <a:srgbClr val="FF0000"/>
            </a:solidFill>
            <a:prstDash val="solid"/>
            <a:headEnd type="none" w="med" len="med"/>
            <a:tailEnd type="triangle" w="med" len="med"/>
          </a:ln>
        </p:spPr>
      </p:sp>
      <p:sp>
        <p:nvSpPr>
          <p:cNvPr id="11378" name="直接连接符 11377"/>
          <p:cNvSpPr/>
          <p:nvPr/>
        </p:nvSpPr>
        <p:spPr>
          <a:xfrm flipH="1" flipV="1">
            <a:off x="1669821" y="4164331"/>
            <a:ext cx="356254" cy="690582"/>
          </a:xfrm>
          <a:prstGeom prst="line">
            <a:avLst/>
          </a:prstGeom>
          <a:ln w="44450" cap="flat" cmpd="sng">
            <a:solidFill>
              <a:srgbClr val="FF0000"/>
            </a:solidFill>
            <a:prstDash val="solid"/>
            <a:headEnd type="none" w="med" len="med"/>
            <a:tailEnd type="triangle" w="med" len="med"/>
          </a:ln>
        </p:spPr>
      </p:sp>
      <p:graphicFrame>
        <p:nvGraphicFramePr>
          <p:cNvPr id="11379" name="表格 11378"/>
          <p:cNvGraphicFramePr/>
          <p:nvPr/>
        </p:nvGraphicFramePr>
        <p:xfrm>
          <a:off x="6357461" y="2496026"/>
          <a:ext cx="1414462" cy="1352551"/>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41710">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solidFill>
                            <a:srgbClr val="FF0000"/>
                          </a:solidFill>
                          <a:latin typeface="Times New Roman" panose="02020603050405020304" charset="0"/>
                        </a:rPr>
                        <a:t>3</a:t>
                      </a:r>
                      <a:endParaRPr lang="zh-CN" altLang="en-US" sz="14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1406" name="直接连接符 11405"/>
          <p:cNvSpPr/>
          <p:nvPr/>
        </p:nvSpPr>
        <p:spPr>
          <a:xfrm flipV="1">
            <a:off x="7057549" y="3853339"/>
            <a:ext cx="0" cy="485775"/>
          </a:xfrm>
          <a:prstGeom prst="line">
            <a:avLst/>
          </a:prstGeom>
          <a:ln w="44450" cap="flat" cmpd="sng">
            <a:solidFill>
              <a:schemeClr val="tx1"/>
            </a:solidFill>
            <a:prstDash val="solid"/>
            <a:headEnd type="none" w="med" len="med"/>
            <a:tailEnd type="triangle" w="med" len="med"/>
          </a:ln>
        </p:spPr>
      </p:sp>
      <p:sp>
        <p:nvSpPr>
          <p:cNvPr id="4" name="矩形 3"/>
          <p:cNvSpPr/>
          <p:nvPr/>
        </p:nvSpPr>
        <p:spPr>
          <a:xfrm>
            <a:off x="551974" y="432313"/>
            <a:ext cx="7764442"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回溯到结点 </a:t>
            </a:r>
            <a:r>
              <a:rPr lang="en-US" altLang="zh-CN" dirty="0"/>
              <a:t>2 </a:t>
            </a:r>
            <a:r>
              <a:rPr lang="zh-CN" altLang="en-US" dirty="0"/>
              <a:t>生成结点 </a:t>
            </a:r>
            <a:r>
              <a:rPr lang="en-US" altLang="zh-CN" dirty="0"/>
              <a:t>8</a:t>
            </a:r>
            <a:r>
              <a:rPr lang="zh-CN" altLang="en-US" dirty="0"/>
              <a:t>，此时问题的解变为</a:t>
            </a:r>
            <a:r>
              <a:rPr lang="en-US" altLang="zh-CN" dirty="0"/>
              <a:t>(1, 3)</a:t>
            </a:r>
            <a:r>
              <a:rPr lang="zh-CN" altLang="en-US" dirty="0"/>
              <a:t>，则结点 </a:t>
            </a:r>
            <a:r>
              <a:rPr lang="en-US" altLang="zh-CN" dirty="0"/>
              <a:t>8 </a:t>
            </a:r>
            <a:r>
              <a:rPr lang="zh-CN" altLang="en-US" dirty="0"/>
              <a:t>成为扩展结点，结点 </a:t>
            </a:r>
            <a:r>
              <a:rPr lang="en-US" altLang="zh-CN" dirty="0"/>
              <a:t>8 </a:t>
            </a:r>
            <a:r>
              <a:rPr lang="zh-CN" altLang="en-US" dirty="0"/>
              <a:t>生成的结点 </a:t>
            </a:r>
            <a:r>
              <a:rPr lang="en-US" altLang="zh-CN" dirty="0"/>
              <a:t>9 </a:t>
            </a:r>
            <a:r>
              <a:rPr lang="zh-CN" altLang="en-US" dirty="0"/>
              <a:t>和结点 </a:t>
            </a:r>
            <a:r>
              <a:rPr lang="en-US" altLang="zh-CN" dirty="0"/>
              <a:t>11 </a:t>
            </a:r>
            <a:r>
              <a:rPr lang="zh-CN" altLang="en-US" dirty="0"/>
              <a:t>都会被剪枝（因为它的孩子生成了无法求得正确结果的棋盘格局），所以结点 </a:t>
            </a:r>
            <a:r>
              <a:rPr lang="en-US" altLang="zh-CN" dirty="0"/>
              <a:t>8 </a:t>
            </a:r>
            <a:r>
              <a:rPr lang="zh-CN" altLang="en-US" dirty="0"/>
              <a:t>也被剪枝，应回溯。</a:t>
            </a:r>
          </a:p>
        </p:txBody>
      </p:sp>
    </p:spTree>
    <p:extLst>
      <p:ext uri="{BB962C8B-B14F-4D97-AF65-F5344CB8AC3E}">
        <p14:creationId xmlns:p14="http://schemas.microsoft.com/office/powerpoint/2010/main" val="267895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83"/>
                                        </p:tgtEl>
                                        <p:attrNameLst>
                                          <p:attrName>style.visibility</p:attrName>
                                        </p:attrNameLst>
                                      </p:cBhvr>
                                      <p:to>
                                        <p:strVal val="visible"/>
                                      </p:to>
                                    </p:set>
                                    <p:animEffect transition="in" filter="wipe(down)">
                                      <p:cBhvr>
                                        <p:cTn id="7" dur="500"/>
                                        <p:tgtEl>
                                          <p:spTgt spid="1128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1129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1267"/>
                                        </p:tgtEl>
                                        <p:attrNameLst>
                                          <p:attrName>style.visibility</p:attrName>
                                        </p:attrNameLst>
                                      </p:cBhvr>
                                      <p:to>
                                        <p:strVal val="visible"/>
                                      </p:to>
                                    </p:set>
                                    <p:animEffect transition="in" filter="wipe(up)">
                                      <p:cBhvr>
                                        <p:cTn id="16" dur="500"/>
                                        <p:tgtEl>
                                          <p:spTgt spid="1126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1373"/>
                                        </p:tgtEl>
                                        <p:attrNameLst>
                                          <p:attrName>style.visibility</p:attrName>
                                        </p:attrNameLst>
                                      </p:cBhvr>
                                      <p:to>
                                        <p:strVal val="visible"/>
                                      </p:to>
                                    </p:set>
                                    <p:animEffect transition="in" filter="wipe(up)">
                                      <p:cBhvr>
                                        <p:cTn id="21" dur="500"/>
                                        <p:tgtEl>
                                          <p:spTgt spid="1137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1131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1288"/>
                                        </p:tgtEl>
                                        <p:attrNameLst>
                                          <p:attrName>style.visibility</p:attrName>
                                        </p:attrNameLst>
                                      </p:cBhvr>
                                      <p:to>
                                        <p:strVal val="visible"/>
                                      </p:to>
                                    </p:set>
                                    <p:animEffect transition="in" filter="wipe(up)">
                                      <p:cBhvr>
                                        <p:cTn id="30" dur="500"/>
                                        <p:tgtEl>
                                          <p:spTgt spid="1128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1374"/>
                                        </p:tgtEl>
                                        <p:attrNameLst>
                                          <p:attrName>style.visibility</p:attrName>
                                        </p:attrNameLst>
                                      </p:cBhvr>
                                      <p:to>
                                        <p:strVal val="visible"/>
                                      </p:to>
                                    </p:set>
                                    <p:animEffect transition="in" filter="wipe(left)">
                                      <p:cBhvr>
                                        <p:cTn id="35" dur="500"/>
                                        <p:tgtEl>
                                          <p:spTgt spid="1137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1134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1137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1377"/>
                                        </p:tgtEl>
                                        <p:attrNameLst>
                                          <p:attrName>style.visibility</p:attrName>
                                        </p:attrNameLst>
                                      </p:cBhvr>
                                      <p:to>
                                        <p:strVal val="visible"/>
                                      </p:to>
                                    </p:set>
                                    <p:animEffect transition="in" filter="wipe(down)">
                                      <p:cBhvr>
                                        <p:cTn id="48" dur="500"/>
                                        <p:tgtEl>
                                          <p:spTgt spid="1137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1284"/>
                                        </p:tgtEl>
                                        <p:attrNameLst>
                                          <p:attrName>style.visibility</p:attrName>
                                        </p:attrNameLst>
                                      </p:cBhvr>
                                      <p:to>
                                        <p:strVal val="visible"/>
                                      </p:to>
                                    </p:set>
                                    <p:animEffect transition="in" filter="wipe(up)">
                                      <p:cBhvr>
                                        <p:cTn id="53" dur="500"/>
                                        <p:tgtEl>
                                          <p:spTgt spid="1128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11406"/>
                                        </p:tgtEl>
                                        <p:attrNameLst>
                                          <p:attrName>style.visibility</p:attrName>
                                        </p:attrNameLst>
                                      </p:cBhvr>
                                      <p:to>
                                        <p:strVal val="visible"/>
                                      </p:to>
                                    </p:set>
                                    <p:animEffect transition="in" filter="wipe(down)">
                                      <p:cBhvr>
                                        <p:cTn id="58" dur="500"/>
                                        <p:tgtEl>
                                          <p:spTgt spid="11406"/>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499"/>
                                          </p:stCondLst>
                                        </p:cTn>
                                        <p:tgtEl>
                                          <p:spTgt spid="1137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1137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11378"/>
                                        </p:tgtEl>
                                        <p:attrNameLst>
                                          <p:attrName>style.visibility</p:attrName>
                                        </p:attrNameLst>
                                      </p:cBhvr>
                                      <p:to>
                                        <p:strVal val="visible"/>
                                      </p:to>
                                    </p:set>
                                    <p:animEffect transition="in" filter="wipe(down)">
                                      <p:cBhvr>
                                        <p:cTn id="71" dur="500"/>
                                        <p:tgtEl>
                                          <p:spTgt spid="11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5" grpId="0"/>
      <p:bldP spid="113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611188" y="764704"/>
            <a:ext cx="7772400" cy="4824412"/>
          </a:xfrm>
        </p:spPr>
        <p:txBody>
          <a:bodyPr/>
          <a:lstStyle/>
          <a:p>
            <a:pPr eaLnBrk="1" hangingPunct="1">
              <a:lnSpc>
                <a:spcPct val="150000"/>
              </a:lnSpc>
              <a:buFont typeface="Wingdings" panose="05000000000000000000" pitchFamily="2" charset="2"/>
              <a:buChar char="l"/>
            </a:pPr>
            <a:r>
              <a:rPr lang="zh-CN" altLang="en-US" sz="1800" dirty="0"/>
              <a:t>问题的解空间：对于给定问题的一个实例，解向量满足显式约束条件的所有多元组，就构成了该实例的一个解空间。在一般情况下，问题的解是问题解空间中的一个子集，解空间中满足所有约束条件的解称为可行解；解空间中使所求解的目标函数取最大或最小值的可行解称 为最优解。 </a:t>
            </a:r>
            <a:endParaRPr lang="en-US" altLang="zh-CN" sz="1800" dirty="0"/>
          </a:p>
          <a:p>
            <a:pPr eaLnBrk="1" hangingPunct="1">
              <a:lnSpc>
                <a:spcPct val="150000"/>
              </a:lnSpc>
              <a:buFont typeface="Wingdings" panose="05000000000000000000" pitchFamily="2" charset="2"/>
              <a:buChar char="l"/>
            </a:pPr>
            <a:r>
              <a:rPr lang="zh-CN" altLang="en-US" sz="1800" dirty="0"/>
              <a:t>解空间树：可以将回溯法的搜索空间看做树形结构，也称为解空间树或状态空间，树中 的每一个结点确定所求解问题的一个问题状态，一个解对应于树中的一片树叶。算法从树根（最 初状态）出发，尝试所有可达的结点。当不能前行时，就后退一步或若干步，再从另一个结点 继续搜索，直到所有结点都试探过。 </a:t>
            </a:r>
          </a:p>
        </p:txBody>
      </p:sp>
    </p:spTree>
    <p:extLst>
      <p:ext uri="{BB962C8B-B14F-4D97-AF65-F5344CB8AC3E}">
        <p14:creationId xmlns:p14="http://schemas.microsoft.com/office/powerpoint/2010/main" val="37517969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1" name="组合 12290"/>
          <p:cNvGrpSpPr/>
          <p:nvPr/>
        </p:nvGrpSpPr>
        <p:grpSpPr>
          <a:xfrm>
            <a:off x="6742271" y="2669381"/>
            <a:ext cx="1382695" cy="935744"/>
            <a:chOff x="4248" y="1344"/>
            <a:chExt cx="996" cy="780"/>
          </a:xfrm>
        </p:grpSpPr>
        <p:sp>
          <p:nvSpPr>
            <p:cNvPr id="12292" name="椭圆 12291"/>
            <p:cNvSpPr/>
            <p:nvPr/>
          </p:nvSpPr>
          <p:spPr>
            <a:xfrm>
              <a:off x="4956" y="1836"/>
              <a:ext cx="288" cy="288"/>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13</a:t>
              </a:r>
            </a:p>
          </p:txBody>
        </p:sp>
        <p:sp>
          <p:nvSpPr>
            <p:cNvPr id="12293" name="直接连接符 12292"/>
            <p:cNvSpPr/>
            <p:nvPr/>
          </p:nvSpPr>
          <p:spPr>
            <a:xfrm>
              <a:off x="4248" y="1416"/>
              <a:ext cx="840" cy="420"/>
            </a:xfrm>
            <a:prstGeom prst="line">
              <a:avLst/>
            </a:prstGeom>
            <a:ln w="31750" cap="flat" cmpd="sng">
              <a:solidFill>
                <a:schemeClr val="tx1"/>
              </a:solidFill>
              <a:prstDash val="solid"/>
              <a:miter/>
              <a:headEnd type="none" w="med" len="med"/>
              <a:tailEnd type="none" w="med" len="med"/>
            </a:ln>
          </p:spPr>
        </p:sp>
        <p:sp>
          <p:nvSpPr>
            <p:cNvPr id="12294" name="文本框 12293"/>
            <p:cNvSpPr txBox="1"/>
            <p:nvPr/>
          </p:nvSpPr>
          <p:spPr>
            <a:xfrm>
              <a:off x="4548" y="1344"/>
              <a:ext cx="552" cy="543"/>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2</a:t>
              </a:r>
              <a:r>
                <a:rPr lang="en-US" altLang="zh-CN" b="1">
                  <a:latin typeface="Times New Roman" panose="02020603050405020304" charset="0"/>
                </a:rPr>
                <a:t>= 4</a:t>
              </a:r>
            </a:p>
          </p:txBody>
        </p:sp>
      </p:grpSp>
      <p:grpSp>
        <p:nvGrpSpPr>
          <p:cNvPr id="12295" name="组合 12294"/>
          <p:cNvGrpSpPr/>
          <p:nvPr/>
        </p:nvGrpSpPr>
        <p:grpSpPr>
          <a:xfrm>
            <a:off x="6899434" y="4612481"/>
            <a:ext cx="849608" cy="1036516"/>
            <a:chOff x="4380" y="2976"/>
            <a:chExt cx="612" cy="864"/>
          </a:xfrm>
        </p:grpSpPr>
        <p:sp>
          <p:nvSpPr>
            <p:cNvPr id="12296" name="椭圆 12295"/>
            <p:cNvSpPr/>
            <p:nvPr/>
          </p:nvSpPr>
          <p:spPr>
            <a:xfrm>
              <a:off x="4704" y="3576"/>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15</a:t>
              </a:r>
            </a:p>
          </p:txBody>
        </p:sp>
        <p:sp>
          <p:nvSpPr>
            <p:cNvPr id="12297" name="直接连接符 12296"/>
            <p:cNvSpPr/>
            <p:nvPr/>
          </p:nvSpPr>
          <p:spPr>
            <a:xfrm>
              <a:off x="4848" y="2976"/>
              <a:ext cx="0" cy="600"/>
            </a:xfrm>
            <a:prstGeom prst="line">
              <a:avLst/>
            </a:prstGeom>
            <a:ln w="31750" cap="flat" cmpd="sng">
              <a:solidFill>
                <a:schemeClr val="tx1"/>
              </a:solidFill>
              <a:prstDash val="solid"/>
              <a:miter/>
              <a:headEnd type="none" w="med" len="med"/>
              <a:tailEnd type="none" w="med" len="med"/>
            </a:ln>
          </p:spPr>
        </p:sp>
        <p:sp>
          <p:nvSpPr>
            <p:cNvPr id="12298" name="文本框 12297"/>
            <p:cNvSpPr txBox="1"/>
            <p:nvPr/>
          </p:nvSpPr>
          <p:spPr>
            <a:xfrm>
              <a:off x="4380" y="3252"/>
              <a:ext cx="504" cy="403"/>
            </a:xfrm>
            <a:prstGeom prst="rect">
              <a:avLst/>
            </a:prstGeom>
            <a:noFill/>
            <a:ln w="9525">
              <a:noFill/>
            </a:ln>
          </p:spPr>
          <p:txBody>
            <a:bodyPr>
              <a:spAutoFit/>
            </a:bodyPr>
            <a:lstStyle/>
            <a:p>
              <a:pPr>
                <a:lnSpc>
                  <a:spcPct val="70000"/>
                </a:lnSpc>
                <a:spcBef>
                  <a:spcPct val="50000"/>
                </a:spcBef>
                <a:buClr>
                  <a:schemeClr val="bg1"/>
                </a:buClr>
              </a:pPr>
              <a:r>
                <a:rPr lang="en-US" altLang="zh-CN" b="1">
                  <a:latin typeface="Times New Roman" panose="02020603050405020304" charset="0"/>
                </a:rPr>
                <a:t>x</a:t>
              </a:r>
              <a:r>
                <a:rPr lang="en-US" altLang="zh-CN" b="1" baseline="-25000">
                  <a:latin typeface="Times New Roman" panose="02020603050405020304" charset="0"/>
                </a:rPr>
                <a:t>4</a:t>
              </a:r>
              <a:r>
                <a:rPr lang="en-US" altLang="zh-CN" b="1">
                  <a:latin typeface="Times New Roman" panose="02020603050405020304" charset="0"/>
                </a:rPr>
                <a:t>=3</a:t>
              </a:r>
            </a:p>
          </p:txBody>
        </p:sp>
      </p:grpSp>
      <p:grpSp>
        <p:nvGrpSpPr>
          <p:cNvPr id="12300" name="组合 12299"/>
          <p:cNvGrpSpPr/>
          <p:nvPr/>
        </p:nvGrpSpPr>
        <p:grpSpPr>
          <a:xfrm>
            <a:off x="5584984" y="1697830"/>
            <a:ext cx="2398892" cy="3461053"/>
            <a:chOff x="3276" y="528"/>
            <a:chExt cx="1728" cy="2885"/>
          </a:xfrm>
        </p:grpSpPr>
        <p:grpSp>
          <p:nvGrpSpPr>
            <p:cNvPr id="12301" name="组合 12300"/>
            <p:cNvGrpSpPr/>
            <p:nvPr/>
          </p:nvGrpSpPr>
          <p:grpSpPr>
            <a:xfrm>
              <a:off x="3684" y="1428"/>
              <a:ext cx="636" cy="696"/>
              <a:chOff x="4236" y="1440"/>
              <a:chExt cx="636" cy="672"/>
            </a:xfrm>
          </p:grpSpPr>
          <p:sp>
            <p:nvSpPr>
              <p:cNvPr id="12302" name="椭圆 12301"/>
              <p:cNvSpPr/>
              <p:nvPr/>
            </p:nvSpPr>
            <p:spPr>
              <a:xfrm>
                <a:off x="4584" y="184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8</a:t>
                </a:r>
              </a:p>
            </p:txBody>
          </p:sp>
          <p:sp>
            <p:nvSpPr>
              <p:cNvPr id="12303" name="直接连接符 12302"/>
              <p:cNvSpPr/>
              <p:nvPr/>
            </p:nvSpPr>
            <p:spPr>
              <a:xfrm>
                <a:off x="4740" y="1440"/>
                <a:ext cx="0" cy="432"/>
              </a:xfrm>
              <a:prstGeom prst="line">
                <a:avLst/>
              </a:prstGeom>
              <a:ln w="31750" cap="flat" cmpd="sng">
                <a:solidFill>
                  <a:schemeClr val="tx1"/>
                </a:solidFill>
                <a:prstDash val="solid"/>
                <a:miter/>
                <a:headEnd type="none" w="med" len="med"/>
                <a:tailEnd type="none" w="med" len="med"/>
              </a:ln>
            </p:spPr>
          </p:sp>
          <p:sp>
            <p:nvSpPr>
              <p:cNvPr id="12304" name="文本框 12303"/>
              <p:cNvSpPr txBox="1"/>
              <p:nvPr/>
            </p:nvSpPr>
            <p:spPr>
              <a:xfrm>
                <a:off x="4236" y="1560"/>
                <a:ext cx="540" cy="524"/>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2</a:t>
                </a:r>
                <a:r>
                  <a:rPr lang="en-US" altLang="zh-CN" b="1">
                    <a:latin typeface="Times New Roman" panose="02020603050405020304" charset="0"/>
                  </a:rPr>
                  <a:t>= 3</a:t>
                </a:r>
              </a:p>
            </p:txBody>
          </p:sp>
        </p:grpSp>
        <p:grpSp>
          <p:nvGrpSpPr>
            <p:cNvPr id="12305" name="组合 12304"/>
            <p:cNvGrpSpPr/>
            <p:nvPr/>
          </p:nvGrpSpPr>
          <p:grpSpPr>
            <a:xfrm>
              <a:off x="3276" y="528"/>
              <a:ext cx="1728" cy="2885"/>
              <a:chOff x="3276" y="528"/>
              <a:chExt cx="1728" cy="2885"/>
            </a:xfrm>
          </p:grpSpPr>
          <p:grpSp>
            <p:nvGrpSpPr>
              <p:cNvPr id="12306" name="组合 12305"/>
              <p:cNvGrpSpPr/>
              <p:nvPr/>
            </p:nvGrpSpPr>
            <p:grpSpPr>
              <a:xfrm>
                <a:off x="3276" y="528"/>
                <a:ext cx="1728" cy="2022"/>
                <a:chOff x="3852" y="528"/>
                <a:chExt cx="1728" cy="2022"/>
              </a:xfrm>
            </p:grpSpPr>
            <p:sp>
              <p:nvSpPr>
                <p:cNvPr id="12307" name="椭圆 12306"/>
                <p:cNvSpPr/>
                <p:nvPr/>
              </p:nvSpPr>
              <p:spPr>
                <a:xfrm>
                  <a:off x="5292" y="52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a:t>
                  </a:r>
                </a:p>
              </p:txBody>
            </p:sp>
            <p:grpSp>
              <p:nvGrpSpPr>
                <p:cNvPr id="12308" name="组合 12307"/>
                <p:cNvGrpSpPr/>
                <p:nvPr/>
              </p:nvGrpSpPr>
              <p:grpSpPr>
                <a:xfrm>
                  <a:off x="3876" y="1392"/>
                  <a:ext cx="852" cy="732"/>
                  <a:chOff x="3876" y="1392"/>
                  <a:chExt cx="852" cy="732"/>
                </a:xfrm>
              </p:grpSpPr>
              <p:sp>
                <p:nvSpPr>
                  <p:cNvPr id="12309" name="椭圆 12308"/>
                  <p:cNvSpPr/>
                  <p:nvPr/>
                </p:nvSpPr>
                <p:spPr>
                  <a:xfrm>
                    <a:off x="3876" y="186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a:t>
                    </a:r>
                  </a:p>
                </p:txBody>
              </p:sp>
              <p:sp>
                <p:nvSpPr>
                  <p:cNvPr id="12310" name="直接连接符 12309"/>
                  <p:cNvSpPr/>
                  <p:nvPr/>
                </p:nvSpPr>
                <p:spPr>
                  <a:xfrm flipH="1">
                    <a:off x="4044" y="1392"/>
                    <a:ext cx="684" cy="468"/>
                  </a:xfrm>
                  <a:prstGeom prst="line">
                    <a:avLst/>
                  </a:prstGeom>
                  <a:ln w="31750" cap="flat" cmpd="sng">
                    <a:solidFill>
                      <a:schemeClr val="tx1"/>
                    </a:solidFill>
                    <a:prstDash val="solid"/>
                    <a:miter/>
                    <a:headEnd type="none" w="med" len="med"/>
                    <a:tailEnd type="none" w="med" len="med"/>
                  </a:ln>
                </p:spPr>
              </p:sp>
              <p:sp>
                <p:nvSpPr>
                  <p:cNvPr id="12311" name="文本框 12310"/>
                  <p:cNvSpPr txBox="1"/>
                  <p:nvPr/>
                </p:nvSpPr>
                <p:spPr>
                  <a:xfrm>
                    <a:off x="3924" y="1404"/>
                    <a:ext cx="540"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2</a:t>
                    </a:r>
                    <a:r>
                      <a:rPr lang="en-US" altLang="zh-CN" b="1">
                        <a:solidFill>
                          <a:srgbClr val="0000FF"/>
                        </a:solidFill>
                        <a:latin typeface="Times New Roman" panose="02020603050405020304" charset="0"/>
                      </a:rPr>
                      <a:t>= 2</a:t>
                    </a:r>
                  </a:p>
                </p:txBody>
              </p:sp>
            </p:grpSp>
            <p:grpSp>
              <p:nvGrpSpPr>
                <p:cNvPr id="12312" name="组合 12311"/>
                <p:cNvGrpSpPr/>
                <p:nvPr/>
              </p:nvGrpSpPr>
              <p:grpSpPr>
                <a:xfrm>
                  <a:off x="4608" y="732"/>
                  <a:ext cx="828" cy="696"/>
                  <a:chOff x="4608" y="732"/>
                  <a:chExt cx="828" cy="696"/>
                </a:xfrm>
              </p:grpSpPr>
              <p:sp>
                <p:nvSpPr>
                  <p:cNvPr id="12313" name="椭圆 12312"/>
                  <p:cNvSpPr/>
                  <p:nvPr/>
                </p:nvSpPr>
                <p:spPr>
                  <a:xfrm>
                    <a:off x="4608" y="1164"/>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a:t>
                    </a:r>
                  </a:p>
                </p:txBody>
              </p:sp>
              <p:sp>
                <p:nvSpPr>
                  <p:cNvPr id="12314" name="直接连接符 12313"/>
                  <p:cNvSpPr/>
                  <p:nvPr/>
                </p:nvSpPr>
                <p:spPr>
                  <a:xfrm flipH="1">
                    <a:off x="4764" y="792"/>
                    <a:ext cx="672" cy="372"/>
                  </a:xfrm>
                  <a:prstGeom prst="line">
                    <a:avLst/>
                  </a:prstGeom>
                  <a:ln w="31750" cap="flat" cmpd="sng">
                    <a:solidFill>
                      <a:schemeClr val="tx1"/>
                    </a:solidFill>
                    <a:prstDash val="solid"/>
                    <a:miter/>
                    <a:headEnd type="none" w="med" len="med"/>
                    <a:tailEnd type="none" w="med" len="med"/>
                  </a:ln>
                </p:spPr>
              </p:sp>
              <p:sp>
                <p:nvSpPr>
                  <p:cNvPr id="12315" name="文本框 12314"/>
                  <p:cNvSpPr txBox="1"/>
                  <p:nvPr/>
                </p:nvSpPr>
                <p:spPr>
                  <a:xfrm>
                    <a:off x="4728" y="732"/>
                    <a:ext cx="504"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1</a:t>
                    </a:r>
                    <a:r>
                      <a:rPr lang="en-US" altLang="zh-CN" b="1">
                        <a:solidFill>
                          <a:srgbClr val="0000FF"/>
                        </a:solidFill>
                        <a:latin typeface="Times New Roman" panose="02020603050405020304" charset="0"/>
                      </a:rPr>
                      <a:t>=1</a:t>
                    </a:r>
                  </a:p>
                </p:txBody>
              </p:sp>
            </p:grpSp>
            <p:sp>
              <p:nvSpPr>
                <p:cNvPr id="12316" name="文本框 12315"/>
                <p:cNvSpPr txBox="1"/>
                <p:nvPr/>
              </p:nvSpPr>
              <p:spPr>
                <a:xfrm>
                  <a:off x="3852" y="2100"/>
                  <a:ext cx="420"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sp>
            <p:nvSpPr>
              <p:cNvPr id="12317" name="直接连接符 12316"/>
              <p:cNvSpPr/>
              <p:nvPr/>
            </p:nvSpPr>
            <p:spPr>
              <a:xfrm flipV="1">
                <a:off x="3468" y="1404"/>
                <a:ext cx="660" cy="456"/>
              </a:xfrm>
              <a:prstGeom prst="line">
                <a:avLst/>
              </a:prstGeom>
              <a:ln w="38100" cap="flat" cmpd="sng">
                <a:solidFill>
                  <a:srgbClr val="FF0000"/>
                </a:solidFill>
                <a:prstDash val="solid"/>
                <a:miter/>
                <a:headEnd type="none" w="med" len="med"/>
                <a:tailEnd type="triangle" w="med" len="med"/>
              </a:ln>
            </p:spPr>
          </p:sp>
          <p:grpSp>
            <p:nvGrpSpPr>
              <p:cNvPr id="12318" name="组合 12317"/>
              <p:cNvGrpSpPr/>
              <p:nvPr/>
            </p:nvGrpSpPr>
            <p:grpSpPr>
              <a:xfrm>
                <a:off x="4188" y="2112"/>
                <a:ext cx="648" cy="864"/>
                <a:chOff x="4740" y="2112"/>
                <a:chExt cx="648" cy="864"/>
              </a:xfrm>
            </p:grpSpPr>
            <p:sp>
              <p:nvSpPr>
                <p:cNvPr id="12319" name="椭圆 12318"/>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11</a:t>
                  </a:r>
                </a:p>
              </p:txBody>
            </p:sp>
            <p:sp>
              <p:nvSpPr>
                <p:cNvPr id="12320" name="直接连接符 12319"/>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2321" name="文本框 12320"/>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=4</a:t>
                  </a:r>
                </a:p>
              </p:txBody>
            </p:sp>
          </p:grpSp>
          <p:grpSp>
            <p:nvGrpSpPr>
              <p:cNvPr id="12322" name="组合 12321"/>
              <p:cNvGrpSpPr/>
              <p:nvPr/>
            </p:nvGrpSpPr>
            <p:grpSpPr>
              <a:xfrm>
                <a:off x="3612" y="2124"/>
                <a:ext cx="564" cy="852"/>
                <a:chOff x="4164" y="2124"/>
                <a:chExt cx="564" cy="852"/>
              </a:xfrm>
            </p:grpSpPr>
            <p:sp>
              <p:nvSpPr>
                <p:cNvPr id="12323" name="椭圆 12322"/>
                <p:cNvSpPr/>
                <p:nvPr/>
              </p:nvSpPr>
              <p:spPr>
                <a:xfrm>
                  <a:off x="432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9</a:t>
                  </a:r>
                </a:p>
              </p:txBody>
            </p:sp>
            <p:sp>
              <p:nvSpPr>
                <p:cNvPr id="12324" name="直接连接符 12323"/>
                <p:cNvSpPr/>
                <p:nvPr/>
              </p:nvSpPr>
              <p:spPr>
                <a:xfrm flipH="1">
                  <a:off x="4464" y="2124"/>
                  <a:ext cx="264" cy="588"/>
                </a:xfrm>
                <a:prstGeom prst="line">
                  <a:avLst/>
                </a:prstGeom>
                <a:ln w="31750" cap="flat" cmpd="sng">
                  <a:solidFill>
                    <a:schemeClr val="tx1"/>
                  </a:solidFill>
                  <a:prstDash val="solid"/>
                  <a:miter/>
                  <a:headEnd type="none" w="med" len="med"/>
                  <a:tailEnd type="none" w="med" len="med"/>
                </a:ln>
              </p:spPr>
            </p:sp>
            <p:sp>
              <p:nvSpPr>
                <p:cNvPr id="12325" name="文本框 12324"/>
                <p:cNvSpPr txBox="1"/>
                <p:nvPr/>
              </p:nvSpPr>
              <p:spPr>
                <a:xfrm>
                  <a:off x="4164" y="2220"/>
                  <a:ext cx="516" cy="543"/>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=2</a:t>
                  </a:r>
                </a:p>
              </p:txBody>
            </p:sp>
          </p:grpSp>
          <p:sp>
            <p:nvSpPr>
              <p:cNvPr id="12326" name="文本框 12325"/>
              <p:cNvSpPr txBox="1"/>
              <p:nvPr/>
            </p:nvSpPr>
            <p:spPr>
              <a:xfrm>
                <a:off x="3732" y="2963"/>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2327" name="文本框 12326"/>
              <p:cNvSpPr txBox="1"/>
              <p:nvPr/>
            </p:nvSpPr>
            <p:spPr>
              <a:xfrm>
                <a:off x="4284" y="2963"/>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grpSp>
      <p:sp>
        <p:nvSpPr>
          <p:cNvPr id="12328" name="直接连接符 12327"/>
          <p:cNvSpPr/>
          <p:nvPr/>
        </p:nvSpPr>
        <p:spPr>
          <a:xfrm flipV="1">
            <a:off x="6851066" y="2751827"/>
            <a:ext cx="0" cy="532655"/>
          </a:xfrm>
          <a:prstGeom prst="line">
            <a:avLst/>
          </a:prstGeom>
          <a:ln w="38100" cap="flat" cmpd="sng">
            <a:solidFill>
              <a:srgbClr val="FF0000"/>
            </a:solidFill>
            <a:prstDash val="solid"/>
            <a:miter/>
            <a:headEnd type="none" w="med" len="med"/>
            <a:tailEnd type="triangle" w="med" len="med"/>
          </a:ln>
        </p:spPr>
      </p:sp>
      <p:grpSp>
        <p:nvGrpSpPr>
          <p:cNvPr id="12329" name="组合 12328"/>
          <p:cNvGrpSpPr/>
          <p:nvPr/>
        </p:nvGrpSpPr>
        <p:grpSpPr>
          <a:xfrm>
            <a:off x="7185184" y="3498056"/>
            <a:ext cx="716336" cy="1122892"/>
            <a:chOff x="4620" y="2040"/>
            <a:chExt cx="516" cy="936"/>
          </a:xfrm>
        </p:grpSpPr>
        <p:sp>
          <p:nvSpPr>
            <p:cNvPr id="12330" name="椭圆 12329"/>
            <p:cNvSpPr/>
            <p:nvPr/>
          </p:nvSpPr>
          <p:spPr>
            <a:xfrm>
              <a:off x="4704"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14</a:t>
              </a:r>
            </a:p>
          </p:txBody>
        </p:sp>
        <p:sp>
          <p:nvSpPr>
            <p:cNvPr id="12331" name="直接连接符 12330"/>
            <p:cNvSpPr/>
            <p:nvPr/>
          </p:nvSpPr>
          <p:spPr>
            <a:xfrm flipH="1">
              <a:off x="4848" y="2124"/>
              <a:ext cx="264" cy="588"/>
            </a:xfrm>
            <a:prstGeom prst="line">
              <a:avLst/>
            </a:prstGeom>
            <a:ln w="31750" cap="flat" cmpd="sng">
              <a:solidFill>
                <a:schemeClr val="tx1"/>
              </a:solidFill>
              <a:prstDash val="solid"/>
              <a:miter/>
              <a:headEnd type="none" w="med" len="med"/>
              <a:tailEnd type="none" w="med" len="med"/>
            </a:ln>
          </p:spPr>
        </p:sp>
        <p:sp>
          <p:nvSpPr>
            <p:cNvPr id="12332" name="文本框 12331"/>
            <p:cNvSpPr txBox="1"/>
            <p:nvPr/>
          </p:nvSpPr>
          <p:spPr>
            <a:xfrm>
              <a:off x="4620" y="2040"/>
              <a:ext cx="516" cy="543"/>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=2</a:t>
              </a:r>
            </a:p>
          </p:txBody>
        </p:sp>
      </p:grpSp>
      <p:sp>
        <p:nvSpPr>
          <p:cNvPr id="12333" name="文本框 12332"/>
          <p:cNvSpPr txBox="1"/>
          <p:nvPr/>
        </p:nvSpPr>
        <p:spPr>
          <a:xfrm>
            <a:off x="7389971" y="5625704"/>
            <a:ext cx="566405"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aphicFrame>
        <p:nvGraphicFramePr>
          <p:cNvPr id="12334" name="表格 12333"/>
          <p:cNvGraphicFramePr/>
          <p:nvPr/>
        </p:nvGraphicFramePr>
        <p:xfrm>
          <a:off x="616506" y="2561035"/>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nSpc>
                          <a:spcPct val="80000"/>
                        </a:lnSpc>
                        <a:spcBef>
                          <a:spcPct val="0"/>
                        </a:spcBef>
                        <a:buClr>
                          <a:schemeClr val="bg1"/>
                        </a:buClr>
                        <a:buNone/>
                      </a:pPr>
                      <a:endParaRPr lang="zh-CN" altLang="en-US" sz="1400"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2361" name="表格 12360"/>
          <p:cNvGraphicFramePr/>
          <p:nvPr/>
        </p:nvGraphicFramePr>
        <p:xfrm>
          <a:off x="630793" y="4432697"/>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2388" name="表格 12387"/>
          <p:cNvGraphicFramePr/>
          <p:nvPr/>
        </p:nvGraphicFramePr>
        <p:xfrm>
          <a:off x="2673906" y="4427935"/>
          <a:ext cx="1414462" cy="1352551"/>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41710">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3</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solidFill>
                            <a:srgbClr val="FF0000"/>
                          </a:solidFill>
                          <a:latin typeface="Times New Roman" panose="02020603050405020304" charset="0"/>
                        </a:rPr>
                        <a:t>4</a:t>
                      </a:r>
                      <a:endParaRPr lang="zh-CN" altLang="en-US" sz="14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2415" name="直接连接符 12414"/>
          <p:cNvSpPr/>
          <p:nvPr/>
        </p:nvSpPr>
        <p:spPr>
          <a:xfrm>
            <a:off x="1316594" y="3970735"/>
            <a:ext cx="0" cy="428625"/>
          </a:xfrm>
          <a:prstGeom prst="line">
            <a:avLst/>
          </a:prstGeom>
          <a:ln w="38100" cap="flat" cmpd="sng">
            <a:solidFill>
              <a:schemeClr val="tx1"/>
            </a:solidFill>
            <a:prstDash val="solid"/>
            <a:headEnd type="none" w="med" len="med"/>
            <a:tailEnd type="triangle" w="med" len="med"/>
          </a:ln>
        </p:spPr>
      </p:sp>
      <p:sp>
        <p:nvSpPr>
          <p:cNvPr id="12416" name="直接连接符 12415"/>
          <p:cNvSpPr/>
          <p:nvPr/>
        </p:nvSpPr>
        <p:spPr>
          <a:xfrm>
            <a:off x="2116693" y="5142310"/>
            <a:ext cx="500063" cy="0"/>
          </a:xfrm>
          <a:prstGeom prst="line">
            <a:avLst/>
          </a:prstGeom>
          <a:ln w="38100" cap="flat" cmpd="sng">
            <a:solidFill>
              <a:schemeClr val="tx1"/>
            </a:solidFill>
            <a:prstDash val="solid"/>
            <a:headEnd type="none" w="med" len="med"/>
            <a:tailEnd type="triangle" w="med" len="med"/>
          </a:ln>
        </p:spPr>
      </p:sp>
      <p:graphicFrame>
        <p:nvGraphicFramePr>
          <p:cNvPr id="12417" name="表格 12416"/>
          <p:cNvGraphicFramePr/>
          <p:nvPr/>
        </p:nvGraphicFramePr>
        <p:xfrm>
          <a:off x="2673906" y="2561035"/>
          <a:ext cx="1414462" cy="1347788"/>
        </p:xfrm>
        <a:graphic>
          <a:graphicData uri="http://schemas.openxmlformats.org/drawingml/2006/table">
            <a:tbl>
              <a:tblPr/>
              <a:tblGrid>
                <a:gridCol w="353616">
                  <a:extLst>
                    <a:ext uri="{9D8B030D-6E8A-4147-A177-3AD203B41FA5}">
                      <a16:colId xmlns:a16="http://schemas.microsoft.com/office/drawing/2014/main" val="20000"/>
                    </a:ext>
                  </a:extLst>
                </a:gridCol>
                <a:gridCol w="353615">
                  <a:extLst>
                    <a:ext uri="{9D8B030D-6E8A-4147-A177-3AD203B41FA5}">
                      <a16:colId xmlns:a16="http://schemas.microsoft.com/office/drawing/2014/main" val="20001"/>
                    </a:ext>
                  </a:extLst>
                </a:gridCol>
                <a:gridCol w="353616">
                  <a:extLst>
                    <a:ext uri="{9D8B030D-6E8A-4147-A177-3AD203B41FA5}">
                      <a16:colId xmlns:a16="http://schemas.microsoft.com/office/drawing/2014/main" val="20002"/>
                    </a:ext>
                  </a:extLst>
                </a:gridCol>
                <a:gridCol w="353615">
                  <a:extLst>
                    <a:ext uri="{9D8B030D-6E8A-4147-A177-3AD203B41FA5}">
                      <a16:colId xmlns:a16="http://schemas.microsoft.com/office/drawing/2014/main" val="20003"/>
                    </a:ext>
                  </a:extLst>
                </a:gridCol>
              </a:tblGrid>
              <a:tr h="336947">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1</a:t>
                      </a:r>
                      <a:endParaRPr lang="zh-CN" altLang="en-US" sz="14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latin typeface="Times New Roman" panose="02020603050405020304" charset="0"/>
                        </a:rPr>
                        <a:t>2</a:t>
                      </a:r>
                      <a:endParaRPr lang="zh-CN" altLang="en-US" sz="14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400" b="1">
                          <a:solidFill>
                            <a:srgbClr val="FF0000"/>
                          </a:solidFill>
                          <a:latin typeface="Times New Roman" panose="02020603050405020304" charset="0"/>
                        </a:rPr>
                        <a:t>3</a:t>
                      </a:r>
                      <a:endParaRPr lang="zh-CN" altLang="en-US" sz="14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336947">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endParaRPr lang="zh-CN" altLang="en-US" sz="14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2444" name="直接连接符 12443"/>
          <p:cNvSpPr/>
          <p:nvPr/>
        </p:nvSpPr>
        <p:spPr>
          <a:xfrm flipV="1">
            <a:off x="3373994" y="3927872"/>
            <a:ext cx="0" cy="471488"/>
          </a:xfrm>
          <a:prstGeom prst="line">
            <a:avLst/>
          </a:prstGeom>
          <a:ln w="38100" cap="flat" cmpd="sng">
            <a:solidFill>
              <a:schemeClr val="tx1"/>
            </a:solidFill>
            <a:prstDash val="solid"/>
            <a:miter/>
            <a:headEnd type="none" w="med" len="med"/>
            <a:tailEnd type="triangle" w="med" len="med"/>
          </a:ln>
        </p:spPr>
      </p:sp>
      <p:grpSp>
        <p:nvGrpSpPr>
          <p:cNvPr id="12445" name="组合 12444"/>
          <p:cNvGrpSpPr/>
          <p:nvPr/>
        </p:nvGrpSpPr>
        <p:grpSpPr>
          <a:xfrm>
            <a:off x="7756684" y="3598069"/>
            <a:ext cx="899584" cy="1036516"/>
            <a:chOff x="4740" y="2112"/>
            <a:chExt cx="648" cy="864"/>
          </a:xfrm>
        </p:grpSpPr>
        <p:sp>
          <p:nvSpPr>
            <p:cNvPr id="12446" name="椭圆 12445"/>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16</a:t>
              </a:r>
            </a:p>
          </p:txBody>
        </p:sp>
        <p:sp>
          <p:nvSpPr>
            <p:cNvPr id="12447" name="直接连接符 12446"/>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2448" name="文本框 12447"/>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a:latin typeface="Times New Roman" panose="02020603050405020304" charset="0"/>
                </a:rPr>
                <a:t>x</a:t>
              </a:r>
              <a:r>
                <a:rPr lang="en-US" altLang="zh-CN" b="1" baseline="-25000">
                  <a:latin typeface="Times New Roman" panose="02020603050405020304" charset="0"/>
                </a:rPr>
                <a:t>3</a:t>
              </a:r>
              <a:r>
                <a:rPr lang="en-US" altLang="zh-CN" b="1">
                  <a:latin typeface="Times New Roman" panose="02020603050405020304" charset="0"/>
                </a:rPr>
                <a:t>=3</a:t>
              </a:r>
            </a:p>
          </p:txBody>
        </p:sp>
      </p:grpSp>
      <p:sp>
        <p:nvSpPr>
          <p:cNvPr id="12449" name="文本框 12448"/>
          <p:cNvSpPr txBox="1"/>
          <p:nvPr/>
        </p:nvSpPr>
        <p:spPr>
          <a:xfrm>
            <a:off x="7870984" y="4611291"/>
            <a:ext cx="566405"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2450" name="直接连接符 12449"/>
          <p:cNvSpPr/>
          <p:nvPr/>
        </p:nvSpPr>
        <p:spPr>
          <a:xfrm flipV="1">
            <a:off x="6465127" y="3573015"/>
            <a:ext cx="411129" cy="744856"/>
          </a:xfrm>
          <a:prstGeom prst="line">
            <a:avLst/>
          </a:prstGeom>
          <a:ln w="44450" cap="flat" cmpd="sng">
            <a:solidFill>
              <a:srgbClr val="FF0000"/>
            </a:solidFill>
            <a:prstDash val="solid"/>
            <a:headEnd type="none" w="med" len="med"/>
            <a:tailEnd type="triangle" w="med" len="med"/>
          </a:ln>
        </p:spPr>
      </p:sp>
      <p:sp>
        <p:nvSpPr>
          <p:cNvPr id="12451" name="直接连接符 12450"/>
          <p:cNvSpPr/>
          <p:nvPr/>
        </p:nvSpPr>
        <p:spPr>
          <a:xfrm flipH="1" flipV="1">
            <a:off x="6867724" y="3614085"/>
            <a:ext cx="366497" cy="705407"/>
          </a:xfrm>
          <a:prstGeom prst="line">
            <a:avLst/>
          </a:prstGeom>
          <a:ln w="44450" cap="flat" cmpd="sng">
            <a:solidFill>
              <a:srgbClr val="FF0000"/>
            </a:solidFill>
            <a:prstDash val="solid"/>
            <a:headEnd type="none" w="med" len="med"/>
            <a:tailEnd type="triangle" w="med" len="med"/>
          </a:ln>
        </p:spPr>
      </p:sp>
      <p:grpSp>
        <p:nvGrpSpPr>
          <p:cNvPr id="12452" name="组合 12451"/>
          <p:cNvGrpSpPr/>
          <p:nvPr/>
        </p:nvGrpSpPr>
        <p:grpSpPr>
          <a:xfrm>
            <a:off x="7506610" y="3643985"/>
            <a:ext cx="361283" cy="1696985"/>
            <a:chOff x="4833" y="2247"/>
            <a:chExt cx="172" cy="1329"/>
          </a:xfrm>
        </p:grpSpPr>
        <p:sp>
          <p:nvSpPr>
            <p:cNvPr id="12453" name="直接连接符 12452"/>
            <p:cNvSpPr/>
            <p:nvPr/>
          </p:nvSpPr>
          <p:spPr>
            <a:xfrm flipV="1">
              <a:off x="4848" y="2976"/>
              <a:ext cx="0" cy="600"/>
            </a:xfrm>
            <a:prstGeom prst="line">
              <a:avLst/>
            </a:prstGeom>
            <a:ln w="44450" cap="flat" cmpd="sng">
              <a:solidFill>
                <a:srgbClr val="FF0000"/>
              </a:solidFill>
              <a:prstDash val="solid"/>
              <a:headEnd type="none" w="med" len="med"/>
              <a:tailEnd type="triangle" w="med" len="med"/>
            </a:ln>
          </p:spPr>
        </p:sp>
        <p:sp>
          <p:nvSpPr>
            <p:cNvPr id="12454" name="直接连接符 12453"/>
            <p:cNvSpPr/>
            <p:nvPr/>
          </p:nvSpPr>
          <p:spPr>
            <a:xfrm flipV="1">
              <a:off x="4833" y="2247"/>
              <a:ext cx="172" cy="501"/>
            </a:xfrm>
            <a:prstGeom prst="line">
              <a:avLst/>
            </a:prstGeom>
            <a:ln w="44450" cap="flat" cmpd="sng">
              <a:solidFill>
                <a:srgbClr val="FF0000"/>
              </a:solidFill>
              <a:prstDash val="solid"/>
              <a:headEnd type="none" w="med" len="med"/>
              <a:tailEnd type="triangle" w="med" len="med"/>
            </a:ln>
          </p:spPr>
        </p:sp>
      </p:grpSp>
      <p:sp>
        <p:nvSpPr>
          <p:cNvPr id="12455" name="直接连接符 12454"/>
          <p:cNvSpPr/>
          <p:nvPr/>
        </p:nvSpPr>
        <p:spPr>
          <a:xfrm flipH="1" flipV="1">
            <a:off x="7773342" y="3563880"/>
            <a:ext cx="328086" cy="735728"/>
          </a:xfrm>
          <a:prstGeom prst="line">
            <a:avLst/>
          </a:prstGeom>
          <a:ln w="44450" cap="flat" cmpd="sng">
            <a:solidFill>
              <a:srgbClr val="FF0000"/>
            </a:solidFill>
            <a:prstDash val="solid"/>
            <a:headEnd type="none" w="med" len="med"/>
            <a:tailEnd type="triangle" w="med" len="med"/>
          </a:ln>
        </p:spPr>
      </p:sp>
      <p:sp>
        <p:nvSpPr>
          <p:cNvPr id="3" name="矩形 2"/>
          <p:cNvSpPr/>
          <p:nvPr/>
        </p:nvSpPr>
        <p:spPr>
          <a:xfrm>
            <a:off x="630792" y="497502"/>
            <a:ext cx="8117671"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回溯到结点 </a:t>
            </a:r>
            <a:r>
              <a:rPr lang="en-US" altLang="zh-CN" dirty="0"/>
              <a:t>2 </a:t>
            </a:r>
            <a:r>
              <a:rPr lang="zh-CN" altLang="en-US" dirty="0"/>
              <a:t>生成结点 </a:t>
            </a:r>
            <a:r>
              <a:rPr lang="en-US" altLang="zh-CN" dirty="0"/>
              <a:t>13</a:t>
            </a:r>
            <a:r>
              <a:rPr lang="zh-CN" altLang="en-US" dirty="0"/>
              <a:t>，此时问题的解变为</a:t>
            </a:r>
            <a:r>
              <a:rPr lang="en-US" altLang="zh-CN" dirty="0"/>
              <a:t>(1, 4)</a:t>
            </a:r>
            <a:r>
              <a:rPr lang="zh-CN" altLang="en-US" dirty="0"/>
              <a:t>，结点 </a:t>
            </a:r>
            <a:r>
              <a:rPr lang="en-US" altLang="zh-CN" dirty="0"/>
              <a:t>13 </a:t>
            </a:r>
            <a:r>
              <a:rPr lang="zh-CN" altLang="en-US" dirty="0"/>
              <a:t>成为扩展结点，由于它的孩 子生成了无法求得正确结果的棋盘格局，因此结点 </a:t>
            </a:r>
            <a:r>
              <a:rPr lang="en-US" altLang="zh-CN" dirty="0"/>
              <a:t>13 </a:t>
            </a:r>
            <a:r>
              <a:rPr lang="zh-CN" altLang="en-US" dirty="0"/>
              <a:t>也被剪枝，应回溯。</a:t>
            </a:r>
          </a:p>
        </p:txBody>
      </p:sp>
    </p:spTree>
    <p:extLst>
      <p:ext uri="{BB962C8B-B14F-4D97-AF65-F5344CB8AC3E}">
        <p14:creationId xmlns:p14="http://schemas.microsoft.com/office/powerpoint/2010/main" val="197938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328"/>
                                        </p:tgtEl>
                                        <p:attrNameLst>
                                          <p:attrName>style.visibility</p:attrName>
                                        </p:attrNameLst>
                                      </p:cBhvr>
                                      <p:to>
                                        <p:strVal val="visible"/>
                                      </p:to>
                                    </p:set>
                                    <p:animEffect transition="in" filter="wipe(down)">
                                      <p:cBhvr>
                                        <p:cTn id="7" dur="500"/>
                                        <p:tgtEl>
                                          <p:spTgt spid="123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1233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2291"/>
                                        </p:tgtEl>
                                        <p:attrNameLst>
                                          <p:attrName>style.visibility</p:attrName>
                                        </p:attrNameLst>
                                      </p:cBhvr>
                                      <p:to>
                                        <p:strVal val="visible"/>
                                      </p:to>
                                    </p:set>
                                    <p:animEffect transition="in" filter="wipe(up)">
                                      <p:cBhvr>
                                        <p:cTn id="16" dur="500"/>
                                        <p:tgtEl>
                                          <p:spTgt spid="1229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2415"/>
                                        </p:tgtEl>
                                        <p:attrNameLst>
                                          <p:attrName>style.visibility</p:attrName>
                                        </p:attrNameLst>
                                      </p:cBhvr>
                                      <p:to>
                                        <p:strVal val="visible"/>
                                      </p:to>
                                    </p:set>
                                    <p:animEffect transition="in" filter="wipe(up)">
                                      <p:cBhvr>
                                        <p:cTn id="21" dur="500"/>
                                        <p:tgtEl>
                                          <p:spTgt spid="1241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1236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329"/>
                                        </p:tgtEl>
                                        <p:attrNameLst>
                                          <p:attrName>style.visibility</p:attrName>
                                        </p:attrNameLst>
                                      </p:cBhvr>
                                      <p:to>
                                        <p:strVal val="visible"/>
                                      </p:to>
                                    </p:set>
                                    <p:animEffect transition="in" filter="wipe(up)">
                                      <p:cBhvr>
                                        <p:cTn id="30" dur="500"/>
                                        <p:tgtEl>
                                          <p:spTgt spid="123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2295"/>
                                        </p:tgtEl>
                                        <p:attrNameLst>
                                          <p:attrName>style.visibility</p:attrName>
                                        </p:attrNameLst>
                                      </p:cBhvr>
                                      <p:to>
                                        <p:strVal val="visible"/>
                                      </p:to>
                                    </p:set>
                                    <p:animEffect transition="in" filter="wipe(up)">
                                      <p:cBhvr>
                                        <p:cTn id="35" dur="500"/>
                                        <p:tgtEl>
                                          <p:spTgt spid="1229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416"/>
                                        </p:tgtEl>
                                        <p:attrNameLst>
                                          <p:attrName>style.visibility</p:attrName>
                                        </p:attrNameLst>
                                      </p:cBhvr>
                                      <p:to>
                                        <p:strVal val="visible"/>
                                      </p:to>
                                    </p:set>
                                    <p:animEffect transition="in" filter="wipe(left)">
                                      <p:cBhvr>
                                        <p:cTn id="40" dur="500"/>
                                        <p:tgtEl>
                                          <p:spTgt spid="1241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1238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233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12452"/>
                                        </p:tgtEl>
                                        <p:attrNameLst>
                                          <p:attrName>style.visibility</p:attrName>
                                        </p:attrNameLst>
                                      </p:cBhvr>
                                      <p:to>
                                        <p:strVal val="visible"/>
                                      </p:to>
                                    </p:set>
                                    <p:animEffect transition="in" filter="wipe(down)">
                                      <p:cBhvr>
                                        <p:cTn id="53" dur="500"/>
                                        <p:tgtEl>
                                          <p:spTgt spid="1245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12445"/>
                                        </p:tgtEl>
                                        <p:attrNameLst>
                                          <p:attrName>style.visibility</p:attrName>
                                        </p:attrNameLst>
                                      </p:cBhvr>
                                      <p:to>
                                        <p:strVal val="visible"/>
                                      </p:to>
                                    </p:set>
                                    <p:animEffect transition="in" filter="wipe(up)">
                                      <p:cBhvr>
                                        <p:cTn id="58" dur="500"/>
                                        <p:tgtEl>
                                          <p:spTgt spid="1244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2444"/>
                                        </p:tgtEl>
                                        <p:attrNameLst>
                                          <p:attrName>style.visibility</p:attrName>
                                        </p:attrNameLst>
                                      </p:cBhvr>
                                      <p:to>
                                        <p:strVal val="visible"/>
                                      </p:to>
                                    </p:set>
                                    <p:animEffect transition="in" filter="wipe(down)">
                                      <p:cBhvr>
                                        <p:cTn id="63" dur="500"/>
                                        <p:tgtEl>
                                          <p:spTgt spid="12444"/>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499"/>
                                          </p:stCondLst>
                                        </p:cTn>
                                        <p:tgtEl>
                                          <p:spTgt spid="12417"/>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1244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2455"/>
                                        </p:tgtEl>
                                        <p:attrNameLst>
                                          <p:attrName>style.visibility</p:attrName>
                                        </p:attrNameLst>
                                      </p:cBhvr>
                                      <p:to>
                                        <p:strVal val="visible"/>
                                      </p:to>
                                    </p:set>
                                    <p:animEffect transition="in" filter="wipe(down)">
                                      <p:cBhvr>
                                        <p:cTn id="76" dur="500"/>
                                        <p:tgtEl>
                                          <p:spTgt spid="12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3" grpId="0"/>
      <p:bldP spid="1244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3313"/>
          <p:cNvGrpSpPr/>
          <p:nvPr/>
        </p:nvGrpSpPr>
        <p:grpSpPr>
          <a:xfrm>
            <a:off x="7214473" y="1854280"/>
            <a:ext cx="1300163" cy="828675"/>
            <a:chOff x="4308" y="720"/>
            <a:chExt cx="1092" cy="696"/>
          </a:xfrm>
        </p:grpSpPr>
        <p:sp>
          <p:nvSpPr>
            <p:cNvPr id="13315" name="椭圆 13314"/>
            <p:cNvSpPr/>
            <p:nvPr/>
          </p:nvSpPr>
          <p:spPr>
            <a:xfrm>
              <a:off x="5112" y="1140"/>
              <a:ext cx="288" cy="276"/>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18</a:t>
              </a:r>
            </a:p>
          </p:txBody>
        </p:sp>
        <p:sp>
          <p:nvSpPr>
            <p:cNvPr id="13316" name="直接连接符 13315"/>
            <p:cNvSpPr/>
            <p:nvPr/>
          </p:nvSpPr>
          <p:spPr>
            <a:xfrm>
              <a:off x="4308" y="788"/>
              <a:ext cx="912" cy="368"/>
            </a:xfrm>
            <a:prstGeom prst="line">
              <a:avLst/>
            </a:prstGeom>
            <a:ln w="31750" cap="flat" cmpd="sng">
              <a:solidFill>
                <a:schemeClr val="tx1"/>
              </a:solidFill>
              <a:prstDash val="solid"/>
              <a:miter/>
              <a:headEnd type="none" w="med" len="med"/>
              <a:tailEnd type="none" w="med" len="med"/>
            </a:ln>
          </p:spPr>
        </p:sp>
        <p:sp>
          <p:nvSpPr>
            <p:cNvPr id="13317" name="文本框 13316"/>
            <p:cNvSpPr txBox="1"/>
            <p:nvPr/>
          </p:nvSpPr>
          <p:spPr>
            <a:xfrm>
              <a:off x="4680" y="720"/>
              <a:ext cx="636" cy="310"/>
            </a:xfrm>
            <a:prstGeom prst="rect">
              <a:avLst/>
            </a:prstGeom>
            <a:noFill/>
            <a:ln w="9525">
              <a:noFill/>
            </a:ln>
          </p:spPr>
          <p:txBody>
            <a:bodyPr wrap="square">
              <a:spAutoFit/>
            </a:bodyPr>
            <a:lstStyle/>
            <a:p>
              <a:pPr eaLnBrk="0" hangingPunct="0">
                <a:buClr>
                  <a:schemeClr val="bg1"/>
                </a:buClr>
              </a:pPr>
              <a:r>
                <a:rPr lang="en-US" altLang="zh-CN" b="1" dirty="0">
                  <a:solidFill>
                    <a:srgbClr val="006600"/>
                  </a:solidFill>
                  <a:latin typeface="Times New Roman" panose="02020603050405020304" charset="0"/>
                </a:rPr>
                <a:t>x</a:t>
              </a:r>
              <a:r>
                <a:rPr lang="en-US" altLang="zh-CN" b="1" baseline="-25000" dirty="0">
                  <a:solidFill>
                    <a:srgbClr val="006600"/>
                  </a:solidFill>
                  <a:latin typeface="Times New Roman" panose="02020603050405020304" charset="0"/>
                </a:rPr>
                <a:t>1</a:t>
              </a:r>
              <a:r>
                <a:rPr lang="en-US" altLang="zh-CN" b="1" dirty="0">
                  <a:solidFill>
                    <a:srgbClr val="006600"/>
                  </a:solidFill>
                  <a:latin typeface="Times New Roman" panose="02020603050405020304" charset="0"/>
                </a:rPr>
                <a:t>= 2</a:t>
              </a:r>
            </a:p>
          </p:txBody>
        </p:sp>
      </p:grpSp>
      <p:sp>
        <p:nvSpPr>
          <p:cNvPr id="13318" name="直接连接符 13317"/>
          <p:cNvSpPr/>
          <p:nvPr/>
        </p:nvSpPr>
        <p:spPr>
          <a:xfrm>
            <a:off x="2394596" y="3017341"/>
            <a:ext cx="385763" cy="0"/>
          </a:xfrm>
          <a:prstGeom prst="line">
            <a:avLst/>
          </a:prstGeom>
          <a:ln w="38100" cap="flat" cmpd="sng">
            <a:solidFill>
              <a:schemeClr val="tx1"/>
            </a:solidFill>
            <a:prstDash val="solid"/>
            <a:headEnd type="none" w="med" len="med"/>
            <a:tailEnd type="triangle" w="med" len="med"/>
          </a:ln>
        </p:spPr>
      </p:sp>
      <p:grpSp>
        <p:nvGrpSpPr>
          <p:cNvPr id="13319" name="组合 13318"/>
          <p:cNvGrpSpPr/>
          <p:nvPr/>
        </p:nvGrpSpPr>
        <p:grpSpPr>
          <a:xfrm>
            <a:off x="4871324" y="1639968"/>
            <a:ext cx="2886075" cy="4227909"/>
            <a:chOff x="2340" y="540"/>
            <a:chExt cx="2424" cy="3551"/>
          </a:xfrm>
        </p:grpSpPr>
        <p:grpSp>
          <p:nvGrpSpPr>
            <p:cNvPr id="13320" name="组合 13319"/>
            <p:cNvGrpSpPr/>
            <p:nvPr/>
          </p:nvGrpSpPr>
          <p:grpSpPr>
            <a:xfrm>
              <a:off x="3264" y="1344"/>
              <a:ext cx="996" cy="780"/>
              <a:chOff x="4248" y="1344"/>
              <a:chExt cx="996" cy="780"/>
            </a:xfrm>
          </p:grpSpPr>
          <p:sp>
            <p:nvSpPr>
              <p:cNvPr id="13321" name="椭圆 13320"/>
              <p:cNvSpPr/>
              <p:nvPr/>
            </p:nvSpPr>
            <p:spPr>
              <a:xfrm>
                <a:off x="4956" y="1836"/>
                <a:ext cx="288" cy="288"/>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dirty="0">
                    <a:latin typeface="Times New Roman" panose="02020603050405020304" charset="0"/>
                  </a:rPr>
                  <a:t>13</a:t>
                </a:r>
              </a:p>
            </p:txBody>
          </p:sp>
          <p:sp>
            <p:nvSpPr>
              <p:cNvPr id="13322" name="直接连接符 13321"/>
              <p:cNvSpPr/>
              <p:nvPr/>
            </p:nvSpPr>
            <p:spPr>
              <a:xfrm>
                <a:off x="4248" y="1416"/>
                <a:ext cx="840" cy="420"/>
              </a:xfrm>
              <a:prstGeom prst="line">
                <a:avLst/>
              </a:prstGeom>
              <a:ln w="31750" cap="flat" cmpd="sng">
                <a:solidFill>
                  <a:schemeClr val="tx1"/>
                </a:solidFill>
                <a:prstDash val="solid"/>
                <a:miter/>
                <a:headEnd type="none" w="med" len="med"/>
                <a:tailEnd type="none" w="med" len="med"/>
              </a:ln>
            </p:spPr>
          </p:sp>
          <p:sp>
            <p:nvSpPr>
              <p:cNvPr id="13323" name="文本框 13322"/>
              <p:cNvSpPr txBox="1"/>
              <p:nvPr/>
            </p:nvSpPr>
            <p:spPr>
              <a:xfrm>
                <a:off x="4548" y="1344"/>
                <a:ext cx="588"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2</a:t>
                </a:r>
                <a:r>
                  <a:rPr lang="en-US" altLang="zh-CN" b="1" dirty="0">
                    <a:solidFill>
                      <a:srgbClr val="0000FF"/>
                    </a:solidFill>
                    <a:latin typeface="Times New Roman" panose="02020603050405020304" charset="0"/>
                  </a:rPr>
                  <a:t>= 4</a:t>
                </a:r>
              </a:p>
            </p:txBody>
          </p:sp>
        </p:grpSp>
        <p:grpSp>
          <p:nvGrpSpPr>
            <p:cNvPr id="13324" name="组合 13323"/>
            <p:cNvGrpSpPr/>
            <p:nvPr/>
          </p:nvGrpSpPr>
          <p:grpSpPr>
            <a:xfrm>
              <a:off x="3396" y="2976"/>
              <a:ext cx="696" cy="864"/>
              <a:chOff x="4380" y="2976"/>
              <a:chExt cx="696" cy="864"/>
            </a:xfrm>
          </p:grpSpPr>
          <p:sp>
            <p:nvSpPr>
              <p:cNvPr id="13325" name="椭圆 13324"/>
              <p:cNvSpPr/>
              <p:nvPr/>
            </p:nvSpPr>
            <p:spPr>
              <a:xfrm>
                <a:off x="4704" y="3576"/>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15</a:t>
                </a:r>
              </a:p>
            </p:txBody>
          </p:sp>
          <p:sp>
            <p:nvSpPr>
              <p:cNvPr id="13326" name="直接连接符 13325"/>
              <p:cNvSpPr/>
              <p:nvPr/>
            </p:nvSpPr>
            <p:spPr>
              <a:xfrm>
                <a:off x="4848" y="2976"/>
                <a:ext cx="0" cy="600"/>
              </a:xfrm>
              <a:prstGeom prst="line">
                <a:avLst/>
              </a:prstGeom>
              <a:ln w="31750" cap="flat" cmpd="sng">
                <a:solidFill>
                  <a:schemeClr val="tx1"/>
                </a:solidFill>
                <a:prstDash val="solid"/>
                <a:miter/>
                <a:headEnd type="none" w="med" len="med"/>
                <a:tailEnd type="none" w="med" len="med"/>
              </a:ln>
            </p:spPr>
          </p:sp>
          <p:sp>
            <p:nvSpPr>
              <p:cNvPr id="13327" name="文本框 13326"/>
              <p:cNvSpPr txBox="1"/>
              <p:nvPr/>
            </p:nvSpPr>
            <p:spPr>
              <a:xfrm>
                <a:off x="4380" y="3252"/>
                <a:ext cx="696" cy="240"/>
              </a:xfrm>
              <a:prstGeom prst="rect">
                <a:avLst/>
              </a:prstGeom>
              <a:noFill/>
              <a:ln w="9525">
                <a:noFill/>
              </a:ln>
            </p:spPr>
            <p:txBody>
              <a:bodyPr wrap="square">
                <a:spAutoFit/>
              </a:bodyPr>
              <a:lstStyle/>
              <a:p>
                <a:pPr>
                  <a:lnSpc>
                    <a:spcPct val="70000"/>
                  </a:lnSpc>
                  <a:spcBef>
                    <a:spcPct val="50000"/>
                  </a:spcBef>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4</a:t>
                </a:r>
                <a:r>
                  <a:rPr lang="en-US" altLang="zh-CN" b="1" dirty="0">
                    <a:solidFill>
                      <a:srgbClr val="0000FF"/>
                    </a:solidFill>
                    <a:latin typeface="Times New Roman" panose="02020603050405020304" charset="0"/>
                  </a:rPr>
                  <a:t>=3</a:t>
                </a:r>
              </a:p>
            </p:txBody>
          </p:sp>
        </p:grpSp>
        <p:sp>
          <p:nvSpPr>
            <p:cNvPr id="13328" name="椭圆 13327"/>
            <p:cNvSpPr/>
            <p:nvPr/>
          </p:nvSpPr>
          <p:spPr>
            <a:xfrm>
              <a:off x="4116" y="54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a:t>
              </a:r>
            </a:p>
          </p:txBody>
        </p:sp>
        <p:grpSp>
          <p:nvGrpSpPr>
            <p:cNvPr id="13329" name="组合 13328"/>
            <p:cNvGrpSpPr/>
            <p:nvPr/>
          </p:nvGrpSpPr>
          <p:grpSpPr>
            <a:xfrm>
              <a:off x="2340" y="1392"/>
              <a:ext cx="852" cy="732"/>
              <a:chOff x="3876" y="1392"/>
              <a:chExt cx="852" cy="732"/>
            </a:xfrm>
          </p:grpSpPr>
          <p:sp>
            <p:nvSpPr>
              <p:cNvPr id="13330" name="椭圆 13329"/>
              <p:cNvSpPr/>
              <p:nvPr/>
            </p:nvSpPr>
            <p:spPr>
              <a:xfrm>
                <a:off x="3876" y="186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a:t>
                </a:r>
              </a:p>
            </p:txBody>
          </p:sp>
          <p:sp>
            <p:nvSpPr>
              <p:cNvPr id="13331" name="直接连接符 13330"/>
              <p:cNvSpPr/>
              <p:nvPr/>
            </p:nvSpPr>
            <p:spPr>
              <a:xfrm flipH="1">
                <a:off x="4044" y="1392"/>
                <a:ext cx="684" cy="468"/>
              </a:xfrm>
              <a:prstGeom prst="line">
                <a:avLst/>
              </a:prstGeom>
              <a:ln w="31750" cap="flat" cmpd="sng">
                <a:solidFill>
                  <a:schemeClr val="tx1"/>
                </a:solidFill>
                <a:prstDash val="solid"/>
                <a:miter/>
                <a:headEnd type="none" w="med" len="med"/>
                <a:tailEnd type="none" w="med" len="med"/>
              </a:ln>
            </p:spPr>
          </p:sp>
          <p:sp>
            <p:nvSpPr>
              <p:cNvPr id="13332" name="文本框 13331"/>
              <p:cNvSpPr txBox="1"/>
              <p:nvPr/>
            </p:nvSpPr>
            <p:spPr>
              <a:xfrm>
                <a:off x="3924" y="1404"/>
                <a:ext cx="588"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2</a:t>
                </a:r>
                <a:r>
                  <a:rPr lang="en-US" altLang="zh-CN" b="1" dirty="0">
                    <a:solidFill>
                      <a:srgbClr val="0000FF"/>
                    </a:solidFill>
                    <a:latin typeface="Times New Roman" panose="02020603050405020304" charset="0"/>
                  </a:rPr>
                  <a:t>= 2</a:t>
                </a:r>
              </a:p>
            </p:txBody>
          </p:sp>
        </p:grpSp>
        <p:grpSp>
          <p:nvGrpSpPr>
            <p:cNvPr id="13333" name="组合 13332"/>
            <p:cNvGrpSpPr/>
            <p:nvPr/>
          </p:nvGrpSpPr>
          <p:grpSpPr>
            <a:xfrm>
              <a:off x="3089" y="732"/>
              <a:ext cx="1111" cy="696"/>
              <a:chOff x="3089" y="732"/>
              <a:chExt cx="1111" cy="696"/>
            </a:xfrm>
          </p:grpSpPr>
          <p:sp>
            <p:nvSpPr>
              <p:cNvPr id="13334" name="椭圆 13333"/>
              <p:cNvSpPr/>
              <p:nvPr/>
            </p:nvSpPr>
            <p:spPr>
              <a:xfrm>
                <a:off x="3089" y="1164"/>
                <a:ext cx="295"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a:t>
                </a:r>
              </a:p>
            </p:txBody>
          </p:sp>
          <p:sp>
            <p:nvSpPr>
              <p:cNvPr id="13335" name="直接连接符 13334"/>
              <p:cNvSpPr/>
              <p:nvPr/>
            </p:nvSpPr>
            <p:spPr>
              <a:xfrm flipH="1">
                <a:off x="3242" y="792"/>
                <a:ext cx="958" cy="372"/>
              </a:xfrm>
              <a:prstGeom prst="line">
                <a:avLst/>
              </a:prstGeom>
              <a:ln w="31750" cap="flat" cmpd="sng">
                <a:solidFill>
                  <a:schemeClr val="tx1"/>
                </a:solidFill>
                <a:prstDash val="solid"/>
                <a:miter/>
                <a:headEnd type="none" w="med" len="med"/>
                <a:tailEnd type="none" w="med" len="med"/>
              </a:ln>
            </p:spPr>
          </p:sp>
          <p:sp>
            <p:nvSpPr>
              <p:cNvPr id="13336" name="文本框 13335"/>
              <p:cNvSpPr txBox="1"/>
              <p:nvPr/>
            </p:nvSpPr>
            <p:spPr>
              <a:xfrm>
                <a:off x="3216" y="732"/>
                <a:ext cx="516"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1</a:t>
                </a:r>
                <a:r>
                  <a:rPr lang="en-US" altLang="zh-CN" b="1">
                    <a:solidFill>
                      <a:srgbClr val="0000FF"/>
                    </a:solidFill>
                    <a:latin typeface="Times New Roman" panose="02020603050405020304" charset="0"/>
                  </a:rPr>
                  <a:t>=1</a:t>
                </a:r>
              </a:p>
            </p:txBody>
          </p:sp>
        </p:grpSp>
        <p:sp>
          <p:nvSpPr>
            <p:cNvPr id="13337" name="文本框 13336"/>
            <p:cNvSpPr txBox="1"/>
            <p:nvPr/>
          </p:nvSpPr>
          <p:spPr>
            <a:xfrm>
              <a:off x="2352" y="2100"/>
              <a:ext cx="444" cy="264"/>
            </a:xfrm>
            <a:prstGeom prst="rect">
              <a:avLst/>
            </a:prstGeom>
            <a:noFill/>
            <a:ln w="9525">
              <a:noFill/>
            </a:ln>
          </p:spPr>
          <p:txBody>
            <a:bodyPr wrap="square">
              <a:spAutoFit/>
            </a:bodyPr>
            <a:lstStyle/>
            <a:p>
              <a:pPr>
                <a:lnSpc>
                  <a:spcPct val="80000"/>
                </a:lnSpc>
                <a:spcBef>
                  <a:spcPct val="50000"/>
                </a:spcBef>
                <a:buClr>
                  <a:schemeClr val="bg1"/>
                </a:buClr>
              </a:pPr>
              <a:r>
                <a:rPr lang="en-US" altLang="zh-CN" b="1" dirty="0">
                  <a:solidFill>
                    <a:srgbClr val="FF0000"/>
                  </a:solidFill>
                  <a:latin typeface="Times New Roman" panose="02020603050405020304" charset="0"/>
                </a:rPr>
                <a:t>kill</a:t>
              </a:r>
            </a:p>
          </p:txBody>
        </p:sp>
        <p:sp>
          <p:nvSpPr>
            <p:cNvPr id="13338" name="直接连接符 13337"/>
            <p:cNvSpPr/>
            <p:nvPr/>
          </p:nvSpPr>
          <p:spPr>
            <a:xfrm flipV="1">
              <a:off x="2508" y="1404"/>
              <a:ext cx="660" cy="456"/>
            </a:xfrm>
            <a:prstGeom prst="line">
              <a:avLst/>
            </a:prstGeom>
            <a:ln w="38100" cap="flat" cmpd="sng">
              <a:solidFill>
                <a:srgbClr val="FF0000"/>
              </a:solidFill>
              <a:prstDash val="solid"/>
              <a:miter/>
              <a:headEnd type="none" w="med" len="med"/>
              <a:tailEnd type="triangle" w="med" len="med"/>
            </a:ln>
          </p:spPr>
        </p:sp>
        <p:grpSp>
          <p:nvGrpSpPr>
            <p:cNvPr id="13339" name="组合 13338"/>
            <p:cNvGrpSpPr/>
            <p:nvPr/>
          </p:nvGrpSpPr>
          <p:grpSpPr>
            <a:xfrm>
              <a:off x="3228" y="2112"/>
              <a:ext cx="648" cy="864"/>
              <a:chOff x="4740" y="2112"/>
              <a:chExt cx="648" cy="864"/>
            </a:xfrm>
          </p:grpSpPr>
          <p:sp>
            <p:nvSpPr>
              <p:cNvPr id="13340" name="椭圆 13339"/>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11</a:t>
                </a:r>
              </a:p>
            </p:txBody>
          </p:sp>
          <p:sp>
            <p:nvSpPr>
              <p:cNvPr id="13341" name="直接连接符 13340"/>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3342" name="文本框 13341"/>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3</a:t>
                </a:r>
                <a:r>
                  <a:rPr lang="en-US" altLang="zh-CN" b="1" dirty="0">
                    <a:solidFill>
                      <a:srgbClr val="0000FF"/>
                    </a:solidFill>
                    <a:latin typeface="Times New Roman" panose="02020603050405020304" charset="0"/>
                  </a:rPr>
                  <a:t>=4</a:t>
                </a:r>
              </a:p>
            </p:txBody>
          </p:sp>
        </p:grpSp>
        <p:grpSp>
          <p:nvGrpSpPr>
            <p:cNvPr id="13343" name="组合 13342"/>
            <p:cNvGrpSpPr/>
            <p:nvPr/>
          </p:nvGrpSpPr>
          <p:grpSpPr>
            <a:xfrm>
              <a:off x="2652" y="2124"/>
              <a:ext cx="564" cy="852"/>
              <a:chOff x="4164" y="2124"/>
              <a:chExt cx="564" cy="852"/>
            </a:xfrm>
          </p:grpSpPr>
          <p:sp>
            <p:nvSpPr>
              <p:cNvPr id="13344" name="椭圆 13343"/>
              <p:cNvSpPr/>
              <p:nvPr/>
            </p:nvSpPr>
            <p:spPr>
              <a:xfrm>
                <a:off x="432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9</a:t>
                </a:r>
              </a:p>
            </p:txBody>
          </p:sp>
          <p:sp>
            <p:nvSpPr>
              <p:cNvPr id="13345" name="直接连接符 13344"/>
              <p:cNvSpPr/>
              <p:nvPr/>
            </p:nvSpPr>
            <p:spPr>
              <a:xfrm flipH="1">
                <a:off x="4464" y="2124"/>
                <a:ext cx="264" cy="588"/>
              </a:xfrm>
              <a:prstGeom prst="line">
                <a:avLst/>
              </a:prstGeom>
              <a:ln w="31750" cap="flat" cmpd="sng">
                <a:solidFill>
                  <a:schemeClr val="tx1"/>
                </a:solidFill>
                <a:prstDash val="solid"/>
                <a:miter/>
                <a:headEnd type="none" w="med" len="med"/>
                <a:tailEnd type="none" w="med" len="med"/>
              </a:ln>
            </p:spPr>
          </p:sp>
          <p:sp>
            <p:nvSpPr>
              <p:cNvPr id="13346" name="文本框 13345"/>
              <p:cNvSpPr txBox="1"/>
              <p:nvPr/>
            </p:nvSpPr>
            <p:spPr>
              <a:xfrm>
                <a:off x="4164" y="2220"/>
                <a:ext cx="540"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3</a:t>
                </a:r>
                <a:r>
                  <a:rPr lang="en-US" altLang="zh-CN" b="1" dirty="0">
                    <a:solidFill>
                      <a:srgbClr val="0000FF"/>
                    </a:solidFill>
                    <a:latin typeface="Times New Roman" panose="02020603050405020304" charset="0"/>
                  </a:rPr>
                  <a:t>=2</a:t>
                </a:r>
              </a:p>
            </p:txBody>
          </p:sp>
        </p:grpSp>
        <p:sp>
          <p:nvSpPr>
            <p:cNvPr id="13347" name="文本框 13346"/>
            <p:cNvSpPr txBox="1"/>
            <p:nvPr/>
          </p:nvSpPr>
          <p:spPr>
            <a:xfrm>
              <a:off x="2748" y="2963"/>
              <a:ext cx="444" cy="264"/>
            </a:xfrm>
            <a:prstGeom prst="rect">
              <a:avLst/>
            </a:prstGeom>
            <a:noFill/>
            <a:ln w="9525">
              <a:noFill/>
            </a:ln>
          </p:spPr>
          <p:txBody>
            <a:bodyPr wrap="square">
              <a:spAutoFit/>
            </a:bodyPr>
            <a:lstStyle/>
            <a:p>
              <a:pPr>
                <a:lnSpc>
                  <a:spcPct val="80000"/>
                </a:lnSpc>
                <a:spcBef>
                  <a:spcPct val="50000"/>
                </a:spcBef>
                <a:buClr>
                  <a:schemeClr val="bg1"/>
                </a:buClr>
              </a:pPr>
              <a:r>
                <a:rPr lang="en-US" altLang="zh-CN" b="1" dirty="0">
                  <a:solidFill>
                    <a:srgbClr val="FF0000"/>
                  </a:solidFill>
                  <a:latin typeface="Times New Roman" panose="02020603050405020304" charset="0"/>
                </a:rPr>
                <a:t>kill</a:t>
              </a:r>
            </a:p>
          </p:txBody>
        </p:sp>
        <p:sp>
          <p:nvSpPr>
            <p:cNvPr id="13348" name="文本框 13347"/>
            <p:cNvSpPr txBox="1"/>
            <p:nvPr/>
          </p:nvSpPr>
          <p:spPr>
            <a:xfrm>
              <a:off x="3223" y="2940"/>
              <a:ext cx="437" cy="264"/>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nvGrpSpPr>
            <p:cNvPr id="13349" name="组合 13348"/>
            <p:cNvGrpSpPr/>
            <p:nvPr/>
          </p:nvGrpSpPr>
          <p:grpSpPr>
            <a:xfrm>
              <a:off x="2736" y="1404"/>
              <a:ext cx="636" cy="720"/>
              <a:chOff x="2736" y="1404"/>
              <a:chExt cx="636" cy="720"/>
            </a:xfrm>
          </p:grpSpPr>
          <p:grpSp>
            <p:nvGrpSpPr>
              <p:cNvPr id="13350" name="组合 13349"/>
              <p:cNvGrpSpPr/>
              <p:nvPr/>
            </p:nvGrpSpPr>
            <p:grpSpPr>
              <a:xfrm>
                <a:off x="2736" y="1428"/>
                <a:ext cx="636" cy="696"/>
                <a:chOff x="4236" y="1440"/>
                <a:chExt cx="636" cy="672"/>
              </a:xfrm>
            </p:grpSpPr>
            <p:sp>
              <p:nvSpPr>
                <p:cNvPr id="13351" name="椭圆 13350"/>
                <p:cNvSpPr/>
                <p:nvPr/>
              </p:nvSpPr>
              <p:spPr>
                <a:xfrm>
                  <a:off x="4584" y="184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8</a:t>
                  </a:r>
                </a:p>
              </p:txBody>
            </p:sp>
            <p:sp>
              <p:nvSpPr>
                <p:cNvPr id="13352" name="直接连接符 13351"/>
                <p:cNvSpPr/>
                <p:nvPr/>
              </p:nvSpPr>
              <p:spPr>
                <a:xfrm>
                  <a:off x="4740" y="1440"/>
                  <a:ext cx="0" cy="432"/>
                </a:xfrm>
                <a:prstGeom prst="line">
                  <a:avLst/>
                </a:prstGeom>
                <a:ln w="31750" cap="flat" cmpd="sng">
                  <a:solidFill>
                    <a:schemeClr val="tx1"/>
                  </a:solidFill>
                  <a:prstDash val="solid"/>
                  <a:miter/>
                  <a:headEnd type="none" w="med" len="med"/>
                  <a:tailEnd type="none" w="med" len="med"/>
                </a:ln>
              </p:spPr>
            </p:sp>
            <p:sp>
              <p:nvSpPr>
                <p:cNvPr id="13353" name="文本框 13352"/>
                <p:cNvSpPr txBox="1"/>
                <p:nvPr/>
              </p:nvSpPr>
              <p:spPr>
                <a:xfrm>
                  <a:off x="4236" y="1560"/>
                  <a:ext cx="600" cy="30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2</a:t>
                  </a:r>
                  <a:r>
                    <a:rPr lang="en-US" altLang="zh-CN" b="1" dirty="0">
                      <a:solidFill>
                        <a:srgbClr val="0000FF"/>
                      </a:solidFill>
                      <a:latin typeface="Times New Roman" panose="02020603050405020304" charset="0"/>
                    </a:rPr>
                    <a:t>= 3</a:t>
                  </a:r>
                </a:p>
              </p:txBody>
            </p:sp>
          </p:grpSp>
          <p:sp>
            <p:nvSpPr>
              <p:cNvPr id="13354" name="直接连接符 13353"/>
              <p:cNvSpPr/>
              <p:nvPr/>
            </p:nvSpPr>
            <p:spPr>
              <a:xfrm flipV="1">
                <a:off x="3240" y="1404"/>
                <a:ext cx="0" cy="444"/>
              </a:xfrm>
              <a:prstGeom prst="line">
                <a:avLst/>
              </a:prstGeom>
              <a:ln w="38100" cap="flat" cmpd="sng">
                <a:solidFill>
                  <a:srgbClr val="FF0000"/>
                </a:solidFill>
                <a:prstDash val="solid"/>
                <a:miter/>
                <a:headEnd type="none" w="med" len="med"/>
                <a:tailEnd type="triangle" w="med" len="med"/>
              </a:ln>
            </p:spPr>
          </p:sp>
        </p:grpSp>
        <p:grpSp>
          <p:nvGrpSpPr>
            <p:cNvPr id="13355" name="组合 13354"/>
            <p:cNvGrpSpPr/>
            <p:nvPr/>
          </p:nvGrpSpPr>
          <p:grpSpPr>
            <a:xfrm>
              <a:off x="3636" y="2040"/>
              <a:ext cx="612" cy="936"/>
              <a:chOff x="4620" y="2040"/>
              <a:chExt cx="612" cy="936"/>
            </a:xfrm>
          </p:grpSpPr>
          <p:sp>
            <p:nvSpPr>
              <p:cNvPr id="13356" name="椭圆 13355"/>
              <p:cNvSpPr/>
              <p:nvPr/>
            </p:nvSpPr>
            <p:spPr>
              <a:xfrm>
                <a:off x="4704"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14</a:t>
                </a:r>
              </a:p>
            </p:txBody>
          </p:sp>
          <p:sp>
            <p:nvSpPr>
              <p:cNvPr id="13357" name="直接连接符 13356"/>
              <p:cNvSpPr/>
              <p:nvPr/>
            </p:nvSpPr>
            <p:spPr>
              <a:xfrm flipH="1">
                <a:off x="4848" y="2124"/>
                <a:ext cx="264" cy="588"/>
              </a:xfrm>
              <a:prstGeom prst="line">
                <a:avLst/>
              </a:prstGeom>
              <a:ln w="31750" cap="flat" cmpd="sng">
                <a:solidFill>
                  <a:schemeClr val="tx1"/>
                </a:solidFill>
                <a:prstDash val="solid"/>
                <a:miter/>
                <a:headEnd type="none" w="med" len="med"/>
                <a:tailEnd type="none" w="med" len="med"/>
              </a:ln>
            </p:spPr>
          </p:sp>
          <p:sp>
            <p:nvSpPr>
              <p:cNvPr id="13358" name="文本框 13357"/>
              <p:cNvSpPr txBox="1"/>
              <p:nvPr/>
            </p:nvSpPr>
            <p:spPr>
              <a:xfrm>
                <a:off x="4620" y="2040"/>
                <a:ext cx="612" cy="310"/>
              </a:xfrm>
              <a:prstGeom prst="rect">
                <a:avLst/>
              </a:prstGeom>
              <a:noFill/>
              <a:ln w="9525">
                <a:noFill/>
              </a:ln>
            </p:spPr>
            <p:txBody>
              <a:bodyPr wrap="square">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3</a:t>
                </a:r>
                <a:r>
                  <a:rPr lang="en-US" altLang="zh-CN" b="1" dirty="0">
                    <a:solidFill>
                      <a:srgbClr val="0000FF"/>
                    </a:solidFill>
                    <a:latin typeface="Times New Roman" panose="02020603050405020304" charset="0"/>
                  </a:rPr>
                  <a:t>=2</a:t>
                </a:r>
              </a:p>
            </p:txBody>
          </p:sp>
        </p:grpSp>
        <p:sp>
          <p:nvSpPr>
            <p:cNvPr id="13359" name="文本框 13358"/>
            <p:cNvSpPr txBox="1"/>
            <p:nvPr/>
          </p:nvSpPr>
          <p:spPr>
            <a:xfrm>
              <a:off x="3684" y="3827"/>
              <a:ext cx="528" cy="264"/>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nvGrpSpPr>
            <p:cNvPr id="13360" name="组合 13359"/>
            <p:cNvGrpSpPr/>
            <p:nvPr/>
          </p:nvGrpSpPr>
          <p:grpSpPr>
            <a:xfrm>
              <a:off x="4116" y="2124"/>
              <a:ext cx="648" cy="864"/>
              <a:chOff x="4740" y="2112"/>
              <a:chExt cx="648" cy="864"/>
            </a:xfrm>
          </p:grpSpPr>
          <p:sp>
            <p:nvSpPr>
              <p:cNvPr id="13361" name="椭圆 13360"/>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16</a:t>
                </a:r>
              </a:p>
            </p:txBody>
          </p:sp>
          <p:sp>
            <p:nvSpPr>
              <p:cNvPr id="13362" name="直接连接符 13361"/>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3363" name="文本框 13362"/>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dirty="0">
                    <a:solidFill>
                      <a:srgbClr val="0000FF"/>
                    </a:solidFill>
                    <a:latin typeface="Times New Roman" panose="02020603050405020304" charset="0"/>
                  </a:rPr>
                  <a:t>x</a:t>
                </a:r>
                <a:r>
                  <a:rPr lang="en-US" altLang="zh-CN" b="1" baseline="-25000" dirty="0">
                    <a:solidFill>
                      <a:srgbClr val="0000FF"/>
                    </a:solidFill>
                    <a:latin typeface="Times New Roman" panose="02020603050405020304" charset="0"/>
                  </a:rPr>
                  <a:t>3</a:t>
                </a:r>
                <a:r>
                  <a:rPr lang="en-US" altLang="zh-CN" b="1" dirty="0">
                    <a:solidFill>
                      <a:srgbClr val="0000FF"/>
                    </a:solidFill>
                    <a:latin typeface="Times New Roman" panose="02020603050405020304" charset="0"/>
                  </a:rPr>
                  <a:t>=3</a:t>
                </a:r>
              </a:p>
            </p:txBody>
          </p:sp>
        </p:grpSp>
        <p:sp>
          <p:nvSpPr>
            <p:cNvPr id="13364" name="文本框 13363"/>
            <p:cNvSpPr txBox="1"/>
            <p:nvPr/>
          </p:nvSpPr>
          <p:spPr>
            <a:xfrm>
              <a:off x="4212" y="2975"/>
              <a:ext cx="468" cy="264"/>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3365" name="直接连接符 13364"/>
            <p:cNvSpPr/>
            <p:nvPr/>
          </p:nvSpPr>
          <p:spPr>
            <a:xfrm flipH="1" flipV="1">
              <a:off x="3264" y="1416"/>
              <a:ext cx="828" cy="420"/>
            </a:xfrm>
            <a:prstGeom prst="line">
              <a:avLst/>
            </a:prstGeom>
            <a:ln w="38100" cap="flat" cmpd="sng">
              <a:solidFill>
                <a:srgbClr val="FF0000"/>
              </a:solidFill>
              <a:prstDash val="solid"/>
              <a:miter/>
              <a:headEnd type="none" w="med" len="med"/>
              <a:tailEnd type="triangle" w="med" len="med"/>
            </a:ln>
          </p:spPr>
        </p:sp>
      </p:grpSp>
      <p:sp>
        <p:nvSpPr>
          <p:cNvPr id="13367" name="直接连接符 13366"/>
          <p:cNvSpPr/>
          <p:nvPr/>
        </p:nvSpPr>
        <p:spPr>
          <a:xfrm flipV="1">
            <a:off x="5957174" y="1911430"/>
            <a:ext cx="1143000" cy="471488"/>
          </a:xfrm>
          <a:prstGeom prst="line">
            <a:avLst/>
          </a:prstGeom>
          <a:ln w="38100" cap="flat" cmpd="sng">
            <a:solidFill>
              <a:srgbClr val="FF0000"/>
            </a:solidFill>
            <a:prstDash val="solid"/>
            <a:miter/>
            <a:headEnd type="none" w="med" len="med"/>
            <a:tailEnd type="triangle" w="med" len="med"/>
          </a:ln>
        </p:spPr>
      </p:sp>
      <p:grpSp>
        <p:nvGrpSpPr>
          <p:cNvPr id="13368" name="组合 13367"/>
          <p:cNvGrpSpPr/>
          <p:nvPr/>
        </p:nvGrpSpPr>
        <p:grpSpPr>
          <a:xfrm>
            <a:off x="7314486" y="2640092"/>
            <a:ext cx="942975" cy="871538"/>
            <a:chOff x="4392" y="1380"/>
            <a:chExt cx="792" cy="732"/>
          </a:xfrm>
        </p:grpSpPr>
        <p:sp>
          <p:nvSpPr>
            <p:cNvPr id="13369" name="椭圆 13368"/>
            <p:cNvSpPr/>
            <p:nvPr/>
          </p:nvSpPr>
          <p:spPr>
            <a:xfrm>
              <a:off x="4392" y="1827"/>
              <a:ext cx="288" cy="285"/>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19</a:t>
              </a:r>
            </a:p>
          </p:txBody>
        </p:sp>
        <p:sp>
          <p:nvSpPr>
            <p:cNvPr id="13370" name="直接连接符 13369"/>
            <p:cNvSpPr/>
            <p:nvPr/>
          </p:nvSpPr>
          <p:spPr>
            <a:xfrm flipH="1">
              <a:off x="4548" y="1380"/>
              <a:ext cx="636" cy="447"/>
            </a:xfrm>
            <a:prstGeom prst="line">
              <a:avLst/>
            </a:prstGeom>
            <a:ln w="31750" cap="flat" cmpd="sng">
              <a:solidFill>
                <a:schemeClr val="tx1"/>
              </a:solidFill>
              <a:prstDash val="solid"/>
              <a:miter/>
              <a:headEnd type="none" w="med" len="med"/>
              <a:tailEnd type="none" w="med" len="med"/>
            </a:ln>
          </p:spPr>
        </p:sp>
        <p:sp>
          <p:nvSpPr>
            <p:cNvPr id="13371" name="文本框 13370"/>
            <p:cNvSpPr txBox="1"/>
            <p:nvPr/>
          </p:nvSpPr>
          <p:spPr>
            <a:xfrm>
              <a:off x="4440" y="1380"/>
              <a:ext cx="612" cy="310"/>
            </a:xfrm>
            <a:prstGeom prst="rect">
              <a:avLst/>
            </a:prstGeom>
            <a:noFill/>
            <a:ln w="9525">
              <a:noFill/>
            </a:ln>
          </p:spPr>
          <p:txBody>
            <a:bodyPr wrap="square">
              <a:spAutoFit/>
            </a:bodyPr>
            <a:lstStyle/>
            <a:p>
              <a:pPr eaLnBrk="0" hangingPunct="0">
                <a:buClr>
                  <a:schemeClr val="bg1"/>
                </a:buClr>
              </a:pPr>
              <a:r>
                <a:rPr lang="en-US" altLang="zh-CN" b="1" dirty="0">
                  <a:solidFill>
                    <a:srgbClr val="006600"/>
                  </a:solidFill>
                  <a:latin typeface="Times New Roman" panose="02020603050405020304" charset="0"/>
                </a:rPr>
                <a:t>x</a:t>
              </a:r>
              <a:r>
                <a:rPr lang="en-US" altLang="zh-CN" b="1" baseline="-25000" dirty="0">
                  <a:solidFill>
                    <a:srgbClr val="006600"/>
                  </a:solidFill>
                  <a:latin typeface="Times New Roman" panose="02020603050405020304" charset="0"/>
                </a:rPr>
                <a:t>2</a:t>
              </a:r>
              <a:r>
                <a:rPr lang="en-US" altLang="zh-CN" b="1" dirty="0">
                  <a:solidFill>
                    <a:srgbClr val="006600"/>
                  </a:solidFill>
                  <a:latin typeface="Times New Roman" panose="02020603050405020304" charset="0"/>
                </a:rPr>
                <a:t>= 1</a:t>
              </a:r>
            </a:p>
          </p:txBody>
        </p:sp>
      </p:grpSp>
      <p:grpSp>
        <p:nvGrpSpPr>
          <p:cNvPr id="13372" name="组合 13371"/>
          <p:cNvGrpSpPr/>
          <p:nvPr/>
        </p:nvGrpSpPr>
        <p:grpSpPr>
          <a:xfrm>
            <a:off x="7714534" y="2682955"/>
            <a:ext cx="972741" cy="828675"/>
            <a:chOff x="4728" y="1416"/>
            <a:chExt cx="817" cy="696"/>
          </a:xfrm>
        </p:grpSpPr>
        <p:sp>
          <p:nvSpPr>
            <p:cNvPr id="13373" name="椭圆 13372"/>
            <p:cNvSpPr/>
            <p:nvPr/>
          </p:nvSpPr>
          <p:spPr>
            <a:xfrm>
              <a:off x="5076" y="1839"/>
              <a:ext cx="288" cy="273"/>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24</a:t>
              </a:r>
            </a:p>
          </p:txBody>
        </p:sp>
        <p:sp>
          <p:nvSpPr>
            <p:cNvPr id="13374" name="直接连接符 13373"/>
            <p:cNvSpPr/>
            <p:nvPr/>
          </p:nvSpPr>
          <p:spPr>
            <a:xfrm>
              <a:off x="5232" y="1416"/>
              <a:ext cx="0" cy="447"/>
            </a:xfrm>
            <a:prstGeom prst="line">
              <a:avLst/>
            </a:prstGeom>
            <a:ln w="31750" cap="flat" cmpd="sng">
              <a:solidFill>
                <a:schemeClr val="tx1"/>
              </a:solidFill>
              <a:prstDash val="solid"/>
              <a:miter/>
              <a:headEnd type="none" w="med" len="med"/>
              <a:tailEnd type="none" w="med" len="med"/>
            </a:ln>
          </p:spPr>
        </p:sp>
        <p:sp>
          <p:nvSpPr>
            <p:cNvPr id="13375" name="文本框 13374"/>
            <p:cNvSpPr txBox="1"/>
            <p:nvPr/>
          </p:nvSpPr>
          <p:spPr>
            <a:xfrm>
              <a:off x="4728" y="1588"/>
              <a:ext cx="817" cy="317"/>
            </a:xfrm>
            <a:prstGeom prst="rect">
              <a:avLst/>
            </a:prstGeom>
            <a:noFill/>
            <a:ln w="9525">
              <a:noFill/>
            </a:ln>
          </p:spPr>
          <p:txBody>
            <a:bodyPr wrap="square">
              <a:spAutoFit/>
            </a:bodyPr>
            <a:lstStyle/>
            <a:p>
              <a:pPr eaLnBrk="0" hangingPunct="0">
                <a:buClr>
                  <a:schemeClr val="bg1"/>
                </a:buClr>
              </a:pPr>
              <a:r>
                <a:rPr lang="en-US" altLang="zh-CN" b="1" dirty="0">
                  <a:solidFill>
                    <a:srgbClr val="006600"/>
                  </a:solidFill>
                  <a:latin typeface="Times New Roman" panose="02020603050405020304" charset="0"/>
                </a:rPr>
                <a:t>x</a:t>
              </a:r>
              <a:r>
                <a:rPr lang="en-US" altLang="zh-CN" b="1" baseline="-25000" dirty="0">
                  <a:solidFill>
                    <a:srgbClr val="006600"/>
                  </a:solidFill>
                  <a:latin typeface="Times New Roman" panose="02020603050405020304" charset="0"/>
                </a:rPr>
                <a:t>2</a:t>
              </a:r>
              <a:r>
                <a:rPr lang="en-US" altLang="zh-CN" b="1" dirty="0">
                  <a:solidFill>
                    <a:srgbClr val="006600"/>
                  </a:solidFill>
                  <a:latin typeface="Times New Roman" panose="02020603050405020304" charset="0"/>
                </a:rPr>
                <a:t>= 3</a:t>
              </a:r>
            </a:p>
          </p:txBody>
        </p:sp>
      </p:grpSp>
      <p:sp>
        <p:nvSpPr>
          <p:cNvPr id="13376" name="直接连接符 13375"/>
          <p:cNvSpPr/>
          <p:nvPr/>
        </p:nvSpPr>
        <p:spPr>
          <a:xfrm flipV="1">
            <a:off x="8314611" y="2654380"/>
            <a:ext cx="0" cy="528638"/>
          </a:xfrm>
          <a:prstGeom prst="line">
            <a:avLst/>
          </a:prstGeom>
          <a:ln w="38100" cap="flat" cmpd="sng">
            <a:solidFill>
              <a:srgbClr val="FF0000"/>
            </a:solidFill>
            <a:prstDash val="solid"/>
            <a:miter/>
            <a:headEnd type="none" w="med" len="med"/>
            <a:tailEnd type="triangle" w="med" len="med"/>
          </a:ln>
        </p:spPr>
      </p:sp>
      <p:sp>
        <p:nvSpPr>
          <p:cNvPr id="13377" name="直接连接符 13376"/>
          <p:cNvSpPr/>
          <p:nvPr/>
        </p:nvSpPr>
        <p:spPr>
          <a:xfrm flipV="1">
            <a:off x="7500224" y="2654380"/>
            <a:ext cx="742950" cy="514350"/>
          </a:xfrm>
          <a:prstGeom prst="line">
            <a:avLst/>
          </a:prstGeom>
          <a:ln w="38100" cap="flat" cmpd="sng">
            <a:solidFill>
              <a:srgbClr val="FF0000"/>
            </a:solidFill>
            <a:prstDash val="solid"/>
            <a:miter/>
            <a:headEnd type="none" w="med" len="med"/>
            <a:tailEnd type="triangle" w="med" len="med"/>
          </a:ln>
        </p:spPr>
      </p:sp>
      <p:sp>
        <p:nvSpPr>
          <p:cNvPr id="13378" name="文本框 13377"/>
          <p:cNvSpPr txBox="1"/>
          <p:nvPr/>
        </p:nvSpPr>
        <p:spPr>
          <a:xfrm>
            <a:off x="7257336" y="3496151"/>
            <a:ext cx="757238"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3379" name="文本框 13378"/>
          <p:cNvSpPr txBox="1"/>
          <p:nvPr/>
        </p:nvSpPr>
        <p:spPr>
          <a:xfrm>
            <a:off x="8086011" y="3496152"/>
            <a:ext cx="852486" cy="313932"/>
          </a:xfrm>
          <a:prstGeom prst="rect">
            <a:avLst/>
          </a:prstGeom>
          <a:noFill/>
          <a:ln w="9525">
            <a:noFill/>
          </a:ln>
        </p:spPr>
        <p:txBody>
          <a:bodyPr wrap="square">
            <a:spAutoFit/>
          </a:bodyPr>
          <a:lstStyle/>
          <a:p>
            <a:pPr>
              <a:lnSpc>
                <a:spcPct val="80000"/>
              </a:lnSpc>
              <a:spcBef>
                <a:spcPct val="50000"/>
              </a:spcBef>
              <a:buClr>
                <a:schemeClr val="bg1"/>
              </a:buClr>
            </a:pPr>
            <a:r>
              <a:rPr lang="en-US" altLang="zh-CN" b="1" dirty="0">
                <a:solidFill>
                  <a:srgbClr val="FF0000"/>
                </a:solidFill>
                <a:latin typeface="Times New Roman" panose="02020603050405020304" charset="0"/>
              </a:rPr>
              <a:t>kill</a:t>
            </a:r>
          </a:p>
        </p:txBody>
      </p:sp>
      <p:sp>
        <p:nvSpPr>
          <p:cNvPr id="13381" name="直接连接符 13380"/>
          <p:cNvSpPr/>
          <p:nvPr/>
        </p:nvSpPr>
        <p:spPr>
          <a:xfrm flipV="1">
            <a:off x="5599986" y="3525917"/>
            <a:ext cx="300038" cy="700088"/>
          </a:xfrm>
          <a:prstGeom prst="line">
            <a:avLst/>
          </a:prstGeom>
          <a:ln w="44450" cap="flat" cmpd="sng">
            <a:solidFill>
              <a:srgbClr val="FF0000"/>
            </a:solidFill>
            <a:prstDash val="solid"/>
            <a:headEnd type="none" w="med" len="med"/>
            <a:tailEnd type="triangle" w="med" len="med"/>
          </a:ln>
        </p:spPr>
      </p:sp>
      <p:sp>
        <p:nvSpPr>
          <p:cNvPr id="13382" name="直接连接符 13381"/>
          <p:cNvSpPr/>
          <p:nvPr/>
        </p:nvSpPr>
        <p:spPr>
          <a:xfrm flipH="1" flipV="1">
            <a:off x="5942886" y="3525917"/>
            <a:ext cx="300038" cy="700088"/>
          </a:xfrm>
          <a:prstGeom prst="line">
            <a:avLst/>
          </a:prstGeom>
          <a:ln w="44450" cap="flat" cmpd="sng">
            <a:solidFill>
              <a:srgbClr val="FF0000"/>
            </a:solidFill>
            <a:prstDash val="solid"/>
            <a:headEnd type="none" w="med" len="med"/>
            <a:tailEnd type="triangle" w="med" len="med"/>
          </a:ln>
        </p:spPr>
      </p:sp>
      <p:sp>
        <p:nvSpPr>
          <p:cNvPr id="13383" name="直接连接符 13382"/>
          <p:cNvSpPr/>
          <p:nvPr/>
        </p:nvSpPr>
        <p:spPr>
          <a:xfrm flipV="1">
            <a:off x="6685836" y="4540330"/>
            <a:ext cx="0" cy="700088"/>
          </a:xfrm>
          <a:prstGeom prst="line">
            <a:avLst/>
          </a:prstGeom>
          <a:ln w="44450" cap="flat" cmpd="sng">
            <a:solidFill>
              <a:srgbClr val="FF0000"/>
            </a:solidFill>
            <a:prstDash val="solid"/>
            <a:headEnd type="none" w="med" len="med"/>
            <a:tailEnd type="triangle" w="med" len="med"/>
          </a:ln>
        </p:spPr>
      </p:sp>
      <p:sp>
        <p:nvSpPr>
          <p:cNvPr id="13384" name="直接连接符 13383"/>
          <p:cNvSpPr/>
          <p:nvPr/>
        </p:nvSpPr>
        <p:spPr>
          <a:xfrm flipV="1">
            <a:off x="6685836" y="3540205"/>
            <a:ext cx="300038" cy="685800"/>
          </a:xfrm>
          <a:prstGeom prst="line">
            <a:avLst/>
          </a:prstGeom>
          <a:ln w="44450" cap="flat" cmpd="sng">
            <a:solidFill>
              <a:srgbClr val="FF0000"/>
            </a:solidFill>
            <a:prstDash val="solid"/>
            <a:headEnd type="none" w="med" len="med"/>
            <a:tailEnd type="triangle" w="med" len="med"/>
          </a:ln>
        </p:spPr>
      </p:sp>
      <p:sp>
        <p:nvSpPr>
          <p:cNvPr id="13385" name="直接连接符 13384"/>
          <p:cNvSpPr/>
          <p:nvPr/>
        </p:nvSpPr>
        <p:spPr>
          <a:xfrm flipH="1" flipV="1">
            <a:off x="7014449" y="3540205"/>
            <a:ext cx="285750" cy="700088"/>
          </a:xfrm>
          <a:prstGeom prst="line">
            <a:avLst/>
          </a:prstGeom>
          <a:ln w="44450" cap="flat" cmpd="sng">
            <a:solidFill>
              <a:srgbClr val="FF0000"/>
            </a:solidFill>
            <a:prstDash val="solid"/>
            <a:headEnd type="none" w="med" len="med"/>
            <a:tailEnd type="triangle" w="med" len="med"/>
          </a:ln>
        </p:spPr>
      </p:sp>
      <p:graphicFrame>
        <p:nvGraphicFramePr>
          <p:cNvPr id="13386" name="表格 13385"/>
          <p:cNvGraphicFramePr/>
          <p:nvPr>
            <p:extLst>
              <p:ext uri="{D42A27DB-BD31-4B8C-83A1-F6EECF244321}">
                <p14:modId xmlns:p14="http://schemas.microsoft.com/office/powerpoint/2010/main" val="428885869"/>
              </p:ext>
            </p:extLst>
          </p:nvPr>
        </p:nvGraphicFramePr>
        <p:xfrm>
          <a:off x="1342084" y="2863750"/>
          <a:ext cx="971552" cy="1064768"/>
        </p:xfrm>
        <a:graphic>
          <a:graphicData uri="http://schemas.openxmlformats.org/drawingml/2006/table">
            <a:tbl>
              <a:tblPr/>
              <a:tblGrid>
                <a:gridCol w="242888">
                  <a:extLst>
                    <a:ext uri="{9D8B030D-6E8A-4147-A177-3AD203B41FA5}">
                      <a16:colId xmlns:a16="http://schemas.microsoft.com/office/drawing/2014/main" val="20000"/>
                    </a:ext>
                  </a:extLst>
                </a:gridCol>
                <a:gridCol w="242888">
                  <a:extLst>
                    <a:ext uri="{9D8B030D-6E8A-4147-A177-3AD203B41FA5}">
                      <a16:colId xmlns:a16="http://schemas.microsoft.com/office/drawing/2014/main" val="20001"/>
                    </a:ext>
                  </a:extLst>
                </a:gridCol>
                <a:gridCol w="242888">
                  <a:extLst>
                    <a:ext uri="{9D8B030D-6E8A-4147-A177-3AD203B41FA5}">
                      <a16:colId xmlns:a16="http://schemas.microsoft.com/office/drawing/2014/main" val="20002"/>
                    </a:ext>
                  </a:extLst>
                </a:gridCol>
                <a:gridCol w="242888">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3413" name="表格 13412"/>
          <p:cNvGraphicFramePr/>
          <p:nvPr>
            <p:extLst>
              <p:ext uri="{D42A27DB-BD31-4B8C-83A1-F6EECF244321}">
                <p14:modId xmlns:p14="http://schemas.microsoft.com/office/powerpoint/2010/main" val="183208560"/>
              </p:ext>
            </p:extLst>
          </p:nvPr>
        </p:nvGraphicFramePr>
        <p:xfrm>
          <a:off x="2851796" y="2564904"/>
          <a:ext cx="1000124" cy="1086612"/>
        </p:xfrm>
        <a:graphic>
          <a:graphicData uri="http://schemas.openxmlformats.org/drawingml/2006/table">
            <a:tbl>
              <a:tblPr/>
              <a:tblGrid>
                <a:gridCol w="250031">
                  <a:extLst>
                    <a:ext uri="{9D8B030D-6E8A-4147-A177-3AD203B41FA5}">
                      <a16:colId xmlns:a16="http://schemas.microsoft.com/office/drawing/2014/main" val="20000"/>
                    </a:ext>
                  </a:extLst>
                </a:gridCol>
                <a:gridCol w="250031">
                  <a:extLst>
                    <a:ext uri="{9D8B030D-6E8A-4147-A177-3AD203B41FA5}">
                      <a16:colId xmlns:a16="http://schemas.microsoft.com/office/drawing/2014/main" val="20001"/>
                    </a:ext>
                  </a:extLst>
                </a:gridCol>
                <a:gridCol w="250031">
                  <a:extLst>
                    <a:ext uri="{9D8B030D-6E8A-4147-A177-3AD203B41FA5}">
                      <a16:colId xmlns:a16="http://schemas.microsoft.com/office/drawing/2014/main" val="20002"/>
                    </a:ext>
                  </a:extLst>
                </a:gridCol>
                <a:gridCol w="250031">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88036">
                <a:tc>
                  <a:txBody>
                    <a:bodyPr/>
                    <a:lstStyle/>
                    <a:p>
                      <a:pPr marL="0" lvl="0" indent="0" algn="ctr">
                        <a:lnSpc>
                          <a:spcPct val="80000"/>
                        </a:lnSpc>
                        <a:spcBef>
                          <a:spcPct val="0"/>
                        </a:spcBef>
                        <a:buClr>
                          <a:schemeClr val="bg1"/>
                        </a:buClr>
                        <a:buNone/>
                      </a:pPr>
                      <a:r>
                        <a:rPr lang="en-US" altLang="zh-CN" sz="1800" b="1">
                          <a:solidFill>
                            <a:srgbClr val="FF0000"/>
                          </a:solidFill>
                          <a:latin typeface="Times New Roman" panose="02020603050405020304" charset="0"/>
                        </a:rPr>
                        <a:t>2</a:t>
                      </a:r>
                      <a:endParaRPr lang="zh-CN" altLang="en-US" sz="1800" b="1">
                        <a:solidFill>
                          <a:srgbClr val="FF0000"/>
                        </a:solidFill>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3440" name="表格 13439"/>
          <p:cNvGraphicFramePr/>
          <p:nvPr>
            <p:extLst>
              <p:ext uri="{D42A27DB-BD31-4B8C-83A1-F6EECF244321}">
                <p14:modId xmlns:p14="http://schemas.microsoft.com/office/powerpoint/2010/main" val="512130562"/>
              </p:ext>
            </p:extLst>
          </p:nvPr>
        </p:nvGraphicFramePr>
        <p:xfrm>
          <a:off x="2851796" y="4079379"/>
          <a:ext cx="1000124" cy="1086612"/>
        </p:xfrm>
        <a:graphic>
          <a:graphicData uri="http://schemas.openxmlformats.org/drawingml/2006/table">
            <a:tbl>
              <a:tblPr/>
              <a:tblGrid>
                <a:gridCol w="250031">
                  <a:extLst>
                    <a:ext uri="{9D8B030D-6E8A-4147-A177-3AD203B41FA5}">
                      <a16:colId xmlns:a16="http://schemas.microsoft.com/office/drawing/2014/main" val="20000"/>
                    </a:ext>
                  </a:extLst>
                </a:gridCol>
                <a:gridCol w="250031">
                  <a:extLst>
                    <a:ext uri="{9D8B030D-6E8A-4147-A177-3AD203B41FA5}">
                      <a16:colId xmlns:a16="http://schemas.microsoft.com/office/drawing/2014/main" val="20001"/>
                    </a:ext>
                  </a:extLst>
                </a:gridCol>
                <a:gridCol w="250031">
                  <a:extLst>
                    <a:ext uri="{9D8B030D-6E8A-4147-A177-3AD203B41FA5}">
                      <a16:colId xmlns:a16="http://schemas.microsoft.com/office/drawing/2014/main" val="20002"/>
                    </a:ext>
                  </a:extLst>
                </a:gridCol>
                <a:gridCol w="250031">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88036">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80000"/>
                        </a:lnSpc>
                        <a:spcBef>
                          <a:spcPct val="0"/>
                        </a:spcBef>
                        <a:buClr>
                          <a:schemeClr val="bg1"/>
                        </a:buClr>
                        <a:buNone/>
                      </a:pPr>
                      <a:r>
                        <a:rPr lang="en-US" altLang="zh-CN" sz="1800" b="1">
                          <a:solidFill>
                            <a:srgbClr val="FF0000"/>
                          </a:solidFill>
                          <a:latin typeface="Times New Roman" panose="02020603050405020304" charset="0"/>
                        </a:rPr>
                        <a:t>2</a:t>
                      </a:r>
                      <a:endParaRPr lang="zh-CN" altLang="en-US" sz="1800" b="1">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3467" name="直接连接符 13466"/>
          <p:cNvSpPr/>
          <p:nvPr/>
        </p:nvSpPr>
        <p:spPr>
          <a:xfrm>
            <a:off x="3351859" y="3674566"/>
            <a:ext cx="0" cy="371475"/>
          </a:xfrm>
          <a:prstGeom prst="line">
            <a:avLst/>
          </a:prstGeom>
          <a:ln w="44450" cap="flat" cmpd="sng">
            <a:solidFill>
              <a:schemeClr val="tx1"/>
            </a:solidFill>
            <a:prstDash val="solid"/>
            <a:headEnd type="none" w="med" len="med"/>
            <a:tailEnd type="triangle" w="med" len="med"/>
          </a:ln>
        </p:spPr>
      </p:sp>
      <p:sp>
        <p:nvSpPr>
          <p:cNvPr id="3" name="矩形 2"/>
          <p:cNvSpPr/>
          <p:nvPr/>
        </p:nvSpPr>
        <p:spPr>
          <a:xfrm>
            <a:off x="706518" y="439639"/>
            <a:ext cx="7536656"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结点 </a:t>
            </a:r>
            <a:r>
              <a:rPr lang="en-US" altLang="zh-CN" dirty="0"/>
              <a:t>2 </a:t>
            </a:r>
            <a:r>
              <a:rPr lang="zh-CN" altLang="en-US" dirty="0"/>
              <a:t>的所有孩子表示的都是无法求得正确结果的棋盘格局，因此结点 </a:t>
            </a:r>
            <a:r>
              <a:rPr lang="en-US" altLang="zh-CN" dirty="0"/>
              <a:t>2 </a:t>
            </a:r>
            <a:r>
              <a:rPr lang="zh-CN" altLang="en-US" dirty="0"/>
              <a:t>也被剪枝；再 回溯到结点 </a:t>
            </a:r>
            <a:r>
              <a:rPr lang="en-US" altLang="zh-CN" dirty="0"/>
              <a:t>1 </a:t>
            </a:r>
            <a:r>
              <a:rPr lang="zh-CN" altLang="en-US" dirty="0"/>
              <a:t>生成结点 </a:t>
            </a:r>
            <a:r>
              <a:rPr lang="en-US" altLang="zh-CN" dirty="0"/>
              <a:t>18</a:t>
            </a:r>
            <a:r>
              <a:rPr lang="zh-CN" altLang="en-US" dirty="0"/>
              <a:t>，此时问题的解变为</a:t>
            </a:r>
            <a:r>
              <a:rPr lang="en-US" altLang="zh-CN" dirty="0"/>
              <a:t>(2)</a:t>
            </a:r>
            <a:r>
              <a:rPr lang="zh-CN" altLang="en-US" dirty="0"/>
              <a:t>。结点 </a:t>
            </a:r>
            <a:r>
              <a:rPr lang="en-US" altLang="zh-CN" dirty="0"/>
              <a:t>18 </a:t>
            </a:r>
            <a:r>
              <a:rPr lang="zh-CN" altLang="en-US" dirty="0"/>
              <a:t>的子结点 </a:t>
            </a:r>
            <a:r>
              <a:rPr lang="en-US" altLang="zh-CN" dirty="0"/>
              <a:t>19</a:t>
            </a:r>
            <a:r>
              <a:rPr lang="zh-CN" altLang="en-US" dirty="0"/>
              <a:t>、结点 </a:t>
            </a:r>
            <a:r>
              <a:rPr lang="en-US" altLang="zh-CN" dirty="0"/>
              <a:t>24 </a:t>
            </a:r>
            <a:r>
              <a:rPr lang="zh-CN" altLang="en-US" dirty="0"/>
              <a:t>被剪枝，应回溯。</a:t>
            </a:r>
          </a:p>
        </p:txBody>
      </p:sp>
    </p:spTree>
    <p:extLst>
      <p:ext uri="{BB962C8B-B14F-4D97-AF65-F5344CB8AC3E}">
        <p14:creationId xmlns:p14="http://schemas.microsoft.com/office/powerpoint/2010/main" val="2442486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367"/>
                                        </p:tgtEl>
                                        <p:attrNameLst>
                                          <p:attrName>style.visibility</p:attrName>
                                        </p:attrNameLst>
                                      </p:cBhvr>
                                      <p:to>
                                        <p:strVal val="visible"/>
                                      </p:to>
                                    </p:set>
                                    <p:animEffect transition="in" filter="wipe(down)">
                                      <p:cBhvr>
                                        <p:cTn id="7" dur="500"/>
                                        <p:tgtEl>
                                          <p:spTgt spid="133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wipe(up)">
                                      <p:cBhvr>
                                        <p:cTn id="12" dur="500"/>
                                        <p:tgtEl>
                                          <p:spTgt spid="133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338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3368"/>
                                        </p:tgtEl>
                                        <p:attrNameLst>
                                          <p:attrName>style.visibility</p:attrName>
                                        </p:attrNameLst>
                                      </p:cBhvr>
                                      <p:to>
                                        <p:strVal val="visible"/>
                                      </p:to>
                                    </p:set>
                                    <p:animEffect transition="in" filter="wipe(up)">
                                      <p:cBhvr>
                                        <p:cTn id="21" dur="500"/>
                                        <p:tgtEl>
                                          <p:spTgt spid="1336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318"/>
                                        </p:tgtEl>
                                        <p:attrNameLst>
                                          <p:attrName>style.visibility</p:attrName>
                                        </p:attrNameLst>
                                      </p:cBhvr>
                                      <p:to>
                                        <p:strVal val="visible"/>
                                      </p:to>
                                    </p:set>
                                    <p:animEffect transition="in" filter="wipe(left)">
                                      <p:cBhvr>
                                        <p:cTn id="26" dur="500"/>
                                        <p:tgtEl>
                                          <p:spTgt spid="1331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134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337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3377"/>
                                        </p:tgtEl>
                                        <p:attrNameLst>
                                          <p:attrName>style.visibility</p:attrName>
                                        </p:attrNameLst>
                                      </p:cBhvr>
                                      <p:to>
                                        <p:strVal val="visible"/>
                                      </p:to>
                                    </p:set>
                                    <p:animEffect transition="in" filter="wipe(down)">
                                      <p:cBhvr>
                                        <p:cTn id="39" dur="500"/>
                                        <p:tgtEl>
                                          <p:spTgt spid="1337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3372"/>
                                        </p:tgtEl>
                                        <p:attrNameLst>
                                          <p:attrName>style.visibility</p:attrName>
                                        </p:attrNameLst>
                                      </p:cBhvr>
                                      <p:to>
                                        <p:strVal val="visible"/>
                                      </p:to>
                                    </p:set>
                                    <p:animEffect transition="in" filter="wipe(up)">
                                      <p:cBhvr>
                                        <p:cTn id="44" dur="500"/>
                                        <p:tgtEl>
                                          <p:spTgt spid="1337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13467"/>
                                        </p:tgtEl>
                                        <p:attrNameLst>
                                          <p:attrName>style.visibility</p:attrName>
                                        </p:attrNameLst>
                                      </p:cBhvr>
                                      <p:to>
                                        <p:strVal val="visible"/>
                                      </p:to>
                                    </p:set>
                                    <p:animEffect transition="in" filter="wipe(up)">
                                      <p:cBhvr>
                                        <p:cTn id="49" dur="500"/>
                                        <p:tgtEl>
                                          <p:spTgt spid="1346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499"/>
                                          </p:stCondLst>
                                        </p:cTn>
                                        <p:tgtEl>
                                          <p:spTgt spid="13440"/>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13379"/>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3376"/>
                                        </p:tgtEl>
                                        <p:attrNameLst>
                                          <p:attrName>style.visibility</p:attrName>
                                        </p:attrNameLst>
                                      </p:cBhvr>
                                      <p:to>
                                        <p:strVal val="visible"/>
                                      </p:to>
                                    </p:set>
                                    <p:animEffect transition="in" filter="wipe(down)">
                                      <p:cBhvr>
                                        <p:cTn id="62" dur="500"/>
                                        <p:tgtEl>
                                          <p:spTgt spid="13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8" grpId="0"/>
      <p:bldP spid="1337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表格 14337"/>
          <p:cNvGraphicFramePr/>
          <p:nvPr/>
        </p:nvGraphicFramePr>
        <p:xfrm>
          <a:off x="800100" y="3267075"/>
          <a:ext cx="971552" cy="1064768"/>
        </p:xfrm>
        <a:graphic>
          <a:graphicData uri="http://schemas.openxmlformats.org/drawingml/2006/table">
            <a:tbl>
              <a:tblPr/>
              <a:tblGrid>
                <a:gridCol w="242888">
                  <a:extLst>
                    <a:ext uri="{9D8B030D-6E8A-4147-A177-3AD203B41FA5}">
                      <a16:colId xmlns:a16="http://schemas.microsoft.com/office/drawing/2014/main" val="20000"/>
                    </a:ext>
                  </a:extLst>
                </a:gridCol>
                <a:gridCol w="242888">
                  <a:extLst>
                    <a:ext uri="{9D8B030D-6E8A-4147-A177-3AD203B41FA5}">
                      <a16:colId xmlns:a16="http://schemas.microsoft.com/office/drawing/2014/main" val="20001"/>
                    </a:ext>
                  </a:extLst>
                </a:gridCol>
                <a:gridCol w="242888">
                  <a:extLst>
                    <a:ext uri="{9D8B030D-6E8A-4147-A177-3AD203B41FA5}">
                      <a16:colId xmlns:a16="http://schemas.microsoft.com/office/drawing/2014/main" val="20002"/>
                    </a:ext>
                  </a:extLst>
                </a:gridCol>
                <a:gridCol w="242888">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pSp>
        <p:nvGrpSpPr>
          <p:cNvPr id="14365" name="组合 14364"/>
          <p:cNvGrpSpPr/>
          <p:nvPr/>
        </p:nvGrpSpPr>
        <p:grpSpPr>
          <a:xfrm>
            <a:off x="7272337" y="4422228"/>
            <a:ext cx="728663" cy="1042988"/>
            <a:chOff x="4752" y="2532"/>
            <a:chExt cx="612" cy="876"/>
          </a:xfrm>
        </p:grpSpPr>
        <p:sp>
          <p:nvSpPr>
            <p:cNvPr id="14366" name="椭圆 14365"/>
            <p:cNvSpPr/>
            <p:nvPr/>
          </p:nvSpPr>
          <p:spPr>
            <a:xfrm>
              <a:off x="5076" y="3132"/>
              <a:ext cx="288" cy="276"/>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31</a:t>
              </a:r>
            </a:p>
          </p:txBody>
        </p:sp>
        <p:sp>
          <p:nvSpPr>
            <p:cNvPr id="14367" name="直接连接符 14366"/>
            <p:cNvSpPr/>
            <p:nvPr/>
          </p:nvSpPr>
          <p:spPr>
            <a:xfrm>
              <a:off x="5220" y="2532"/>
              <a:ext cx="0" cy="600"/>
            </a:xfrm>
            <a:prstGeom prst="line">
              <a:avLst/>
            </a:prstGeom>
            <a:ln w="31750" cap="flat" cmpd="sng">
              <a:solidFill>
                <a:schemeClr val="tx1"/>
              </a:solidFill>
              <a:prstDash val="solid"/>
              <a:miter/>
              <a:headEnd type="none" w="med" len="med"/>
              <a:tailEnd type="none" w="med" len="med"/>
            </a:ln>
          </p:spPr>
        </p:sp>
        <p:sp>
          <p:nvSpPr>
            <p:cNvPr id="14368" name="文本框 14367"/>
            <p:cNvSpPr txBox="1"/>
            <p:nvPr/>
          </p:nvSpPr>
          <p:spPr>
            <a:xfrm>
              <a:off x="4752" y="2676"/>
              <a:ext cx="552" cy="310"/>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4</a:t>
              </a:r>
              <a:r>
                <a:rPr lang="en-US" altLang="zh-CN" b="1">
                  <a:solidFill>
                    <a:srgbClr val="006600"/>
                  </a:solidFill>
                  <a:latin typeface="Times New Roman" panose="02020603050405020304" charset="0"/>
                </a:rPr>
                <a:t>=3</a:t>
              </a:r>
            </a:p>
          </p:txBody>
        </p:sp>
      </p:grpSp>
      <p:grpSp>
        <p:nvGrpSpPr>
          <p:cNvPr id="14370" name="组合 14369"/>
          <p:cNvGrpSpPr/>
          <p:nvPr/>
        </p:nvGrpSpPr>
        <p:grpSpPr>
          <a:xfrm>
            <a:off x="3829050" y="1507578"/>
            <a:ext cx="3700463" cy="4449367"/>
            <a:chOff x="2556" y="540"/>
            <a:chExt cx="3108" cy="3737"/>
          </a:xfrm>
        </p:grpSpPr>
        <p:grpSp>
          <p:nvGrpSpPr>
            <p:cNvPr id="14371" name="组合 14370"/>
            <p:cNvGrpSpPr/>
            <p:nvPr/>
          </p:nvGrpSpPr>
          <p:grpSpPr>
            <a:xfrm>
              <a:off x="4524" y="720"/>
              <a:ext cx="1092" cy="696"/>
              <a:chOff x="4308" y="720"/>
              <a:chExt cx="1092" cy="696"/>
            </a:xfrm>
          </p:grpSpPr>
          <p:sp>
            <p:nvSpPr>
              <p:cNvPr id="14372" name="椭圆 14371"/>
              <p:cNvSpPr/>
              <p:nvPr/>
            </p:nvSpPr>
            <p:spPr>
              <a:xfrm>
                <a:off x="5112" y="1140"/>
                <a:ext cx="288" cy="276"/>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18</a:t>
                </a:r>
              </a:p>
            </p:txBody>
          </p:sp>
          <p:sp>
            <p:nvSpPr>
              <p:cNvPr id="14373" name="直接连接符 14372"/>
              <p:cNvSpPr/>
              <p:nvPr/>
            </p:nvSpPr>
            <p:spPr>
              <a:xfrm>
                <a:off x="4308" y="788"/>
                <a:ext cx="912" cy="368"/>
              </a:xfrm>
              <a:prstGeom prst="line">
                <a:avLst/>
              </a:prstGeom>
              <a:ln w="31750" cap="flat" cmpd="sng">
                <a:solidFill>
                  <a:schemeClr val="tx1"/>
                </a:solidFill>
                <a:prstDash val="solid"/>
                <a:miter/>
                <a:headEnd type="none" w="med" len="med"/>
                <a:tailEnd type="none" w="med" len="med"/>
              </a:ln>
            </p:spPr>
          </p:sp>
          <p:sp>
            <p:nvSpPr>
              <p:cNvPr id="14374" name="文本框 14373"/>
              <p:cNvSpPr txBox="1"/>
              <p:nvPr/>
            </p:nvSpPr>
            <p:spPr>
              <a:xfrm>
                <a:off x="4680" y="720"/>
                <a:ext cx="552" cy="543"/>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1</a:t>
                </a:r>
                <a:r>
                  <a:rPr lang="en-US" altLang="zh-CN" b="1">
                    <a:solidFill>
                      <a:srgbClr val="006600"/>
                    </a:solidFill>
                    <a:latin typeface="Times New Roman" panose="02020603050405020304" charset="0"/>
                  </a:rPr>
                  <a:t>= 2</a:t>
                </a:r>
              </a:p>
            </p:txBody>
          </p:sp>
        </p:grpSp>
        <p:grpSp>
          <p:nvGrpSpPr>
            <p:cNvPr id="14375" name="组合 14374"/>
            <p:cNvGrpSpPr/>
            <p:nvPr/>
          </p:nvGrpSpPr>
          <p:grpSpPr>
            <a:xfrm>
              <a:off x="2556" y="540"/>
              <a:ext cx="2424" cy="3737"/>
              <a:chOff x="2340" y="540"/>
              <a:chExt cx="2424" cy="3737"/>
            </a:xfrm>
          </p:grpSpPr>
          <p:grpSp>
            <p:nvGrpSpPr>
              <p:cNvPr id="14376" name="组合 14375"/>
              <p:cNvGrpSpPr/>
              <p:nvPr/>
            </p:nvGrpSpPr>
            <p:grpSpPr>
              <a:xfrm>
                <a:off x="3264" y="1344"/>
                <a:ext cx="996" cy="780"/>
                <a:chOff x="4248" y="1344"/>
                <a:chExt cx="996" cy="780"/>
              </a:xfrm>
            </p:grpSpPr>
            <p:sp>
              <p:nvSpPr>
                <p:cNvPr id="14377" name="椭圆 14376"/>
                <p:cNvSpPr/>
                <p:nvPr/>
              </p:nvSpPr>
              <p:spPr>
                <a:xfrm>
                  <a:off x="4956" y="1836"/>
                  <a:ext cx="288" cy="288"/>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13</a:t>
                  </a:r>
                </a:p>
              </p:txBody>
            </p:sp>
            <p:sp>
              <p:nvSpPr>
                <p:cNvPr id="14378" name="直接连接符 14377"/>
                <p:cNvSpPr/>
                <p:nvPr/>
              </p:nvSpPr>
              <p:spPr>
                <a:xfrm>
                  <a:off x="4248" y="1416"/>
                  <a:ext cx="840" cy="420"/>
                </a:xfrm>
                <a:prstGeom prst="line">
                  <a:avLst/>
                </a:prstGeom>
                <a:ln w="31750" cap="flat" cmpd="sng">
                  <a:solidFill>
                    <a:schemeClr val="tx1"/>
                  </a:solidFill>
                  <a:prstDash val="solid"/>
                  <a:miter/>
                  <a:headEnd type="none" w="med" len="med"/>
                  <a:tailEnd type="none" w="med" len="med"/>
                </a:ln>
              </p:spPr>
            </p:sp>
            <p:sp>
              <p:nvSpPr>
                <p:cNvPr id="14379" name="文本框 14378"/>
                <p:cNvSpPr txBox="1"/>
                <p:nvPr/>
              </p:nvSpPr>
              <p:spPr>
                <a:xfrm>
                  <a:off x="4548" y="1344"/>
                  <a:ext cx="552"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2</a:t>
                  </a:r>
                  <a:r>
                    <a:rPr lang="en-US" altLang="zh-CN" b="1">
                      <a:solidFill>
                        <a:srgbClr val="0000FF"/>
                      </a:solidFill>
                      <a:latin typeface="Times New Roman" panose="02020603050405020304" charset="0"/>
                    </a:rPr>
                    <a:t>= 4</a:t>
                  </a:r>
                </a:p>
              </p:txBody>
            </p:sp>
          </p:grpSp>
          <p:grpSp>
            <p:nvGrpSpPr>
              <p:cNvPr id="14380" name="组合 14379"/>
              <p:cNvGrpSpPr/>
              <p:nvPr/>
            </p:nvGrpSpPr>
            <p:grpSpPr>
              <a:xfrm>
                <a:off x="3396" y="2976"/>
                <a:ext cx="612" cy="864"/>
                <a:chOff x="4380" y="2976"/>
                <a:chExt cx="612" cy="864"/>
              </a:xfrm>
            </p:grpSpPr>
            <p:sp>
              <p:nvSpPr>
                <p:cNvPr id="14381" name="椭圆 14380"/>
                <p:cNvSpPr/>
                <p:nvPr/>
              </p:nvSpPr>
              <p:spPr>
                <a:xfrm>
                  <a:off x="4704" y="3576"/>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15</a:t>
                  </a:r>
                </a:p>
              </p:txBody>
            </p:sp>
            <p:sp>
              <p:nvSpPr>
                <p:cNvPr id="14382" name="直接连接符 14381"/>
                <p:cNvSpPr/>
                <p:nvPr/>
              </p:nvSpPr>
              <p:spPr>
                <a:xfrm>
                  <a:off x="4848" y="2976"/>
                  <a:ext cx="0" cy="600"/>
                </a:xfrm>
                <a:prstGeom prst="line">
                  <a:avLst/>
                </a:prstGeom>
                <a:ln w="31750" cap="flat" cmpd="sng">
                  <a:solidFill>
                    <a:schemeClr val="tx1"/>
                  </a:solidFill>
                  <a:prstDash val="solid"/>
                  <a:miter/>
                  <a:headEnd type="none" w="med" len="med"/>
                  <a:tailEnd type="none" w="med" len="med"/>
                </a:ln>
              </p:spPr>
            </p:sp>
            <p:sp>
              <p:nvSpPr>
                <p:cNvPr id="14383" name="文本框 14382"/>
                <p:cNvSpPr txBox="1"/>
                <p:nvPr/>
              </p:nvSpPr>
              <p:spPr>
                <a:xfrm>
                  <a:off x="4380" y="3252"/>
                  <a:ext cx="504" cy="403"/>
                </a:xfrm>
                <a:prstGeom prst="rect">
                  <a:avLst/>
                </a:prstGeom>
                <a:noFill/>
                <a:ln w="9525">
                  <a:noFill/>
                </a:ln>
              </p:spPr>
              <p:txBody>
                <a:bodyPr>
                  <a:spAutoFit/>
                </a:bodyPr>
                <a:lstStyle/>
                <a:p>
                  <a:pPr>
                    <a:lnSpc>
                      <a:spcPct val="70000"/>
                    </a:lnSpc>
                    <a:spcBef>
                      <a:spcPct val="50000"/>
                    </a:spcBef>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4</a:t>
                  </a:r>
                  <a:r>
                    <a:rPr lang="en-US" altLang="zh-CN" b="1">
                      <a:solidFill>
                        <a:srgbClr val="0000FF"/>
                      </a:solidFill>
                      <a:latin typeface="Times New Roman" panose="02020603050405020304" charset="0"/>
                    </a:rPr>
                    <a:t>=3</a:t>
                  </a:r>
                </a:p>
              </p:txBody>
            </p:sp>
          </p:grpSp>
          <p:sp>
            <p:nvSpPr>
              <p:cNvPr id="14384" name="椭圆 14383"/>
              <p:cNvSpPr/>
              <p:nvPr/>
            </p:nvSpPr>
            <p:spPr>
              <a:xfrm>
                <a:off x="4116" y="54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a:t>
                </a:r>
              </a:p>
            </p:txBody>
          </p:sp>
          <p:grpSp>
            <p:nvGrpSpPr>
              <p:cNvPr id="14385" name="组合 14384"/>
              <p:cNvGrpSpPr/>
              <p:nvPr/>
            </p:nvGrpSpPr>
            <p:grpSpPr>
              <a:xfrm>
                <a:off x="2340" y="1392"/>
                <a:ext cx="852" cy="732"/>
                <a:chOff x="3876" y="1392"/>
                <a:chExt cx="852" cy="732"/>
              </a:xfrm>
            </p:grpSpPr>
            <p:sp>
              <p:nvSpPr>
                <p:cNvPr id="14386" name="椭圆 14385"/>
                <p:cNvSpPr/>
                <p:nvPr/>
              </p:nvSpPr>
              <p:spPr>
                <a:xfrm>
                  <a:off x="3876" y="1860"/>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a:t>
                  </a:r>
                </a:p>
              </p:txBody>
            </p:sp>
            <p:sp>
              <p:nvSpPr>
                <p:cNvPr id="14387" name="直接连接符 14386"/>
                <p:cNvSpPr/>
                <p:nvPr/>
              </p:nvSpPr>
              <p:spPr>
                <a:xfrm flipH="1">
                  <a:off x="4044" y="1392"/>
                  <a:ext cx="684" cy="468"/>
                </a:xfrm>
                <a:prstGeom prst="line">
                  <a:avLst/>
                </a:prstGeom>
                <a:ln w="31750" cap="flat" cmpd="sng">
                  <a:solidFill>
                    <a:schemeClr val="tx1"/>
                  </a:solidFill>
                  <a:prstDash val="solid"/>
                  <a:miter/>
                  <a:headEnd type="none" w="med" len="med"/>
                  <a:tailEnd type="none" w="med" len="med"/>
                </a:ln>
              </p:spPr>
            </p:sp>
            <p:sp>
              <p:nvSpPr>
                <p:cNvPr id="14388" name="文本框 14387"/>
                <p:cNvSpPr txBox="1"/>
                <p:nvPr/>
              </p:nvSpPr>
              <p:spPr>
                <a:xfrm>
                  <a:off x="3924" y="1404"/>
                  <a:ext cx="540"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2</a:t>
                  </a:r>
                  <a:r>
                    <a:rPr lang="en-US" altLang="zh-CN" b="1">
                      <a:solidFill>
                        <a:srgbClr val="0000FF"/>
                      </a:solidFill>
                      <a:latin typeface="Times New Roman" panose="02020603050405020304" charset="0"/>
                    </a:rPr>
                    <a:t>= 2</a:t>
                  </a:r>
                </a:p>
              </p:txBody>
            </p:sp>
          </p:grpSp>
          <p:grpSp>
            <p:nvGrpSpPr>
              <p:cNvPr id="14389" name="组合 14388"/>
              <p:cNvGrpSpPr/>
              <p:nvPr/>
            </p:nvGrpSpPr>
            <p:grpSpPr>
              <a:xfrm>
                <a:off x="3089" y="732"/>
                <a:ext cx="1111" cy="696"/>
                <a:chOff x="3089" y="732"/>
                <a:chExt cx="1111" cy="696"/>
              </a:xfrm>
            </p:grpSpPr>
            <p:sp>
              <p:nvSpPr>
                <p:cNvPr id="14390" name="椭圆 14389"/>
                <p:cNvSpPr/>
                <p:nvPr/>
              </p:nvSpPr>
              <p:spPr>
                <a:xfrm>
                  <a:off x="3089" y="1164"/>
                  <a:ext cx="295"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a:t>
                  </a:r>
                </a:p>
              </p:txBody>
            </p:sp>
            <p:sp>
              <p:nvSpPr>
                <p:cNvPr id="14391" name="直接连接符 14390"/>
                <p:cNvSpPr/>
                <p:nvPr/>
              </p:nvSpPr>
              <p:spPr>
                <a:xfrm flipH="1">
                  <a:off x="3242" y="792"/>
                  <a:ext cx="958" cy="372"/>
                </a:xfrm>
                <a:prstGeom prst="line">
                  <a:avLst/>
                </a:prstGeom>
                <a:ln w="31750" cap="flat" cmpd="sng">
                  <a:solidFill>
                    <a:schemeClr val="tx1"/>
                  </a:solidFill>
                  <a:prstDash val="solid"/>
                  <a:miter/>
                  <a:headEnd type="none" w="med" len="med"/>
                  <a:tailEnd type="none" w="med" len="med"/>
                </a:ln>
              </p:spPr>
            </p:sp>
            <p:sp>
              <p:nvSpPr>
                <p:cNvPr id="14392" name="文本框 14391"/>
                <p:cNvSpPr txBox="1"/>
                <p:nvPr/>
              </p:nvSpPr>
              <p:spPr>
                <a:xfrm>
                  <a:off x="3216" y="732"/>
                  <a:ext cx="516"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1</a:t>
                  </a:r>
                  <a:r>
                    <a:rPr lang="en-US" altLang="zh-CN" b="1">
                      <a:solidFill>
                        <a:srgbClr val="0000FF"/>
                      </a:solidFill>
                      <a:latin typeface="Times New Roman" panose="02020603050405020304" charset="0"/>
                    </a:rPr>
                    <a:t>=1</a:t>
                  </a:r>
                </a:p>
              </p:txBody>
            </p:sp>
          </p:grpSp>
          <p:sp>
            <p:nvSpPr>
              <p:cNvPr id="14393" name="文本框 14392"/>
              <p:cNvSpPr txBox="1"/>
              <p:nvPr/>
            </p:nvSpPr>
            <p:spPr>
              <a:xfrm>
                <a:off x="2352" y="2100"/>
                <a:ext cx="420"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4394" name="直接连接符 14393"/>
              <p:cNvSpPr/>
              <p:nvPr/>
            </p:nvSpPr>
            <p:spPr>
              <a:xfrm flipV="1">
                <a:off x="2508" y="1404"/>
                <a:ext cx="660" cy="456"/>
              </a:xfrm>
              <a:prstGeom prst="line">
                <a:avLst/>
              </a:prstGeom>
              <a:ln w="38100" cap="flat" cmpd="sng">
                <a:solidFill>
                  <a:srgbClr val="FF0000"/>
                </a:solidFill>
                <a:prstDash val="solid"/>
                <a:miter/>
                <a:headEnd type="none" w="med" len="med"/>
                <a:tailEnd type="triangle" w="med" len="med"/>
              </a:ln>
            </p:spPr>
          </p:sp>
          <p:grpSp>
            <p:nvGrpSpPr>
              <p:cNvPr id="14395" name="组合 14394"/>
              <p:cNvGrpSpPr/>
              <p:nvPr/>
            </p:nvGrpSpPr>
            <p:grpSpPr>
              <a:xfrm>
                <a:off x="3228" y="2112"/>
                <a:ext cx="648" cy="864"/>
                <a:chOff x="4740" y="2112"/>
                <a:chExt cx="648" cy="864"/>
              </a:xfrm>
            </p:grpSpPr>
            <p:sp>
              <p:nvSpPr>
                <p:cNvPr id="14396" name="椭圆 14395"/>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11</a:t>
                  </a:r>
                </a:p>
              </p:txBody>
            </p:sp>
            <p:sp>
              <p:nvSpPr>
                <p:cNvPr id="14397" name="直接连接符 14396"/>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4398" name="文本框 14397"/>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3</a:t>
                  </a:r>
                  <a:r>
                    <a:rPr lang="en-US" altLang="zh-CN" b="1">
                      <a:solidFill>
                        <a:srgbClr val="0000FF"/>
                      </a:solidFill>
                      <a:latin typeface="Times New Roman" panose="02020603050405020304" charset="0"/>
                    </a:rPr>
                    <a:t>=4</a:t>
                  </a:r>
                </a:p>
              </p:txBody>
            </p:sp>
          </p:grpSp>
          <p:grpSp>
            <p:nvGrpSpPr>
              <p:cNvPr id="14399" name="组合 14398"/>
              <p:cNvGrpSpPr/>
              <p:nvPr/>
            </p:nvGrpSpPr>
            <p:grpSpPr>
              <a:xfrm>
                <a:off x="2652" y="2124"/>
                <a:ext cx="564" cy="852"/>
                <a:chOff x="4164" y="2124"/>
                <a:chExt cx="564" cy="852"/>
              </a:xfrm>
            </p:grpSpPr>
            <p:sp>
              <p:nvSpPr>
                <p:cNvPr id="14400" name="椭圆 14399"/>
                <p:cNvSpPr/>
                <p:nvPr/>
              </p:nvSpPr>
              <p:spPr>
                <a:xfrm>
                  <a:off x="432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9</a:t>
                  </a:r>
                </a:p>
              </p:txBody>
            </p:sp>
            <p:sp>
              <p:nvSpPr>
                <p:cNvPr id="14401" name="直接连接符 14400"/>
                <p:cNvSpPr/>
                <p:nvPr/>
              </p:nvSpPr>
              <p:spPr>
                <a:xfrm flipH="1">
                  <a:off x="4464" y="2124"/>
                  <a:ext cx="264" cy="588"/>
                </a:xfrm>
                <a:prstGeom prst="line">
                  <a:avLst/>
                </a:prstGeom>
                <a:ln w="31750" cap="flat" cmpd="sng">
                  <a:solidFill>
                    <a:schemeClr val="tx1"/>
                  </a:solidFill>
                  <a:prstDash val="solid"/>
                  <a:miter/>
                  <a:headEnd type="none" w="med" len="med"/>
                  <a:tailEnd type="none" w="med" len="med"/>
                </a:ln>
              </p:spPr>
            </p:sp>
            <p:sp>
              <p:nvSpPr>
                <p:cNvPr id="14402" name="文本框 14401"/>
                <p:cNvSpPr txBox="1"/>
                <p:nvPr/>
              </p:nvSpPr>
              <p:spPr>
                <a:xfrm>
                  <a:off x="4164" y="2220"/>
                  <a:ext cx="516"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3</a:t>
                  </a:r>
                  <a:r>
                    <a:rPr lang="en-US" altLang="zh-CN" b="1">
                      <a:solidFill>
                        <a:srgbClr val="0000FF"/>
                      </a:solidFill>
                      <a:latin typeface="Times New Roman" panose="02020603050405020304" charset="0"/>
                    </a:rPr>
                    <a:t>=2</a:t>
                  </a:r>
                </a:p>
              </p:txBody>
            </p:sp>
          </p:grpSp>
          <p:sp>
            <p:nvSpPr>
              <p:cNvPr id="14403" name="文本框 14402"/>
              <p:cNvSpPr txBox="1"/>
              <p:nvPr/>
            </p:nvSpPr>
            <p:spPr>
              <a:xfrm>
                <a:off x="2748" y="2963"/>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4404" name="文本框 14403"/>
              <p:cNvSpPr txBox="1"/>
              <p:nvPr/>
            </p:nvSpPr>
            <p:spPr>
              <a:xfrm>
                <a:off x="3300" y="2963"/>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nvGrpSpPr>
              <p:cNvPr id="14405" name="组合 14404"/>
              <p:cNvGrpSpPr/>
              <p:nvPr/>
            </p:nvGrpSpPr>
            <p:grpSpPr>
              <a:xfrm>
                <a:off x="2736" y="1404"/>
                <a:ext cx="636" cy="720"/>
                <a:chOff x="2736" y="1404"/>
                <a:chExt cx="636" cy="720"/>
              </a:xfrm>
            </p:grpSpPr>
            <p:grpSp>
              <p:nvGrpSpPr>
                <p:cNvPr id="14406" name="组合 14405"/>
                <p:cNvGrpSpPr/>
                <p:nvPr/>
              </p:nvGrpSpPr>
              <p:grpSpPr>
                <a:xfrm>
                  <a:off x="2736" y="1428"/>
                  <a:ext cx="636" cy="696"/>
                  <a:chOff x="4236" y="1440"/>
                  <a:chExt cx="636" cy="672"/>
                </a:xfrm>
              </p:grpSpPr>
              <p:sp>
                <p:nvSpPr>
                  <p:cNvPr id="14407" name="椭圆 14406"/>
                  <p:cNvSpPr/>
                  <p:nvPr/>
                </p:nvSpPr>
                <p:spPr>
                  <a:xfrm>
                    <a:off x="4584" y="1848"/>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8</a:t>
                    </a:r>
                  </a:p>
                </p:txBody>
              </p:sp>
              <p:sp>
                <p:nvSpPr>
                  <p:cNvPr id="14408" name="直接连接符 14407"/>
                  <p:cNvSpPr/>
                  <p:nvPr/>
                </p:nvSpPr>
                <p:spPr>
                  <a:xfrm>
                    <a:off x="4740" y="1440"/>
                    <a:ext cx="0" cy="432"/>
                  </a:xfrm>
                  <a:prstGeom prst="line">
                    <a:avLst/>
                  </a:prstGeom>
                  <a:ln w="31750" cap="flat" cmpd="sng">
                    <a:solidFill>
                      <a:schemeClr val="tx1"/>
                    </a:solidFill>
                    <a:prstDash val="solid"/>
                    <a:miter/>
                    <a:headEnd type="none" w="med" len="med"/>
                    <a:tailEnd type="none" w="med" len="med"/>
                  </a:ln>
                </p:spPr>
              </p:sp>
              <p:sp>
                <p:nvSpPr>
                  <p:cNvPr id="14409" name="文本框 14408"/>
                  <p:cNvSpPr txBox="1"/>
                  <p:nvPr/>
                </p:nvSpPr>
                <p:spPr>
                  <a:xfrm>
                    <a:off x="4236" y="1560"/>
                    <a:ext cx="540" cy="524"/>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2</a:t>
                    </a:r>
                    <a:r>
                      <a:rPr lang="en-US" altLang="zh-CN" b="1">
                        <a:solidFill>
                          <a:srgbClr val="0000FF"/>
                        </a:solidFill>
                        <a:latin typeface="Times New Roman" panose="02020603050405020304" charset="0"/>
                      </a:rPr>
                      <a:t>= 3</a:t>
                    </a:r>
                  </a:p>
                </p:txBody>
              </p:sp>
            </p:grpSp>
            <p:sp>
              <p:nvSpPr>
                <p:cNvPr id="14410" name="直接连接符 14409"/>
                <p:cNvSpPr/>
                <p:nvPr/>
              </p:nvSpPr>
              <p:spPr>
                <a:xfrm flipV="1">
                  <a:off x="3240" y="1404"/>
                  <a:ext cx="0" cy="444"/>
                </a:xfrm>
                <a:prstGeom prst="line">
                  <a:avLst/>
                </a:prstGeom>
                <a:ln w="38100" cap="flat" cmpd="sng">
                  <a:solidFill>
                    <a:srgbClr val="FF0000"/>
                  </a:solidFill>
                  <a:prstDash val="solid"/>
                  <a:miter/>
                  <a:headEnd type="none" w="med" len="med"/>
                  <a:tailEnd type="triangle" w="med" len="med"/>
                </a:ln>
              </p:spPr>
            </p:sp>
          </p:grpSp>
          <p:grpSp>
            <p:nvGrpSpPr>
              <p:cNvPr id="14411" name="组合 14410"/>
              <p:cNvGrpSpPr/>
              <p:nvPr/>
            </p:nvGrpSpPr>
            <p:grpSpPr>
              <a:xfrm>
                <a:off x="3636" y="2040"/>
                <a:ext cx="516" cy="936"/>
                <a:chOff x="4620" y="2040"/>
                <a:chExt cx="516" cy="936"/>
              </a:xfrm>
            </p:grpSpPr>
            <p:sp>
              <p:nvSpPr>
                <p:cNvPr id="14412" name="椭圆 14411"/>
                <p:cNvSpPr/>
                <p:nvPr/>
              </p:nvSpPr>
              <p:spPr>
                <a:xfrm>
                  <a:off x="4704"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14</a:t>
                  </a:r>
                </a:p>
              </p:txBody>
            </p:sp>
            <p:sp>
              <p:nvSpPr>
                <p:cNvPr id="14413" name="直接连接符 14412"/>
                <p:cNvSpPr/>
                <p:nvPr/>
              </p:nvSpPr>
              <p:spPr>
                <a:xfrm flipH="1">
                  <a:off x="4848" y="2124"/>
                  <a:ext cx="264" cy="588"/>
                </a:xfrm>
                <a:prstGeom prst="line">
                  <a:avLst/>
                </a:prstGeom>
                <a:ln w="31750" cap="flat" cmpd="sng">
                  <a:solidFill>
                    <a:schemeClr val="tx1"/>
                  </a:solidFill>
                  <a:prstDash val="solid"/>
                  <a:miter/>
                  <a:headEnd type="none" w="med" len="med"/>
                  <a:tailEnd type="none" w="med" len="med"/>
                </a:ln>
              </p:spPr>
            </p:sp>
            <p:sp>
              <p:nvSpPr>
                <p:cNvPr id="14414" name="文本框 14413"/>
                <p:cNvSpPr txBox="1"/>
                <p:nvPr/>
              </p:nvSpPr>
              <p:spPr>
                <a:xfrm>
                  <a:off x="4620" y="2040"/>
                  <a:ext cx="516" cy="543"/>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3</a:t>
                  </a:r>
                  <a:r>
                    <a:rPr lang="en-US" altLang="zh-CN" b="1">
                      <a:solidFill>
                        <a:srgbClr val="0000FF"/>
                      </a:solidFill>
                      <a:latin typeface="Times New Roman" panose="02020603050405020304" charset="0"/>
                    </a:rPr>
                    <a:t>=2</a:t>
                  </a:r>
                </a:p>
              </p:txBody>
            </p:sp>
          </p:grpSp>
          <p:sp>
            <p:nvSpPr>
              <p:cNvPr id="14415" name="文本框 14414"/>
              <p:cNvSpPr txBox="1"/>
              <p:nvPr/>
            </p:nvSpPr>
            <p:spPr>
              <a:xfrm>
                <a:off x="3684" y="3827"/>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nvGrpSpPr>
              <p:cNvPr id="14416" name="组合 14415"/>
              <p:cNvGrpSpPr/>
              <p:nvPr/>
            </p:nvGrpSpPr>
            <p:grpSpPr>
              <a:xfrm>
                <a:off x="4116" y="2124"/>
                <a:ext cx="648" cy="864"/>
                <a:chOff x="4740" y="2112"/>
                <a:chExt cx="648" cy="864"/>
              </a:xfrm>
            </p:grpSpPr>
            <p:sp>
              <p:nvSpPr>
                <p:cNvPr id="14417" name="椭圆 14416"/>
                <p:cNvSpPr/>
                <p:nvPr/>
              </p:nvSpPr>
              <p:spPr>
                <a:xfrm>
                  <a:off x="4860" y="2712"/>
                  <a:ext cx="288" cy="264"/>
                </a:xfrm>
                <a:prstGeom prst="ellipse">
                  <a:avLst/>
                </a:prstGeom>
                <a:solidFill>
                  <a:srgbClr val="CCFFFF"/>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16</a:t>
                  </a:r>
                </a:p>
              </p:txBody>
            </p:sp>
            <p:sp>
              <p:nvSpPr>
                <p:cNvPr id="14418" name="直接连接符 14417"/>
                <p:cNvSpPr/>
                <p:nvPr/>
              </p:nvSpPr>
              <p:spPr>
                <a:xfrm>
                  <a:off x="4740" y="2112"/>
                  <a:ext cx="264" cy="600"/>
                </a:xfrm>
                <a:prstGeom prst="line">
                  <a:avLst/>
                </a:prstGeom>
                <a:ln w="31750" cap="flat" cmpd="sng">
                  <a:solidFill>
                    <a:schemeClr val="tx1"/>
                  </a:solidFill>
                  <a:prstDash val="solid"/>
                  <a:miter/>
                  <a:headEnd type="none" w="med" len="med"/>
                  <a:tailEnd type="none" w="med" len="med"/>
                </a:ln>
              </p:spPr>
            </p:sp>
            <p:sp>
              <p:nvSpPr>
                <p:cNvPr id="14419" name="文本框 14418"/>
                <p:cNvSpPr txBox="1"/>
                <p:nvPr/>
              </p:nvSpPr>
              <p:spPr>
                <a:xfrm>
                  <a:off x="4848" y="2208"/>
                  <a:ext cx="540" cy="310"/>
                </a:xfrm>
                <a:prstGeom prst="rect">
                  <a:avLst/>
                </a:prstGeom>
                <a:noFill/>
                <a:ln w="9525">
                  <a:noFill/>
                </a:ln>
              </p:spPr>
              <p:txBody>
                <a:bodyPr>
                  <a:spAutoFit/>
                </a:bodyPr>
                <a:lstStyle/>
                <a:p>
                  <a:pPr eaLnBrk="0" hangingPunct="0">
                    <a:buClr>
                      <a:schemeClr val="bg1"/>
                    </a:buClr>
                  </a:pPr>
                  <a:r>
                    <a:rPr lang="en-US" altLang="zh-CN" b="1">
                      <a:solidFill>
                        <a:srgbClr val="0000FF"/>
                      </a:solidFill>
                      <a:latin typeface="Times New Roman" panose="02020603050405020304" charset="0"/>
                    </a:rPr>
                    <a:t>x</a:t>
                  </a:r>
                  <a:r>
                    <a:rPr lang="en-US" altLang="zh-CN" b="1" baseline="-25000">
                      <a:solidFill>
                        <a:srgbClr val="0000FF"/>
                      </a:solidFill>
                      <a:latin typeface="Times New Roman" panose="02020603050405020304" charset="0"/>
                    </a:rPr>
                    <a:t>3</a:t>
                  </a:r>
                  <a:r>
                    <a:rPr lang="en-US" altLang="zh-CN" b="1">
                      <a:solidFill>
                        <a:srgbClr val="0000FF"/>
                      </a:solidFill>
                      <a:latin typeface="Times New Roman" panose="02020603050405020304" charset="0"/>
                    </a:rPr>
                    <a:t>=3</a:t>
                  </a:r>
                </a:p>
              </p:txBody>
            </p:sp>
          </p:grpSp>
          <p:sp>
            <p:nvSpPr>
              <p:cNvPr id="14420" name="文本框 14419"/>
              <p:cNvSpPr txBox="1"/>
              <p:nvPr/>
            </p:nvSpPr>
            <p:spPr>
              <a:xfrm>
                <a:off x="4212" y="2975"/>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4421" name="直接连接符 14420"/>
              <p:cNvSpPr/>
              <p:nvPr/>
            </p:nvSpPr>
            <p:spPr>
              <a:xfrm flipH="1" flipV="1">
                <a:off x="3264" y="1416"/>
                <a:ext cx="828" cy="420"/>
              </a:xfrm>
              <a:prstGeom prst="line">
                <a:avLst/>
              </a:prstGeom>
              <a:ln w="38100" cap="flat" cmpd="sng">
                <a:solidFill>
                  <a:srgbClr val="FF0000"/>
                </a:solidFill>
                <a:prstDash val="solid"/>
                <a:miter/>
                <a:headEnd type="none" w="med" len="med"/>
                <a:tailEnd type="triangle" w="med" len="med"/>
              </a:ln>
            </p:spPr>
          </p:sp>
        </p:grpSp>
        <p:sp>
          <p:nvSpPr>
            <p:cNvPr id="14422" name="直接连接符 14421"/>
            <p:cNvSpPr/>
            <p:nvPr/>
          </p:nvSpPr>
          <p:spPr>
            <a:xfrm flipV="1">
              <a:off x="3490" y="790"/>
              <a:ext cx="960" cy="396"/>
            </a:xfrm>
            <a:prstGeom prst="line">
              <a:avLst/>
            </a:prstGeom>
            <a:ln w="38100" cap="flat" cmpd="sng">
              <a:solidFill>
                <a:srgbClr val="FF0000"/>
              </a:solidFill>
              <a:prstDash val="solid"/>
              <a:miter/>
              <a:headEnd type="none" w="med" len="med"/>
              <a:tailEnd type="triangle" w="med" len="med"/>
            </a:ln>
          </p:spPr>
        </p:sp>
        <p:grpSp>
          <p:nvGrpSpPr>
            <p:cNvPr id="14423" name="组合 14422"/>
            <p:cNvGrpSpPr/>
            <p:nvPr/>
          </p:nvGrpSpPr>
          <p:grpSpPr>
            <a:xfrm>
              <a:off x="4608" y="1380"/>
              <a:ext cx="792" cy="732"/>
              <a:chOff x="4392" y="1380"/>
              <a:chExt cx="792" cy="732"/>
            </a:xfrm>
          </p:grpSpPr>
          <p:sp>
            <p:nvSpPr>
              <p:cNvPr id="14424" name="椭圆 14423"/>
              <p:cNvSpPr/>
              <p:nvPr/>
            </p:nvSpPr>
            <p:spPr>
              <a:xfrm>
                <a:off x="4392" y="1827"/>
                <a:ext cx="288" cy="285"/>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19</a:t>
                </a:r>
              </a:p>
            </p:txBody>
          </p:sp>
          <p:sp>
            <p:nvSpPr>
              <p:cNvPr id="14425" name="直接连接符 14424"/>
              <p:cNvSpPr/>
              <p:nvPr/>
            </p:nvSpPr>
            <p:spPr>
              <a:xfrm flipH="1">
                <a:off x="4548" y="1380"/>
                <a:ext cx="636" cy="447"/>
              </a:xfrm>
              <a:prstGeom prst="line">
                <a:avLst/>
              </a:prstGeom>
              <a:ln w="31750" cap="flat" cmpd="sng">
                <a:solidFill>
                  <a:schemeClr val="tx1"/>
                </a:solidFill>
                <a:prstDash val="solid"/>
                <a:miter/>
                <a:headEnd type="none" w="med" len="med"/>
                <a:tailEnd type="none" w="med" len="med"/>
              </a:ln>
            </p:spPr>
          </p:sp>
          <p:sp>
            <p:nvSpPr>
              <p:cNvPr id="14426" name="文本框 14425"/>
              <p:cNvSpPr txBox="1"/>
              <p:nvPr/>
            </p:nvSpPr>
            <p:spPr>
              <a:xfrm>
                <a:off x="4440" y="1380"/>
                <a:ext cx="540" cy="543"/>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2</a:t>
                </a:r>
                <a:r>
                  <a:rPr lang="en-US" altLang="zh-CN" b="1">
                    <a:solidFill>
                      <a:srgbClr val="006600"/>
                    </a:solidFill>
                    <a:latin typeface="Times New Roman" panose="02020603050405020304" charset="0"/>
                  </a:rPr>
                  <a:t>= 1</a:t>
                </a:r>
              </a:p>
            </p:txBody>
          </p:sp>
        </p:grpSp>
        <p:grpSp>
          <p:nvGrpSpPr>
            <p:cNvPr id="14427" name="组合 14426"/>
            <p:cNvGrpSpPr/>
            <p:nvPr/>
          </p:nvGrpSpPr>
          <p:grpSpPr>
            <a:xfrm>
              <a:off x="4944" y="1416"/>
              <a:ext cx="636" cy="715"/>
              <a:chOff x="4728" y="1416"/>
              <a:chExt cx="636" cy="715"/>
            </a:xfrm>
          </p:grpSpPr>
          <p:sp>
            <p:nvSpPr>
              <p:cNvPr id="14428" name="椭圆 14427"/>
              <p:cNvSpPr/>
              <p:nvPr/>
            </p:nvSpPr>
            <p:spPr>
              <a:xfrm>
                <a:off x="5076" y="1839"/>
                <a:ext cx="288" cy="273"/>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24</a:t>
                </a:r>
              </a:p>
            </p:txBody>
          </p:sp>
          <p:sp>
            <p:nvSpPr>
              <p:cNvPr id="14429" name="直接连接符 14428"/>
              <p:cNvSpPr/>
              <p:nvPr/>
            </p:nvSpPr>
            <p:spPr>
              <a:xfrm>
                <a:off x="5232" y="1416"/>
                <a:ext cx="0" cy="447"/>
              </a:xfrm>
              <a:prstGeom prst="line">
                <a:avLst/>
              </a:prstGeom>
              <a:ln w="31750" cap="flat" cmpd="sng">
                <a:solidFill>
                  <a:schemeClr val="tx1"/>
                </a:solidFill>
                <a:prstDash val="solid"/>
                <a:miter/>
                <a:headEnd type="none" w="med" len="med"/>
                <a:tailEnd type="none" w="med" len="med"/>
              </a:ln>
            </p:spPr>
          </p:sp>
          <p:sp>
            <p:nvSpPr>
              <p:cNvPr id="14430" name="文本框 14429"/>
              <p:cNvSpPr txBox="1"/>
              <p:nvPr/>
            </p:nvSpPr>
            <p:spPr>
              <a:xfrm>
                <a:off x="4728" y="1588"/>
                <a:ext cx="540" cy="543"/>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2</a:t>
                </a:r>
                <a:r>
                  <a:rPr lang="en-US" altLang="zh-CN" b="1">
                    <a:solidFill>
                      <a:srgbClr val="006600"/>
                    </a:solidFill>
                    <a:latin typeface="Times New Roman" panose="02020603050405020304" charset="0"/>
                  </a:rPr>
                  <a:t>= 3</a:t>
                </a:r>
              </a:p>
            </p:txBody>
          </p:sp>
        </p:grpSp>
        <p:sp>
          <p:nvSpPr>
            <p:cNvPr id="14431" name="直接连接符 14430"/>
            <p:cNvSpPr/>
            <p:nvPr/>
          </p:nvSpPr>
          <p:spPr>
            <a:xfrm flipV="1">
              <a:off x="5448" y="1392"/>
              <a:ext cx="0" cy="444"/>
            </a:xfrm>
            <a:prstGeom prst="line">
              <a:avLst/>
            </a:prstGeom>
            <a:ln w="38100" cap="flat" cmpd="sng">
              <a:solidFill>
                <a:srgbClr val="FF0000"/>
              </a:solidFill>
              <a:prstDash val="solid"/>
              <a:miter/>
              <a:headEnd type="none" w="med" len="med"/>
              <a:tailEnd type="triangle" w="med" len="med"/>
            </a:ln>
          </p:spPr>
        </p:sp>
        <p:sp>
          <p:nvSpPr>
            <p:cNvPr id="14432" name="直接连接符 14431"/>
            <p:cNvSpPr/>
            <p:nvPr/>
          </p:nvSpPr>
          <p:spPr>
            <a:xfrm flipV="1">
              <a:off x="4764" y="1392"/>
              <a:ext cx="624" cy="432"/>
            </a:xfrm>
            <a:prstGeom prst="line">
              <a:avLst/>
            </a:prstGeom>
            <a:ln w="38100" cap="flat" cmpd="sng">
              <a:solidFill>
                <a:srgbClr val="FF0000"/>
              </a:solidFill>
              <a:prstDash val="solid"/>
              <a:miter/>
              <a:headEnd type="none" w="med" len="med"/>
              <a:tailEnd type="triangle" w="med" len="med"/>
            </a:ln>
          </p:spPr>
        </p:sp>
        <p:sp>
          <p:nvSpPr>
            <p:cNvPr id="14433" name="文本框 14432"/>
            <p:cNvSpPr txBox="1"/>
            <p:nvPr/>
          </p:nvSpPr>
          <p:spPr>
            <a:xfrm>
              <a:off x="4560" y="2099"/>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sp>
          <p:nvSpPr>
            <p:cNvPr id="14434" name="文本框 14433"/>
            <p:cNvSpPr txBox="1"/>
            <p:nvPr/>
          </p:nvSpPr>
          <p:spPr>
            <a:xfrm>
              <a:off x="5256" y="2099"/>
              <a:ext cx="408" cy="450"/>
            </a:xfrm>
            <a:prstGeom prst="rect">
              <a:avLst/>
            </a:prstGeom>
            <a:noFill/>
            <a:ln w="9525">
              <a:noFill/>
            </a:ln>
          </p:spPr>
          <p:txBody>
            <a:bodyPr>
              <a:spAutoFit/>
            </a:bodyPr>
            <a:lstStyle/>
            <a:p>
              <a:pPr>
                <a:lnSpc>
                  <a:spcPct val="80000"/>
                </a:lnSpc>
                <a:spcBef>
                  <a:spcPct val="50000"/>
                </a:spcBef>
                <a:buClr>
                  <a:schemeClr val="bg1"/>
                </a:buClr>
              </a:pPr>
              <a:r>
                <a:rPr lang="en-US" altLang="zh-CN" b="1">
                  <a:solidFill>
                    <a:srgbClr val="FF0000"/>
                  </a:solidFill>
                  <a:latin typeface="Times New Roman" panose="02020603050405020304" charset="0"/>
                </a:rPr>
                <a:t>kill</a:t>
              </a:r>
            </a:p>
          </p:txBody>
        </p:sp>
      </p:grpSp>
      <p:graphicFrame>
        <p:nvGraphicFramePr>
          <p:cNvPr id="14435" name="表格 14434"/>
          <p:cNvGraphicFramePr/>
          <p:nvPr/>
        </p:nvGraphicFramePr>
        <p:xfrm>
          <a:off x="814388" y="4681538"/>
          <a:ext cx="971552" cy="1064768"/>
        </p:xfrm>
        <a:graphic>
          <a:graphicData uri="http://schemas.openxmlformats.org/drawingml/2006/table">
            <a:tbl>
              <a:tblPr/>
              <a:tblGrid>
                <a:gridCol w="242888">
                  <a:extLst>
                    <a:ext uri="{9D8B030D-6E8A-4147-A177-3AD203B41FA5}">
                      <a16:colId xmlns:a16="http://schemas.microsoft.com/office/drawing/2014/main" val="20000"/>
                    </a:ext>
                  </a:extLst>
                </a:gridCol>
                <a:gridCol w="242888">
                  <a:extLst>
                    <a:ext uri="{9D8B030D-6E8A-4147-A177-3AD203B41FA5}">
                      <a16:colId xmlns:a16="http://schemas.microsoft.com/office/drawing/2014/main" val="20001"/>
                    </a:ext>
                  </a:extLst>
                </a:gridCol>
                <a:gridCol w="242888">
                  <a:extLst>
                    <a:ext uri="{9D8B030D-6E8A-4147-A177-3AD203B41FA5}">
                      <a16:colId xmlns:a16="http://schemas.microsoft.com/office/drawing/2014/main" val="20002"/>
                    </a:ext>
                  </a:extLst>
                </a:gridCol>
                <a:gridCol w="242888">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2</a:t>
                      </a:r>
                      <a:endParaRPr lang="zh-CN" altLang="en-US" sz="18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4462" name="表格 14461"/>
          <p:cNvGraphicFramePr/>
          <p:nvPr/>
        </p:nvGraphicFramePr>
        <p:xfrm>
          <a:off x="2243138" y="4681538"/>
          <a:ext cx="971552" cy="1064768"/>
        </p:xfrm>
        <a:graphic>
          <a:graphicData uri="http://schemas.openxmlformats.org/drawingml/2006/table">
            <a:tbl>
              <a:tblPr/>
              <a:tblGrid>
                <a:gridCol w="242888">
                  <a:extLst>
                    <a:ext uri="{9D8B030D-6E8A-4147-A177-3AD203B41FA5}">
                      <a16:colId xmlns:a16="http://schemas.microsoft.com/office/drawing/2014/main" val="20000"/>
                    </a:ext>
                  </a:extLst>
                </a:gridCol>
                <a:gridCol w="242888">
                  <a:extLst>
                    <a:ext uri="{9D8B030D-6E8A-4147-A177-3AD203B41FA5}">
                      <a16:colId xmlns:a16="http://schemas.microsoft.com/office/drawing/2014/main" val="20001"/>
                    </a:ext>
                  </a:extLst>
                </a:gridCol>
                <a:gridCol w="242888">
                  <a:extLst>
                    <a:ext uri="{9D8B030D-6E8A-4147-A177-3AD203B41FA5}">
                      <a16:colId xmlns:a16="http://schemas.microsoft.com/office/drawing/2014/main" val="20002"/>
                    </a:ext>
                  </a:extLst>
                </a:gridCol>
                <a:gridCol w="242888">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2</a:t>
                      </a:r>
                      <a:endParaRPr lang="zh-CN" altLang="en-US" sz="18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3</a:t>
                      </a:r>
                      <a:endParaRPr lang="zh-CN" altLang="en-US" sz="18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14489" name="表格 14488"/>
          <p:cNvGraphicFramePr/>
          <p:nvPr/>
        </p:nvGraphicFramePr>
        <p:xfrm>
          <a:off x="2228850" y="3267075"/>
          <a:ext cx="971552" cy="1064768"/>
        </p:xfrm>
        <a:graphic>
          <a:graphicData uri="http://schemas.openxmlformats.org/drawingml/2006/table">
            <a:tbl>
              <a:tblPr/>
              <a:tblGrid>
                <a:gridCol w="242888">
                  <a:extLst>
                    <a:ext uri="{9D8B030D-6E8A-4147-A177-3AD203B41FA5}">
                      <a16:colId xmlns:a16="http://schemas.microsoft.com/office/drawing/2014/main" val="20000"/>
                    </a:ext>
                  </a:extLst>
                </a:gridCol>
                <a:gridCol w="242888">
                  <a:extLst>
                    <a:ext uri="{9D8B030D-6E8A-4147-A177-3AD203B41FA5}">
                      <a16:colId xmlns:a16="http://schemas.microsoft.com/office/drawing/2014/main" val="20001"/>
                    </a:ext>
                  </a:extLst>
                </a:gridCol>
                <a:gridCol w="242888">
                  <a:extLst>
                    <a:ext uri="{9D8B030D-6E8A-4147-A177-3AD203B41FA5}">
                      <a16:colId xmlns:a16="http://schemas.microsoft.com/office/drawing/2014/main" val="20002"/>
                    </a:ext>
                  </a:extLst>
                </a:gridCol>
                <a:gridCol w="242888">
                  <a:extLst>
                    <a:ext uri="{9D8B030D-6E8A-4147-A177-3AD203B41FA5}">
                      <a16:colId xmlns:a16="http://schemas.microsoft.com/office/drawing/2014/main" val="20003"/>
                    </a:ext>
                  </a:extLst>
                </a:gridCol>
              </a:tblGrid>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1</a:t>
                      </a:r>
                      <a:endParaRPr lang="zh-CN" altLang="en-US" sz="1800" b="1">
                        <a:latin typeface="Times New Roman" panose="02020603050405020304" charset="0"/>
                      </a:endParaRPr>
                    </a:p>
                  </a:txBody>
                  <a:tcPr marL="68580" marR="68580" marT="34290" marB="34290" anchor="ctr" anchorCtr="1">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0"/>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2</a:t>
                      </a:r>
                      <a:endParaRPr lang="zh-CN" altLang="en-US" sz="18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1"/>
                  </a:ext>
                </a:extLst>
              </a:tr>
              <a:tr h="260604">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3</a:t>
                      </a:r>
                      <a:endParaRPr lang="zh-CN" altLang="en-US" sz="1800" b="1">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solidFill>
                          <a:srgbClr val="FF0000"/>
                        </a:solidFill>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2"/>
                  </a:ext>
                </a:extLst>
              </a:tr>
              <a:tr h="260604">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r>
                        <a:rPr lang="en-US" altLang="zh-CN" sz="1800" b="1">
                          <a:latin typeface="Times New Roman" panose="02020603050405020304" charset="0"/>
                        </a:rPr>
                        <a:t>4</a:t>
                      </a:r>
                      <a:endParaRPr lang="zh-CN" altLang="en-US" sz="1800" b="1">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CCFFCC"/>
                    </a:solidFill>
                  </a:tcPr>
                </a:tc>
                <a:tc>
                  <a:txBody>
                    <a:bodyPr/>
                    <a:lstStyle/>
                    <a:p>
                      <a:pPr marL="0" lvl="0" indent="0" algn="ctr">
                        <a:lnSpc>
                          <a:spcPct val="70000"/>
                        </a:lnSpc>
                        <a:spcBef>
                          <a:spcPct val="0"/>
                        </a:spcBef>
                        <a:buClr>
                          <a:schemeClr val="bg1"/>
                        </a:buClr>
                        <a:buNone/>
                      </a:pPr>
                      <a:endParaRPr lang="zh-CN" altLang="en-US" sz="1800" b="1" dirty="0">
                        <a:latin typeface="Times New Roman" panose="02020603050405020304" charset="0"/>
                      </a:endParaRPr>
                    </a:p>
                  </a:txBody>
                  <a:tcPr marL="68580" marR="68580" marT="34290" marB="34290">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3"/>
                  </a:ext>
                </a:extLst>
              </a:tr>
            </a:tbl>
          </a:graphicData>
        </a:graphic>
      </p:graphicFrame>
      <p:grpSp>
        <p:nvGrpSpPr>
          <p:cNvPr id="14518" name="组合 14517"/>
          <p:cNvGrpSpPr/>
          <p:nvPr/>
        </p:nvGrpSpPr>
        <p:grpSpPr>
          <a:xfrm>
            <a:off x="7358062" y="2507703"/>
            <a:ext cx="1014413" cy="871538"/>
            <a:chOff x="4824" y="924"/>
            <a:chExt cx="852" cy="732"/>
          </a:xfrm>
        </p:grpSpPr>
        <p:sp>
          <p:nvSpPr>
            <p:cNvPr id="14519" name="椭圆 14518"/>
            <p:cNvSpPr/>
            <p:nvPr/>
          </p:nvSpPr>
          <p:spPr>
            <a:xfrm>
              <a:off x="5352" y="1368"/>
              <a:ext cx="288" cy="288"/>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29</a:t>
              </a:r>
            </a:p>
          </p:txBody>
        </p:sp>
        <p:sp>
          <p:nvSpPr>
            <p:cNvPr id="14520" name="直接连接符 14519"/>
            <p:cNvSpPr/>
            <p:nvPr/>
          </p:nvSpPr>
          <p:spPr>
            <a:xfrm>
              <a:off x="4824" y="948"/>
              <a:ext cx="672" cy="432"/>
            </a:xfrm>
            <a:prstGeom prst="line">
              <a:avLst/>
            </a:prstGeom>
            <a:ln w="31750" cap="flat" cmpd="sng">
              <a:solidFill>
                <a:schemeClr val="tx1"/>
              </a:solidFill>
              <a:prstDash val="solid"/>
              <a:miter/>
              <a:headEnd type="none" w="med" len="med"/>
              <a:tailEnd type="none" w="med" len="med"/>
            </a:ln>
          </p:spPr>
        </p:sp>
        <p:sp>
          <p:nvSpPr>
            <p:cNvPr id="14521" name="文本框 14520"/>
            <p:cNvSpPr txBox="1"/>
            <p:nvPr/>
          </p:nvSpPr>
          <p:spPr>
            <a:xfrm>
              <a:off x="5124" y="924"/>
              <a:ext cx="552" cy="543"/>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2</a:t>
              </a:r>
              <a:r>
                <a:rPr lang="en-US" altLang="zh-CN" b="1">
                  <a:solidFill>
                    <a:srgbClr val="006600"/>
                  </a:solidFill>
                  <a:latin typeface="Times New Roman" panose="02020603050405020304" charset="0"/>
                </a:rPr>
                <a:t>= 4</a:t>
              </a:r>
            </a:p>
          </p:txBody>
        </p:sp>
      </p:grpSp>
      <p:grpSp>
        <p:nvGrpSpPr>
          <p:cNvPr id="14522" name="组合 14521"/>
          <p:cNvGrpSpPr/>
          <p:nvPr/>
        </p:nvGrpSpPr>
        <p:grpSpPr>
          <a:xfrm>
            <a:off x="7472362" y="3379241"/>
            <a:ext cx="671513" cy="1028700"/>
            <a:chOff x="4920" y="1656"/>
            <a:chExt cx="564" cy="864"/>
          </a:xfrm>
        </p:grpSpPr>
        <p:sp>
          <p:nvSpPr>
            <p:cNvPr id="14523" name="椭圆 14522"/>
            <p:cNvSpPr/>
            <p:nvPr/>
          </p:nvSpPr>
          <p:spPr>
            <a:xfrm>
              <a:off x="5076" y="2244"/>
              <a:ext cx="288" cy="276"/>
            </a:xfrm>
            <a:prstGeom prst="ellipse">
              <a:avLst/>
            </a:prstGeom>
            <a:solidFill>
              <a:srgbClr val="CCFFCC"/>
            </a:solidFill>
            <a:ln w="19050" cap="flat" cmpd="sng">
              <a:solidFill>
                <a:schemeClr val="tx1"/>
              </a:solidFill>
              <a:prstDash val="solid"/>
              <a:miter/>
              <a:headEnd type="none" w="med" len="med"/>
              <a:tailEnd type="none" w="med" len="med"/>
            </a:ln>
          </p:spPr>
          <p:txBody>
            <a:bodyPr wrap="none" anchor="ctr"/>
            <a:lstStyle/>
            <a:p>
              <a:pPr algn="ctr">
                <a:buClr>
                  <a:schemeClr val="bg1"/>
                </a:buClr>
              </a:pPr>
              <a:r>
                <a:rPr lang="en-US" altLang="zh-CN" b="1">
                  <a:latin typeface="Times New Roman" panose="02020603050405020304" charset="0"/>
                </a:rPr>
                <a:t>30</a:t>
              </a:r>
            </a:p>
          </p:txBody>
        </p:sp>
        <p:sp>
          <p:nvSpPr>
            <p:cNvPr id="14524" name="直接连接符 14523"/>
            <p:cNvSpPr/>
            <p:nvPr/>
          </p:nvSpPr>
          <p:spPr>
            <a:xfrm flipH="1">
              <a:off x="5220" y="1656"/>
              <a:ext cx="264" cy="588"/>
            </a:xfrm>
            <a:prstGeom prst="line">
              <a:avLst/>
            </a:prstGeom>
            <a:ln w="31750" cap="flat" cmpd="sng">
              <a:solidFill>
                <a:schemeClr val="tx1"/>
              </a:solidFill>
              <a:prstDash val="solid"/>
              <a:miter/>
              <a:headEnd type="none" w="med" len="med"/>
              <a:tailEnd type="none" w="med" len="med"/>
            </a:ln>
          </p:spPr>
        </p:sp>
        <p:sp>
          <p:nvSpPr>
            <p:cNvPr id="14525" name="文本框 14524"/>
            <p:cNvSpPr txBox="1"/>
            <p:nvPr/>
          </p:nvSpPr>
          <p:spPr>
            <a:xfrm>
              <a:off x="4920" y="1752"/>
              <a:ext cx="516" cy="543"/>
            </a:xfrm>
            <a:prstGeom prst="rect">
              <a:avLst/>
            </a:prstGeom>
            <a:noFill/>
            <a:ln w="9525">
              <a:noFill/>
            </a:ln>
          </p:spPr>
          <p:txBody>
            <a:bodyPr>
              <a:spAutoFit/>
            </a:bodyPr>
            <a:lstStyle/>
            <a:p>
              <a:pPr eaLnBrk="0" hangingPunct="0">
                <a:buClr>
                  <a:schemeClr val="bg1"/>
                </a:buClr>
              </a:pPr>
              <a:r>
                <a:rPr lang="en-US" altLang="zh-CN" b="1">
                  <a:solidFill>
                    <a:srgbClr val="006600"/>
                  </a:solidFill>
                  <a:latin typeface="Times New Roman" panose="02020603050405020304" charset="0"/>
                </a:rPr>
                <a:t>x</a:t>
              </a:r>
              <a:r>
                <a:rPr lang="en-US" altLang="zh-CN" b="1" baseline="-25000">
                  <a:solidFill>
                    <a:srgbClr val="006600"/>
                  </a:solidFill>
                  <a:latin typeface="Times New Roman" panose="02020603050405020304" charset="0"/>
                </a:rPr>
                <a:t>3</a:t>
              </a:r>
              <a:r>
                <a:rPr lang="en-US" altLang="zh-CN" b="1">
                  <a:solidFill>
                    <a:srgbClr val="006600"/>
                  </a:solidFill>
                  <a:latin typeface="Times New Roman" panose="02020603050405020304" charset="0"/>
                </a:rPr>
                <a:t>=1</a:t>
              </a:r>
            </a:p>
          </p:txBody>
        </p:sp>
      </p:grpSp>
      <p:sp>
        <p:nvSpPr>
          <p:cNvPr id="14526" name="直接连接符 14525"/>
          <p:cNvSpPr/>
          <p:nvPr/>
        </p:nvSpPr>
        <p:spPr>
          <a:xfrm>
            <a:off x="1285875" y="4333875"/>
            <a:ext cx="0" cy="328613"/>
          </a:xfrm>
          <a:prstGeom prst="line">
            <a:avLst/>
          </a:prstGeom>
          <a:ln w="38100" cap="flat" cmpd="sng">
            <a:solidFill>
              <a:schemeClr val="tx1"/>
            </a:solidFill>
            <a:prstDash val="solid"/>
            <a:miter/>
            <a:headEnd type="none" w="med" len="med"/>
            <a:tailEnd type="triangle" w="med" len="med"/>
          </a:ln>
        </p:spPr>
      </p:sp>
      <p:sp>
        <p:nvSpPr>
          <p:cNvPr id="14527" name="直接连接符 14526"/>
          <p:cNvSpPr/>
          <p:nvPr/>
        </p:nvSpPr>
        <p:spPr>
          <a:xfrm>
            <a:off x="1814513" y="5204222"/>
            <a:ext cx="400050" cy="0"/>
          </a:xfrm>
          <a:prstGeom prst="line">
            <a:avLst/>
          </a:prstGeom>
          <a:ln w="38100" cap="flat" cmpd="sng">
            <a:solidFill>
              <a:schemeClr val="tx1"/>
            </a:solidFill>
            <a:prstDash val="solid"/>
            <a:miter/>
            <a:headEnd type="none" w="med" len="med"/>
            <a:tailEnd type="triangle" w="med" len="med"/>
          </a:ln>
        </p:spPr>
      </p:sp>
      <p:sp>
        <p:nvSpPr>
          <p:cNvPr id="14528" name="直接连接符 14527"/>
          <p:cNvSpPr/>
          <p:nvPr/>
        </p:nvSpPr>
        <p:spPr>
          <a:xfrm flipH="1" flipV="1">
            <a:off x="2714625" y="4640733"/>
            <a:ext cx="0" cy="357188"/>
          </a:xfrm>
          <a:prstGeom prst="line">
            <a:avLst/>
          </a:prstGeom>
          <a:ln w="38100" cap="flat" cmpd="sng">
            <a:solidFill>
              <a:schemeClr val="tx1"/>
            </a:solidFill>
            <a:prstDash val="solid"/>
            <a:miter/>
            <a:headEnd type="none" w="med" len="med"/>
            <a:tailEnd type="triangle" w="med" len="med"/>
          </a:ln>
        </p:spPr>
      </p:sp>
      <p:sp>
        <p:nvSpPr>
          <p:cNvPr id="14529" name="云形标注 14528"/>
          <p:cNvSpPr/>
          <p:nvPr/>
        </p:nvSpPr>
        <p:spPr>
          <a:xfrm>
            <a:off x="4357688" y="4965154"/>
            <a:ext cx="571500" cy="1200150"/>
          </a:xfrm>
          <a:prstGeom prst="cloudCallout">
            <a:avLst>
              <a:gd name="adj1" fmla="val -70625"/>
              <a:gd name="adj2" fmla="val -80356"/>
            </a:avLst>
          </a:prstGeom>
          <a:solidFill>
            <a:schemeClr val="accent1"/>
          </a:solidFill>
          <a:ln w="44450" cap="flat" cmpd="sng">
            <a:solidFill>
              <a:srgbClr val="FF9900"/>
            </a:solidFill>
            <a:prstDash val="solid"/>
            <a:headEnd type="none" w="med" len="med"/>
            <a:tailEnd type="none" w="med" len="med"/>
          </a:ln>
        </p:spPr>
        <p:txBody>
          <a:bodyPr lIns="67500" tIns="35100" rIns="67500" bIns="35100"/>
          <a:lstStyle/>
          <a:p>
            <a:pPr algn="ctr">
              <a:buClr>
                <a:schemeClr val="bg1"/>
              </a:buClr>
            </a:pPr>
            <a:r>
              <a:rPr lang="zh-CN" altLang="en-US" b="1" dirty="0">
                <a:solidFill>
                  <a:srgbClr val="0000FF"/>
                </a:solidFill>
                <a:latin typeface="Times New Roman" panose="02020603050405020304" charset="0"/>
              </a:rPr>
              <a:t>可行解</a:t>
            </a:r>
            <a:endParaRPr lang="zh-CN" altLang="en-US" b="1">
              <a:solidFill>
                <a:srgbClr val="0000FF"/>
              </a:solidFill>
              <a:latin typeface="Times New Roman" panose="02020603050405020304" charset="0"/>
            </a:endParaRPr>
          </a:p>
        </p:txBody>
      </p:sp>
      <p:sp>
        <p:nvSpPr>
          <p:cNvPr id="2" name="矩形 1"/>
          <p:cNvSpPr/>
          <p:nvPr/>
        </p:nvSpPr>
        <p:spPr>
          <a:xfrm>
            <a:off x="383790" y="225394"/>
            <a:ext cx="7862069"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结点 </a:t>
            </a:r>
            <a:r>
              <a:rPr lang="en-US" altLang="zh-CN" dirty="0"/>
              <a:t>18 </a:t>
            </a:r>
            <a:r>
              <a:rPr lang="zh-CN" altLang="en-US" dirty="0"/>
              <a:t>生成结点 </a:t>
            </a:r>
            <a:r>
              <a:rPr lang="en-US" altLang="zh-CN" dirty="0"/>
              <a:t>29</a:t>
            </a:r>
            <a:r>
              <a:rPr lang="zh-CN" altLang="en-US" dirty="0"/>
              <a:t>，结点 </a:t>
            </a:r>
            <a:r>
              <a:rPr lang="en-US" altLang="zh-CN" dirty="0"/>
              <a:t>29 </a:t>
            </a:r>
            <a:r>
              <a:rPr lang="zh-CN" altLang="en-US" dirty="0"/>
              <a:t>成为 </a:t>
            </a:r>
            <a:r>
              <a:rPr lang="en-US" altLang="zh-CN" dirty="0"/>
              <a:t>E </a:t>
            </a:r>
            <a:r>
              <a:rPr lang="zh-CN" altLang="en-US" dirty="0"/>
              <a:t>结点，此时问题的解变为</a:t>
            </a:r>
            <a:r>
              <a:rPr lang="en-US" altLang="zh-CN" dirty="0"/>
              <a:t>(2,4)</a:t>
            </a:r>
            <a:r>
              <a:rPr lang="zh-CN" altLang="en-US" dirty="0"/>
              <a:t>；结点 </a:t>
            </a:r>
            <a:r>
              <a:rPr lang="en-US" altLang="zh-CN" dirty="0"/>
              <a:t>29 </a:t>
            </a:r>
            <a:r>
              <a:rPr lang="zh-CN" altLang="en-US" dirty="0"/>
              <a:t>生成结点 </a:t>
            </a:r>
            <a:r>
              <a:rPr lang="en-US" altLang="zh-CN" dirty="0"/>
              <a:t>30</a:t>
            </a:r>
            <a:r>
              <a:rPr lang="zh-CN" altLang="en-US" dirty="0"/>
              <a:t>，此时问题的解变为</a:t>
            </a:r>
            <a:r>
              <a:rPr lang="en-US" altLang="zh-CN" dirty="0"/>
              <a:t>(2,4,1)</a:t>
            </a:r>
            <a:r>
              <a:rPr lang="zh-CN" altLang="en-US" dirty="0"/>
              <a:t>；结点 </a:t>
            </a:r>
            <a:r>
              <a:rPr lang="en-US" altLang="zh-CN" dirty="0"/>
              <a:t>30 </a:t>
            </a:r>
            <a:r>
              <a:rPr lang="zh-CN" altLang="en-US" dirty="0"/>
              <a:t>生成结点 </a:t>
            </a:r>
            <a:r>
              <a:rPr lang="en-US" altLang="zh-CN" dirty="0"/>
              <a:t>31</a:t>
            </a:r>
            <a:r>
              <a:rPr lang="zh-CN" altLang="en-US" dirty="0"/>
              <a:t>，此时问题的解变为</a:t>
            </a:r>
            <a:r>
              <a:rPr lang="en-US" altLang="zh-CN" dirty="0"/>
              <a:t>(2,4,1,3)</a:t>
            </a:r>
            <a:r>
              <a:rPr lang="zh-CN" altLang="en-US" dirty="0"/>
              <a:t>，找到一个四 皇后问题的可行解。</a:t>
            </a:r>
          </a:p>
        </p:txBody>
      </p:sp>
    </p:spTree>
    <p:extLst>
      <p:ext uri="{BB962C8B-B14F-4D97-AF65-F5344CB8AC3E}">
        <p14:creationId xmlns:p14="http://schemas.microsoft.com/office/powerpoint/2010/main" val="399107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518"/>
                                        </p:tgtEl>
                                        <p:attrNameLst>
                                          <p:attrName>style.visibility</p:attrName>
                                        </p:attrNameLst>
                                      </p:cBhvr>
                                      <p:to>
                                        <p:strVal val="visible"/>
                                      </p:to>
                                    </p:set>
                                    <p:animEffect transition="in" filter="wipe(up)">
                                      <p:cBhvr>
                                        <p:cTn id="7" dur="500"/>
                                        <p:tgtEl>
                                          <p:spTgt spid="145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526"/>
                                        </p:tgtEl>
                                        <p:attrNameLst>
                                          <p:attrName>style.visibility</p:attrName>
                                        </p:attrNameLst>
                                      </p:cBhvr>
                                      <p:to>
                                        <p:strVal val="visible"/>
                                      </p:to>
                                    </p:set>
                                    <p:animEffect transition="in" filter="wipe(up)">
                                      <p:cBhvr>
                                        <p:cTn id="12" dur="500"/>
                                        <p:tgtEl>
                                          <p:spTgt spid="1452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44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4522"/>
                                        </p:tgtEl>
                                        <p:attrNameLst>
                                          <p:attrName>style.visibility</p:attrName>
                                        </p:attrNameLst>
                                      </p:cBhvr>
                                      <p:to>
                                        <p:strVal val="visible"/>
                                      </p:to>
                                    </p:set>
                                    <p:animEffect transition="in" filter="wipe(up)">
                                      <p:cBhvr>
                                        <p:cTn id="21" dur="500"/>
                                        <p:tgtEl>
                                          <p:spTgt spid="145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4527"/>
                                        </p:tgtEl>
                                        <p:attrNameLst>
                                          <p:attrName>style.visibility</p:attrName>
                                        </p:attrNameLst>
                                      </p:cBhvr>
                                      <p:to>
                                        <p:strVal val="visible"/>
                                      </p:to>
                                    </p:set>
                                    <p:animEffect transition="in" filter="wipe(left)">
                                      <p:cBhvr>
                                        <p:cTn id="26" dur="500"/>
                                        <p:tgtEl>
                                          <p:spTgt spid="1452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144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4365"/>
                                        </p:tgtEl>
                                        <p:attrNameLst>
                                          <p:attrName>style.visibility</p:attrName>
                                        </p:attrNameLst>
                                      </p:cBhvr>
                                      <p:to>
                                        <p:strVal val="visible"/>
                                      </p:to>
                                    </p:set>
                                    <p:animEffect transition="in" filter="wipe(up)">
                                      <p:cBhvr>
                                        <p:cTn id="35" dur="500"/>
                                        <p:tgtEl>
                                          <p:spTgt spid="1436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4528"/>
                                        </p:tgtEl>
                                        <p:attrNameLst>
                                          <p:attrName>style.visibility</p:attrName>
                                        </p:attrNameLst>
                                      </p:cBhvr>
                                      <p:to>
                                        <p:strVal val="visible"/>
                                      </p:to>
                                    </p:set>
                                    <p:animEffect transition="in" filter="wipe(down)">
                                      <p:cBhvr>
                                        <p:cTn id="40" dur="500"/>
                                        <p:tgtEl>
                                          <p:spTgt spid="1452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1448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4529"/>
                                        </p:tgtEl>
                                        <p:attrNameLst>
                                          <p:attrName>style.visibility</p:attrName>
                                        </p:attrNameLst>
                                      </p:cBhvr>
                                      <p:to>
                                        <p:strVal val="visible"/>
                                      </p:to>
                                    </p:set>
                                    <p:animEffect transition="in" filter="dissolve">
                                      <p:cBhvr>
                                        <p:cTn id="49" dur="500"/>
                                        <p:tgtEl>
                                          <p:spTgt spid="14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29"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p:nvPr/>
        </p:nvSpPr>
        <p:spPr>
          <a:xfrm>
            <a:off x="702692" y="2693988"/>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 name="Text Box 5"/>
          <p:cNvSpPr txBox="1"/>
          <p:nvPr/>
        </p:nvSpPr>
        <p:spPr>
          <a:xfrm>
            <a:off x="1129729" y="2886075"/>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4" name="Text Box 6"/>
          <p:cNvSpPr txBox="1"/>
          <p:nvPr/>
        </p:nvSpPr>
        <p:spPr>
          <a:xfrm>
            <a:off x="1658367" y="2697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5" name="Text Box 7"/>
          <p:cNvSpPr txBox="1"/>
          <p:nvPr/>
        </p:nvSpPr>
        <p:spPr>
          <a:xfrm>
            <a:off x="143892" y="4629150"/>
            <a:ext cx="134937" cy="268288"/>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6" name="Text Box 8"/>
          <p:cNvSpPr txBox="1"/>
          <p:nvPr/>
        </p:nvSpPr>
        <p:spPr>
          <a:xfrm>
            <a:off x="1278954" y="4632325"/>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7" name="Text Box 9"/>
          <p:cNvSpPr txBox="1"/>
          <p:nvPr/>
        </p:nvSpPr>
        <p:spPr>
          <a:xfrm>
            <a:off x="6144642" y="4672013"/>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8" name="Text Box 10"/>
          <p:cNvSpPr txBox="1"/>
          <p:nvPr/>
        </p:nvSpPr>
        <p:spPr>
          <a:xfrm>
            <a:off x="6549454" y="4645025"/>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9" name="Text Box 11"/>
          <p:cNvSpPr txBox="1"/>
          <p:nvPr/>
        </p:nvSpPr>
        <p:spPr>
          <a:xfrm>
            <a:off x="6897117" y="4643438"/>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0" name="Text Box 12"/>
          <p:cNvSpPr txBox="1"/>
          <p:nvPr/>
        </p:nvSpPr>
        <p:spPr>
          <a:xfrm>
            <a:off x="7279704" y="4646613"/>
            <a:ext cx="134938" cy="268287"/>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1" name="Text Box 13"/>
          <p:cNvSpPr txBox="1"/>
          <p:nvPr/>
        </p:nvSpPr>
        <p:spPr>
          <a:xfrm>
            <a:off x="8043292" y="4633913"/>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2" name="Text Box 14"/>
          <p:cNvSpPr txBox="1"/>
          <p:nvPr/>
        </p:nvSpPr>
        <p:spPr>
          <a:xfrm>
            <a:off x="1715517" y="37147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3" name="Text Box 15"/>
          <p:cNvSpPr txBox="1"/>
          <p:nvPr/>
        </p:nvSpPr>
        <p:spPr>
          <a:xfrm>
            <a:off x="2175892" y="37004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4" name="Text Box 16"/>
          <p:cNvSpPr txBox="1"/>
          <p:nvPr/>
        </p:nvSpPr>
        <p:spPr>
          <a:xfrm>
            <a:off x="3995167" y="3660775"/>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5" name="Text Box 17"/>
          <p:cNvSpPr txBox="1"/>
          <p:nvPr/>
        </p:nvSpPr>
        <p:spPr>
          <a:xfrm>
            <a:off x="4468242" y="36591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6" name="Text Box 18"/>
          <p:cNvSpPr txBox="1"/>
          <p:nvPr/>
        </p:nvSpPr>
        <p:spPr>
          <a:xfrm>
            <a:off x="7670229" y="3644900"/>
            <a:ext cx="190500"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7" name="Text Box 19"/>
          <p:cNvSpPr txBox="1"/>
          <p:nvPr/>
        </p:nvSpPr>
        <p:spPr>
          <a:xfrm>
            <a:off x="8141717" y="3644900"/>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8" name="Text Box 20"/>
          <p:cNvSpPr txBox="1"/>
          <p:nvPr/>
        </p:nvSpPr>
        <p:spPr>
          <a:xfrm>
            <a:off x="8456042" y="3659188"/>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9" name="Text Box 21"/>
          <p:cNvSpPr txBox="1"/>
          <p:nvPr/>
        </p:nvSpPr>
        <p:spPr>
          <a:xfrm>
            <a:off x="8918004" y="38338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0" name="Text Box 22"/>
          <p:cNvSpPr txBox="1"/>
          <p:nvPr/>
        </p:nvSpPr>
        <p:spPr>
          <a:xfrm>
            <a:off x="6951092" y="36480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21" name="Text Box 23"/>
          <p:cNvSpPr txBox="1"/>
          <p:nvPr/>
        </p:nvSpPr>
        <p:spPr>
          <a:xfrm>
            <a:off x="7422579" y="3646488"/>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2" name="Text Box 24"/>
          <p:cNvSpPr txBox="1"/>
          <p:nvPr/>
        </p:nvSpPr>
        <p:spPr>
          <a:xfrm>
            <a:off x="6209729" y="36607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3" name="Text Box 25"/>
          <p:cNvSpPr txBox="1"/>
          <p:nvPr/>
        </p:nvSpPr>
        <p:spPr>
          <a:xfrm>
            <a:off x="6658992" y="36591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4" name="Text Box 26"/>
          <p:cNvSpPr txBox="1"/>
          <p:nvPr/>
        </p:nvSpPr>
        <p:spPr>
          <a:xfrm>
            <a:off x="5446142" y="36607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5" name="Text Box 27"/>
          <p:cNvSpPr txBox="1"/>
          <p:nvPr/>
        </p:nvSpPr>
        <p:spPr>
          <a:xfrm>
            <a:off x="5917629" y="36591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26" name="Text Box 28"/>
          <p:cNvSpPr txBox="1"/>
          <p:nvPr/>
        </p:nvSpPr>
        <p:spPr>
          <a:xfrm>
            <a:off x="4703192" y="3660775"/>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27" name="Text Box 29"/>
          <p:cNvSpPr txBox="1"/>
          <p:nvPr/>
        </p:nvSpPr>
        <p:spPr>
          <a:xfrm>
            <a:off x="5176267" y="36591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28" name="Text Box 30"/>
          <p:cNvSpPr txBox="1"/>
          <p:nvPr/>
        </p:nvSpPr>
        <p:spPr>
          <a:xfrm>
            <a:off x="3253804" y="3673475"/>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29" name="Text Box 31"/>
          <p:cNvSpPr txBox="1"/>
          <p:nvPr/>
        </p:nvSpPr>
        <p:spPr>
          <a:xfrm>
            <a:off x="3714179" y="3671888"/>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0" name="Text Box 32"/>
          <p:cNvSpPr txBox="1"/>
          <p:nvPr/>
        </p:nvSpPr>
        <p:spPr>
          <a:xfrm>
            <a:off x="2075879"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1" name="Text Box 33"/>
          <p:cNvSpPr txBox="1"/>
          <p:nvPr/>
        </p:nvSpPr>
        <p:spPr>
          <a:xfrm>
            <a:off x="2509267" y="37179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32" name="Text Box 34"/>
          <p:cNvSpPr txBox="1"/>
          <p:nvPr/>
        </p:nvSpPr>
        <p:spPr>
          <a:xfrm>
            <a:off x="972567" y="3711575"/>
            <a:ext cx="192087"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3" name="Text Box 35"/>
          <p:cNvSpPr txBox="1"/>
          <p:nvPr/>
        </p:nvSpPr>
        <p:spPr>
          <a:xfrm>
            <a:off x="1434529" y="37115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4" name="Text Box 36"/>
          <p:cNvSpPr txBox="1"/>
          <p:nvPr/>
        </p:nvSpPr>
        <p:spPr>
          <a:xfrm>
            <a:off x="220092" y="371316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35" name="Text Box 37"/>
          <p:cNvSpPr txBox="1"/>
          <p:nvPr/>
        </p:nvSpPr>
        <p:spPr>
          <a:xfrm>
            <a:off x="691579" y="3711575"/>
            <a:ext cx="192088" cy="258763"/>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36" name="Text Box 38"/>
          <p:cNvSpPr txBox="1"/>
          <p:nvPr/>
        </p:nvSpPr>
        <p:spPr>
          <a:xfrm>
            <a:off x="7433692" y="2728913"/>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37" name="Text Box 39"/>
          <p:cNvSpPr txBox="1"/>
          <p:nvPr/>
        </p:nvSpPr>
        <p:spPr>
          <a:xfrm>
            <a:off x="7782942" y="2973388"/>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38" name="Text Box 40"/>
          <p:cNvSpPr txBox="1"/>
          <p:nvPr/>
        </p:nvSpPr>
        <p:spPr>
          <a:xfrm>
            <a:off x="8389367" y="27336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39" name="Text Box 41"/>
          <p:cNvSpPr txBox="1"/>
          <p:nvPr/>
        </p:nvSpPr>
        <p:spPr>
          <a:xfrm>
            <a:off x="5198492" y="27146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40" name="Text Box 42"/>
          <p:cNvSpPr txBox="1"/>
          <p:nvPr/>
        </p:nvSpPr>
        <p:spPr>
          <a:xfrm>
            <a:off x="5579492" y="2876550"/>
            <a:ext cx="192087"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41" name="Text Box 43"/>
          <p:cNvSpPr txBox="1"/>
          <p:nvPr/>
        </p:nvSpPr>
        <p:spPr>
          <a:xfrm>
            <a:off x="6097017" y="27162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42" name="Text Box 44"/>
          <p:cNvSpPr txBox="1"/>
          <p:nvPr/>
        </p:nvSpPr>
        <p:spPr>
          <a:xfrm>
            <a:off x="2961704" y="2700338"/>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43" name="Text Box 45"/>
          <p:cNvSpPr txBox="1"/>
          <p:nvPr/>
        </p:nvSpPr>
        <p:spPr>
          <a:xfrm>
            <a:off x="3377629" y="2876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44" name="Text Box 46"/>
          <p:cNvSpPr txBox="1"/>
          <p:nvPr/>
        </p:nvSpPr>
        <p:spPr>
          <a:xfrm>
            <a:off x="3928492" y="27146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45" name="Text Box 47"/>
          <p:cNvSpPr txBox="1"/>
          <p:nvPr/>
        </p:nvSpPr>
        <p:spPr>
          <a:xfrm>
            <a:off x="1501204" y="6032500"/>
            <a:ext cx="6553200" cy="314325"/>
          </a:xfrm>
          <a:prstGeom prst="rect">
            <a:avLst/>
          </a:prstGeom>
          <a:noFill/>
          <a:ln w="9525">
            <a:noFill/>
          </a:ln>
        </p:spPr>
        <p:txBody>
          <a:bodyPr lIns="0" tIns="0" rIns="0" bIns="0"/>
          <a:lstStyle/>
          <a:p>
            <a:pPr algn="just" eaLnBrk="0" hangingPunct="0">
              <a:lnSpc>
                <a:spcPct val="80000"/>
              </a:lnSpc>
            </a:pPr>
            <a:r>
              <a:rPr lang="en-US" altLang="zh-CN" sz="2400" b="1" dirty="0">
                <a:latin typeface="Times New Roman" panose="02020603050405020304" charset="0"/>
                <a:ea typeface="楷体_GB2312" pitchFamily="49" charset="-122"/>
              </a:rPr>
              <a:t>n=4</a:t>
            </a:r>
            <a:r>
              <a:rPr lang="zh-CN" altLang="en-US" sz="2400" b="1" dirty="0">
                <a:latin typeface="Times New Roman" panose="02020603050405020304" charset="0"/>
                <a:ea typeface="楷体_GB2312" pitchFamily="49" charset="-122"/>
              </a:rPr>
              <a:t>的</a:t>
            </a:r>
            <a:r>
              <a:rPr lang="en-US" altLang="zh-CN" sz="2400" b="1" dirty="0">
                <a:latin typeface="Times New Roman" panose="02020603050405020304" charset="0"/>
                <a:ea typeface="楷体_GB2312" pitchFamily="49" charset="-122"/>
              </a:rPr>
              <a:t>n</a:t>
            </a:r>
            <a:r>
              <a:rPr lang="zh-CN" altLang="en-US" sz="2400" b="1" dirty="0">
                <a:latin typeface="Times New Roman" panose="02020603050405020304" charset="0"/>
                <a:ea typeface="楷体_GB2312" pitchFamily="49" charset="-122"/>
              </a:rPr>
              <a:t>皇后问题的搜索、剪枝与回溯</a:t>
            </a:r>
          </a:p>
        </p:txBody>
      </p:sp>
      <p:sp>
        <p:nvSpPr>
          <p:cNvPr id="46" name="Oval 48"/>
          <p:cNvSpPr/>
          <p:nvPr/>
        </p:nvSpPr>
        <p:spPr>
          <a:xfrm>
            <a:off x="166117" y="5046663"/>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5</a:t>
            </a:r>
            <a:endParaRPr lang="en-US" altLang="zh-CN" sz="1600" b="1" i="1">
              <a:latin typeface="Times New Roman" panose="02020603050405020304" charset="0"/>
            </a:endParaRPr>
          </a:p>
        </p:txBody>
      </p:sp>
      <p:sp>
        <p:nvSpPr>
          <p:cNvPr id="47" name="Oval 49"/>
          <p:cNvSpPr/>
          <p:nvPr/>
        </p:nvSpPr>
        <p:spPr>
          <a:xfrm>
            <a:off x="6165279" y="5043488"/>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47</a:t>
            </a:r>
            <a:endParaRPr lang="en-US" altLang="zh-CN" sz="1600" b="1" i="1">
              <a:latin typeface="Times New Roman" panose="02020603050405020304" charset="0"/>
            </a:endParaRPr>
          </a:p>
        </p:txBody>
      </p:sp>
      <p:sp>
        <p:nvSpPr>
          <p:cNvPr id="48" name="Oval 50"/>
          <p:cNvSpPr/>
          <p:nvPr/>
        </p:nvSpPr>
        <p:spPr>
          <a:xfrm>
            <a:off x="7263829" y="5040313"/>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55</a:t>
            </a:r>
            <a:endParaRPr lang="en-US" altLang="zh-CN" sz="1600" b="1" i="1">
              <a:latin typeface="Times New Roman" panose="02020603050405020304" charset="0"/>
            </a:endParaRPr>
          </a:p>
        </p:txBody>
      </p:sp>
      <p:sp>
        <p:nvSpPr>
          <p:cNvPr id="49" name="Oval 51"/>
          <p:cNvSpPr/>
          <p:nvPr/>
        </p:nvSpPr>
        <p:spPr>
          <a:xfrm>
            <a:off x="178817" y="4148138"/>
            <a:ext cx="304800"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4</a:t>
            </a:r>
            <a:endParaRPr lang="en-US" altLang="zh-CN" sz="1600" b="1" i="1">
              <a:latin typeface="Times New Roman" panose="02020603050405020304" charset="0"/>
            </a:endParaRPr>
          </a:p>
        </p:txBody>
      </p:sp>
      <p:sp>
        <p:nvSpPr>
          <p:cNvPr id="50" name="Oval 52"/>
          <p:cNvSpPr/>
          <p:nvPr/>
        </p:nvSpPr>
        <p:spPr>
          <a:xfrm>
            <a:off x="1280542" y="4143375"/>
            <a:ext cx="304800" cy="347663"/>
          </a:xfrm>
          <a:prstGeom prst="ellipse">
            <a:avLst/>
          </a:prstGeom>
          <a:solidFill>
            <a:schemeClr val="hlink"/>
          </a:solid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11</a:t>
            </a:r>
            <a:endParaRPr lang="en-US" altLang="zh-CN" sz="1600" b="1" i="1">
              <a:latin typeface="Times New Roman" panose="02020603050405020304" charset="0"/>
            </a:endParaRPr>
          </a:p>
        </p:txBody>
      </p:sp>
      <p:sp>
        <p:nvSpPr>
          <p:cNvPr id="51" name="Oval 53"/>
          <p:cNvSpPr/>
          <p:nvPr/>
        </p:nvSpPr>
        <p:spPr>
          <a:xfrm>
            <a:off x="3584004" y="4143375"/>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27</a:t>
            </a:r>
            <a:endParaRPr lang="en-US" altLang="zh-CN" sz="1600" b="1" i="1">
              <a:latin typeface="Times New Roman" panose="02020603050405020304" charset="0"/>
            </a:endParaRPr>
          </a:p>
        </p:txBody>
      </p:sp>
      <p:sp>
        <p:nvSpPr>
          <p:cNvPr id="52" name="Oval 54"/>
          <p:cNvSpPr/>
          <p:nvPr/>
        </p:nvSpPr>
        <p:spPr>
          <a:xfrm>
            <a:off x="6166867" y="4144963"/>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46</a:t>
            </a:r>
            <a:endParaRPr lang="en-US" altLang="zh-CN" sz="1600" b="1" i="1">
              <a:latin typeface="Times New Roman" panose="02020603050405020304" charset="0"/>
            </a:endParaRPr>
          </a:p>
        </p:txBody>
      </p:sp>
      <p:sp>
        <p:nvSpPr>
          <p:cNvPr id="53" name="Oval 55"/>
          <p:cNvSpPr/>
          <p:nvPr/>
        </p:nvSpPr>
        <p:spPr>
          <a:xfrm>
            <a:off x="6541517" y="4144963"/>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48</a:t>
            </a:r>
            <a:endParaRPr lang="en-US" altLang="zh-CN" sz="1600" b="1" i="1">
              <a:latin typeface="Times New Roman" panose="02020603050405020304" charset="0"/>
            </a:endParaRPr>
          </a:p>
        </p:txBody>
      </p:sp>
      <p:sp>
        <p:nvSpPr>
          <p:cNvPr id="54" name="Oval 56"/>
          <p:cNvSpPr/>
          <p:nvPr/>
        </p:nvSpPr>
        <p:spPr>
          <a:xfrm>
            <a:off x="6912992" y="4141788"/>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52</a:t>
            </a:r>
            <a:endParaRPr lang="en-US" altLang="zh-CN" sz="1600" b="1" i="1">
              <a:latin typeface="Times New Roman" panose="02020603050405020304" charset="0"/>
            </a:endParaRPr>
          </a:p>
        </p:txBody>
      </p:sp>
      <p:sp>
        <p:nvSpPr>
          <p:cNvPr id="55" name="Oval 57"/>
          <p:cNvSpPr/>
          <p:nvPr/>
        </p:nvSpPr>
        <p:spPr>
          <a:xfrm>
            <a:off x="7276529" y="4141788"/>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54</a:t>
            </a:r>
            <a:endParaRPr lang="en-US" altLang="zh-CN" sz="1600" b="1" i="1">
              <a:latin typeface="Times New Roman" panose="02020603050405020304" charset="0"/>
            </a:endParaRPr>
          </a:p>
        </p:txBody>
      </p:sp>
      <p:sp>
        <p:nvSpPr>
          <p:cNvPr id="56" name="Oval 58"/>
          <p:cNvSpPr/>
          <p:nvPr/>
        </p:nvSpPr>
        <p:spPr>
          <a:xfrm>
            <a:off x="8022654" y="4141788"/>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59</a:t>
            </a:r>
            <a:endParaRPr lang="en-US" altLang="zh-CN" sz="1600" b="1" i="1">
              <a:latin typeface="Times New Roman" panose="02020603050405020304" charset="0"/>
            </a:endParaRPr>
          </a:p>
        </p:txBody>
      </p:sp>
      <p:sp>
        <p:nvSpPr>
          <p:cNvPr id="57" name="Oval 59"/>
          <p:cNvSpPr/>
          <p:nvPr/>
        </p:nvSpPr>
        <p:spPr>
          <a:xfrm>
            <a:off x="388367" y="3206750"/>
            <a:ext cx="306387" cy="346075"/>
          </a:xfrm>
          <a:prstGeom prst="ellipse">
            <a:avLst/>
          </a:prstGeom>
          <a:solidFill>
            <a:schemeClr val="hlink"/>
          </a:solid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3</a:t>
            </a:r>
            <a:endParaRPr lang="en-US" altLang="zh-CN" sz="1600" b="1" i="1">
              <a:latin typeface="Times New Roman" panose="02020603050405020304" charset="0"/>
            </a:endParaRPr>
          </a:p>
        </p:txBody>
      </p:sp>
      <p:sp>
        <p:nvSpPr>
          <p:cNvPr id="58" name="Oval 60"/>
          <p:cNvSpPr/>
          <p:nvPr/>
        </p:nvSpPr>
        <p:spPr>
          <a:xfrm>
            <a:off x="1115442" y="3206750"/>
            <a:ext cx="304800" cy="347663"/>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8</a:t>
            </a:r>
            <a:endParaRPr lang="en-US" altLang="zh-CN" sz="1600" b="1" i="1">
              <a:latin typeface="Times New Roman" panose="02020603050405020304" charset="0"/>
            </a:endParaRPr>
          </a:p>
        </p:txBody>
      </p:sp>
      <p:sp>
        <p:nvSpPr>
          <p:cNvPr id="59" name="Oval 61"/>
          <p:cNvSpPr/>
          <p:nvPr/>
        </p:nvSpPr>
        <p:spPr>
          <a:xfrm>
            <a:off x="1856804" y="3205163"/>
            <a:ext cx="304800" cy="346075"/>
          </a:xfrm>
          <a:prstGeom prst="ellipse">
            <a:avLst/>
          </a:prstGeom>
          <a:noFill/>
          <a:ln w="38100"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400" b="1">
                <a:latin typeface="Times New Roman" panose="02020603050405020304" charset="0"/>
              </a:rPr>
              <a:t>13</a:t>
            </a:r>
            <a:endParaRPr lang="en-US" altLang="zh-CN" sz="1400" b="1" i="1">
              <a:latin typeface="Times New Roman" panose="02020603050405020304" charset="0"/>
            </a:endParaRPr>
          </a:p>
        </p:txBody>
      </p:sp>
      <p:sp>
        <p:nvSpPr>
          <p:cNvPr id="60" name="Oval 62"/>
          <p:cNvSpPr/>
          <p:nvPr/>
        </p:nvSpPr>
        <p:spPr>
          <a:xfrm>
            <a:off x="3369692" y="3206750"/>
            <a:ext cx="306387" cy="347663"/>
          </a:xfrm>
          <a:prstGeom prst="ellipse">
            <a:avLst/>
          </a:prstGeom>
          <a:solidFill>
            <a:schemeClr val="hlink"/>
          </a:solid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24</a:t>
            </a:r>
            <a:endParaRPr lang="en-US" altLang="zh-CN" sz="1600" b="1" i="1">
              <a:latin typeface="Times New Roman" panose="02020603050405020304" charset="0"/>
            </a:endParaRPr>
          </a:p>
        </p:txBody>
      </p:sp>
      <p:sp>
        <p:nvSpPr>
          <p:cNvPr id="61" name="Oval 63"/>
          <p:cNvSpPr/>
          <p:nvPr/>
        </p:nvSpPr>
        <p:spPr>
          <a:xfrm>
            <a:off x="4125342" y="3205163"/>
            <a:ext cx="304800" cy="346075"/>
          </a:xfrm>
          <a:prstGeom prst="ellipse">
            <a:avLst/>
          </a:prstGeom>
          <a:noFill/>
          <a:ln w="38100"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400" b="1">
                <a:latin typeface="Times New Roman" panose="02020603050405020304" charset="0"/>
              </a:rPr>
              <a:t>29</a:t>
            </a:r>
            <a:endParaRPr lang="en-US" altLang="zh-CN" sz="1400" b="1" i="1">
              <a:latin typeface="Times New Roman" panose="02020603050405020304" charset="0"/>
            </a:endParaRPr>
          </a:p>
        </p:txBody>
      </p:sp>
      <p:sp>
        <p:nvSpPr>
          <p:cNvPr id="62" name="Oval 64"/>
          <p:cNvSpPr/>
          <p:nvPr/>
        </p:nvSpPr>
        <p:spPr>
          <a:xfrm>
            <a:off x="4839717" y="3205163"/>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35</a:t>
            </a:r>
            <a:endParaRPr lang="en-US" altLang="zh-CN" sz="1600" b="1" i="1">
              <a:latin typeface="Times New Roman" panose="02020603050405020304" charset="0"/>
            </a:endParaRPr>
          </a:p>
        </p:txBody>
      </p:sp>
      <p:sp>
        <p:nvSpPr>
          <p:cNvPr id="63" name="Oval 65"/>
          <p:cNvSpPr/>
          <p:nvPr/>
        </p:nvSpPr>
        <p:spPr>
          <a:xfrm>
            <a:off x="5587429" y="3211513"/>
            <a:ext cx="304800"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40</a:t>
            </a:r>
            <a:endParaRPr lang="en-US" altLang="zh-CN" sz="1600" b="1" i="1">
              <a:latin typeface="Times New Roman" panose="02020603050405020304" charset="0"/>
            </a:endParaRPr>
          </a:p>
        </p:txBody>
      </p:sp>
      <p:sp>
        <p:nvSpPr>
          <p:cNvPr id="64" name="Oval 66"/>
          <p:cNvSpPr/>
          <p:nvPr/>
        </p:nvSpPr>
        <p:spPr>
          <a:xfrm>
            <a:off x="6327204" y="3208338"/>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45</a:t>
            </a:r>
            <a:endParaRPr lang="en-US" altLang="zh-CN" sz="1600" b="1" i="1">
              <a:latin typeface="Times New Roman" panose="02020603050405020304" charset="0"/>
            </a:endParaRPr>
          </a:p>
        </p:txBody>
      </p:sp>
      <p:sp>
        <p:nvSpPr>
          <p:cNvPr id="65" name="Oval 67"/>
          <p:cNvSpPr/>
          <p:nvPr/>
        </p:nvSpPr>
        <p:spPr>
          <a:xfrm>
            <a:off x="7063804" y="3206750"/>
            <a:ext cx="304800"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51</a:t>
            </a:r>
            <a:endParaRPr lang="en-US" altLang="zh-CN" sz="1600" b="1" i="1">
              <a:latin typeface="Times New Roman" panose="02020603050405020304" charset="0"/>
            </a:endParaRPr>
          </a:p>
        </p:txBody>
      </p:sp>
      <p:sp>
        <p:nvSpPr>
          <p:cNvPr id="66" name="Oval 68"/>
          <p:cNvSpPr/>
          <p:nvPr/>
        </p:nvSpPr>
        <p:spPr>
          <a:xfrm>
            <a:off x="7808342" y="3206750"/>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56</a:t>
            </a:r>
            <a:endParaRPr lang="en-US" altLang="zh-CN" sz="1600" b="1" i="1">
              <a:latin typeface="Times New Roman" panose="02020603050405020304" charset="0"/>
            </a:endParaRPr>
          </a:p>
        </p:txBody>
      </p:sp>
      <p:sp>
        <p:nvSpPr>
          <p:cNvPr id="67" name="Oval 69"/>
          <p:cNvSpPr/>
          <p:nvPr/>
        </p:nvSpPr>
        <p:spPr>
          <a:xfrm>
            <a:off x="8560817" y="3206750"/>
            <a:ext cx="306387" cy="346075"/>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61</a:t>
            </a:r>
            <a:endParaRPr lang="en-US" altLang="zh-CN" sz="1600" b="1" i="1">
              <a:latin typeface="Times New Roman" panose="02020603050405020304" charset="0"/>
            </a:endParaRPr>
          </a:p>
        </p:txBody>
      </p:sp>
      <p:sp>
        <p:nvSpPr>
          <p:cNvPr id="68" name="Oval 70"/>
          <p:cNvSpPr/>
          <p:nvPr/>
        </p:nvSpPr>
        <p:spPr>
          <a:xfrm>
            <a:off x="1097979" y="2413000"/>
            <a:ext cx="304800" cy="347663"/>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2</a:t>
            </a:r>
            <a:endParaRPr lang="en-US" altLang="zh-CN" sz="1600" b="1" i="1">
              <a:latin typeface="Times New Roman" panose="02020603050405020304" charset="0"/>
            </a:endParaRPr>
          </a:p>
        </p:txBody>
      </p:sp>
      <p:sp>
        <p:nvSpPr>
          <p:cNvPr id="69" name="Oval 71"/>
          <p:cNvSpPr/>
          <p:nvPr/>
        </p:nvSpPr>
        <p:spPr>
          <a:xfrm>
            <a:off x="3352229" y="2413000"/>
            <a:ext cx="304800" cy="347663"/>
          </a:xfrm>
          <a:prstGeom prst="ellipse">
            <a:avLst/>
          </a:prstGeom>
          <a:noFill/>
          <a:ln w="38100"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400" b="1">
                <a:latin typeface="Times New Roman" panose="02020603050405020304" charset="0"/>
              </a:rPr>
              <a:t>18</a:t>
            </a:r>
            <a:endParaRPr lang="en-US" altLang="zh-CN" sz="1400" b="1" i="1">
              <a:latin typeface="Times New Roman" panose="02020603050405020304" charset="0"/>
            </a:endParaRPr>
          </a:p>
        </p:txBody>
      </p:sp>
      <p:sp>
        <p:nvSpPr>
          <p:cNvPr id="70" name="Oval 72"/>
          <p:cNvSpPr/>
          <p:nvPr/>
        </p:nvSpPr>
        <p:spPr>
          <a:xfrm>
            <a:off x="5560442" y="2413000"/>
            <a:ext cx="304800" cy="347663"/>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34</a:t>
            </a:r>
            <a:endParaRPr lang="en-US" altLang="zh-CN" sz="1600" b="1" i="1">
              <a:latin typeface="Times New Roman" panose="02020603050405020304" charset="0"/>
            </a:endParaRPr>
          </a:p>
        </p:txBody>
      </p:sp>
      <p:sp>
        <p:nvSpPr>
          <p:cNvPr id="71" name="Oval 73"/>
          <p:cNvSpPr/>
          <p:nvPr/>
        </p:nvSpPr>
        <p:spPr>
          <a:xfrm>
            <a:off x="7800404" y="2417763"/>
            <a:ext cx="306388" cy="347662"/>
          </a:xfrm>
          <a:prstGeom prst="ellipse">
            <a:avLst/>
          </a:prstGeom>
          <a:noFill/>
          <a:ln w="9525" cap="flat" cmpd="sng">
            <a:solidFill>
              <a:srgbClr val="000000"/>
            </a:solidFill>
            <a:prstDash val="solid"/>
            <a:headEnd type="none" w="med" len="med"/>
            <a:tailEnd type="none" w="med" len="med"/>
          </a:ln>
        </p:spPr>
        <p:txBody>
          <a:bodyPr lIns="0" tIns="0" rIns="0" bIns="0"/>
          <a:lstStyle/>
          <a:p>
            <a:pPr algn="just" eaLnBrk="0" hangingPunct="0">
              <a:lnSpc>
                <a:spcPct val="72000"/>
              </a:lnSpc>
            </a:pPr>
            <a:r>
              <a:rPr lang="en-US" altLang="zh-CN" sz="1600" b="1">
                <a:latin typeface="Times New Roman" panose="02020603050405020304" charset="0"/>
              </a:rPr>
              <a:t>50</a:t>
            </a:r>
          </a:p>
        </p:txBody>
      </p:sp>
      <p:sp>
        <p:nvSpPr>
          <p:cNvPr id="72" name="Oval 74"/>
          <p:cNvSpPr/>
          <p:nvPr/>
        </p:nvSpPr>
        <p:spPr>
          <a:xfrm>
            <a:off x="4508500" y="1628800"/>
            <a:ext cx="240729" cy="306388"/>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dirty="0">
                <a:latin typeface="Times New Roman" panose="02020603050405020304" charset="0"/>
              </a:rPr>
              <a:t>1</a:t>
            </a:r>
            <a:endParaRPr lang="en-US" altLang="zh-CN" sz="1600" b="1" i="1" dirty="0">
              <a:latin typeface="Times New Roman" panose="02020603050405020304" charset="0"/>
            </a:endParaRPr>
          </a:p>
        </p:txBody>
      </p:sp>
      <p:sp>
        <p:nvSpPr>
          <p:cNvPr id="73" name="Line 75"/>
          <p:cNvSpPr/>
          <p:nvPr/>
        </p:nvSpPr>
        <p:spPr>
          <a:xfrm flipH="1">
            <a:off x="1321817" y="1766888"/>
            <a:ext cx="3111500" cy="641350"/>
          </a:xfrm>
          <a:prstGeom prst="line">
            <a:avLst/>
          </a:prstGeom>
          <a:ln w="38100" cap="flat" cmpd="sng">
            <a:solidFill>
              <a:srgbClr val="000000"/>
            </a:solidFill>
            <a:prstDash val="solid"/>
            <a:headEnd type="none" w="med" len="med"/>
            <a:tailEnd type="none" w="med" len="med"/>
          </a:ln>
        </p:spPr>
      </p:sp>
      <p:sp>
        <p:nvSpPr>
          <p:cNvPr id="74" name="Line 76"/>
          <p:cNvSpPr/>
          <p:nvPr/>
        </p:nvSpPr>
        <p:spPr>
          <a:xfrm flipH="1">
            <a:off x="3580829" y="1824038"/>
            <a:ext cx="876300" cy="584200"/>
          </a:xfrm>
          <a:prstGeom prst="line">
            <a:avLst/>
          </a:prstGeom>
          <a:ln w="38100" cap="flat" cmpd="sng">
            <a:solidFill>
              <a:srgbClr val="000000"/>
            </a:solidFill>
            <a:prstDash val="solid"/>
            <a:headEnd type="none" w="med" len="med"/>
            <a:tailEnd type="none" w="med" len="med"/>
          </a:ln>
        </p:spPr>
      </p:sp>
      <p:sp>
        <p:nvSpPr>
          <p:cNvPr id="75" name="Line 77"/>
          <p:cNvSpPr/>
          <p:nvPr/>
        </p:nvSpPr>
        <p:spPr>
          <a:xfrm>
            <a:off x="4738117" y="1782763"/>
            <a:ext cx="920750" cy="641350"/>
          </a:xfrm>
          <a:prstGeom prst="line">
            <a:avLst/>
          </a:prstGeom>
          <a:ln w="9525" cap="flat" cmpd="sng">
            <a:solidFill>
              <a:srgbClr val="000000"/>
            </a:solidFill>
            <a:prstDash val="solid"/>
            <a:headEnd type="none" w="med" len="med"/>
            <a:tailEnd type="none" w="med" len="med"/>
          </a:ln>
        </p:spPr>
      </p:sp>
      <p:sp>
        <p:nvSpPr>
          <p:cNvPr id="76" name="Line 78"/>
          <p:cNvSpPr/>
          <p:nvPr/>
        </p:nvSpPr>
        <p:spPr>
          <a:xfrm>
            <a:off x="4749229" y="1743075"/>
            <a:ext cx="3111500" cy="693738"/>
          </a:xfrm>
          <a:prstGeom prst="line">
            <a:avLst/>
          </a:prstGeom>
          <a:ln w="9525" cap="flat" cmpd="sng">
            <a:solidFill>
              <a:srgbClr val="000000"/>
            </a:solidFill>
            <a:prstDash val="solid"/>
            <a:headEnd type="none" w="med" len="med"/>
            <a:tailEnd type="none" w="med" len="med"/>
          </a:ln>
        </p:spPr>
      </p:sp>
      <p:sp>
        <p:nvSpPr>
          <p:cNvPr id="77" name="Line 79"/>
          <p:cNvSpPr/>
          <p:nvPr/>
        </p:nvSpPr>
        <p:spPr>
          <a:xfrm flipH="1">
            <a:off x="569342" y="2671763"/>
            <a:ext cx="538162" cy="514350"/>
          </a:xfrm>
          <a:prstGeom prst="line">
            <a:avLst/>
          </a:prstGeom>
          <a:ln w="38100" cap="flat" cmpd="sng">
            <a:solidFill>
              <a:srgbClr val="000000"/>
            </a:solidFill>
            <a:prstDash val="solid"/>
            <a:headEnd type="none" w="med" len="med"/>
            <a:tailEnd type="none" w="med" len="med"/>
          </a:ln>
        </p:spPr>
      </p:sp>
      <p:sp>
        <p:nvSpPr>
          <p:cNvPr id="78" name="Line 80"/>
          <p:cNvSpPr/>
          <p:nvPr/>
        </p:nvSpPr>
        <p:spPr>
          <a:xfrm>
            <a:off x="1253554" y="2776538"/>
            <a:ext cx="0" cy="409575"/>
          </a:xfrm>
          <a:prstGeom prst="line">
            <a:avLst/>
          </a:prstGeom>
          <a:ln w="38100" cap="flat" cmpd="sng">
            <a:solidFill>
              <a:srgbClr val="000000"/>
            </a:solidFill>
            <a:prstDash val="solid"/>
            <a:headEnd type="none" w="med" len="med"/>
            <a:tailEnd type="none" w="med" len="med"/>
          </a:ln>
        </p:spPr>
      </p:sp>
      <p:sp>
        <p:nvSpPr>
          <p:cNvPr id="79" name="Line 81"/>
          <p:cNvSpPr/>
          <p:nvPr/>
        </p:nvSpPr>
        <p:spPr>
          <a:xfrm flipH="1">
            <a:off x="2826767" y="2682875"/>
            <a:ext cx="539750" cy="533400"/>
          </a:xfrm>
          <a:prstGeom prst="line">
            <a:avLst/>
          </a:prstGeom>
          <a:ln w="38100" cap="flat" cmpd="sng">
            <a:solidFill>
              <a:srgbClr val="000000"/>
            </a:solidFill>
            <a:prstDash val="solid"/>
            <a:headEnd type="none" w="med" len="med"/>
            <a:tailEnd type="none" w="med" len="med"/>
          </a:ln>
        </p:spPr>
      </p:sp>
      <p:sp>
        <p:nvSpPr>
          <p:cNvPr id="80" name="Line 82"/>
          <p:cNvSpPr/>
          <p:nvPr/>
        </p:nvSpPr>
        <p:spPr>
          <a:xfrm>
            <a:off x="3512567" y="2768600"/>
            <a:ext cx="0" cy="447675"/>
          </a:xfrm>
          <a:prstGeom prst="line">
            <a:avLst/>
          </a:prstGeom>
          <a:ln w="38100" cap="flat" cmpd="sng">
            <a:solidFill>
              <a:srgbClr val="000000"/>
            </a:solidFill>
            <a:prstDash val="solid"/>
            <a:headEnd type="none" w="med" len="med"/>
            <a:tailEnd type="none" w="med" len="med"/>
          </a:ln>
        </p:spPr>
      </p:sp>
      <p:sp>
        <p:nvSpPr>
          <p:cNvPr id="81" name="Line 83"/>
          <p:cNvSpPr/>
          <p:nvPr/>
        </p:nvSpPr>
        <p:spPr>
          <a:xfrm>
            <a:off x="3625279" y="2659063"/>
            <a:ext cx="584200" cy="581025"/>
          </a:xfrm>
          <a:prstGeom prst="line">
            <a:avLst/>
          </a:prstGeom>
          <a:ln w="38100" cap="flat" cmpd="sng">
            <a:solidFill>
              <a:srgbClr val="000000"/>
            </a:solidFill>
            <a:prstDash val="solid"/>
            <a:headEnd type="none" w="med" len="med"/>
            <a:tailEnd type="none" w="med" len="med"/>
          </a:ln>
        </p:spPr>
      </p:sp>
      <p:sp>
        <p:nvSpPr>
          <p:cNvPr id="82" name="Line 84"/>
          <p:cNvSpPr/>
          <p:nvPr/>
        </p:nvSpPr>
        <p:spPr>
          <a:xfrm flipH="1">
            <a:off x="5041329" y="2682875"/>
            <a:ext cx="550863" cy="530225"/>
          </a:xfrm>
          <a:prstGeom prst="line">
            <a:avLst/>
          </a:prstGeom>
          <a:ln w="9525" cap="flat" cmpd="sng">
            <a:solidFill>
              <a:srgbClr val="000000"/>
            </a:solidFill>
            <a:prstDash val="solid"/>
            <a:headEnd type="none" w="med" len="med"/>
            <a:tailEnd type="none" w="med" len="med"/>
          </a:ln>
        </p:spPr>
      </p:sp>
      <p:sp>
        <p:nvSpPr>
          <p:cNvPr id="83" name="Line 85"/>
          <p:cNvSpPr/>
          <p:nvPr/>
        </p:nvSpPr>
        <p:spPr>
          <a:xfrm>
            <a:off x="5714429" y="2747963"/>
            <a:ext cx="0" cy="465137"/>
          </a:xfrm>
          <a:prstGeom prst="line">
            <a:avLst/>
          </a:prstGeom>
          <a:ln w="9525" cap="flat" cmpd="sng">
            <a:solidFill>
              <a:srgbClr val="000000"/>
            </a:solidFill>
            <a:prstDash val="solid"/>
            <a:headEnd type="none" w="med" len="med"/>
            <a:tailEnd type="none" w="med" len="med"/>
          </a:ln>
        </p:spPr>
      </p:sp>
      <p:sp>
        <p:nvSpPr>
          <p:cNvPr id="84" name="Line 86"/>
          <p:cNvSpPr/>
          <p:nvPr/>
        </p:nvSpPr>
        <p:spPr>
          <a:xfrm>
            <a:off x="5827142" y="2682875"/>
            <a:ext cx="595312" cy="554038"/>
          </a:xfrm>
          <a:prstGeom prst="line">
            <a:avLst/>
          </a:prstGeom>
          <a:ln w="9525" cap="flat" cmpd="sng">
            <a:solidFill>
              <a:srgbClr val="000000"/>
            </a:solidFill>
            <a:prstDash val="solid"/>
            <a:headEnd type="none" w="med" len="med"/>
            <a:tailEnd type="none" w="med" len="med"/>
          </a:ln>
        </p:spPr>
      </p:sp>
      <p:sp>
        <p:nvSpPr>
          <p:cNvPr id="85" name="Line 87"/>
          <p:cNvSpPr/>
          <p:nvPr/>
        </p:nvSpPr>
        <p:spPr>
          <a:xfrm flipH="1">
            <a:off x="7276529" y="2708275"/>
            <a:ext cx="561975" cy="503238"/>
          </a:xfrm>
          <a:prstGeom prst="line">
            <a:avLst/>
          </a:prstGeom>
          <a:ln w="9525" cap="flat" cmpd="sng">
            <a:solidFill>
              <a:srgbClr val="000000"/>
            </a:solidFill>
            <a:prstDash val="solid"/>
            <a:headEnd type="none" w="med" len="med"/>
            <a:tailEnd type="none" w="med" len="med"/>
          </a:ln>
        </p:spPr>
      </p:sp>
      <p:sp>
        <p:nvSpPr>
          <p:cNvPr id="86" name="Line 88"/>
          <p:cNvSpPr/>
          <p:nvPr/>
        </p:nvSpPr>
        <p:spPr>
          <a:xfrm>
            <a:off x="7962329" y="2760663"/>
            <a:ext cx="0" cy="450850"/>
          </a:xfrm>
          <a:prstGeom prst="line">
            <a:avLst/>
          </a:prstGeom>
          <a:ln w="9525" cap="flat" cmpd="sng">
            <a:solidFill>
              <a:srgbClr val="000000"/>
            </a:solidFill>
            <a:prstDash val="solid"/>
            <a:headEnd type="none" w="med" len="med"/>
            <a:tailEnd type="none" w="med" len="med"/>
          </a:ln>
        </p:spPr>
      </p:sp>
      <p:sp>
        <p:nvSpPr>
          <p:cNvPr id="87" name="Line 89"/>
          <p:cNvSpPr/>
          <p:nvPr/>
        </p:nvSpPr>
        <p:spPr>
          <a:xfrm>
            <a:off x="8075042" y="2682875"/>
            <a:ext cx="584200" cy="552450"/>
          </a:xfrm>
          <a:prstGeom prst="line">
            <a:avLst/>
          </a:prstGeom>
          <a:ln w="9525" cap="flat" cmpd="sng">
            <a:solidFill>
              <a:srgbClr val="000000"/>
            </a:solidFill>
            <a:prstDash val="solid"/>
            <a:headEnd type="none" w="med" len="med"/>
            <a:tailEnd type="none" w="med" len="med"/>
          </a:ln>
        </p:spPr>
      </p:sp>
      <p:sp>
        <p:nvSpPr>
          <p:cNvPr id="88" name="Line 90"/>
          <p:cNvSpPr/>
          <p:nvPr/>
        </p:nvSpPr>
        <p:spPr>
          <a:xfrm flipH="1">
            <a:off x="343917" y="3524250"/>
            <a:ext cx="123825" cy="625475"/>
          </a:xfrm>
          <a:prstGeom prst="line">
            <a:avLst/>
          </a:prstGeom>
          <a:ln w="9525" cap="flat" cmpd="sng">
            <a:solidFill>
              <a:srgbClr val="000000"/>
            </a:solidFill>
            <a:prstDash val="solid"/>
            <a:headEnd type="none" w="med" len="med"/>
            <a:tailEnd type="none" w="med" len="med"/>
          </a:ln>
        </p:spPr>
      </p:sp>
      <p:sp>
        <p:nvSpPr>
          <p:cNvPr id="89" name="Line 91"/>
          <p:cNvSpPr/>
          <p:nvPr/>
        </p:nvSpPr>
        <p:spPr>
          <a:xfrm>
            <a:off x="591567" y="3524250"/>
            <a:ext cx="88900" cy="625475"/>
          </a:xfrm>
          <a:prstGeom prst="line">
            <a:avLst/>
          </a:prstGeom>
          <a:ln w="9525" cap="flat" cmpd="sng">
            <a:solidFill>
              <a:srgbClr val="000000"/>
            </a:solidFill>
            <a:prstDash val="solid"/>
            <a:headEnd type="none" w="med" len="med"/>
            <a:tailEnd type="none" w="med" len="med"/>
          </a:ln>
        </p:spPr>
      </p:sp>
      <p:sp>
        <p:nvSpPr>
          <p:cNvPr id="90" name="Line 92"/>
          <p:cNvSpPr/>
          <p:nvPr/>
        </p:nvSpPr>
        <p:spPr>
          <a:xfrm flipH="1">
            <a:off x="1085279" y="3538538"/>
            <a:ext cx="112713" cy="622300"/>
          </a:xfrm>
          <a:prstGeom prst="line">
            <a:avLst/>
          </a:prstGeom>
          <a:ln w="38100" cap="flat" cmpd="sng">
            <a:solidFill>
              <a:srgbClr val="000000"/>
            </a:solidFill>
            <a:prstDash val="solid"/>
            <a:headEnd type="none" w="med" len="med"/>
            <a:tailEnd type="none" w="med" len="med"/>
          </a:ln>
        </p:spPr>
      </p:sp>
      <p:sp>
        <p:nvSpPr>
          <p:cNvPr id="91" name="Line 93"/>
          <p:cNvSpPr/>
          <p:nvPr/>
        </p:nvSpPr>
        <p:spPr>
          <a:xfrm>
            <a:off x="1321817" y="3538538"/>
            <a:ext cx="88900" cy="603250"/>
          </a:xfrm>
          <a:prstGeom prst="line">
            <a:avLst/>
          </a:prstGeom>
          <a:ln w="38100" cap="flat" cmpd="sng">
            <a:solidFill>
              <a:srgbClr val="000000"/>
            </a:solidFill>
            <a:prstDash val="solid"/>
            <a:headEnd type="none" w="med" len="med"/>
            <a:tailEnd type="none" w="med" len="med"/>
          </a:ln>
        </p:spPr>
      </p:sp>
      <p:sp>
        <p:nvSpPr>
          <p:cNvPr id="92" name="Line 94"/>
          <p:cNvSpPr/>
          <p:nvPr/>
        </p:nvSpPr>
        <p:spPr>
          <a:xfrm flipH="1">
            <a:off x="1826642" y="3552825"/>
            <a:ext cx="123825" cy="592138"/>
          </a:xfrm>
          <a:prstGeom prst="line">
            <a:avLst/>
          </a:prstGeom>
          <a:ln w="38100" cap="flat" cmpd="sng">
            <a:solidFill>
              <a:srgbClr val="000000"/>
            </a:solidFill>
            <a:prstDash val="solid"/>
            <a:headEnd type="none" w="med" len="med"/>
            <a:tailEnd type="none" w="med" len="med"/>
          </a:ln>
        </p:spPr>
      </p:sp>
      <p:sp>
        <p:nvSpPr>
          <p:cNvPr id="93" name="Line 95"/>
          <p:cNvSpPr/>
          <p:nvPr/>
        </p:nvSpPr>
        <p:spPr>
          <a:xfrm>
            <a:off x="2074292" y="3552825"/>
            <a:ext cx="101600" cy="600075"/>
          </a:xfrm>
          <a:prstGeom prst="line">
            <a:avLst/>
          </a:prstGeom>
          <a:ln w="38100" cap="flat" cmpd="sng">
            <a:solidFill>
              <a:srgbClr val="000000"/>
            </a:solidFill>
            <a:prstDash val="solid"/>
            <a:headEnd type="none" w="med" len="med"/>
            <a:tailEnd type="none" w="med" len="med"/>
          </a:ln>
        </p:spPr>
      </p:sp>
      <p:sp>
        <p:nvSpPr>
          <p:cNvPr id="94" name="Line 96"/>
          <p:cNvSpPr/>
          <p:nvPr/>
        </p:nvSpPr>
        <p:spPr>
          <a:xfrm flipH="1">
            <a:off x="3355404" y="3536950"/>
            <a:ext cx="123825" cy="615950"/>
          </a:xfrm>
          <a:prstGeom prst="line">
            <a:avLst/>
          </a:prstGeom>
          <a:ln w="9525" cap="flat" cmpd="sng">
            <a:solidFill>
              <a:srgbClr val="000000"/>
            </a:solidFill>
            <a:prstDash val="solid"/>
            <a:headEnd type="none" w="med" len="med"/>
            <a:tailEnd type="none" w="med" len="med"/>
          </a:ln>
        </p:spPr>
      </p:sp>
      <p:sp>
        <p:nvSpPr>
          <p:cNvPr id="95" name="Line 97"/>
          <p:cNvSpPr/>
          <p:nvPr/>
        </p:nvSpPr>
        <p:spPr>
          <a:xfrm>
            <a:off x="3603054" y="3536950"/>
            <a:ext cx="100013" cy="615950"/>
          </a:xfrm>
          <a:prstGeom prst="line">
            <a:avLst/>
          </a:prstGeom>
          <a:ln w="9525" cap="flat" cmpd="sng">
            <a:solidFill>
              <a:srgbClr val="000000"/>
            </a:solidFill>
            <a:prstDash val="solid"/>
            <a:headEnd type="none" w="med" len="med"/>
            <a:tailEnd type="none" w="med" len="med"/>
          </a:ln>
        </p:spPr>
      </p:sp>
      <p:sp>
        <p:nvSpPr>
          <p:cNvPr id="96" name="Line 98"/>
          <p:cNvSpPr/>
          <p:nvPr/>
        </p:nvSpPr>
        <p:spPr>
          <a:xfrm flipH="1">
            <a:off x="4118992" y="3552825"/>
            <a:ext cx="112712" cy="588963"/>
          </a:xfrm>
          <a:prstGeom prst="line">
            <a:avLst/>
          </a:prstGeom>
          <a:ln w="38100" cap="flat" cmpd="sng">
            <a:solidFill>
              <a:srgbClr val="000000"/>
            </a:solidFill>
            <a:prstDash val="solid"/>
            <a:headEnd type="none" w="med" len="med"/>
            <a:tailEnd type="none" w="med" len="med"/>
          </a:ln>
        </p:spPr>
      </p:sp>
      <p:sp>
        <p:nvSpPr>
          <p:cNvPr id="97" name="Line 99"/>
          <p:cNvSpPr/>
          <p:nvPr/>
        </p:nvSpPr>
        <p:spPr>
          <a:xfrm>
            <a:off x="4355529" y="3524250"/>
            <a:ext cx="90488" cy="625475"/>
          </a:xfrm>
          <a:prstGeom prst="line">
            <a:avLst/>
          </a:prstGeom>
          <a:ln w="9525" cap="flat" cmpd="sng">
            <a:solidFill>
              <a:srgbClr val="000000"/>
            </a:solidFill>
            <a:prstDash val="solid"/>
            <a:headEnd type="none" w="med" len="med"/>
            <a:tailEnd type="none" w="med" len="med"/>
          </a:ln>
        </p:spPr>
      </p:sp>
      <p:sp>
        <p:nvSpPr>
          <p:cNvPr id="98" name="Line 100"/>
          <p:cNvSpPr/>
          <p:nvPr/>
        </p:nvSpPr>
        <p:spPr>
          <a:xfrm flipH="1">
            <a:off x="4827017" y="3540125"/>
            <a:ext cx="112712" cy="601663"/>
          </a:xfrm>
          <a:prstGeom prst="line">
            <a:avLst/>
          </a:prstGeom>
          <a:ln w="9525" cap="flat" cmpd="sng">
            <a:solidFill>
              <a:srgbClr val="000000"/>
            </a:solidFill>
            <a:prstDash val="solid"/>
            <a:headEnd type="none" w="med" len="med"/>
            <a:tailEnd type="none" w="med" len="med"/>
          </a:ln>
        </p:spPr>
      </p:sp>
      <p:sp>
        <p:nvSpPr>
          <p:cNvPr id="99" name="Line 101"/>
          <p:cNvSpPr/>
          <p:nvPr/>
        </p:nvSpPr>
        <p:spPr>
          <a:xfrm>
            <a:off x="5063554" y="3540125"/>
            <a:ext cx="101600" cy="612775"/>
          </a:xfrm>
          <a:prstGeom prst="line">
            <a:avLst/>
          </a:prstGeom>
          <a:ln w="9525" cap="flat" cmpd="sng">
            <a:solidFill>
              <a:srgbClr val="000000"/>
            </a:solidFill>
            <a:prstDash val="solid"/>
            <a:headEnd type="none" w="med" len="med"/>
            <a:tailEnd type="none" w="med" len="med"/>
          </a:ln>
        </p:spPr>
      </p:sp>
      <p:sp>
        <p:nvSpPr>
          <p:cNvPr id="100" name="Line 102"/>
          <p:cNvSpPr/>
          <p:nvPr/>
        </p:nvSpPr>
        <p:spPr>
          <a:xfrm flipH="1">
            <a:off x="5568379" y="3568700"/>
            <a:ext cx="112713" cy="584200"/>
          </a:xfrm>
          <a:prstGeom prst="line">
            <a:avLst/>
          </a:prstGeom>
          <a:ln w="9525" cap="flat" cmpd="sng">
            <a:solidFill>
              <a:srgbClr val="000000"/>
            </a:solidFill>
            <a:prstDash val="solid"/>
            <a:headEnd type="none" w="med" len="med"/>
            <a:tailEnd type="none" w="med" len="med"/>
          </a:ln>
        </p:spPr>
      </p:sp>
      <p:sp>
        <p:nvSpPr>
          <p:cNvPr id="101" name="Line 103"/>
          <p:cNvSpPr/>
          <p:nvPr/>
        </p:nvSpPr>
        <p:spPr>
          <a:xfrm>
            <a:off x="5804917" y="3568700"/>
            <a:ext cx="90487" cy="601663"/>
          </a:xfrm>
          <a:prstGeom prst="line">
            <a:avLst/>
          </a:prstGeom>
          <a:ln w="9525" cap="flat" cmpd="sng">
            <a:solidFill>
              <a:srgbClr val="000000"/>
            </a:solidFill>
            <a:prstDash val="solid"/>
            <a:headEnd type="none" w="med" len="med"/>
            <a:tailEnd type="none" w="med" len="med"/>
          </a:ln>
        </p:spPr>
      </p:sp>
      <p:sp>
        <p:nvSpPr>
          <p:cNvPr id="102" name="Line 104"/>
          <p:cNvSpPr/>
          <p:nvPr/>
        </p:nvSpPr>
        <p:spPr>
          <a:xfrm flipH="1">
            <a:off x="6311329" y="3552825"/>
            <a:ext cx="122238" cy="576263"/>
          </a:xfrm>
          <a:prstGeom prst="line">
            <a:avLst/>
          </a:prstGeom>
          <a:ln w="9525" cap="flat" cmpd="sng">
            <a:solidFill>
              <a:srgbClr val="000000"/>
            </a:solidFill>
            <a:prstDash val="solid"/>
            <a:headEnd type="none" w="med" len="med"/>
            <a:tailEnd type="none" w="med" len="med"/>
          </a:ln>
        </p:spPr>
      </p:sp>
      <p:sp>
        <p:nvSpPr>
          <p:cNvPr id="103" name="Line 105"/>
          <p:cNvSpPr/>
          <p:nvPr/>
        </p:nvSpPr>
        <p:spPr>
          <a:xfrm>
            <a:off x="6557392" y="3540125"/>
            <a:ext cx="101600" cy="584200"/>
          </a:xfrm>
          <a:prstGeom prst="line">
            <a:avLst/>
          </a:prstGeom>
          <a:ln w="9525" cap="flat" cmpd="sng">
            <a:solidFill>
              <a:srgbClr val="000000"/>
            </a:solidFill>
            <a:prstDash val="solid"/>
            <a:headEnd type="none" w="med" len="med"/>
            <a:tailEnd type="none" w="med" len="med"/>
          </a:ln>
        </p:spPr>
      </p:sp>
      <p:sp>
        <p:nvSpPr>
          <p:cNvPr id="104" name="Line 106"/>
          <p:cNvSpPr/>
          <p:nvPr/>
        </p:nvSpPr>
        <p:spPr>
          <a:xfrm flipH="1">
            <a:off x="7063804" y="3552825"/>
            <a:ext cx="100013" cy="584200"/>
          </a:xfrm>
          <a:prstGeom prst="line">
            <a:avLst/>
          </a:prstGeom>
          <a:ln w="9525" cap="flat" cmpd="sng">
            <a:solidFill>
              <a:srgbClr val="000000"/>
            </a:solidFill>
            <a:prstDash val="solid"/>
            <a:headEnd type="none" w="med" len="med"/>
            <a:tailEnd type="none" w="med" len="med"/>
          </a:ln>
        </p:spPr>
      </p:sp>
      <p:sp>
        <p:nvSpPr>
          <p:cNvPr id="105" name="Line 107"/>
          <p:cNvSpPr/>
          <p:nvPr/>
        </p:nvSpPr>
        <p:spPr>
          <a:xfrm>
            <a:off x="7287642" y="3540125"/>
            <a:ext cx="101600" cy="592138"/>
          </a:xfrm>
          <a:prstGeom prst="line">
            <a:avLst/>
          </a:prstGeom>
          <a:ln w="9525" cap="flat" cmpd="sng">
            <a:solidFill>
              <a:srgbClr val="000000"/>
            </a:solidFill>
            <a:prstDash val="solid"/>
            <a:headEnd type="none" w="med" len="med"/>
            <a:tailEnd type="none" w="med" len="med"/>
          </a:ln>
        </p:spPr>
      </p:sp>
      <p:sp>
        <p:nvSpPr>
          <p:cNvPr id="106" name="Line 108"/>
          <p:cNvSpPr/>
          <p:nvPr/>
        </p:nvSpPr>
        <p:spPr>
          <a:xfrm flipH="1">
            <a:off x="7794054" y="3540125"/>
            <a:ext cx="112713" cy="596900"/>
          </a:xfrm>
          <a:prstGeom prst="line">
            <a:avLst/>
          </a:prstGeom>
          <a:ln w="9525" cap="flat" cmpd="sng">
            <a:solidFill>
              <a:srgbClr val="000000"/>
            </a:solidFill>
            <a:prstDash val="solid"/>
            <a:headEnd type="none" w="med" len="med"/>
            <a:tailEnd type="none" w="med" len="med"/>
          </a:ln>
        </p:spPr>
      </p:sp>
      <p:sp>
        <p:nvSpPr>
          <p:cNvPr id="107" name="Line 109"/>
          <p:cNvSpPr/>
          <p:nvPr/>
        </p:nvSpPr>
        <p:spPr>
          <a:xfrm>
            <a:off x="8029004" y="3540125"/>
            <a:ext cx="112713" cy="588963"/>
          </a:xfrm>
          <a:prstGeom prst="line">
            <a:avLst/>
          </a:prstGeom>
          <a:ln w="9525" cap="flat" cmpd="sng">
            <a:solidFill>
              <a:srgbClr val="000000"/>
            </a:solidFill>
            <a:prstDash val="solid"/>
            <a:headEnd type="none" w="med" len="med"/>
            <a:tailEnd type="none" w="med" len="med"/>
          </a:ln>
        </p:spPr>
      </p:sp>
      <p:sp>
        <p:nvSpPr>
          <p:cNvPr id="108" name="Line 110"/>
          <p:cNvSpPr/>
          <p:nvPr/>
        </p:nvSpPr>
        <p:spPr>
          <a:xfrm flipH="1">
            <a:off x="8535417" y="3540125"/>
            <a:ext cx="134937" cy="609600"/>
          </a:xfrm>
          <a:prstGeom prst="line">
            <a:avLst/>
          </a:prstGeom>
          <a:ln w="9525" cap="flat" cmpd="sng">
            <a:solidFill>
              <a:srgbClr val="000000"/>
            </a:solidFill>
            <a:prstDash val="solid"/>
            <a:headEnd type="none" w="med" len="med"/>
            <a:tailEnd type="none" w="med" len="med"/>
          </a:ln>
        </p:spPr>
      </p:sp>
      <p:sp>
        <p:nvSpPr>
          <p:cNvPr id="109" name="Line 111"/>
          <p:cNvSpPr/>
          <p:nvPr/>
        </p:nvSpPr>
        <p:spPr>
          <a:xfrm>
            <a:off x="8794179" y="3540125"/>
            <a:ext cx="112713" cy="617538"/>
          </a:xfrm>
          <a:prstGeom prst="line">
            <a:avLst/>
          </a:prstGeom>
          <a:ln w="9525" cap="flat" cmpd="sng">
            <a:solidFill>
              <a:srgbClr val="000000"/>
            </a:solidFill>
            <a:prstDash val="solid"/>
            <a:headEnd type="none" w="med" len="med"/>
            <a:tailEnd type="none" w="med" len="med"/>
          </a:ln>
        </p:spPr>
      </p:sp>
      <p:sp>
        <p:nvSpPr>
          <p:cNvPr id="110" name="Line 112"/>
          <p:cNvSpPr/>
          <p:nvPr/>
        </p:nvSpPr>
        <p:spPr>
          <a:xfrm>
            <a:off x="310579" y="4505325"/>
            <a:ext cx="0" cy="514350"/>
          </a:xfrm>
          <a:prstGeom prst="line">
            <a:avLst/>
          </a:prstGeom>
          <a:ln w="9525" cap="flat" cmpd="sng">
            <a:solidFill>
              <a:srgbClr val="000000"/>
            </a:solidFill>
            <a:prstDash val="solid"/>
            <a:headEnd type="none" w="med" len="med"/>
            <a:tailEnd type="none" w="med" len="med"/>
          </a:ln>
        </p:spPr>
      </p:sp>
      <p:sp>
        <p:nvSpPr>
          <p:cNvPr id="111" name="Line 113"/>
          <p:cNvSpPr/>
          <p:nvPr/>
        </p:nvSpPr>
        <p:spPr>
          <a:xfrm>
            <a:off x="1423417" y="4505325"/>
            <a:ext cx="0" cy="530225"/>
          </a:xfrm>
          <a:prstGeom prst="line">
            <a:avLst/>
          </a:prstGeom>
          <a:ln w="9525" cap="flat" cmpd="sng">
            <a:solidFill>
              <a:srgbClr val="000000"/>
            </a:solidFill>
            <a:prstDash val="solid"/>
            <a:headEnd type="none" w="med" len="med"/>
            <a:tailEnd type="none" w="med" len="med"/>
          </a:ln>
        </p:spPr>
      </p:sp>
      <p:sp>
        <p:nvSpPr>
          <p:cNvPr id="112" name="Line 114"/>
          <p:cNvSpPr/>
          <p:nvPr/>
        </p:nvSpPr>
        <p:spPr>
          <a:xfrm>
            <a:off x="6322442" y="4500563"/>
            <a:ext cx="0" cy="547687"/>
          </a:xfrm>
          <a:prstGeom prst="line">
            <a:avLst/>
          </a:prstGeom>
          <a:ln w="9525" cap="flat" cmpd="sng">
            <a:solidFill>
              <a:srgbClr val="000000"/>
            </a:solidFill>
            <a:prstDash val="solid"/>
            <a:headEnd type="none" w="med" len="med"/>
            <a:tailEnd type="none" w="med" len="med"/>
          </a:ln>
        </p:spPr>
      </p:sp>
      <p:sp>
        <p:nvSpPr>
          <p:cNvPr id="113" name="Line 115"/>
          <p:cNvSpPr/>
          <p:nvPr/>
        </p:nvSpPr>
        <p:spPr>
          <a:xfrm>
            <a:off x="6692329" y="4502150"/>
            <a:ext cx="0" cy="557213"/>
          </a:xfrm>
          <a:prstGeom prst="line">
            <a:avLst/>
          </a:prstGeom>
          <a:ln w="9525" cap="flat" cmpd="sng">
            <a:solidFill>
              <a:srgbClr val="000000"/>
            </a:solidFill>
            <a:prstDash val="solid"/>
            <a:headEnd type="none" w="med" len="med"/>
            <a:tailEnd type="none" w="med" len="med"/>
          </a:ln>
        </p:spPr>
      </p:sp>
      <p:sp>
        <p:nvSpPr>
          <p:cNvPr id="114" name="Line 116"/>
          <p:cNvSpPr/>
          <p:nvPr/>
        </p:nvSpPr>
        <p:spPr>
          <a:xfrm flipH="1">
            <a:off x="7074917" y="4489450"/>
            <a:ext cx="0" cy="541338"/>
          </a:xfrm>
          <a:prstGeom prst="line">
            <a:avLst/>
          </a:prstGeom>
          <a:ln w="9525" cap="flat" cmpd="sng">
            <a:solidFill>
              <a:srgbClr val="000000"/>
            </a:solidFill>
            <a:prstDash val="solid"/>
            <a:headEnd type="none" w="med" len="med"/>
            <a:tailEnd type="none" w="med" len="med"/>
          </a:ln>
        </p:spPr>
      </p:sp>
      <p:sp>
        <p:nvSpPr>
          <p:cNvPr id="115" name="Line 117"/>
          <p:cNvSpPr/>
          <p:nvPr/>
        </p:nvSpPr>
        <p:spPr>
          <a:xfrm>
            <a:off x="7422579" y="4473575"/>
            <a:ext cx="0" cy="569913"/>
          </a:xfrm>
          <a:prstGeom prst="line">
            <a:avLst/>
          </a:prstGeom>
          <a:ln w="9525" cap="flat" cmpd="sng">
            <a:solidFill>
              <a:srgbClr val="000000"/>
            </a:solidFill>
            <a:prstDash val="solid"/>
            <a:headEnd type="none" w="med" len="med"/>
            <a:tailEnd type="none" w="med" len="med"/>
          </a:ln>
        </p:spPr>
      </p:sp>
      <p:sp>
        <p:nvSpPr>
          <p:cNvPr id="116" name="Line 118"/>
          <p:cNvSpPr/>
          <p:nvPr/>
        </p:nvSpPr>
        <p:spPr>
          <a:xfrm>
            <a:off x="8176642" y="4489450"/>
            <a:ext cx="0" cy="530225"/>
          </a:xfrm>
          <a:prstGeom prst="line">
            <a:avLst/>
          </a:prstGeom>
          <a:ln w="9525" cap="flat" cmpd="sng">
            <a:solidFill>
              <a:srgbClr val="000000"/>
            </a:solidFill>
            <a:prstDash val="solid"/>
            <a:headEnd type="none" w="med" len="med"/>
            <a:tailEnd type="none" w="med" len="med"/>
          </a:ln>
        </p:spPr>
      </p:sp>
      <p:sp>
        <p:nvSpPr>
          <p:cNvPr id="117" name="Text Box 119"/>
          <p:cNvSpPr txBox="1"/>
          <p:nvPr/>
        </p:nvSpPr>
        <p:spPr>
          <a:xfrm>
            <a:off x="4130104" y="2082800"/>
            <a:ext cx="192088"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18" name="Text Box 120"/>
          <p:cNvSpPr txBox="1"/>
          <p:nvPr/>
        </p:nvSpPr>
        <p:spPr>
          <a:xfrm>
            <a:off x="4906392" y="207010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19" name="Text Box 121"/>
          <p:cNvSpPr txBox="1"/>
          <p:nvPr/>
        </p:nvSpPr>
        <p:spPr>
          <a:xfrm>
            <a:off x="6322442" y="17589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20" name="Line 122"/>
          <p:cNvSpPr/>
          <p:nvPr/>
        </p:nvSpPr>
        <p:spPr>
          <a:xfrm>
            <a:off x="1366267" y="2679700"/>
            <a:ext cx="584200" cy="530225"/>
          </a:xfrm>
          <a:prstGeom prst="line">
            <a:avLst/>
          </a:prstGeom>
          <a:ln w="38100" cap="flat" cmpd="sng">
            <a:solidFill>
              <a:srgbClr val="000000"/>
            </a:solidFill>
            <a:prstDash val="solid"/>
            <a:headEnd type="none" w="med" len="med"/>
            <a:tailEnd type="none" w="med" len="med"/>
          </a:ln>
        </p:spPr>
      </p:sp>
      <p:sp>
        <p:nvSpPr>
          <p:cNvPr id="121" name="Oval 123"/>
          <p:cNvSpPr/>
          <p:nvPr/>
        </p:nvSpPr>
        <p:spPr>
          <a:xfrm>
            <a:off x="915417" y="4144963"/>
            <a:ext cx="306387" cy="347662"/>
          </a:xfrm>
          <a:prstGeom prst="ellipse">
            <a:avLst/>
          </a:prstGeom>
          <a:solidFill>
            <a:schemeClr val="hlink"/>
          </a:solid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b="1">
                <a:latin typeface="Times New Roman" panose="02020603050405020304" charset="0"/>
              </a:rPr>
              <a:t>9</a:t>
            </a:r>
          </a:p>
        </p:txBody>
      </p:sp>
      <p:sp>
        <p:nvSpPr>
          <p:cNvPr id="122" name="Oval 124"/>
          <p:cNvSpPr/>
          <p:nvPr/>
        </p:nvSpPr>
        <p:spPr>
          <a:xfrm>
            <a:off x="1264667" y="504348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12</a:t>
            </a:r>
          </a:p>
        </p:txBody>
      </p:sp>
      <p:sp>
        <p:nvSpPr>
          <p:cNvPr id="123" name="Oval 125"/>
          <p:cNvSpPr/>
          <p:nvPr/>
        </p:nvSpPr>
        <p:spPr>
          <a:xfrm>
            <a:off x="1626617" y="4133850"/>
            <a:ext cx="360362" cy="339725"/>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14</a:t>
            </a:r>
          </a:p>
        </p:txBody>
      </p:sp>
      <p:sp>
        <p:nvSpPr>
          <p:cNvPr id="124" name="Oval 126"/>
          <p:cNvSpPr/>
          <p:nvPr/>
        </p:nvSpPr>
        <p:spPr>
          <a:xfrm>
            <a:off x="2052067" y="4149725"/>
            <a:ext cx="304800" cy="346075"/>
          </a:xfrm>
          <a:prstGeom prst="ellipse">
            <a:avLst/>
          </a:prstGeom>
          <a:solidFill>
            <a:schemeClr val="hlink"/>
          </a:solid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16</a:t>
            </a:r>
          </a:p>
        </p:txBody>
      </p:sp>
      <p:sp>
        <p:nvSpPr>
          <p:cNvPr id="125" name="Oval 127"/>
          <p:cNvSpPr/>
          <p:nvPr/>
        </p:nvSpPr>
        <p:spPr>
          <a:xfrm>
            <a:off x="2658492" y="3209925"/>
            <a:ext cx="306387" cy="347663"/>
          </a:xfrm>
          <a:prstGeom prst="ellipse">
            <a:avLst/>
          </a:prstGeom>
          <a:solidFill>
            <a:schemeClr val="hlink"/>
          </a:solid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19</a:t>
            </a:r>
          </a:p>
        </p:txBody>
      </p:sp>
      <p:sp>
        <p:nvSpPr>
          <p:cNvPr id="126" name="Oval 128"/>
          <p:cNvSpPr/>
          <p:nvPr/>
        </p:nvSpPr>
        <p:spPr>
          <a:xfrm>
            <a:off x="3187129" y="4159250"/>
            <a:ext cx="304800"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25</a:t>
            </a:r>
          </a:p>
        </p:txBody>
      </p:sp>
      <p:sp>
        <p:nvSpPr>
          <p:cNvPr id="127" name="Oval 129"/>
          <p:cNvSpPr/>
          <p:nvPr/>
        </p:nvSpPr>
        <p:spPr>
          <a:xfrm>
            <a:off x="3949129" y="4151313"/>
            <a:ext cx="392113" cy="363537"/>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30</a:t>
            </a:r>
          </a:p>
        </p:txBody>
      </p:sp>
      <p:sp>
        <p:nvSpPr>
          <p:cNvPr id="128" name="Oval 130"/>
          <p:cNvSpPr/>
          <p:nvPr/>
        </p:nvSpPr>
        <p:spPr>
          <a:xfrm>
            <a:off x="6535167" y="5048250"/>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49</a:t>
            </a:r>
          </a:p>
        </p:txBody>
      </p:sp>
      <p:sp>
        <p:nvSpPr>
          <p:cNvPr id="129" name="Oval 131"/>
          <p:cNvSpPr/>
          <p:nvPr/>
        </p:nvSpPr>
        <p:spPr>
          <a:xfrm>
            <a:off x="6917754" y="5030788"/>
            <a:ext cx="304800"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53</a:t>
            </a:r>
          </a:p>
        </p:txBody>
      </p:sp>
      <p:sp>
        <p:nvSpPr>
          <p:cNvPr id="130" name="Oval 132"/>
          <p:cNvSpPr/>
          <p:nvPr/>
        </p:nvSpPr>
        <p:spPr>
          <a:xfrm>
            <a:off x="8017892" y="5030788"/>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60</a:t>
            </a:r>
          </a:p>
        </p:txBody>
      </p:sp>
      <p:sp>
        <p:nvSpPr>
          <p:cNvPr id="131" name="Oval 133"/>
          <p:cNvSpPr/>
          <p:nvPr/>
        </p:nvSpPr>
        <p:spPr>
          <a:xfrm>
            <a:off x="556642" y="4146550"/>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r>
              <a:rPr lang="en-US" altLang="zh-CN" sz="1600" b="1">
                <a:latin typeface="Times New Roman" panose="02020603050405020304" charset="0"/>
              </a:rPr>
              <a:t>6</a:t>
            </a:r>
          </a:p>
        </p:txBody>
      </p:sp>
      <p:sp>
        <p:nvSpPr>
          <p:cNvPr id="132" name="Text Box 134"/>
          <p:cNvSpPr txBox="1"/>
          <p:nvPr/>
        </p:nvSpPr>
        <p:spPr>
          <a:xfrm>
            <a:off x="2782317" y="173037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33" name="Oval 135"/>
          <p:cNvSpPr/>
          <p:nvPr/>
        </p:nvSpPr>
        <p:spPr>
          <a:xfrm>
            <a:off x="564579" y="5029200"/>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600" b="1">
                <a:latin typeface="Times New Roman" panose="02020603050405020304" charset="0"/>
              </a:rPr>
              <a:t>7</a:t>
            </a:r>
            <a:endParaRPr lang="en-US" altLang="zh-CN" sz="1600" b="1" i="1">
              <a:latin typeface="Times New Roman" panose="02020603050405020304" charset="0"/>
            </a:endParaRPr>
          </a:p>
        </p:txBody>
      </p:sp>
      <p:sp>
        <p:nvSpPr>
          <p:cNvPr id="134" name="Line 136"/>
          <p:cNvSpPr/>
          <p:nvPr/>
        </p:nvSpPr>
        <p:spPr>
          <a:xfrm>
            <a:off x="709042" y="4487863"/>
            <a:ext cx="0" cy="514350"/>
          </a:xfrm>
          <a:prstGeom prst="line">
            <a:avLst/>
          </a:prstGeom>
          <a:ln w="9525" cap="flat" cmpd="sng">
            <a:solidFill>
              <a:srgbClr val="000000"/>
            </a:solidFill>
            <a:prstDash val="solid"/>
            <a:headEnd type="none" w="med" len="med"/>
            <a:tailEnd type="none" w="med" len="med"/>
          </a:ln>
        </p:spPr>
      </p:sp>
      <p:sp>
        <p:nvSpPr>
          <p:cNvPr id="135" name="Oval 137"/>
          <p:cNvSpPr/>
          <p:nvPr/>
        </p:nvSpPr>
        <p:spPr>
          <a:xfrm>
            <a:off x="924942" y="5053013"/>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10</a:t>
            </a:r>
            <a:endParaRPr lang="en-US" altLang="zh-CN" sz="1400" b="1" i="1">
              <a:latin typeface="Times New Roman" panose="02020603050405020304" charset="0"/>
            </a:endParaRPr>
          </a:p>
        </p:txBody>
      </p:sp>
      <p:sp>
        <p:nvSpPr>
          <p:cNvPr id="136" name="Line 138"/>
          <p:cNvSpPr/>
          <p:nvPr/>
        </p:nvSpPr>
        <p:spPr>
          <a:xfrm>
            <a:off x="1069404" y="4511675"/>
            <a:ext cx="0" cy="514350"/>
          </a:xfrm>
          <a:prstGeom prst="line">
            <a:avLst/>
          </a:prstGeom>
          <a:ln w="9525" cap="flat" cmpd="sng">
            <a:solidFill>
              <a:srgbClr val="000000"/>
            </a:solidFill>
            <a:prstDash val="solid"/>
            <a:headEnd type="none" w="med" len="med"/>
            <a:tailEnd type="none" w="med" len="med"/>
          </a:ln>
        </p:spPr>
      </p:sp>
      <p:sp>
        <p:nvSpPr>
          <p:cNvPr id="137" name="Oval 139"/>
          <p:cNvSpPr/>
          <p:nvPr/>
        </p:nvSpPr>
        <p:spPr>
          <a:xfrm>
            <a:off x="1698054" y="5053013"/>
            <a:ext cx="306388" cy="346075"/>
          </a:xfrm>
          <a:prstGeom prst="ellipse">
            <a:avLst/>
          </a:prstGeom>
          <a:solidFill>
            <a:schemeClr val="hlink"/>
          </a:solid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15</a:t>
            </a:r>
            <a:endParaRPr lang="en-US" altLang="zh-CN" sz="1400" b="1" i="1">
              <a:latin typeface="Times New Roman" panose="02020603050405020304" charset="0"/>
            </a:endParaRPr>
          </a:p>
        </p:txBody>
      </p:sp>
      <p:sp>
        <p:nvSpPr>
          <p:cNvPr id="138" name="Line 140"/>
          <p:cNvSpPr/>
          <p:nvPr/>
        </p:nvSpPr>
        <p:spPr>
          <a:xfrm flipH="1">
            <a:off x="1842517" y="4438650"/>
            <a:ext cx="17462" cy="587375"/>
          </a:xfrm>
          <a:prstGeom prst="line">
            <a:avLst/>
          </a:prstGeom>
          <a:ln w="38100" cap="flat" cmpd="sng">
            <a:solidFill>
              <a:srgbClr val="000000"/>
            </a:solidFill>
            <a:prstDash val="solid"/>
            <a:headEnd type="none" w="med" len="med"/>
            <a:tailEnd type="none" w="med" len="med"/>
          </a:ln>
        </p:spPr>
      </p:sp>
      <p:sp>
        <p:nvSpPr>
          <p:cNvPr id="139" name="Oval 141"/>
          <p:cNvSpPr/>
          <p:nvPr/>
        </p:nvSpPr>
        <p:spPr>
          <a:xfrm>
            <a:off x="2075879" y="5051425"/>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17</a:t>
            </a:r>
            <a:endParaRPr lang="en-US" altLang="zh-CN" sz="1400" b="1" i="1">
              <a:latin typeface="Times New Roman" panose="02020603050405020304" charset="0"/>
            </a:endParaRPr>
          </a:p>
        </p:txBody>
      </p:sp>
      <p:sp>
        <p:nvSpPr>
          <p:cNvPr id="140" name="Line 142"/>
          <p:cNvSpPr/>
          <p:nvPr/>
        </p:nvSpPr>
        <p:spPr>
          <a:xfrm>
            <a:off x="2220342" y="4510088"/>
            <a:ext cx="0" cy="514350"/>
          </a:xfrm>
          <a:prstGeom prst="line">
            <a:avLst/>
          </a:prstGeom>
          <a:ln w="9525" cap="flat" cmpd="sng">
            <a:solidFill>
              <a:srgbClr val="000000"/>
            </a:solidFill>
            <a:prstDash val="solid"/>
            <a:headEnd type="none" w="med" len="med"/>
            <a:tailEnd type="none" w="med" len="med"/>
          </a:ln>
        </p:spPr>
      </p:sp>
      <p:sp>
        <p:nvSpPr>
          <p:cNvPr id="141" name="Line 143"/>
          <p:cNvSpPr/>
          <p:nvPr/>
        </p:nvSpPr>
        <p:spPr>
          <a:xfrm flipH="1">
            <a:off x="2582292" y="3502025"/>
            <a:ext cx="123825" cy="592138"/>
          </a:xfrm>
          <a:prstGeom prst="line">
            <a:avLst/>
          </a:prstGeom>
          <a:ln w="9525" cap="flat" cmpd="sng">
            <a:solidFill>
              <a:srgbClr val="000000"/>
            </a:solidFill>
            <a:prstDash val="solid"/>
            <a:headEnd type="none" w="med" len="med"/>
            <a:tailEnd type="none" w="med" len="med"/>
          </a:ln>
        </p:spPr>
      </p:sp>
      <p:sp>
        <p:nvSpPr>
          <p:cNvPr id="142" name="Oval 144"/>
          <p:cNvSpPr/>
          <p:nvPr/>
        </p:nvSpPr>
        <p:spPr>
          <a:xfrm>
            <a:off x="2436242" y="4083050"/>
            <a:ext cx="306387"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20</a:t>
            </a:r>
          </a:p>
        </p:txBody>
      </p:sp>
      <p:sp>
        <p:nvSpPr>
          <p:cNvPr id="143" name="Oval 145"/>
          <p:cNvSpPr/>
          <p:nvPr/>
        </p:nvSpPr>
        <p:spPr>
          <a:xfrm>
            <a:off x="2453704" y="5002213"/>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21</a:t>
            </a:r>
            <a:endParaRPr lang="en-US" altLang="zh-CN" sz="1400" b="1" i="1">
              <a:latin typeface="Times New Roman" panose="02020603050405020304" charset="0"/>
            </a:endParaRPr>
          </a:p>
        </p:txBody>
      </p:sp>
      <p:sp>
        <p:nvSpPr>
          <p:cNvPr id="144" name="Line 146"/>
          <p:cNvSpPr/>
          <p:nvPr/>
        </p:nvSpPr>
        <p:spPr>
          <a:xfrm>
            <a:off x="2598167" y="4460875"/>
            <a:ext cx="0" cy="514350"/>
          </a:xfrm>
          <a:prstGeom prst="line">
            <a:avLst/>
          </a:prstGeom>
          <a:ln w="9525" cap="flat" cmpd="sng">
            <a:solidFill>
              <a:srgbClr val="000000"/>
            </a:solidFill>
            <a:prstDash val="solid"/>
            <a:headEnd type="none" w="med" len="med"/>
            <a:tailEnd type="none" w="med" len="med"/>
          </a:ln>
        </p:spPr>
      </p:sp>
      <p:sp>
        <p:nvSpPr>
          <p:cNvPr id="145" name="Text Box 147"/>
          <p:cNvSpPr txBox="1"/>
          <p:nvPr/>
        </p:nvSpPr>
        <p:spPr>
          <a:xfrm>
            <a:off x="2941067" y="3717925"/>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46" name="Text Box 148"/>
          <p:cNvSpPr txBox="1"/>
          <p:nvPr/>
        </p:nvSpPr>
        <p:spPr>
          <a:xfrm>
            <a:off x="2436242"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47" name="Text Box 149"/>
          <p:cNvSpPr txBox="1"/>
          <p:nvPr/>
        </p:nvSpPr>
        <p:spPr>
          <a:xfrm>
            <a:off x="564579"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48" name="Text Box 150"/>
          <p:cNvSpPr txBox="1"/>
          <p:nvPr/>
        </p:nvSpPr>
        <p:spPr>
          <a:xfrm>
            <a:off x="924942"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49" name="Text Box 151"/>
          <p:cNvSpPr txBox="1"/>
          <p:nvPr/>
        </p:nvSpPr>
        <p:spPr>
          <a:xfrm>
            <a:off x="1717104"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50" name="Line 152"/>
          <p:cNvSpPr/>
          <p:nvPr/>
        </p:nvSpPr>
        <p:spPr>
          <a:xfrm>
            <a:off x="2848992" y="3530600"/>
            <a:ext cx="101600" cy="600075"/>
          </a:xfrm>
          <a:prstGeom prst="line">
            <a:avLst/>
          </a:prstGeom>
          <a:ln w="9525" cap="flat" cmpd="sng">
            <a:solidFill>
              <a:srgbClr val="000000"/>
            </a:solidFill>
            <a:prstDash val="solid"/>
            <a:headEnd type="none" w="med" len="med"/>
            <a:tailEnd type="none" w="med" len="med"/>
          </a:ln>
        </p:spPr>
      </p:sp>
      <p:sp>
        <p:nvSpPr>
          <p:cNvPr id="151" name="Oval 153"/>
          <p:cNvSpPr/>
          <p:nvPr/>
        </p:nvSpPr>
        <p:spPr>
          <a:xfrm>
            <a:off x="2826767" y="4127500"/>
            <a:ext cx="304800"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22</a:t>
            </a:r>
          </a:p>
        </p:txBody>
      </p:sp>
      <p:sp>
        <p:nvSpPr>
          <p:cNvPr id="152" name="Oval 154"/>
          <p:cNvSpPr/>
          <p:nvPr/>
        </p:nvSpPr>
        <p:spPr>
          <a:xfrm>
            <a:off x="2850579" y="5029200"/>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23</a:t>
            </a:r>
            <a:endParaRPr lang="en-US" altLang="zh-CN" sz="1400" b="1" i="1">
              <a:latin typeface="Times New Roman" panose="02020603050405020304" charset="0"/>
            </a:endParaRPr>
          </a:p>
        </p:txBody>
      </p:sp>
      <p:sp>
        <p:nvSpPr>
          <p:cNvPr id="153" name="Line 155"/>
          <p:cNvSpPr/>
          <p:nvPr/>
        </p:nvSpPr>
        <p:spPr>
          <a:xfrm>
            <a:off x="2995042" y="4487863"/>
            <a:ext cx="0" cy="514350"/>
          </a:xfrm>
          <a:prstGeom prst="line">
            <a:avLst/>
          </a:prstGeom>
          <a:ln w="9525" cap="flat" cmpd="sng">
            <a:solidFill>
              <a:srgbClr val="000000"/>
            </a:solidFill>
            <a:prstDash val="solid"/>
            <a:headEnd type="none" w="med" len="med"/>
            <a:tailEnd type="none" w="med" len="med"/>
          </a:ln>
        </p:spPr>
      </p:sp>
      <p:sp>
        <p:nvSpPr>
          <p:cNvPr id="154" name="Text Box 156"/>
          <p:cNvSpPr txBox="1"/>
          <p:nvPr/>
        </p:nvSpPr>
        <p:spPr>
          <a:xfrm>
            <a:off x="2822004" y="4654550"/>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55" name="Oval 157"/>
          <p:cNvSpPr/>
          <p:nvPr/>
        </p:nvSpPr>
        <p:spPr>
          <a:xfrm>
            <a:off x="3210942" y="5051425"/>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26</a:t>
            </a:r>
            <a:endParaRPr lang="en-US" altLang="zh-CN" sz="1400" b="1" i="1">
              <a:latin typeface="Times New Roman" panose="02020603050405020304" charset="0"/>
            </a:endParaRPr>
          </a:p>
        </p:txBody>
      </p:sp>
      <p:sp>
        <p:nvSpPr>
          <p:cNvPr id="156" name="Line 158"/>
          <p:cNvSpPr/>
          <p:nvPr/>
        </p:nvSpPr>
        <p:spPr>
          <a:xfrm>
            <a:off x="3355404" y="4510088"/>
            <a:ext cx="0" cy="514350"/>
          </a:xfrm>
          <a:prstGeom prst="line">
            <a:avLst/>
          </a:prstGeom>
          <a:ln w="9525" cap="flat" cmpd="sng">
            <a:solidFill>
              <a:srgbClr val="000000"/>
            </a:solidFill>
            <a:prstDash val="solid"/>
            <a:headEnd type="none" w="med" len="med"/>
            <a:tailEnd type="none" w="med" len="med"/>
          </a:ln>
        </p:spPr>
      </p:sp>
      <p:sp>
        <p:nvSpPr>
          <p:cNvPr id="157" name="Text Box 159"/>
          <p:cNvSpPr txBox="1"/>
          <p:nvPr/>
        </p:nvSpPr>
        <p:spPr>
          <a:xfrm>
            <a:off x="3253804"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58" name="Text Box 160"/>
          <p:cNvSpPr txBox="1"/>
          <p:nvPr/>
        </p:nvSpPr>
        <p:spPr>
          <a:xfrm>
            <a:off x="3614167"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59" name="Oval 161"/>
          <p:cNvSpPr/>
          <p:nvPr/>
        </p:nvSpPr>
        <p:spPr>
          <a:xfrm>
            <a:off x="3588767" y="5051425"/>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28</a:t>
            </a:r>
            <a:endParaRPr lang="en-US" altLang="zh-CN" sz="1400" b="1" i="1">
              <a:latin typeface="Times New Roman" panose="02020603050405020304" charset="0"/>
            </a:endParaRPr>
          </a:p>
        </p:txBody>
      </p:sp>
      <p:sp>
        <p:nvSpPr>
          <p:cNvPr id="160" name="Line 162"/>
          <p:cNvSpPr/>
          <p:nvPr/>
        </p:nvSpPr>
        <p:spPr>
          <a:xfrm>
            <a:off x="3733229" y="4510088"/>
            <a:ext cx="0" cy="514350"/>
          </a:xfrm>
          <a:prstGeom prst="line">
            <a:avLst/>
          </a:prstGeom>
          <a:ln w="9525" cap="flat" cmpd="sng">
            <a:solidFill>
              <a:srgbClr val="000000"/>
            </a:solidFill>
            <a:prstDash val="solid"/>
            <a:headEnd type="none" w="med" len="med"/>
            <a:tailEnd type="none" w="med" len="med"/>
          </a:ln>
        </p:spPr>
      </p:sp>
      <p:sp>
        <p:nvSpPr>
          <p:cNvPr id="161" name="Oval 163"/>
          <p:cNvSpPr/>
          <p:nvPr/>
        </p:nvSpPr>
        <p:spPr>
          <a:xfrm>
            <a:off x="3930079" y="5051425"/>
            <a:ext cx="379413" cy="395288"/>
          </a:xfrm>
          <a:prstGeom prst="ellipse">
            <a:avLst/>
          </a:prstGeom>
          <a:noFill/>
          <a:ln w="38100"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31</a:t>
            </a:r>
            <a:endParaRPr lang="en-US" altLang="zh-CN" sz="1400" b="1" i="1">
              <a:latin typeface="Times New Roman" panose="02020603050405020304" charset="0"/>
            </a:endParaRPr>
          </a:p>
        </p:txBody>
      </p:sp>
      <p:sp>
        <p:nvSpPr>
          <p:cNvPr id="162" name="Line 164"/>
          <p:cNvSpPr/>
          <p:nvPr/>
        </p:nvSpPr>
        <p:spPr>
          <a:xfrm>
            <a:off x="4074542" y="4510088"/>
            <a:ext cx="0" cy="514350"/>
          </a:xfrm>
          <a:prstGeom prst="line">
            <a:avLst/>
          </a:prstGeom>
          <a:ln w="38100" cap="flat" cmpd="sng">
            <a:solidFill>
              <a:srgbClr val="000000"/>
            </a:solidFill>
            <a:prstDash val="solid"/>
            <a:headEnd type="none" w="med" len="med"/>
            <a:tailEnd type="none" w="med" len="med"/>
          </a:ln>
        </p:spPr>
      </p:sp>
      <p:sp>
        <p:nvSpPr>
          <p:cNvPr id="163" name="Oval 165"/>
          <p:cNvSpPr/>
          <p:nvPr/>
        </p:nvSpPr>
        <p:spPr>
          <a:xfrm>
            <a:off x="4361879" y="4151313"/>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32</a:t>
            </a:r>
          </a:p>
        </p:txBody>
      </p:sp>
      <p:sp>
        <p:nvSpPr>
          <p:cNvPr id="164" name="Oval 166"/>
          <p:cNvSpPr/>
          <p:nvPr/>
        </p:nvSpPr>
        <p:spPr>
          <a:xfrm>
            <a:off x="4330129" y="50561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33</a:t>
            </a:r>
            <a:endParaRPr lang="en-US" altLang="zh-CN" sz="1400" b="1" i="1">
              <a:latin typeface="Times New Roman" panose="02020603050405020304" charset="0"/>
            </a:endParaRPr>
          </a:p>
        </p:txBody>
      </p:sp>
      <p:sp>
        <p:nvSpPr>
          <p:cNvPr id="165" name="Line 167"/>
          <p:cNvSpPr/>
          <p:nvPr/>
        </p:nvSpPr>
        <p:spPr>
          <a:xfrm>
            <a:off x="4474592" y="4514850"/>
            <a:ext cx="0" cy="514350"/>
          </a:xfrm>
          <a:prstGeom prst="line">
            <a:avLst/>
          </a:prstGeom>
          <a:ln w="9525" cap="flat" cmpd="sng">
            <a:solidFill>
              <a:srgbClr val="000000"/>
            </a:solidFill>
            <a:prstDash val="solid"/>
            <a:headEnd type="none" w="med" len="med"/>
            <a:tailEnd type="none" w="med" len="med"/>
          </a:ln>
        </p:spPr>
      </p:sp>
      <p:sp>
        <p:nvSpPr>
          <p:cNvPr id="166" name="Oval 168"/>
          <p:cNvSpPr/>
          <p:nvPr/>
        </p:nvSpPr>
        <p:spPr>
          <a:xfrm>
            <a:off x="4700017" y="4151313"/>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36</a:t>
            </a:r>
          </a:p>
        </p:txBody>
      </p:sp>
      <p:sp>
        <p:nvSpPr>
          <p:cNvPr id="167" name="Oval 169"/>
          <p:cNvSpPr/>
          <p:nvPr/>
        </p:nvSpPr>
        <p:spPr>
          <a:xfrm>
            <a:off x="4668267" y="5056188"/>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37</a:t>
            </a:r>
            <a:endParaRPr lang="en-US" altLang="zh-CN" sz="1400" b="1" i="1">
              <a:latin typeface="Times New Roman" panose="02020603050405020304" charset="0"/>
            </a:endParaRPr>
          </a:p>
        </p:txBody>
      </p:sp>
      <p:sp>
        <p:nvSpPr>
          <p:cNvPr id="168" name="Line 170"/>
          <p:cNvSpPr/>
          <p:nvPr/>
        </p:nvSpPr>
        <p:spPr>
          <a:xfrm>
            <a:off x="4812729" y="4514850"/>
            <a:ext cx="0" cy="514350"/>
          </a:xfrm>
          <a:prstGeom prst="line">
            <a:avLst/>
          </a:prstGeom>
          <a:ln w="9525" cap="flat" cmpd="sng">
            <a:solidFill>
              <a:srgbClr val="000000"/>
            </a:solidFill>
            <a:prstDash val="solid"/>
            <a:headEnd type="none" w="med" len="med"/>
            <a:tailEnd type="none" w="med" len="med"/>
          </a:ln>
        </p:spPr>
      </p:sp>
      <p:sp>
        <p:nvSpPr>
          <p:cNvPr id="169" name="Oval 171"/>
          <p:cNvSpPr/>
          <p:nvPr/>
        </p:nvSpPr>
        <p:spPr>
          <a:xfrm>
            <a:off x="5082604" y="4151313"/>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38</a:t>
            </a:r>
          </a:p>
        </p:txBody>
      </p:sp>
      <p:sp>
        <p:nvSpPr>
          <p:cNvPr id="170" name="Oval 172"/>
          <p:cNvSpPr/>
          <p:nvPr/>
        </p:nvSpPr>
        <p:spPr>
          <a:xfrm>
            <a:off x="5050854" y="50561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39</a:t>
            </a:r>
            <a:endParaRPr lang="en-US" altLang="zh-CN" sz="1400" b="1" i="1">
              <a:latin typeface="Times New Roman" panose="02020603050405020304" charset="0"/>
            </a:endParaRPr>
          </a:p>
        </p:txBody>
      </p:sp>
      <p:sp>
        <p:nvSpPr>
          <p:cNvPr id="171" name="Line 173"/>
          <p:cNvSpPr/>
          <p:nvPr/>
        </p:nvSpPr>
        <p:spPr>
          <a:xfrm>
            <a:off x="5195317" y="4514850"/>
            <a:ext cx="0" cy="514350"/>
          </a:xfrm>
          <a:prstGeom prst="line">
            <a:avLst/>
          </a:prstGeom>
          <a:ln w="9525" cap="flat" cmpd="sng">
            <a:solidFill>
              <a:srgbClr val="000000"/>
            </a:solidFill>
            <a:prstDash val="solid"/>
            <a:headEnd type="none" w="med" len="med"/>
            <a:tailEnd type="none" w="med" len="med"/>
          </a:ln>
        </p:spPr>
      </p:sp>
      <p:sp>
        <p:nvSpPr>
          <p:cNvPr id="172" name="Oval 174"/>
          <p:cNvSpPr/>
          <p:nvPr/>
        </p:nvSpPr>
        <p:spPr>
          <a:xfrm>
            <a:off x="5442967" y="4151313"/>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41</a:t>
            </a:r>
          </a:p>
        </p:txBody>
      </p:sp>
      <p:sp>
        <p:nvSpPr>
          <p:cNvPr id="173" name="Oval 175"/>
          <p:cNvSpPr/>
          <p:nvPr/>
        </p:nvSpPr>
        <p:spPr>
          <a:xfrm>
            <a:off x="5411217" y="5056188"/>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42</a:t>
            </a:r>
            <a:endParaRPr lang="en-US" altLang="zh-CN" sz="1400" b="1" i="1">
              <a:latin typeface="Times New Roman" panose="02020603050405020304" charset="0"/>
            </a:endParaRPr>
          </a:p>
        </p:txBody>
      </p:sp>
      <p:sp>
        <p:nvSpPr>
          <p:cNvPr id="174" name="Line 176"/>
          <p:cNvSpPr/>
          <p:nvPr/>
        </p:nvSpPr>
        <p:spPr>
          <a:xfrm>
            <a:off x="5555679" y="4514850"/>
            <a:ext cx="0" cy="514350"/>
          </a:xfrm>
          <a:prstGeom prst="line">
            <a:avLst/>
          </a:prstGeom>
          <a:ln w="9525" cap="flat" cmpd="sng">
            <a:solidFill>
              <a:srgbClr val="000000"/>
            </a:solidFill>
            <a:prstDash val="solid"/>
            <a:headEnd type="none" w="med" len="med"/>
            <a:tailEnd type="none" w="med" len="med"/>
          </a:ln>
        </p:spPr>
      </p:sp>
      <p:sp>
        <p:nvSpPr>
          <p:cNvPr id="175" name="Oval 177"/>
          <p:cNvSpPr/>
          <p:nvPr/>
        </p:nvSpPr>
        <p:spPr>
          <a:xfrm>
            <a:off x="5803329" y="4151313"/>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43</a:t>
            </a:r>
          </a:p>
        </p:txBody>
      </p:sp>
      <p:sp>
        <p:nvSpPr>
          <p:cNvPr id="176" name="Oval 178"/>
          <p:cNvSpPr/>
          <p:nvPr/>
        </p:nvSpPr>
        <p:spPr>
          <a:xfrm>
            <a:off x="5771579" y="50561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44</a:t>
            </a:r>
            <a:endParaRPr lang="en-US" altLang="zh-CN" sz="1400" b="1" i="1">
              <a:latin typeface="Times New Roman" panose="02020603050405020304" charset="0"/>
            </a:endParaRPr>
          </a:p>
        </p:txBody>
      </p:sp>
      <p:sp>
        <p:nvSpPr>
          <p:cNvPr id="177" name="Line 179"/>
          <p:cNvSpPr/>
          <p:nvPr/>
        </p:nvSpPr>
        <p:spPr>
          <a:xfrm>
            <a:off x="5916042" y="4514850"/>
            <a:ext cx="0" cy="514350"/>
          </a:xfrm>
          <a:prstGeom prst="line">
            <a:avLst/>
          </a:prstGeom>
          <a:ln w="9525" cap="flat" cmpd="sng">
            <a:solidFill>
              <a:srgbClr val="000000"/>
            </a:solidFill>
            <a:prstDash val="solid"/>
            <a:headEnd type="none" w="med" len="med"/>
            <a:tailEnd type="none" w="med" len="med"/>
          </a:ln>
        </p:spPr>
      </p:sp>
      <p:sp>
        <p:nvSpPr>
          <p:cNvPr id="178" name="Oval 180"/>
          <p:cNvSpPr/>
          <p:nvPr/>
        </p:nvSpPr>
        <p:spPr>
          <a:xfrm>
            <a:off x="7674992" y="4151313"/>
            <a:ext cx="306387"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57</a:t>
            </a:r>
          </a:p>
        </p:txBody>
      </p:sp>
      <p:sp>
        <p:nvSpPr>
          <p:cNvPr id="179" name="Oval 181"/>
          <p:cNvSpPr/>
          <p:nvPr/>
        </p:nvSpPr>
        <p:spPr>
          <a:xfrm>
            <a:off x="7643242" y="5056188"/>
            <a:ext cx="306387"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58</a:t>
            </a:r>
            <a:endParaRPr lang="en-US" altLang="zh-CN" sz="1400" b="1" i="1">
              <a:latin typeface="Times New Roman" panose="02020603050405020304" charset="0"/>
            </a:endParaRPr>
          </a:p>
        </p:txBody>
      </p:sp>
      <p:sp>
        <p:nvSpPr>
          <p:cNvPr id="180" name="Line 182"/>
          <p:cNvSpPr/>
          <p:nvPr/>
        </p:nvSpPr>
        <p:spPr>
          <a:xfrm>
            <a:off x="7787704" y="4514850"/>
            <a:ext cx="0" cy="514350"/>
          </a:xfrm>
          <a:prstGeom prst="line">
            <a:avLst/>
          </a:prstGeom>
          <a:ln w="9525" cap="flat" cmpd="sng">
            <a:solidFill>
              <a:srgbClr val="000000"/>
            </a:solidFill>
            <a:prstDash val="solid"/>
            <a:headEnd type="none" w="med" len="med"/>
            <a:tailEnd type="none" w="med" len="med"/>
          </a:ln>
        </p:spPr>
      </p:sp>
      <p:sp>
        <p:nvSpPr>
          <p:cNvPr id="181" name="Oval 183"/>
          <p:cNvSpPr/>
          <p:nvPr/>
        </p:nvSpPr>
        <p:spPr>
          <a:xfrm>
            <a:off x="8413179" y="4151313"/>
            <a:ext cx="306388" cy="347662"/>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62</a:t>
            </a:r>
          </a:p>
        </p:txBody>
      </p:sp>
      <p:sp>
        <p:nvSpPr>
          <p:cNvPr id="182" name="Oval 184"/>
          <p:cNvSpPr/>
          <p:nvPr/>
        </p:nvSpPr>
        <p:spPr>
          <a:xfrm>
            <a:off x="8381429" y="5056188"/>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63</a:t>
            </a:r>
            <a:endParaRPr lang="en-US" altLang="zh-CN" sz="1400" b="1" i="1">
              <a:latin typeface="Times New Roman" panose="02020603050405020304" charset="0"/>
            </a:endParaRPr>
          </a:p>
        </p:txBody>
      </p:sp>
      <p:sp>
        <p:nvSpPr>
          <p:cNvPr id="183" name="Line 185"/>
          <p:cNvSpPr/>
          <p:nvPr/>
        </p:nvSpPr>
        <p:spPr>
          <a:xfrm>
            <a:off x="8525892" y="4514850"/>
            <a:ext cx="0" cy="514350"/>
          </a:xfrm>
          <a:prstGeom prst="line">
            <a:avLst/>
          </a:prstGeom>
          <a:ln w="9525" cap="flat" cmpd="sng">
            <a:solidFill>
              <a:srgbClr val="000000"/>
            </a:solidFill>
            <a:prstDash val="solid"/>
            <a:headEnd type="none" w="med" len="med"/>
            <a:tailEnd type="none" w="med" len="med"/>
          </a:ln>
        </p:spPr>
      </p:sp>
      <p:sp>
        <p:nvSpPr>
          <p:cNvPr id="184" name="Oval 186"/>
          <p:cNvSpPr/>
          <p:nvPr/>
        </p:nvSpPr>
        <p:spPr>
          <a:xfrm>
            <a:off x="8771954" y="4152900"/>
            <a:ext cx="306388" cy="347663"/>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64</a:t>
            </a:r>
          </a:p>
        </p:txBody>
      </p:sp>
      <p:sp>
        <p:nvSpPr>
          <p:cNvPr id="185" name="Oval 187"/>
          <p:cNvSpPr/>
          <p:nvPr/>
        </p:nvSpPr>
        <p:spPr>
          <a:xfrm>
            <a:off x="8740204" y="5057775"/>
            <a:ext cx="306388" cy="346075"/>
          </a:xfrm>
          <a:prstGeom prst="ellipse">
            <a:avLst/>
          </a:prstGeom>
          <a:noFill/>
          <a:ln w="9525" cap="flat" cmpd="sng">
            <a:solidFill>
              <a:srgbClr val="000000"/>
            </a:solidFill>
            <a:prstDash val="solid"/>
            <a:headEnd type="none" w="med" len="med"/>
            <a:tailEnd type="none" w="med" len="med"/>
          </a:ln>
        </p:spPr>
        <p:txBody>
          <a:bodyPr lIns="28800" tIns="0" rIns="0" bIns="0"/>
          <a:lstStyle/>
          <a:p>
            <a:pPr algn="just" eaLnBrk="0" hangingPunct="0">
              <a:lnSpc>
                <a:spcPct val="72000"/>
              </a:lnSpc>
            </a:pPr>
            <a:r>
              <a:rPr lang="en-US" altLang="zh-CN" sz="1400" b="1">
                <a:latin typeface="Times New Roman" panose="02020603050405020304" charset="0"/>
              </a:rPr>
              <a:t>65</a:t>
            </a:r>
            <a:endParaRPr lang="en-US" altLang="zh-CN" sz="1400" b="1" i="1">
              <a:latin typeface="Times New Roman" panose="02020603050405020304" charset="0"/>
            </a:endParaRPr>
          </a:p>
        </p:txBody>
      </p:sp>
      <p:sp>
        <p:nvSpPr>
          <p:cNvPr id="186" name="Line 188"/>
          <p:cNvSpPr/>
          <p:nvPr/>
        </p:nvSpPr>
        <p:spPr>
          <a:xfrm>
            <a:off x="8884667" y="4516438"/>
            <a:ext cx="0" cy="514350"/>
          </a:xfrm>
          <a:prstGeom prst="line">
            <a:avLst/>
          </a:prstGeom>
          <a:ln w="9525" cap="flat" cmpd="sng">
            <a:solidFill>
              <a:srgbClr val="000000"/>
            </a:solidFill>
            <a:prstDash val="solid"/>
            <a:headEnd type="none" w="med" len="med"/>
            <a:tailEnd type="none" w="med" len="med"/>
          </a:ln>
        </p:spPr>
      </p:sp>
      <p:sp>
        <p:nvSpPr>
          <p:cNvPr id="187" name="Text Box 189"/>
          <p:cNvSpPr txBox="1"/>
          <p:nvPr/>
        </p:nvSpPr>
        <p:spPr>
          <a:xfrm>
            <a:off x="3949129"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88" name="Text Box 190"/>
          <p:cNvSpPr txBox="1"/>
          <p:nvPr/>
        </p:nvSpPr>
        <p:spPr>
          <a:xfrm>
            <a:off x="4334892"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89" name="Text Box 191"/>
          <p:cNvSpPr txBox="1"/>
          <p:nvPr/>
        </p:nvSpPr>
        <p:spPr>
          <a:xfrm>
            <a:off x="4668267"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90" name="Text Box 192"/>
          <p:cNvSpPr txBox="1"/>
          <p:nvPr/>
        </p:nvSpPr>
        <p:spPr>
          <a:xfrm>
            <a:off x="5054029"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91" name="Text Box 193"/>
          <p:cNvSpPr txBox="1"/>
          <p:nvPr/>
        </p:nvSpPr>
        <p:spPr>
          <a:xfrm>
            <a:off x="5414392"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4</a:t>
            </a:r>
          </a:p>
        </p:txBody>
      </p:sp>
      <p:sp>
        <p:nvSpPr>
          <p:cNvPr id="192" name="Text Box 194"/>
          <p:cNvSpPr txBox="1"/>
          <p:nvPr/>
        </p:nvSpPr>
        <p:spPr>
          <a:xfrm>
            <a:off x="5774754" y="4684713"/>
            <a:ext cx="190500" cy="2571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sp>
        <p:nvSpPr>
          <p:cNvPr id="193" name="Text Box 195"/>
          <p:cNvSpPr txBox="1"/>
          <p:nvPr/>
        </p:nvSpPr>
        <p:spPr>
          <a:xfrm>
            <a:off x="7692454" y="4654550"/>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3</a:t>
            </a:r>
          </a:p>
        </p:txBody>
      </p:sp>
      <p:sp>
        <p:nvSpPr>
          <p:cNvPr id="194" name="Text Box 196"/>
          <p:cNvSpPr txBox="1"/>
          <p:nvPr/>
        </p:nvSpPr>
        <p:spPr>
          <a:xfrm>
            <a:off x="8422704" y="4654550"/>
            <a:ext cx="134938"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2</a:t>
            </a:r>
          </a:p>
        </p:txBody>
      </p:sp>
      <p:sp>
        <p:nvSpPr>
          <p:cNvPr id="195" name="Text Box 197"/>
          <p:cNvSpPr txBox="1"/>
          <p:nvPr/>
        </p:nvSpPr>
        <p:spPr>
          <a:xfrm>
            <a:off x="8925942" y="4654550"/>
            <a:ext cx="134937" cy="269875"/>
          </a:xfrm>
          <a:prstGeom prst="rect">
            <a:avLst/>
          </a:prstGeom>
          <a:noFill/>
          <a:ln w="9525">
            <a:noFill/>
          </a:ln>
        </p:spPr>
        <p:txBody>
          <a:bodyPr lIns="0" tIns="0" rIns="0" bIns="0"/>
          <a:lstStyle/>
          <a:p>
            <a:pPr algn="just" eaLnBrk="0" hangingPunct="0">
              <a:lnSpc>
                <a:spcPct val="72000"/>
              </a:lnSpc>
            </a:pPr>
            <a:r>
              <a:rPr lang="en-US" altLang="zh-CN" sz="1600" b="1">
                <a:latin typeface="Times New Roman" panose="02020603050405020304" charset="0"/>
              </a:rPr>
              <a:t>1</a:t>
            </a:r>
          </a:p>
        </p:txBody>
      </p:sp>
      <p:grpSp>
        <p:nvGrpSpPr>
          <p:cNvPr id="196" name="Group 200"/>
          <p:cNvGrpSpPr/>
          <p:nvPr/>
        </p:nvGrpSpPr>
        <p:grpSpPr>
          <a:xfrm>
            <a:off x="996379" y="4654550"/>
            <a:ext cx="144463" cy="215900"/>
            <a:chOff x="340" y="3566"/>
            <a:chExt cx="91" cy="136"/>
          </a:xfrm>
        </p:grpSpPr>
        <p:sp>
          <p:nvSpPr>
            <p:cNvPr id="197" name="Line 198"/>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198" name="Line 199"/>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199" name="Group 201"/>
          <p:cNvGrpSpPr/>
          <p:nvPr/>
        </p:nvGrpSpPr>
        <p:grpSpPr>
          <a:xfrm>
            <a:off x="420117" y="3430588"/>
            <a:ext cx="144462" cy="215900"/>
            <a:chOff x="340" y="3566"/>
            <a:chExt cx="91" cy="136"/>
          </a:xfrm>
        </p:grpSpPr>
        <p:sp>
          <p:nvSpPr>
            <p:cNvPr id="200" name="Line 202"/>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01" name="Line 203"/>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02" name="Group 204"/>
          <p:cNvGrpSpPr/>
          <p:nvPr/>
        </p:nvGrpSpPr>
        <p:grpSpPr>
          <a:xfrm>
            <a:off x="1356742" y="4654550"/>
            <a:ext cx="144462" cy="215900"/>
            <a:chOff x="340" y="3566"/>
            <a:chExt cx="91" cy="136"/>
          </a:xfrm>
        </p:grpSpPr>
        <p:sp>
          <p:nvSpPr>
            <p:cNvPr id="203" name="Line 205"/>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04" name="Line 206"/>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05" name="Group 207"/>
          <p:cNvGrpSpPr/>
          <p:nvPr/>
        </p:nvGrpSpPr>
        <p:grpSpPr>
          <a:xfrm>
            <a:off x="3444304" y="3430588"/>
            <a:ext cx="144463" cy="215900"/>
            <a:chOff x="340" y="3566"/>
            <a:chExt cx="91" cy="136"/>
          </a:xfrm>
        </p:grpSpPr>
        <p:sp>
          <p:nvSpPr>
            <p:cNvPr id="206" name="Line 208"/>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07" name="Line 209"/>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08" name="Group 210"/>
          <p:cNvGrpSpPr/>
          <p:nvPr/>
        </p:nvGrpSpPr>
        <p:grpSpPr>
          <a:xfrm>
            <a:off x="2725167" y="3430588"/>
            <a:ext cx="144462" cy="215900"/>
            <a:chOff x="340" y="3566"/>
            <a:chExt cx="91" cy="136"/>
          </a:xfrm>
        </p:grpSpPr>
        <p:sp>
          <p:nvSpPr>
            <p:cNvPr id="209" name="Line 211"/>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10" name="Line 212"/>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11" name="Group 213"/>
          <p:cNvGrpSpPr/>
          <p:nvPr/>
        </p:nvGrpSpPr>
        <p:grpSpPr>
          <a:xfrm>
            <a:off x="2148904" y="4583113"/>
            <a:ext cx="144463" cy="215900"/>
            <a:chOff x="340" y="3566"/>
            <a:chExt cx="91" cy="136"/>
          </a:xfrm>
        </p:grpSpPr>
        <p:sp>
          <p:nvSpPr>
            <p:cNvPr id="212" name="Line 214"/>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13" name="Line 215"/>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14" name="Group 219"/>
          <p:cNvGrpSpPr/>
          <p:nvPr/>
        </p:nvGrpSpPr>
        <p:grpSpPr>
          <a:xfrm>
            <a:off x="1788542" y="5302250"/>
            <a:ext cx="144462" cy="215900"/>
            <a:chOff x="340" y="3566"/>
            <a:chExt cx="91" cy="136"/>
          </a:xfrm>
        </p:grpSpPr>
        <p:sp>
          <p:nvSpPr>
            <p:cNvPr id="215" name="Line 220"/>
            <p:cNvSpPr/>
            <p:nvPr/>
          </p:nvSpPr>
          <p:spPr>
            <a:xfrm flipV="1">
              <a:off x="340" y="3566"/>
              <a:ext cx="91" cy="136"/>
            </a:xfrm>
            <a:prstGeom prst="line">
              <a:avLst/>
            </a:prstGeom>
            <a:ln w="6350" cap="flat" cmpd="sng">
              <a:solidFill>
                <a:srgbClr val="FF0000"/>
              </a:solidFill>
              <a:prstDash val="solid"/>
              <a:headEnd type="none" w="med" len="med"/>
              <a:tailEnd type="none" w="med" len="med"/>
            </a:ln>
          </p:spPr>
        </p:sp>
        <p:sp>
          <p:nvSpPr>
            <p:cNvPr id="216" name="Line 221"/>
            <p:cNvSpPr/>
            <p:nvPr/>
          </p:nvSpPr>
          <p:spPr>
            <a:xfrm>
              <a:off x="340" y="3566"/>
              <a:ext cx="91" cy="136"/>
            </a:xfrm>
            <a:prstGeom prst="line">
              <a:avLst/>
            </a:prstGeom>
            <a:ln w="6350" cap="flat" cmpd="sng">
              <a:solidFill>
                <a:srgbClr val="FF0000"/>
              </a:solidFill>
              <a:prstDash val="solid"/>
              <a:headEnd type="none" w="med" len="med"/>
              <a:tailEnd type="none" w="med" len="med"/>
            </a:ln>
          </p:spPr>
        </p:sp>
      </p:grpSp>
      <p:grpSp>
        <p:nvGrpSpPr>
          <p:cNvPr id="217" name="Group 224"/>
          <p:cNvGrpSpPr/>
          <p:nvPr/>
        </p:nvGrpSpPr>
        <p:grpSpPr>
          <a:xfrm>
            <a:off x="3949129" y="5375275"/>
            <a:ext cx="287338" cy="358775"/>
            <a:chOff x="1746" y="3385"/>
            <a:chExt cx="181" cy="136"/>
          </a:xfrm>
        </p:grpSpPr>
        <p:sp>
          <p:nvSpPr>
            <p:cNvPr id="218" name="Line 222"/>
            <p:cNvSpPr/>
            <p:nvPr/>
          </p:nvSpPr>
          <p:spPr>
            <a:xfrm>
              <a:off x="1746" y="3430"/>
              <a:ext cx="91" cy="91"/>
            </a:xfrm>
            <a:prstGeom prst="line">
              <a:avLst/>
            </a:prstGeom>
            <a:ln w="6350" cap="flat" cmpd="sng">
              <a:solidFill>
                <a:srgbClr val="FF0000"/>
              </a:solidFill>
              <a:prstDash val="solid"/>
              <a:headEnd type="none" w="med" len="med"/>
              <a:tailEnd type="none" w="med" len="med"/>
            </a:ln>
          </p:spPr>
        </p:sp>
        <p:sp>
          <p:nvSpPr>
            <p:cNvPr id="219" name="Line 223"/>
            <p:cNvSpPr/>
            <p:nvPr/>
          </p:nvSpPr>
          <p:spPr>
            <a:xfrm flipV="1">
              <a:off x="1837" y="3385"/>
              <a:ext cx="90" cy="136"/>
            </a:xfrm>
            <a:prstGeom prst="line">
              <a:avLst/>
            </a:prstGeom>
            <a:ln w="6350" cap="flat" cmpd="sng">
              <a:solidFill>
                <a:srgbClr val="FF0000"/>
              </a:solidFill>
              <a:prstDash val="solid"/>
              <a:headEnd type="none" w="med" len="med"/>
              <a:tailEnd type="none" w="med" len="med"/>
            </a:ln>
          </p:spPr>
        </p:sp>
      </p:grpSp>
      <p:sp>
        <p:nvSpPr>
          <p:cNvPr id="220" name="矩形 219"/>
          <p:cNvSpPr/>
          <p:nvPr/>
        </p:nvSpPr>
        <p:spPr>
          <a:xfrm>
            <a:off x="368277" y="335429"/>
            <a:ext cx="1659429" cy="369332"/>
          </a:xfrm>
          <a:prstGeom prst="rect">
            <a:avLst/>
          </a:prstGeom>
        </p:spPr>
        <p:txBody>
          <a:bodyPr wrap="none">
            <a:spAutoFit/>
          </a:bodyPr>
          <a:lstStyle/>
          <a:p>
            <a:r>
              <a:rPr lang="en-US" altLang="zh-CN"/>
              <a:t>2</a:t>
            </a:r>
            <a:r>
              <a:rPr lang="zh-CN" altLang="en-US"/>
              <a:t>．</a:t>
            </a:r>
            <a:r>
              <a:rPr lang="en-US" altLang="zh-CN"/>
              <a:t>n </a:t>
            </a:r>
            <a:r>
              <a:rPr lang="zh-CN" altLang="en-US"/>
              <a:t>皇后问题</a:t>
            </a:r>
            <a:endParaRPr lang="zh-CN" altLang="en-US" dirty="0"/>
          </a:p>
        </p:txBody>
      </p:sp>
      <p:sp>
        <p:nvSpPr>
          <p:cNvPr id="221" name="矩形 220"/>
          <p:cNvSpPr/>
          <p:nvPr/>
        </p:nvSpPr>
        <p:spPr>
          <a:xfrm>
            <a:off x="539552" y="692696"/>
            <a:ext cx="8208912" cy="869533"/>
          </a:xfrm>
          <a:prstGeom prst="rect">
            <a:avLst/>
          </a:prstGeom>
        </p:spPr>
        <p:txBody>
          <a:bodyPr wrap="square">
            <a:spAutoFit/>
          </a:bodyPr>
          <a:lstStyle/>
          <a:p>
            <a:pPr>
              <a:lnSpc>
                <a:spcPct val="150000"/>
              </a:lnSpc>
            </a:pPr>
            <a:r>
              <a:rPr lang="zh-CN" altLang="en-US" dirty="0"/>
              <a:t>    可以把四皇后和八皇后问题扩展到 </a:t>
            </a:r>
            <a:r>
              <a:rPr lang="en-US" altLang="zh-CN" dirty="0"/>
              <a:t>n </a:t>
            </a:r>
            <a:r>
              <a:rPr lang="zh-CN" altLang="en-US" dirty="0"/>
              <a:t>皇后问题，即在 </a:t>
            </a:r>
            <a:r>
              <a:rPr lang="en-US" altLang="zh-CN" dirty="0" err="1"/>
              <a:t>n×n</a:t>
            </a:r>
            <a:r>
              <a:rPr lang="en-US" altLang="zh-CN" dirty="0"/>
              <a:t> </a:t>
            </a:r>
            <a:r>
              <a:rPr lang="zh-CN" altLang="en-US" dirty="0"/>
              <a:t>的棋盘上摆放 </a:t>
            </a:r>
            <a:r>
              <a:rPr lang="en-US" altLang="zh-CN" dirty="0"/>
              <a:t>n </a:t>
            </a:r>
            <a:r>
              <a:rPr lang="zh-CN" altLang="en-US" dirty="0"/>
              <a:t>个皇后，使任 意两个皇后都不能处于</a:t>
            </a:r>
            <a:r>
              <a:rPr lang="zh-CN" altLang="en-US" dirty="0">
                <a:solidFill>
                  <a:srgbClr val="FF0000"/>
                </a:solidFill>
              </a:rPr>
              <a:t>同一行</a:t>
            </a:r>
            <a:r>
              <a:rPr lang="zh-CN" altLang="en-US" dirty="0"/>
              <a:t>、</a:t>
            </a:r>
            <a:r>
              <a:rPr lang="zh-CN" altLang="en-US" dirty="0">
                <a:solidFill>
                  <a:srgbClr val="FF0000"/>
                </a:solidFill>
              </a:rPr>
              <a:t>同一列</a:t>
            </a:r>
            <a:r>
              <a:rPr lang="zh-CN" altLang="en-US" dirty="0"/>
              <a:t>或</a:t>
            </a:r>
            <a:r>
              <a:rPr lang="zh-CN" altLang="en-US" dirty="0">
                <a:solidFill>
                  <a:srgbClr val="FF0000"/>
                </a:solidFill>
              </a:rPr>
              <a:t>同一斜线</a:t>
            </a:r>
            <a:r>
              <a:rPr lang="zh-CN" altLang="en-US" dirty="0"/>
              <a:t>上。</a:t>
            </a:r>
          </a:p>
        </p:txBody>
      </p:sp>
    </p:spTree>
    <p:extLst>
      <p:ext uri="{BB962C8B-B14F-4D97-AF65-F5344CB8AC3E}">
        <p14:creationId xmlns:p14="http://schemas.microsoft.com/office/powerpoint/2010/main" val="34484922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5"/>
          <p:cNvSpPr txBox="1"/>
          <p:nvPr/>
        </p:nvSpPr>
        <p:spPr>
          <a:xfrm>
            <a:off x="399009" y="332656"/>
            <a:ext cx="2708031" cy="3970318"/>
          </a:xfrm>
          <a:prstGeom prst="rect">
            <a:avLst/>
          </a:prstGeom>
          <a:noFill/>
          <a:ln w="3175">
            <a:solidFill>
              <a:schemeClr val="tx1"/>
            </a:solidFill>
          </a:ln>
        </p:spPr>
        <p:txBody>
          <a:bodyPr wrap="square">
            <a:spAutoFit/>
          </a:bodyPr>
          <a:lstStyle/>
          <a:p>
            <a:pPr defTabSz="685800" fontAlgn="auto">
              <a:spcBef>
                <a:spcPts val="0"/>
              </a:spcBef>
              <a:spcAft>
                <a:spcPts val="0"/>
              </a:spcAft>
            </a:pPr>
            <a:r>
              <a:rPr lang="en-US" altLang="zh-CN" b="1" dirty="0" err="1">
                <a:solidFill>
                  <a:prstClr val="black"/>
                </a:solidFill>
                <a:latin typeface="Calibri"/>
              </a:rPr>
              <a:t>int</a:t>
            </a:r>
            <a:r>
              <a:rPr lang="en-US" altLang="zh-CN" b="1" dirty="0">
                <a:solidFill>
                  <a:prstClr val="black"/>
                </a:solidFill>
                <a:latin typeface="Calibri"/>
              </a:rPr>
              <a:t> </a:t>
            </a:r>
            <a:r>
              <a:rPr lang="en-US" altLang="zh-CN" b="1" dirty="0" err="1">
                <a:solidFill>
                  <a:prstClr val="black"/>
                </a:solidFill>
                <a:latin typeface="Calibri"/>
              </a:rPr>
              <a:t>nQueen</a:t>
            </a:r>
            <a:r>
              <a:rPr lang="en-US" altLang="zh-CN" b="1" dirty="0">
                <a:solidFill>
                  <a:prstClr val="black"/>
                </a:solidFill>
                <a:latin typeface="Calibri"/>
              </a:rPr>
              <a:t>(</a:t>
            </a:r>
            <a:r>
              <a:rPr lang="en-US" altLang="zh-CN" b="1" dirty="0" err="1">
                <a:solidFill>
                  <a:prstClr val="black"/>
                </a:solidFill>
                <a:latin typeface="Calibri"/>
              </a:rPr>
              <a:t>int</a:t>
            </a:r>
            <a:r>
              <a:rPr lang="en-US" altLang="zh-CN" b="1" dirty="0">
                <a:solidFill>
                  <a:prstClr val="black"/>
                </a:solidFill>
                <a:latin typeface="Calibri"/>
              </a:rPr>
              <a:t> n)</a:t>
            </a:r>
          </a:p>
          <a:p>
            <a:pPr defTabSz="685800" fontAlgn="auto">
              <a:spcBef>
                <a:spcPts val="0"/>
              </a:spcBef>
              <a:spcAft>
                <a:spcPts val="0"/>
              </a:spcAft>
            </a:pPr>
            <a:r>
              <a:rPr lang="en-US" altLang="zh-CN" b="1" dirty="0">
                <a:solidFill>
                  <a:prstClr val="black"/>
                </a:solidFill>
                <a:latin typeface="Calibri"/>
              </a:rPr>
              <a:t>{</a:t>
            </a:r>
          </a:p>
          <a:p>
            <a:pPr defTabSz="685800" fontAlgn="auto">
              <a:spcBef>
                <a:spcPts val="0"/>
              </a:spcBef>
              <a:spcAft>
                <a:spcPts val="0"/>
              </a:spcAft>
            </a:pPr>
            <a:r>
              <a:rPr lang="en-US" altLang="zh-CN" b="1" dirty="0">
                <a:solidFill>
                  <a:prstClr val="black"/>
                </a:solidFill>
                <a:latin typeface="Calibri"/>
              </a:rPr>
              <a:t>    </a:t>
            </a:r>
            <a:r>
              <a:rPr lang="en-US" altLang="zh-CN" b="1" dirty="0" err="1">
                <a:solidFill>
                  <a:prstClr val="black"/>
                </a:solidFill>
                <a:latin typeface="Calibri"/>
              </a:rPr>
              <a:t>QueenX</a:t>
            </a:r>
            <a:r>
              <a:rPr lang="zh-CN" altLang="en-US" b="1" dirty="0">
                <a:solidFill>
                  <a:prstClr val="black"/>
                </a:solidFill>
                <a:latin typeface="Calibri"/>
              </a:rPr>
              <a:t>；    </a:t>
            </a:r>
            <a:r>
              <a:rPr lang="en-US" altLang="zh-CN" b="1" dirty="0">
                <a:solidFill>
                  <a:srgbClr val="990000"/>
                </a:solidFill>
                <a:latin typeface="楷体_GB2312" pitchFamily="49" charset="-122"/>
                <a:ea typeface="楷体_GB2312" pitchFamily="49" charset="-122"/>
              </a:rPr>
              <a:t>//</a:t>
            </a:r>
            <a:r>
              <a:rPr lang="zh-CN" altLang="en-US" b="1" dirty="0">
                <a:solidFill>
                  <a:srgbClr val="990000"/>
                </a:solidFill>
                <a:latin typeface="楷体_GB2312" pitchFamily="49" charset="-122"/>
                <a:ea typeface="楷体_GB2312" pitchFamily="49" charset="-122"/>
              </a:rPr>
              <a:t>初始化</a:t>
            </a:r>
            <a:r>
              <a:rPr lang="en-US" altLang="zh-CN" b="1" dirty="0">
                <a:solidFill>
                  <a:srgbClr val="990000"/>
                </a:solidFill>
                <a:latin typeface="楷体_GB2312" pitchFamily="49" charset="-122"/>
                <a:ea typeface="楷体_GB2312" pitchFamily="49" charset="-122"/>
              </a:rPr>
              <a:t>X</a:t>
            </a:r>
            <a:r>
              <a:rPr lang="en-US" altLang="zh-CN" b="1" dirty="0">
                <a:solidFill>
                  <a:prstClr val="black"/>
                </a:solidFill>
                <a:latin typeface="Calibri"/>
              </a:rPr>
              <a:t>    </a:t>
            </a:r>
          </a:p>
          <a:p>
            <a:pPr defTabSz="685800" fontAlgn="auto">
              <a:spcBef>
                <a:spcPts val="0"/>
              </a:spcBef>
              <a:spcAft>
                <a:spcPts val="0"/>
              </a:spcAft>
            </a:pPr>
            <a:r>
              <a:rPr lang="en-US" altLang="zh-CN" b="1" dirty="0">
                <a:solidFill>
                  <a:prstClr val="black"/>
                </a:solidFill>
                <a:latin typeface="Calibri"/>
              </a:rPr>
              <a:t>    X. n=n</a:t>
            </a:r>
            <a:r>
              <a:rPr lang="zh-CN" altLang="en-US" b="1" dirty="0">
                <a:solidFill>
                  <a:prstClr val="black"/>
                </a:solidFill>
                <a:latin typeface="Calibri"/>
              </a:rPr>
              <a:t>；</a:t>
            </a:r>
            <a:r>
              <a:rPr lang="en-US" altLang="zh-CN" sz="1500" b="1" dirty="0">
                <a:solidFill>
                  <a:srgbClr val="990000"/>
                </a:solidFill>
                <a:latin typeface="楷体_GB2312" pitchFamily="49" charset="-122"/>
                <a:ea typeface="楷体_GB2312" pitchFamily="49" charset="-122"/>
              </a:rPr>
              <a:t>//</a:t>
            </a:r>
            <a:r>
              <a:rPr lang="zh-CN" altLang="en-US" sz="1500" b="1" dirty="0">
                <a:solidFill>
                  <a:srgbClr val="990000"/>
                </a:solidFill>
                <a:latin typeface="楷体_GB2312" pitchFamily="49" charset="-122"/>
                <a:ea typeface="楷体_GB2312" pitchFamily="49" charset="-122"/>
              </a:rPr>
              <a:t>皇后个数</a:t>
            </a:r>
            <a:endParaRPr lang="zh-CN" altLang="en-US" b="1" dirty="0">
              <a:solidFill>
                <a:prstClr val="black"/>
              </a:solidFill>
              <a:latin typeface="Calibri"/>
            </a:endParaRPr>
          </a:p>
          <a:p>
            <a:pPr defTabSz="685800" fontAlgn="auto">
              <a:spcBef>
                <a:spcPts val="0"/>
              </a:spcBef>
              <a:spcAft>
                <a:spcPts val="0"/>
              </a:spcAft>
            </a:pPr>
            <a:r>
              <a:rPr lang="zh-CN" altLang="en-US" b="1" dirty="0">
                <a:solidFill>
                  <a:prstClr val="black"/>
                </a:solidFill>
                <a:latin typeface="Calibri"/>
              </a:rPr>
              <a:t>    </a:t>
            </a:r>
            <a:r>
              <a:rPr lang="en-US" altLang="zh-CN" b="1" dirty="0">
                <a:solidFill>
                  <a:prstClr val="black"/>
                </a:solidFill>
                <a:latin typeface="Calibri"/>
              </a:rPr>
              <a:t>X. sum=0</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err="1">
                <a:solidFill>
                  <a:prstClr val="black"/>
                </a:solidFill>
                <a:latin typeface="Calibri"/>
              </a:rPr>
              <a:t>int</a:t>
            </a:r>
            <a:r>
              <a:rPr lang="en-US" altLang="zh-CN" b="1" dirty="0">
                <a:solidFill>
                  <a:prstClr val="black"/>
                </a:solidFill>
                <a:latin typeface="Calibri"/>
              </a:rPr>
              <a:t>*p=new </a:t>
            </a:r>
            <a:r>
              <a:rPr lang="en-US" altLang="zh-CN" b="1" dirty="0" err="1">
                <a:solidFill>
                  <a:prstClr val="black"/>
                </a:solidFill>
                <a:latin typeface="Calibri"/>
              </a:rPr>
              <a:t>int</a:t>
            </a:r>
            <a:r>
              <a:rPr lang="en-US" altLang="zh-CN" b="1" dirty="0">
                <a:solidFill>
                  <a:prstClr val="black"/>
                </a:solidFill>
                <a:latin typeface="Calibri"/>
              </a:rPr>
              <a:t> [n+1]</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a:solidFill>
                  <a:prstClr val="black"/>
                </a:solidFill>
                <a:latin typeface="Calibri"/>
              </a:rPr>
              <a:t>for(</a:t>
            </a:r>
            <a:r>
              <a:rPr lang="en-US" altLang="zh-CN" b="1" dirty="0" err="1">
                <a:solidFill>
                  <a:prstClr val="black"/>
                </a:solidFill>
                <a:latin typeface="Calibri"/>
              </a:rPr>
              <a:t>int</a:t>
            </a:r>
            <a:r>
              <a:rPr lang="en-US" altLang="zh-CN" b="1" dirty="0">
                <a:solidFill>
                  <a:prstClr val="black"/>
                </a:solidFill>
                <a:latin typeface="Calibri"/>
              </a:rPr>
              <a:t> </a:t>
            </a:r>
            <a:r>
              <a:rPr lang="en-US" altLang="zh-CN" b="1" dirty="0" err="1">
                <a:solidFill>
                  <a:prstClr val="black"/>
                </a:solidFill>
                <a:latin typeface="Calibri"/>
              </a:rPr>
              <a:t>i</a:t>
            </a:r>
            <a:r>
              <a:rPr lang="en-US" altLang="zh-CN" b="1" dirty="0">
                <a:solidFill>
                  <a:prstClr val="black"/>
                </a:solidFill>
                <a:latin typeface="Calibri"/>
              </a:rPr>
              <a:t>=0</a:t>
            </a:r>
            <a:r>
              <a:rPr lang="zh-CN" altLang="en-US" b="1" dirty="0">
                <a:solidFill>
                  <a:prstClr val="black"/>
                </a:solidFill>
                <a:latin typeface="Calibri"/>
              </a:rPr>
              <a:t>；</a:t>
            </a:r>
            <a:r>
              <a:rPr lang="en-US" altLang="zh-CN" b="1" dirty="0" err="1">
                <a:solidFill>
                  <a:prstClr val="black"/>
                </a:solidFill>
                <a:latin typeface="Calibri"/>
              </a:rPr>
              <a:t>i</a:t>
            </a:r>
            <a:r>
              <a:rPr lang="en-US" altLang="zh-CN" b="1" dirty="0">
                <a:solidFill>
                  <a:prstClr val="black"/>
                </a:solidFill>
                <a:latin typeface="Calibri"/>
              </a:rPr>
              <a:t>&lt;=n</a:t>
            </a:r>
            <a:r>
              <a:rPr lang="zh-CN" altLang="en-US" b="1" dirty="0">
                <a:solidFill>
                  <a:prstClr val="black"/>
                </a:solidFill>
                <a:latin typeface="Calibri"/>
              </a:rPr>
              <a:t>；</a:t>
            </a:r>
            <a:r>
              <a:rPr lang="en-US" altLang="zh-CN" b="1" dirty="0" err="1">
                <a:solidFill>
                  <a:prstClr val="black"/>
                </a:solidFill>
                <a:latin typeface="Calibri"/>
              </a:rPr>
              <a:t>i</a:t>
            </a:r>
            <a:r>
              <a:rPr lang="en-US" altLang="zh-CN" b="1" dirty="0">
                <a:solidFill>
                  <a:prstClr val="black"/>
                </a:solidFill>
                <a:latin typeface="Calibri"/>
              </a:rPr>
              <a:t>++)</a:t>
            </a:r>
          </a:p>
          <a:p>
            <a:pPr defTabSz="685800" fontAlgn="auto">
              <a:spcBef>
                <a:spcPts val="0"/>
              </a:spcBef>
              <a:spcAft>
                <a:spcPts val="0"/>
              </a:spcAft>
            </a:pPr>
            <a:r>
              <a:rPr lang="en-US" altLang="zh-CN" b="1" dirty="0">
                <a:solidFill>
                  <a:prstClr val="black"/>
                </a:solidFill>
                <a:latin typeface="Calibri"/>
              </a:rPr>
              <a:t>   	 p[</a:t>
            </a:r>
            <a:r>
              <a:rPr lang="en-US" altLang="zh-CN" b="1" dirty="0" err="1">
                <a:solidFill>
                  <a:prstClr val="black"/>
                </a:solidFill>
                <a:latin typeface="Calibri"/>
              </a:rPr>
              <a:t>i</a:t>
            </a:r>
            <a:r>
              <a:rPr lang="en-US" altLang="zh-CN" b="1" dirty="0">
                <a:solidFill>
                  <a:prstClr val="black"/>
                </a:solidFill>
                <a:latin typeface="Calibri"/>
              </a:rPr>
              <a:t>]= 0</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err="1">
                <a:solidFill>
                  <a:prstClr val="black"/>
                </a:solidFill>
                <a:latin typeface="Calibri"/>
              </a:rPr>
              <a:t>X.x</a:t>
            </a:r>
            <a:r>
              <a:rPr lang="en-US" altLang="zh-CN" b="1" dirty="0">
                <a:solidFill>
                  <a:prstClr val="black"/>
                </a:solidFill>
                <a:latin typeface="Calibri"/>
              </a:rPr>
              <a:t>=p</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err="1">
                <a:solidFill>
                  <a:prstClr val="black"/>
                </a:solidFill>
                <a:latin typeface="Calibri"/>
              </a:rPr>
              <a:t>X.Backtrack</a:t>
            </a:r>
            <a:r>
              <a:rPr lang="en-US" altLang="zh-CN" b="1" dirty="0">
                <a:solidFill>
                  <a:prstClr val="black"/>
                </a:solidFill>
                <a:latin typeface="Calibri"/>
              </a:rPr>
              <a:t>(1)</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a:solidFill>
                  <a:prstClr val="black"/>
                </a:solidFill>
                <a:latin typeface="Calibri"/>
              </a:rPr>
              <a:t>delete [] p</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a:solidFill>
                  <a:prstClr val="black"/>
                </a:solidFill>
                <a:latin typeface="Calibri"/>
              </a:rPr>
              <a:t>return X. sum</a:t>
            </a:r>
            <a:r>
              <a:rPr lang="zh-CN" altLang="en-US" b="1" dirty="0">
                <a:solidFill>
                  <a:prstClr val="black"/>
                </a:solidFill>
                <a:latin typeface="Calibri"/>
              </a:rPr>
              <a:t>；</a:t>
            </a:r>
          </a:p>
          <a:p>
            <a:pPr defTabSz="685800" fontAlgn="auto">
              <a:spcBef>
                <a:spcPts val="0"/>
              </a:spcBef>
              <a:spcAft>
                <a:spcPts val="0"/>
              </a:spcAft>
            </a:pPr>
            <a:r>
              <a:rPr lang="en-US" altLang="zh-CN" b="1" dirty="0">
                <a:solidFill>
                  <a:prstClr val="black"/>
                </a:solidFill>
                <a:latin typeface="Calibri"/>
              </a:rPr>
              <a:t>}</a:t>
            </a:r>
          </a:p>
          <a:p>
            <a:pPr algn="ctr" defTabSz="685800" fontAlgn="auto">
              <a:spcBef>
                <a:spcPts val="0"/>
              </a:spcBef>
              <a:spcAft>
                <a:spcPts val="0"/>
              </a:spcAft>
            </a:pPr>
            <a:endParaRPr lang="zh-CN" altLang="en-US" dirty="0">
              <a:solidFill>
                <a:srgbClr val="FF0000"/>
              </a:solidFill>
              <a:latin typeface="Times New Roman" panose="02020603050405020304" charset="0"/>
              <a:ea typeface="微软雅黑" panose="020B0503020204020204" pitchFamily="34" charset="-122"/>
            </a:endParaRPr>
          </a:p>
        </p:txBody>
      </p:sp>
      <p:sp>
        <p:nvSpPr>
          <p:cNvPr id="5" name="Rectangle 12"/>
          <p:cNvSpPr>
            <a:spLocks noChangeArrowheads="1"/>
          </p:cNvSpPr>
          <p:nvPr/>
        </p:nvSpPr>
        <p:spPr bwMode="auto">
          <a:xfrm>
            <a:off x="3275856" y="1299168"/>
            <a:ext cx="5395913" cy="439039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8" tIns="34269" rIns="68538" bIns="34269">
            <a:spAutoFit/>
          </a:bodyPr>
          <a:lstStyle/>
          <a:p>
            <a:pPr defTabSz="685800" fontAlgn="auto">
              <a:lnSpc>
                <a:spcPct val="110000"/>
              </a:lnSpc>
              <a:spcBef>
                <a:spcPts val="0"/>
              </a:spcBef>
              <a:spcAft>
                <a:spcPts val="0"/>
              </a:spcAft>
            </a:pPr>
            <a:r>
              <a:rPr lang="en-US" altLang="zh-CN" b="1" dirty="0" err="1">
                <a:solidFill>
                  <a:prstClr val="black"/>
                </a:solidFill>
                <a:latin typeface="Calibri"/>
              </a:rPr>
              <a:t>bool</a:t>
            </a:r>
            <a:r>
              <a:rPr lang="en-US" altLang="zh-CN" b="1" dirty="0">
                <a:solidFill>
                  <a:prstClr val="black"/>
                </a:solidFill>
                <a:latin typeface="Calibri"/>
              </a:rPr>
              <a:t> Queen:: Place(</a:t>
            </a:r>
            <a:r>
              <a:rPr lang="en-US" altLang="zh-CN" b="1" dirty="0" err="1">
                <a:solidFill>
                  <a:prstClr val="black"/>
                </a:solidFill>
                <a:latin typeface="Calibri"/>
              </a:rPr>
              <a:t>int</a:t>
            </a:r>
            <a:r>
              <a:rPr lang="en-US" altLang="zh-CN" b="1" dirty="0">
                <a:solidFill>
                  <a:prstClr val="black"/>
                </a:solidFill>
                <a:latin typeface="Calibri"/>
              </a:rPr>
              <a:t> k)</a:t>
            </a:r>
          </a:p>
          <a:p>
            <a:pPr defTabSz="685800" fontAlgn="auto">
              <a:lnSpc>
                <a:spcPct val="110000"/>
              </a:lnSpc>
              <a:spcBef>
                <a:spcPts val="0"/>
              </a:spcBef>
              <a:spcAft>
                <a:spcPts val="0"/>
              </a:spcAft>
            </a:pPr>
            <a:r>
              <a:rPr lang="en-US" altLang="zh-CN" b="1" dirty="0">
                <a:solidFill>
                  <a:prstClr val="black"/>
                </a:solidFill>
                <a:latin typeface="Calibri"/>
              </a:rPr>
              <a:t>{ 	for (</a:t>
            </a:r>
            <a:r>
              <a:rPr lang="en-US" altLang="zh-CN" b="1" dirty="0" err="1">
                <a:solidFill>
                  <a:prstClr val="black"/>
                </a:solidFill>
                <a:latin typeface="Calibri"/>
              </a:rPr>
              <a:t>int</a:t>
            </a:r>
            <a:r>
              <a:rPr lang="en-US" altLang="zh-CN" b="1" dirty="0">
                <a:solidFill>
                  <a:prstClr val="black"/>
                </a:solidFill>
                <a:latin typeface="Calibri"/>
              </a:rPr>
              <a:t> j = 1; j &lt; k; j++)</a:t>
            </a:r>
          </a:p>
          <a:p>
            <a:pPr defTabSz="685800" fontAlgn="auto">
              <a:lnSpc>
                <a:spcPct val="110000"/>
              </a:lnSpc>
              <a:spcBef>
                <a:spcPts val="0"/>
              </a:spcBef>
              <a:spcAft>
                <a:spcPts val="0"/>
              </a:spcAft>
            </a:pPr>
            <a:r>
              <a:rPr lang="en-US" altLang="zh-CN" b="1" dirty="0">
                <a:solidFill>
                  <a:prstClr val="black"/>
                </a:solidFill>
                <a:latin typeface="Calibri"/>
              </a:rPr>
              <a:t>      	if ((abs(k-j) = = abs(x[j] - x[k])) ||(x[j] = = x[ k] ) ) </a:t>
            </a:r>
          </a:p>
          <a:p>
            <a:pPr defTabSz="685800" fontAlgn="auto">
              <a:lnSpc>
                <a:spcPct val="110000"/>
              </a:lnSpc>
              <a:spcBef>
                <a:spcPts val="0"/>
              </a:spcBef>
              <a:spcAft>
                <a:spcPts val="0"/>
              </a:spcAft>
            </a:pPr>
            <a:r>
              <a:rPr lang="en-US" altLang="zh-CN" b="1" dirty="0">
                <a:solidFill>
                  <a:prstClr val="black"/>
                </a:solidFill>
                <a:latin typeface="Calibri"/>
              </a:rPr>
              <a:t>		return false;</a:t>
            </a:r>
          </a:p>
          <a:p>
            <a:pPr defTabSz="685800" fontAlgn="auto">
              <a:lnSpc>
                <a:spcPct val="110000"/>
              </a:lnSpc>
              <a:spcBef>
                <a:spcPts val="0"/>
              </a:spcBef>
              <a:spcAft>
                <a:spcPts val="0"/>
              </a:spcAft>
            </a:pPr>
            <a:r>
              <a:rPr lang="en-US" altLang="zh-CN" b="1" dirty="0">
                <a:solidFill>
                  <a:prstClr val="black"/>
                </a:solidFill>
                <a:latin typeface="Calibri"/>
              </a:rPr>
              <a:t>  	 return true; </a:t>
            </a:r>
          </a:p>
          <a:p>
            <a:pPr defTabSz="685800" fontAlgn="auto">
              <a:lnSpc>
                <a:spcPct val="110000"/>
              </a:lnSpc>
              <a:spcBef>
                <a:spcPts val="0"/>
              </a:spcBef>
              <a:spcAft>
                <a:spcPts val="0"/>
              </a:spcAft>
            </a:pPr>
            <a:r>
              <a:rPr lang="en-US" altLang="zh-CN" b="1" dirty="0">
                <a:solidFill>
                  <a:prstClr val="black"/>
                </a:solidFill>
                <a:latin typeface="Calibri"/>
              </a:rPr>
              <a:t>} </a:t>
            </a:r>
          </a:p>
          <a:p>
            <a:pPr defTabSz="685800" fontAlgn="auto">
              <a:spcBef>
                <a:spcPts val="0"/>
              </a:spcBef>
              <a:spcAft>
                <a:spcPts val="0"/>
              </a:spcAft>
            </a:pPr>
            <a:r>
              <a:rPr lang="en-US" altLang="zh-CN" b="1" dirty="0">
                <a:solidFill>
                  <a:prstClr val="black"/>
                </a:solidFill>
                <a:latin typeface="Calibri"/>
              </a:rPr>
              <a:t>void Queen:: Backtrack(</a:t>
            </a:r>
            <a:r>
              <a:rPr lang="en-US" altLang="zh-CN" b="1" dirty="0" err="1">
                <a:solidFill>
                  <a:prstClr val="black"/>
                </a:solidFill>
                <a:latin typeface="Calibri"/>
              </a:rPr>
              <a:t>int</a:t>
            </a:r>
            <a:r>
              <a:rPr lang="en-US" altLang="zh-CN" b="1" dirty="0">
                <a:solidFill>
                  <a:prstClr val="black"/>
                </a:solidFill>
                <a:latin typeface="Calibri"/>
              </a:rPr>
              <a:t> t)</a:t>
            </a:r>
          </a:p>
          <a:p>
            <a:pPr defTabSz="685800" fontAlgn="auto">
              <a:spcBef>
                <a:spcPts val="0"/>
              </a:spcBef>
              <a:spcAft>
                <a:spcPts val="0"/>
              </a:spcAft>
            </a:pPr>
            <a:r>
              <a:rPr lang="en-US" altLang="zh-CN" b="1" dirty="0">
                <a:solidFill>
                  <a:prstClr val="black"/>
                </a:solidFill>
                <a:latin typeface="Calibri"/>
              </a:rPr>
              <a:t>{      if (t &gt; n) sum++;</a:t>
            </a:r>
          </a:p>
          <a:p>
            <a:pPr defTabSz="685800" fontAlgn="auto">
              <a:spcBef>
                <a:spcPts val="0"/>
              </a:spcBef>
              <a:spcAft>
                <a:spcPts val="0"/>
              </a:spcAft>
            </a:pPr>
            <a:r>
              <a:rPr lang="en-US" altLang="zh-CN" b="1" dirty="0">
                <a:solidFill>
                  <a:prstClr val="black"/>
                </a:solidFill>
                <a:latin typeface="Calibri"/>
              </a:rPr>
              <a:t>        else</a:t>
            </a:r>
          </a:p>
          <a:p>
            <a:pPr defTabSz="685800" fontAlgn="auto">
              <a:spcBef>
                <a:spcPts val="0"/>
              </a:spcBef>
              <a:spcAft>
                <a:spcPts val="0"/>
              </a:spcAft>
            </a:pPr>
            <a:r>
              <a:rPr lang="en-US" altLang="zh-CN" b="1" dirty="0">
                <a:solidFill>
                  <a:prstClr val="black"/>
                </a:solidFill>
                <a:latin typeface="Calibri"/>
              </a:rPr>
              <a:t>        	for (</a:t>
            </a:r>
            <a:r>
              <a:rPr lang="en-US" altLang="zh-CN" b="1" dirty="0" err="1">
                <a:solidFill>
                  <a:prstClr val="black"/>
                </a:solidFill>
                <a:latin typeface="Calibri"/>
              </a:rPr>
              <a:t>int</a:t>
            </a:r>
            <a:r>
              <a:rPr lang="en-US" altLang="zh-CN" b="1" dirty="0">
                <a:solidFill>
                  <a:prstClr val="black"/>
                </a:solidFill>
                <a:latin typeface="Calibri"/>
              </a:rPr>
              <a:t> </a:t>
            </a:r>
            <a:r>
              <a:rPr lang="en-US" altLang="zh-CN" b="1" dirty="0" err="1">
                <a:solidFill>
                  <a:prstClr val="black"/>
                </a:solidFill>
                <a:latin typeface="Calibri"/>
              </a:rPr>
              <a:t>i</a:t>
            </a:r>
            <a:r>
              <a:rPr lang="en-US" altLang="zh-CN" b="1" dirty="0">
                <a:solidFill>
                  <a:prstClr val="black"/>
                </a:solidFill>
                <a:latin typeface="Calibri"/>
              </a:rPr>
              <a:t>=1;i &lt; = </a:t>
            </a:r>
            <a:r>
              <a:rPr lang="en-US" altLang="zh-CN" b="1" dirty="0" err="1">
                <a:solidFill>
                  <a:prstClr val="black"/>
                </a:solidFill>
                <a:latin typeface="Calibri"/>
              </a:rPr>
              <a:t>n;i</a:t>
            </a:r>
            <a:r>
              <a:rPr lang="en-US" altLang="zh-CN" b="1" dirty="0">
                <a:solidFill>
                  <a:prstClr val="black"/>
                </a:solidFill>
                <a:latin typeface="Calibri"/>
              </a:rPr>
              <a:t>++) </a:t>
            </a:r>
          </a:p>
          <a:p>
            <a:pPr defTabSz="685800" fontAlgn="auto">
              <a:spcBef>
                <a:spcPts val="0"/>
              </a:spcBef>
              <a:spcAft>
                <a:spcPts val="0"/>
              </a:spcAft>
            </a:pPr>
            <a:r>
              <a:rPr lang="en-US" altLang="zh-CN" b="1" dirty="0">
                <a:solidFill>
                  <a:prstClr val="black"/>
                </a:solidFill>
                <a:latin typeface="Calibri"/>
              </a:rPr>
              <a:t>	{      x[t] = </a:t>
            </a:r>
            <a:r>
              <a:rPr lang="en-US" altLang="zh-CN" b="1" dirty="0" err="1">
                <a:solidFill>
                  <a:prstClr val="black"/>
                </a:solidFill>
                <a:latin typeface="Calibri"/>
              </a:rPr>
              <a:t>i</a:t>
            </a:r>
            <a:r>
              <a:rPr lang="en-US" altLang="zh-CN" b="1" dirty="0">
                <a:solidFill>
                  <a:prstClr val="black"/>
                </a:solidFill>
                <a:latin typeface="Calibri"/>
              </a:rPr>
              <a:t>;</a:t>
            </a:r>
          </a:p>
          <a:p>
            <a:pPr defTabSz="685800" fontAlgn="auto">
              <a:spcBef>
                <a:spcPts val="0"/>
              </a:spcBef>
              <a:spcAft>
                <a:spcPts val="0"/>
              </a:spcAft>
            </a:pPr>
            <a:r>
              <a:rPr lang="en-US" altLang="zh-CN" b="1" dirty="0">
                <a:solidFill>
                  <a:prstClr val="black"/>
                </a:solidFill>
                <a:latin typeface="Calibri"/>
              </a:rPr>
              <a:t>                     if (Place(t)) </a:t>
            </a:r>
          </a:p>
          <a:p>
            <a:pPr defTabSz="685800" fontAlgn="auto">
              <a:spcBef>
                <a:spcPts val="0"/>
              </a:spcBef>
              <a:spcAft>
                <a:spcPts val="0"/>
              </a:spcAft>
            </a:pPr>
            <a:r>
              <a:rPr lang="en-US" altLang="zh-CN" b="1" dirty="0">
                <a:solidFill>
                  <a:prstClr val="black"/>
                </a:solidFill>
                <a:latin typeface="Calibri"/>
              </a:rPr>
              <a:t>		Backtrack(t + 1) </a:t>
            </a:r>
            <a:r>
              <a:rPr lang="zh-CN" altLang="en-US" b="1" dirty="0">
                <a:solidFill>
                  <a:prstClr val="black"/>
                </a:solidFill>
                <a:latin typeface="Calibri"/>
              </a:rPr>
              <a:t>；</a:t>
            </a:r>
          </a:p>
          <a:p>
            <a:pPr defTabSz="685800" fontAlgn="auto">
              <a:spcBef>
                <a:spcPts val="0"/>
              </a:spcBef>
              <a:spcAft>
                <a:spcPts val="0"/>
              </a:spcAft>
            </a:pPr>
            <a:r>
              <a:rPr lang="zh-CN" altLang="en-US" b="1" dirty="0">
                <a:solidFill>
                  <a:prstClr val="black"/>
                </a:solidFill>
                <a:latin typeface="Calibri"/>
              </a:rPr>
              <a:t>	</a:t>
            </a:r>
            <a:r>
              <a:rPr lang="en-US" altLang="zh-CN" b="1" dirty="0">
                <a:solidFill>
                  <a:prstClr val="black"/>
                </a:solidFill>
                <a:latin typeface="Calibri"/>
              </a:rPr>
              <a:t>}</a:t>
            </a:r>
          </a:p>
          <a:p>
            <a:pPr defTabSz="685800" fontAlgn="auto">
              <a:spcBef>
                <a:spcPts val="0"/>
              </a:spcBef>
              <a:spcAft>
                <a:spcPts val="0"/>
              </a:spcAft>
            </a:pPr>
            <a:r>
              <a:rPr lang="en-US" altLang="zh-CN" b="1" dirty="0">
                <a:solidFill>
                  <a:prstClr val="black"/>
                </a:solidFill>
                <a:latin typeface="Calibri"/>
              </a:rPr>
              <a:t>}</a:t>
            </a:r>
          </a:p>
        </p:txBody>
      </p:sp>
      <p:sp>
        <p:nvSpPr>
          <p:cNvPr id="6" name="Rectangle 19"/>
          <p:cNvSpPr>
            <a:spLocks noChangeArrowheads="1"/>
          </p:cNvSpPr>
          <p:nvPr/>
        </p:nvSpPr>
        <p:spPr bwMode="auto">
          <a:xfrm>
            <a:off x="6228184" y="3284984"/>
            <a:ext cx="2808685" cy="3186113"/>
          </a:xfrm>
          <a:prstGeom prst="rect">
            <a:avLst/>
          </a:prstGeom>
          <a:solidFill>
            <a:srgbClr val="CCFFCC"/>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38" tIns="34269" rIns="68538" bIns="34269" anchor="ctr"/>
          <a:lstStyle/>
          <a:p>
            <a:pPr defTabSz="685800" fontAlgn="auto">
              <a:lnSpc>
                <a:spcPct val="110000"/>
              </a:lnSpc>
              <a:spcBef>
                <a:spcPts val="0"/>
              </a:spcBef>
              <a:spcAft>
                <a:spcPts val="0"/>
              </a:spcAft>
              <a:defRPr/>
            </a:pPr>
            <a:r>
              <a:rPr lang="en-US" altLang="zh-CN" sz="1650" kern="0" dirty="0">
                <a:solidFill>
                  <a:sysClr val="windowText" lastClr="000000"/>
                </a:solidFill>
                <a:latin typeface="Calibri"/>
              </a:rPr>
              <a:t>Backtrack(</a:t>
            </a:r>
            <a:r>
              <a:rPr lang="en-US" altLang="zh-CN" sz="1650" kern="0" dirty="0" err="1">
                <a:solidFill>
                  <a:sysClr val="windowText" lastClr="000000"/>
                </a:solidFill>
                <a:latin typeface="Calibri"/>
              </a:rPr>
              <a:t>i</a:t>
            </a:r>
            <a:r>
              <a:rPr lang="en-US" altLang="zh-CN" sz="1650" kern="0" dirty="0">
                <a:solidFill>
                  <a:sysClr val="windowText" lastClr="000000"/>
                </a:solidFill>
                <a:latin typeface="Calibri"/>
              </a:rPr>
              <a:t>)</a:t>
            </a:r>
            <a:r>
              <a:rPr lang="zh-CN" altLang="en-US" sz="1650" kern="0" dirty="0">
                <a:solidFill>
                  <a:sysClr val="windowText" lastClr="000000"/>
                </a:solidFill>
                <a:latin typeface="Calibri"/>
              </a:rPr>
              <a:t>中</a:t>
            </a:r>
            <a:r>
              <a:rPr lang="en-US" altLang="zh-CN" sz="1650" kern="0" dirty="0">
                <a:solidFill>
                  <a:sysClr val="windowText" lastClr="000000"/>
                </a:solidFill>
                <a:latin typeface="Calibri"/>
              </a:rPr>
              <a:t>:</a:t>
            </a:r>
            <a:r>
              <a:rPr lang="zh-CN" altLang="en-US" sz="1650" kern="0" dirty="0">
                <a:solidFill>
                  <a:sysClr val="windowText" lastClr="000000"/>
                </a:solidFill>
                <a:latin typeface="Calibri"/>
              </a:rPr>
              <a:t>           </a:t>
            </a:r>
          </a:p>
          <a:p>
            <a:pPr defTabSz="685800" fontAlgn="auto">
              <a:lnSpc>
                <a:spcPct val="110000"/>
              </a:lnSpc>
              <a:spcBef>
                <a:spcPts val="0"/>
              </a:spcBef>
              <a:spcAft>
                <a:spcPts val="0"/>
              </a:spcAft>
              <a:defRPr/>
            </a:pPr>
            <a:r>
              <a:rPr lang="en-US" altLang="zh-CN" sz="1650" kern="0" dirty="0">
                <a:solidFill>
                  <a:sysClr val="windowText" lastClr="000000"/>
                </a:solidFill>
                <a:latin typeface="Calibri"/>
              </a:rPr>
              <a:t>     </a:t>
            </a:r>
            <a:r>
              <a:rPr lang="en-US" altLang="zh-CN" sz="1650" kern="0" dirty="0" err="1">
                <a:solidFill>
                  <a:sysClr val="windowText" lastClr="000000"/>
                </a:solidFill>
                <a:latin typeface="Calibri"/>
              </a:rPr>
              <a:t>i</a:t>
            </a:r>
            <a:r>
              <a:rPr lang="en-US" altLang="zh-CN" sz="1650" kern="0" dirty="0">
                <a:solidFill>
                  <a:sysClr val="windowText" lastClr="000000"/>
                </a:solidFill>
                <a:latin typeface="Calibri"/>
              </a:rPr>
              <a:t>&gt;n</a:t>
            </a:r>
            <a:r>
              <a:rPr lang="zh-CN" altLang="en-US" sz="1650" kern="0" dirty="0">
                <a:solidFill>
                  <a:sysClr val="windowText" lastClr="000000"/>
                </a:solidFill>
                <a:latin typeface="Calibri"/>
              </a:rPr>
              <a:t>时，算法搜索至叶结点，得到一个新的</a:t>
            </a:r>
            <a:r>
              <a:rPr lang="en-US" altLang="zh-CN" sz="1650" kern="0" dirty="0">
                <a:solidFill>
                  <a:sysClr val="windowText" lastClr="000000"/>
                </a:solidFill>
                <a:latin typeface="Calibri"/>
              </a:rPr>
              <a:t>n</a:t>
            </a:r>
            <a:r>
              <a:rPr lang="zh-CN" altLang="en-US" sz="1650" kern="0" dirty="0">
                <a:solidFill>
                  <a:sysClr val="windowText" lastClr="000000"/>
                </a:solidFill>
                <a:latin typeface="Calibri"/>
              </a:rPr>
              <a:t>皇后互不攻击防止方案，当前已找到方案数</a:t>
            </a:r>
            <a:r>
              <a:rPr lang="en-US" altLang="zh-CN" sz="1650" kern="0" dirty="0">
                <a:solidFill>
                  <a:sysClr val="windowText" lastClr="000000"/>
                </a:solidFill>
                <a:latin typeface="Calibri"/>
              </a:rPr>
              <a:t>sum</a:t>
            </a:r>
            <a:r>
              <a:rPr lang="zh-CN" altLang="en-US" sz="1650" kern="0" dirty="0">
                <a:solidFill>
                  <a:sysClr val="windowText" lastClr="000000"/>
                </a:solidFill>
                <a:latin typeface="Calibri"/>
              </a:rPr>
              <a:t>增</a:t>
            </a:r>
            <a:r>
              <a:rPr lang="en-US" altLang="zh-CN" sz="1650" kern="0" dirty="0">
                <a:solidFill>
                  <a:sysClr val="windowText" lastClr="000000"/>
                </a:solidFill>
                <a:latin typeface="Calibri"/>
              </a:rPr>
              <a:t>1</a:t>
            </a:r>
            <a:r>
              <a:rPr lang="zh-CN" altLang="en-US" sz="1650" kern="0" dirty="0">
                <a:solidFill>
                  <a:sysClr val="windowText" lastClr="000000"/>
                </a:solidFill>
                <a:latin typeface="Calibri"/>
              </a:rPr>
              <a:t>；</a:t>
            </a:r>
          </a:p>
          <a:p>
            <a:pPr defTabSz="685800" fontAlgn="auto">
              <a:lnSpc>
                <a:spcPct val="110000"/>
              </a:lnSpc>
              <a:spcBef>
                <a:spcPts val="0"/>
              </a:spcBef>
              <a:spcAft>
                <a:spcPts val="0"/>
              </a:spcAft>
              <a:defRPr/>
            </a:pPr>
            <a:r>
              <a:rPr lang="en-US" altLang="zh-CN" sz="1650" kern="0" dirty="0">
                <a:solidFill>
                  <a:sysClr val="windowText" lastClr="000000"/>
                </a:solidFill>
                <a:latin typeface="Calibri"/>
              </a:rPr>
              <a:t>     </a:t>
            </a:r>
            <a:r>
              <a:rPr lang="en-US" altLang="zh-CN" sz="1650" kern="0" dirty="0" err="1">
                <a:solidFill>
                  <a:sysClr val="windowText" lastClr="000000"/>
                </a:solidFill>
                <a:latin typeface="Calibri"/>
              </a:rPr>
              <a:t>i≤n</a:t>
            </a:r>
            <a:r>
              <a:rPr lang="zh-CN" altLang="en-US" sz="1650" kern="0" dirty="0">
                <a:solidFill>
                  <a:sysClr val="windowText" lastClr="000000"/>
                </a:solidFill>
                <a:latin typeface="Calibri"/>
              </a:rPr>
              <a:t>时，当前扩展结点</a:t>
            </a:r>
            <a:r>
              <a:rPr lang="en-US" altLang="zh-CN" sz="1650" kern="0" dirty="0">
                <a:solidFill>
                  <a:sysClr val="windowText" lastClr="000000"/>
                </a:solidFill>
                <a:latin typeface="Calibri"/>
              </a:rPr>
              <a:t>Z</a:t>
            </a:r>
            <a:r>
              <a:rPr lang="zh-CN" altLang="en-US" sz="1650" kern="0" dirty="0">
                <a:solidFill>
                  <a:sysClr val="windowText" lastClr="000000"/>
                </a:solidFill>
                <a:latin typeface="Calibri"/>
              </a:rPr>
              <a:t>的每一个儿子节点，由</a:t>
            </a:r>
            <a:r>
              <a:rPr lang="en-US" altLang="zh-CN" sz="1650" kern="0" dirty="0">
                <a:solidFill>
                  <a:sysClr val="windowText" lastClr="000000"/>
                </a:solidFill>
                <a:latin typeface="Calibri"/>
              </a:rPr>
              <a:t>Place</a:t>
            </a:r>
            <a:r>
              <a:rPr lang="zh-CN" altLang="en-US" sz="1650" kern="0" dirty="0">
                <a:solidFill>
                  <a:sysClr val="windowText" lastClr="000000"/>
                </a:solidFill>
                <a:latin typeface="Calibri"/>
              </a:rPr>
              <a:t>检查其可行性，并以深度优先的方式递归地对可行子树搜索，或减去不可行子树。</a:t>
            </a:r>
          </a:p>
        </p:txBody>
      </p:sp>
    </p:spTree>
    <p:extLst>
      <p:ext uri="{BB962C8B-B14F-4D97-AF65-F5344CB8AC3E}">
        <p14:creationId xmlns:p14="http://schemas.microsoft.com/office/powerpoint/2010/main" val="404292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5" grpId="0" animBg="1"/>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67544" y="476399"/>
            <a:ext cx="8378824" cy="5976937"/>
            <a:chOff x="615" y="617"/>
            <a:chExt cx="4761" cy="3559"/>
          </a:xfrm>
        </p:grpSpPr>
        <p:sp>
          <p:nvSpPr>
            <p:cNvPr id="3" name="Line 6"/>
            <p:cNvSpPr>
              <a:spLocks noChangeShapeType="1"/>
            </p:cNvSpPr>
            <p:nvPr/>
          </p:nvSpPr>
          <p:spPr bwMode="auto">
            <a:xfrm>
              <a:off x="624" y="624"/>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 name="Line 7"/>
            <p:cNvSpPr>
              <a:spLocks noChangeShapeType="1"/>
            </p:cNvSpPr>
            <p:nvPr/>
          </p:nvSpPr>
          <p:spPr bwMode="auto">
            <a:xfrm>
              <a:off x="624" y="912"/>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 name="Line 8"/>
            <p:cNvSpPr>
              <a:spLocks noChangeShapeType="1"/>
            </p:cNvSpPr>
            <p:nvPr/>
          </p:nvSpPr>
          <p:spPr bwMode="auto">
            <a:xfrm>
              <a:off x="624" y="1200"/>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6" name="Line 9"/>
            <p:cNvSpPr>
              <a:spLocks noChangeShapeType="1"/>
            </p:cNvSpPr>
            <p:nvPr/>
          </p:nvSpPr>
          <p:spPr bwMode="auto">
            <a:xfrm>
              <a:off x="624" y="1488"/>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 name="Line 10"/>
            <p:cNvSpPr>
              <a:spLocks noChangeShapeType="1"/>
            </p:cNvSpPr>
            <p:nvPr/>
          </p:nvSpPr>
          <p:spPr bwMode="auto">
            <a:xfrm>
              <a:off x="624" y="1776"/>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 name="Line 11"/>
            <p:cNvSpPr>
              <a:spLocks noChangeShapeType="1"/>
            </p:cNvSpPr>
            <p:nvPr/>
          </p:nvSpPr>
          <p:spPr bwMode="auto">
            <a:xfrm>
              <a:off x="624" y="2064"/>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 name="Line 12"/>
            <p:cNvSpPr>
              <a:spLocks noChangeShapeType="1"/>
            </p:cNvSpPr>
            <p:nvPr/>
          </p:nvSpPr>
          <p:spPr bwMode="auto">
            <a:xfrm>
              <a:off x="624" y="617"/>
              <a:ext cx="0" cy="3559"/>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 name="Line 13"/>
            <p:cNvSpPr>
              <a:spLocks noChangeShapeType="1"/>
            </p:cNvSpPr>
            <p:nvPr/>
          </p:nvSpPr>
          <p:spPr bwMode="auto">
            <a:xfrm>
              <a:off x="1488" y="624"/>
              <a:ext cx="0" cy="3552"/>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 name="Text Box 14"/>
            <p:cNvSpPr txBox="1">
              <a:spLocks noChangeArrowheads="1"/>
            </p:cNvSpPr>
            <p:nvPr/>
          </p:nvSpPr>
          <p:spPr bwMode="auto">
            <a:xfrm>
              <a:off x="633" y="638"/>
              <a:ext cx="80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900" b="1" dirty="0">
                  <a:latin typeface="Times New Roman" pitchFamily="18" charset="0"/>
                  <a:cs typeface="Times New Roman" pitchFamily="18" charset="0"/>
                </a:rPr>
                <a:t>皇后的个数</a:t>
              </a:r>
            </a:p>
          </p:txBody>
        </p:sp>
        <p:sp>
          <p:nvSpPr>
            <p:cNvPr id="12" name="Text Box 15"/>
            <p:cNvSpPr txBox="1">
              <a:spLocks noChangeArrowheads="1"/>
            </p:cNvSpPr>
            <p:nvPr/>
          </p:nvSpPr>
          <p:spPr bwMode="auto">
            <a:xfrm>
              <a:off x="2640" y="638"/>
              <a:ext cx="66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900" b="1" dirty="0">
                  <a:latin typeface="Times New Roman" pitchFamily="18" charset="0"/>
                  <a:cs typeface="Times New Roman" pitchFamily="18" charset="0"/>
                </a:rPr>
                <a:t>问题的解</a:t>
              </a:r>
            </a:p>
          </p:txBody>
        </p:sp>
        <p:sp>
          <p:nvSpPr>
            <p:cNvPr id="13" name="Line 16"/>
            <p:cNvSpPr>
              <a:spLocks noChangeShapeType="1"/>
            </p:cNvSpPr>
            <p:nvPr/>
          </p:nvSpPr>
          <p:spPr bwMode="auto">
            <a:xfrm>
              <a:off x="5280" y="624"/>
              <a:ext cx="0" cy="3552"/>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 name="Text Box 17"/>
            <p:cNvSpPr txBox="1">
              <a:spLocks noChangeArrowheads="1"/>
            </p:cNvSpPr>
            <p:nvPr/>
          </p:nvSpPr>
          <p:spPr bwMode="auto">
            <a:xfrm>
              <a:off x="664" y="953"/>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n=1              X=(1)</a:t>
              </a:r>
            </a:p>
          </p:txBody>
        </p:sp>
        <p:sp>
          <p:nvSpPr>
            <p:cNvPr id="15" name="Text Box 18"/>
            <p:cNvSpPr txBox="1">
              <a:spLocks noChangeArrowheads="1"/>
            </p:cNvSpPr>
            <p:nvPr/>
          </p:nvSpPr>
          <p:spPr bwMode="auto">
            <a:xfrm>
              <a:off x="665" y="1234"/>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n=2              </a:t>
              </a:r>
              <a:r>
                <a:rPr kumimoji="1" lang="zh-CN" altLang="en-US" sz="1900" b="1">
                  <a:latin typeface="Times New Roman" pitchFamily="18" charset="0"/>
                  <a:cs typeface="Times New Roman" pitchFamily="18" charset="0"/>
                </a:rPr>
                <a:t>无解</a:t>
              </a:r>
            </a:p>
          </p:txBody>
        </p:sp>
        <p:sp>
          <p:nvSpPr>
            <p:cNvPr id="16" name="Text Box 19"/>
            <p:cNvSpPr txBox="1">
              <a:spLocks noChangeArrowheads="1"/>
            </p:cNvSpPr>
            <p:nvPr/>
          </p:nvSpPr>
          <p:spPr bwMode="auto">
            <a:xfrm>
              <a:off x="664" y="1509"/>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n=3              </a:t>
              </a:r>
              <a:r>
                <a:rPr kumimoji="1" lang="zh-CN" altLang="en-US" sz="1900" b="1">
                  <a:latin typeface="Times New Roman" pitchFamily="18" charset="0"/>
                  <a:cs typeface="Times New Roman" pitchFamily="18" charset="0"/>
                </a:rPr>
                <a:t>无解</a:t>
              </a:r>
            </a:p>
          </p:txBody>
        </p:sp>
        <p:sp>
          <p:nvSpPr>
            <p:cNvPr id="17" name="Text Box 20"/>
            <p:cNvSpPr txBox="1">
              <a:spLocks noChangeArrowheads="1"/>
            </p:cNvSpPr>
            <p:nvPr/>
          </p:nvSpPr>
          <p:spPr bwMode="auto">
            <a:xfrm>
              <a:off x="658" y="1803"/>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n=4              X</a:t>
              </a:r>
              <a:r>
                <a:rPr kumimoji="1" lang="en-US" altLang="zh-CN" sz="1900" b="1" baseline="-25000">
                  <a:latin typeface="Times New Roman" pitchFamily="18" charset="0"/>
                  <a:cs typeface="Times New Roman" pitchFamily="18" charset="0"/>
                </a:rPr>
                <a:t>1</a:t>
              </a:r>
              <a:r>
                <a:rPr kumimoji="1" lang="en-US" altLang="zh-CN" sz="1900" b="1">
                  <a:latin typeface="Times New Roman" pitchFamily="18" charset="0"/>
                  <a:cs typeface="Times New Roman" pitchFamily="18" charset="0"/>
                </a:rPr>
                <a:t>=(2,4,1,3); X</a:t>
              </a:r>
              <a:r>
                <a:rPr kumimoji="1" lang="en-US" altLang="zh-CN" sz="1900" b="1" baseline="-25000">
                  <a:latin typeface="Times New Roman" pitchFamily="18" charset="0"/>
                  <a:cs typeface="Times New Roman" pitchFamily="18" charset="0"/>
                </a:rPr>
                <a:t>2</a:t>
              </a:r>
              <a:r>
                <a:rPr kumimoji="1" lang="en-US" altLang="zh-CN" sz="1900" b="1">
                  <a:latin typeface="Times New Roman" pitchFamily="18" charset="0"/>
                  <a:cs typeface="Times New Roman" pitchFamily="18" charset="0"/>
                </a:rPr>
                <a:t>=(3,1,4,2)</a:t>
              </a:r>
            </a:p>
          </p:txBody>
        </p:sp>
        <p:sp>
          <p:nvSpPr>
            <p:cNvPr id="18" name="Line 21"/>
            <p:cNvSpPr>
              <a:spLocks noChangeShapeType="1"/>
            </p:cNvSpPr>
            <p:nvPr/>
          </p:nvSpPr>
          <p:spPr bwMode="auto">
            <a:xfrm>
              <a:off x="624" y="2654"/>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9" name="Text Box 22"/>
            <p:cNvSpPr txBox="1">
              <a:spLocks noChangeArrowheads="1"/>
            </p:cNvSpPr>
            <p:nvPr/>
          </p:nvSpPr>
          <p:spPr bwMode="auto">
            <a:xfrm>
              <a:off x="652" y="2064"/>
              <a:ext cx="4724" cy="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dirty="0">
                  <a:latin typeface="Times New Roman" pitchFamily="18" charset="0"/>
                  <a:cs typeface="Times New Roman" pitchFamily="18" charset="0"/>
                </a:rPr>
                <a:t>    n=5              X</a:t>
              </a:r>
              <a:r>
                <a:rPr kumimoji="1" lang="en-US" altLang="zh-CN" sz="1900" b="1" baseline="-25000" dirty="0">
                  <a:latin typeface="Times New Roman" pitchFamily="18" charset="0"/>
                  <a:cs typeface="Times New Roman" pitchFamily="18" charset="0"/>
                </a:rPr>
                <a:t>1</a:t>
              </a:r>
              <a:r>
                <a:rPr kumimoji="1" lang="en-US" altLang="zh-CN" sz="1900" b="1" dirty="0">
                  <a:latin typeface="Times New Roman" pitchFamily="18" charset="0"/>
                  <a:cs typeface="Times New Roman" pitchFamily="18" charset="0"/>
                </a:rPr>
                <a:t>=(1,3,5,2,4); X</a:t>
              </a:r>
              <a:r>
                <a:rPr kumimoji="1" lang="en-US" altLang="zh-CN" sz="1900" b="1" baseline="-25000" dirty="0">
                  <a:latin typeface="Times New Roman" pitchFamily="18" charset="0"/>
                  <a:cs typeface="Times New Roman" pitchFamily="18" charset="0"/>
                </a:rPr>
                <a:t>2</a:t>
              </a:r>
              <a:r>
                <a:rPr kumimoji="1" lang="en-US" altLang="zh-CN" sz="1900" b="1" dirty="0">
                  <a:latin typeface="Times New Roman" pitchFamily="18" charset="0"/>
                  <a:cs typeface="Times New Roman" pitchFamily="18" charset="0"/>
                </a:rPr>
                <a:t>=(1,4,2,5,3); X</a:t>
              </a:r>
              <a:r>
                <a:rPr kumimoji="1" lang="en-US" altLang="zh-CN" sz="1900" b="1" baseline="-25000" dirty="0">
                  <a:latin typeface="Times New Roman" pitchFamily="18" charset="0"/>
                  <a:cs typeface="Times New Roman" pitchFamily="18" charset="0"/>
                </a:rPr>
                <a:t>3</a:t>
              </a:r>
              <a:r>
                <a:rPr kumimoji="1" lang="en-US" altLang="zh-CN" sz="1900" b="1" dirty="0">
                  <a:latin typeface="Times New Roman" pitchFamily="18" charset="0"/>
                  <a:cs typeface="Times New Roman" pitchFamily="18" charset="0"/>
                </a:rPr>
                <a:t>=(2,4,1,3,5); X</a:t>
              </a:r>
              <a:r>
                <a:rPr kumimoji="1" lang="en-US" altLang="zh-CN" sz="1900" b="1" baseline="-25000" dirty="0">
                  <a:latin typeface="Times New Roman" pitchFamily="18" charset="0"/>
                  <a:cs typeface="Times New Roman" pitchFamily="18" charset="0"/>
                </a:rPr>
                <a:t>4</a:t>
              </a:r>
              <a:r>
                <a:rPr kumimoji="1" lang="en-US" altLang="zh-CN" sz="1900" b="1" dirty="0">
                  <a:latin typeface="Times New Roman" pitchFamily="18" charset="0"/>
                  <a:cs typeface="Times New Roman" pitchFamily="18" charset="0"/>
                </a:rPr>
                <a:t>=(2,5,3,1,4)</a:t>
              </a:r>
            </a:p>
            <a:p>
              <a:r>
                <a:rPr kumimoji="1" lang="en-US" altLang="zh-CN" sz="1900" b="1" dirty="0">
                  <a:latin typeface="Times New Roman" pitchFamily="18" charset="0"/>
                  <a:cs typeface="Times New Roman" pitchFamily="18" charset="0"/>
                </a:rPr>
                <a:t>                        X</a:t>
              </a:r>
              <a:r>
                <a:rPr kumimoji="1" lang="en-US" altLang="zh-CN" sz="1900" b="1" baseline="-25000" dirty="0">
                  <a:latin typeface="Times New Roman" pitchFamily="18" charset="0"/>
                  <a:cs typeface="Times New Roman" pitchFamily="18" charset="0"/>
                </a:rPr>
                <a:t>5</a:t>
              </a:r>
              <a:r>
                <a:rPr kumimoji="1" lang="en-US" altLang="zh-CN" sz="1900" b="1" dirty="0">
                  <a:latin typeface="Times New Roman" pitchFamily="18" charset="0"/>
                  <a:cs typeface="Times New Roman" pitchFamily="18" charset="0"/>
                </a:rPr>
                <a:t>=(3,1,4,2,5); X</a:t>
              </a:r>
              <a:r>
                <a:rPr kumimoji="1" lang="en-US" altLang="zh-CN" sz="1900" b="1" baseline="-25000" dirty="0">
                  <a:latin typeface="Times New Roman" pitchFamily="18" charset="0"/>
                  <a:cs typeface="Times New Roman" pitchFamily="18" charset="0"/>
                </a:rPr>
                <a:t>6</a:t>
              </a:r>
              <a:r>
                <a:rPr kumimoji="1" lang="en-US" altLang="zh-CN" sz="1900" b="1" dirty="0">
                  <a:latin typeface="Times New Roman" pitchFamily="18" charset="0"/>
                  <a:cs typeface="Times New Roman" pitchFamily="18" charset="0"/>
                </a:rPr>
                <a:t>=(3,5,2,4,1); X</a:t>
              </a:r>
              <a:r>
                <a:rPr kumimoji="1" lang="en-US" altLang="zh-CN" sz="1900" b="1" baseline="-25000" dirty="0">
                  <a:latin typeface="Times New Roman" pitchFamily="18" charset="0"/>
                  <a:cs typeface="Times New Roman" pitchFamily="18" charset="0"/>
                </a:rPr>
                <a:t>7</a:t>
              </a:r>
              <a:r>
                <a:rPr kumimoji="1" lang="en-US" altLang="zh-CN" sz="1900" b="1" dirty="0">
                  <a:latin typeface="Times New Roman" pitchFamily="18" charset="0"/>
                  <a:cs typeface="Times New Roman" pitchFamily="18" charset="0"/>
                </a:rPr>
                <a:t>=(4,1,3,5,2); X</a:t>
              </a:r>
              <a:r>
                <a:rPr kumimoji="1" lang="en-US" altLang="zh-CN" sz="1900" b="1" baseline="-25000" dirty="0">
                  <a:latin typeface="Times New Roman" pitchFamily="18" charset="0"/>
                  <a:cs typeface="Times New Roman" pitchFamily="18" charset="0"/>
                </a:rPr>
                <a:t>8</a:t>
              </a:r>
              <a:r>
                <a:rPr kumimoji="1" lang="en-US" altLang="zh-CN" sz="1900" b="1" dirty="0">
                  <a:latin typeface="Times New Roman" pitchFamily="18" charset="0"/>
                  <a:cs typeface="Times New Roman" pitchFamily="18" charset="0"/>
                </a:rPr>
                <a:t>=(4,2,5,3,1)</a:t>
              </a:r>
            </a:p>
            <a:p>
              <a:r>
                <a:rPr kumimoji="1" lang="en-US" altLang="zh-CN" sz="1900" b="1" dirty="0">
                  <a:latin typeface="Times New Roman" pitchFamily="18" charset="0"/>
                  <a:cs typeface="Times New Roman" pitchFamily="18" charset="0"/>
                </a:rPr>
                <a:t>                        X</a:t>
              </a:r>
              <a:r>
                <a:rPr kumimoji="1" lang="en-US" altLang="zh-CN" sz="1900" b="1" baseline="-25000" dirty="0">
                  <a:latin typeface="Times New Roman" pitchFamily="18" charset="0"/>
                  <a:cs typeface="Times New Roman" pitchFamily="18" charset="0"/>
                </a:rPr>
                <a:t>9</a:t>
              </a:r>
              <a:r>
                <a:rPr kumimoji="1" lang="en-US" altLang="zh-CN" sz="1900" b="1" dirty="0">
                  <a:latin typeface="Times New Roman" pitchFamily="18" charset="0"/>
                  <a:cs typeface="Times New Roman" pitchFamily="18" charset="0"/>
                </a:rPr>
                <a:t>=(5,2,4,1,3); X</a:t>
              </a:r>
              <a:r>
                <a:rPr kumimoji="1" lang="en-US" altLang="zh-CN" sz="1900" b="1" baseline="-25000" dirty="0">
                  <a:latin typeface="Times New Roman" pitchFamily="18" charset="0"/>
                  <a:cs typeface="Times New Roman" pitchFamily="18" charset="0"/>
                </a:rPr>
                <a:t>10</a:t>
              </a:r>
              <a:r>
                <a:rPr kumimoji="1" lang="en-US" altLang="zh-CN" sz="1900" b="1" dirty="0">
                  <a:latin typeface="Times New Roman" pitchFamily="18" charset="0"/>
                  <a:cs typeface="Times New Roman" pitchFamily="18" charset="0"/>
                </a:rPr>
                <a:t>=(5,3,1,4,2)</a:t>
              </a:r>
            </a:p>
          </p:txBody>
        </p:sp>
        <p:sp>
          <p:nvSpPr>
            <p:cNvPr id="20" name="Line 23"/>
            <p:cNvSpPr>
              <a:spLocks noChangeShapeType="1"/>
            </p:cNvSpPr>
            <p:nvPr/>
          </p:nvSpPr>
          <p:spPr bwMode="auto">
            <a:xfrm>
              <a:off x="624" y="3042"/>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1" name="Text Box 24"/>
            <p:cNvSpPr txBox="1">
              <a:spLocks noChangeArrowheads="1"/>
            </p:cNvSpPr>
            <p:nvPr/>
          </p:nvSpPr>
          <p:spPr bwMode="auto">
            <a:xfrm>
              <a:off x="645" y="2648"/>
              <a:ext cx="4724" cy="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dirty="0">
                  <a:latin typeface="Times New Roman" pitchFamily="18" charset="0"/>
                  <a:cs typeface="Times New Roman" pitchFamily="18" charset="0"/>
                </a:rPr>
                <a:t>    n=6              X</a:t>
              </a:r>
              <a:r>
                <a:rPr kumimoji="1" lang="en-US" altLang="zh-CN" sz="1900" b="1" baseline="-25000" dirty="0">
                  <a:latin typeface="Times New Roman" pitchFamily="18" charset="0"/>
                  <a:cs typeface="Times New Roman" pitchFamily="18" charset="0"/>
                </a:rPr>
                <a:t>1</a:t>
              </a:r>
              <a:r>
                <a:rPr kumimoji="1" lang="en-US" altLang="zh-CN" sz="1900" b="1" dirty="0">
                  <a:latin typeface="Times New Roman" pitchFamily="18" charset="0"/>
                  <a:cs typeface="Times New Roman" pitchFamily="18" charset="0"/>
                </a:rPr>
                <a:t>=(2,4,6,1,3,5); X</a:t>
              </a:r>
              <a:r>
                <a:rPr kumimoji="1" lang="en-US" altLang="zh-CN" sz="1900" b="1" baseline="-25000" dirty="0">
                  <a:latin typeface="Times New Roman" pitchFamily="18" charset="0"/>
                  <a:cs typeface="Times New Roman" pitchFamily="18" charset="0"/>
                </a:rPr>
                <a:t>2</a:t>
              </a:r>
              <a:r>
                <a:rPr kumimoji="1" lang="en-US" altLang="zh-CN" sz="1900" b="1" dirty="0">
                  <a:latin typeface="Times New Roman" pitchFamily="18" charset="0"/>
                  <a:cs typeface="Times New Roman" pitchFamily="18" charset="0"/>
                </a:rPr>
                <a:t>=(3,6,2,5,1,4); X</a:t>
              </a:r>
              <a:r>
                <a:rPr kumimoji="1" lang="en-US" altLang="zh-CN" sz="1900" b="1" baseline="-25000" dirty="0">
                  <a:latin typeface="Times New Roman" pitchFamily="18" charset="0"/>
                  <a:cs typeface="Times New Roman" pitchFamily="18" charset="0"/>
                </a:rPr>
                <a:t>3</a:t>
              </a:r>
              <a:r>
                <a:rPr kumimoji="1" lang="en-US" altLang="zh-CN" sz="1900" b="1" dirty="0">
                  <a:latin typeface="Times New Roman" pitchFamily="18" charset="0"/>
                  <a:cs typeface="Times New Roman" pitchFamily="18" charset="0"/>
                </a:rPr>
                <a:t>=(4,1,5,2,6,3);    </a:t>
              </a:r>
            </a:p>
            <a:p>
              <a:r>
                <a:rPr kumimoji="1" lang="en-US" altLang="zh-CN" sz="1900" b="1" dirty="0">
                  <a:latin typeface="Times New Roman" pitchFamily="18" charset="0"/>
                  <a:cs typeface="Times New Roman" pitchFamily="18" charset="0"/>
                </a:rPr>
                <a:t>                         X</a:t>
              </a:r>
              <a:r>
                <a:rPr kumimoji="1" lang="en-US" altLang="zh-CN" sz="1900" b="1" baseline="-25000" dirty="0">
                  <a:latin typeface="Times New Roman" pitchFamily="18" charset="0"/>
                  <a:cs typeface="Times New Roman" pitchFamily="18" charset="0"/>
                </a:rPr>
                <a:t>4</a:t>
              </a:r>
              <a:r>
                <a:rPr kumimoji="1" lang="en-US" altLang="zh-CN" sz="1900" b="1" dirty="0">
                  <a:latin typeface="Times New Roman" pitchFamily="18" charset="0"/>
                  <a:cs typeface="Times New Roman" pitchFamily="18" charset="0"/>
                </a:rPr>
                <a:t>=(5,3,1,6,4,2)                        </a:t>
              </a:r>
            </a:p>
          </p:txBody>
        </p:sp>
        <p:sp>
          <p:nvSpPr>
            <p:cNvPr id="22" name="Line 25"/>
            <p:cNvSpPr>
              <a:spLocks noChangeShapeType="1"/>
            </p:cNvSpPr>
            <p:nvPr/>
          </p:nvSpPr>
          <p:spPr bwMode="auto">
            <a:xfrm>
              <a:off x="615" y="3317"/>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3" name="Line 26"/>
            <p:cNvSpPr>
              <a:spLocks noChangeShapeType="1"/>
            </p:cNvSpPr>
            <p:nvPr/>
          </p:nvSpPr>
          <p:spPr bwMode="auto">
            <a:xfrm>
              <a:off x="615" y="3605"/>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4" name="Text Box 27"/>
            <p:cNvSpPr txBox="1">
              <a:spLocks noChangeArrowheads="1"/>
            </p:cNvSpPr>
            <p:nvPr/>
          </p:nvSpPr>
          <p:spPr bwMode="auto">
            <a:xfrm>
              <a:off x="655" y="3050"/>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n=7              </a:t>
              </a:r>
              <a:r>
                <a:rPr kumimoji="1" lang="zh-CN" altLang="en-US" sz="1900" b="1">
                  <a:latin typeface="Times New Roman" pitchFamily="18" charset="0"/>
                  <a:cs typeface="Times New Roman" pitchFamily="18" charset="0"/>
                </a:rPr>
                <a:t>40个解</a:t>
              </a:r>
            </a:p>
          </p:txBody>
        </p:sp>
        <p:sp>
          <p:nvSpPr>
            <p:cNvPr id="25" name="Text Box 28"/>
            <p:cNvSpPr txBox="1">
              <a:spLocks noChangeArrowheads="1"/>
            </p:cNvSpPr>
            <p:nvPr/>
          </p:nvSpPr>
          <p:spPr bwMode="auto">
            <a:xfrm>
              <a:off x="656" y="3344"/>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dirty="0">
                  <a:latin typeface="Times New Roman" pitchFamily="18" charset="0"/>
                  <a:cs typeface="Times New Roman" pitchFamily="18" charset="0"/>
                </a:rPr>
                <a:t>    n=8              92</a:t>
              </a:r>
              <a:r>
                <a:rPr kumimoji="1" lang="zh-CN" altLang="en-US" sz="1900" b="1" dirty="0">
                  <a:latin typeface="Times New Roman" pitchFamily="18" charset="0"/>
                  <a:cs typeface="Times New Roman" pitchFamily="18" charset="0"/>
                </a:rPr>
                <a:t>个解</a:t>
              </a:r>
            </a:p>
          </p:txBody>
        </p:sp>
        <p:sp>
          <p:nvSpPr>
            <p:cNvPr id="26" name="Line 29"/>
            <p:cNvSpPr>
              <a:spLocks noChangeShapeType="1"/>
            </p:cNvSpPr>
            <p:nvPr/>
          </p:nvSpPr>
          <p:spPr bwMode="auto">
            <a:xfrm>
              <a:off x="617" y="3888"/>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7" name="Text Box 30"/>
            <p:cNvSpPr txBox="1">
              <a:spLocks noChangeArrowheads="1"/>
            </p:cNvSpPr>
            <p:nvPr/>
          </p:nvSpPr>
          <p:spPr bwMode="auto">
            <a:xfrm>
              <a:off x="658" y="3627"/>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dirty="0">
                  <a:latin typeface="Times New Roman" pitchFamily="18" charset="0"/>
                  <a:cs typeface="Times New Roman" pitchFamily="18" charset="0"/>
                </a:rPr>
                <a:t>    n=9              352</a:t>
              </a:r>
              <a:r>
                <a:rPr kumimoji="1" lang="zh-CN" altLang="en-US" sz="1900" b="1" dirty="0">
                  <a:latin typeface="Times New Roman" pitchFamily="18" charset="0"/>
                  <a:cs typeface="Times New Roman" pitchFamily="18" charset="0"/>
                </a:rPr>
                <a:t>个解</a:t>
              </a:r>
            </a:p>
          </p:txBody>
        </p:sp>
        <p:sp>
          <p:nvSpPr>
            <p:cNvPr id="28" name="Line 31"/>
            <p:cNvSpPr>
              <a:spLocks noChangeShapeType="1"/>
            </p:cNvSpPr>
            <p:nvPr/>
          </p:nvSpPr>
          <p:spPr bwMode="auto">
            <a:xfrm>
              <a:off x="624" y="4169"/>
              <a:ext cx="4656" cy="0"/>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9" name="Text Box 32"/>
            <p:cNvSpPr txBox="1">
              <a:spLocks noChangeArrowheads="1"/>
            </p:cNvSpPr>
            <p:nvPr/>
          </p:nvSpPr>
          <p:spPr bwMode="auto">
            <a:xfrm>
              <a:off x="665" y="3908"/>
              <a:ext cx="379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en-US" altLang="zh-CN" sz="1900" b="1">
                  <a:latin typeface="Times New Roman" pitchFamily="18" charset="0"/>
                  <a:cs typeface="Times New Roman" pitchFamily="18" charset="0"/>
                </a:rPr>
                <a:t>    n=10            724</a:t>
              </a:r>
              <a:r>
                <a:rPr kumimoji="1" lang="zh-CN" altLang="en-US" sz="1900" b="1">
                  <a:latin typeface="Times New Roman" pitchFamily="18" charset="0"/>
                  <a:cs typeface="Times New Roman" pitchFamily="18" charset="0"/>
                </a:rPr>
                <a:t>个解</a:t>
              </a:r>
            </a:p>
          </p:txBody>
        </p:sp>
      </p:grpSp>
    </p:spTree>
    <p:extLst>
      <p:ext uri="{BB962C8B-B14F-4D97-AF65-F5344CB8AC3E}">
        <p14:creationId xmlns:p14="http://schemas.microsoft.com/office/powerpoint/2010/main" val="304873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6. 6  </a:t>
            </a:r>
            <a:r>
              <a:rPr lang="en-US" altLang="zh-CN" sz="3600" dirty="0"/>
              <a:t>0-1</a:t>
            </a:r>
            <a:r>
              <a:rPr lang="zh-CN" altLang="en-US" dirty="0"/>
              <a:t>背包问题</a:t>
            </a:r>
          </a:p>
        </p:txBody>
      </p:sp>
      <mc:AlternateContent xmlns:mc="http://schemas.openxmlformats.org/markup-compatibility/2006">
        <mc:Choice xmlns:a14="http://schemas.microsoft.com/office/drawing/2010/main" Requires="a14">
          <p:sp>
            <p:nvSpPr>
              <p:cNvPr id="2" name="矩形 1"/>
              <p:cNvSpPr/>
              <p:nvPr/>
            </p:nvSpPr>
            <p:spPr>
              <a:xfrm>
                <a:off x="683568" y="1268760"/>
                <a:ext cx="7632848" cy="2116028"/>
              </a:xfrm>
              <a:prstGeom prst="rect">
                <a:avLst/>
              </a:prstGeom>
            </p:spPr>
            <p:txBody>
              <a:bodyPr wrap="square">
                <a:spAutoFit/>
              </a:bodyPr>
              <a:lstStyle/>
              <a:p>
                <a:pPr>
                  <a:lnSpc>
                    <a:spcPct val="150000"/>
                  </a:lnSpc>
                </a:pPr>
                <a:r>
                  <a:rPr lang="zh-CN" altLang="en-US" dirty="0"/>
                  <a:t>    给定</a:t>
                </a:r>
                <a14:m>
                  <m:oMath xmlns:m="http://schemas.openxmlformats.org/officeDocument/2006/math">
                    <m:r>
                      <a:rPr lang="zh-CN" altLang="en-US" i="1">
                        <a:latin typeface="Cambria Math" panose="02040503050406030204" pitchFamily="18" charset="0"/>
                      </a:rPr>
                      <m:t>𝑛</m:t>
                    </m:r>
                  </m:oMath>
                </a14:m>
                <a:r>
                  <a:rPr lang="zh-CN" altLang="en-US" dirty="0"/>
                  <a:t>种物品和一背包。物品</a:t>
                </a:r>
                <a14:m>
                  <m:oMath xmlns:m="http://schemas.openxmlformats.org/officeDocument/2006/math">
                    <m:r>
                      <a:rPr lang="zh-CN" altLang="en-US" i="1">
                        <a:latin typeface="Cambria Math" panose="02040503050406030204" pitchFamily="18" charset="0"/>
                      </a:rPr>
                      <m:t>𝑖</m:t>
                    </m:r>
                  </m:oMath>
                </a14:m>
                <a:r>
                  <a:rPr lang="zh-CN" altLang="en-US" dirty="0"/>
                  <a:t>的重量是 </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oMath>
                </a14:m>
                <a:r>
                  <a:rPr lang="zh-CN" altLang="en-US" dirty="0"/>
                  <a:t>，其价值为 </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𝑣</m:t>
                        </m:r>
                      </m:e>
                      <m:sub>
                        <m:r>
                          <a:rPr lang="zh-CN" altLang="en-US" i="1">
                            <a:latin typeface="Cambria Math" panose="02040503050406030204" pitchFamily="18" charset="0"/>
                          </a:rPr>
                          <m:t>𝑖</m:t>
                        </m:r>
                      </m:sub>
                    </m:sSub>
                  </m:oMath>
                </a14:m>
                <a:r>
                  <a:rPr lang="zh-CN" altLang="en-US" dirty="0"/>
                  <a:t>，背包的容量为</a:t>
                </a:r>
                <a14:m>
                  <m:oMath xmlns:m="http://schemas.openxmlformats.org/officeDocument/2006/math">
                    <m:r>
                      <a:rPr lang="zh-CN" altLang="en-US" i="1">
                        <a:latin typeface="Cambria Math" panose="02040503050406030204" pitchFamily="18" charset="0"/>
                      </a:rPr>
                      <m:t>𝐶</m:t>
                    </m:r>
                  </m:oMath>
                </a14:m>
                <a:r>
                  <a:rPr lang="zh-CN" altLang="en-US" dirty="0"/>
                  <a:t>。问如何选择装入背包的物品，使得装入背包中物品的总价值最大？所谓 </a:t>
                </a:r>
                <a:r>
                  <a:rPr lang="en-US" altLang="zh-CN" dirty="0"/>
                  <a:t>0-1 </a:t>
                </a:r>
                <a:r>
                  <a:rPr lang="zh-CN" altLang="en-US" dirty="0"/>
                  <a:t>背包问题是指在物品不能分割，只能整件装入背包或不装入的情况下，求一种最佳装载方案使得总收益最大。</a:t>
                </a:r>
                <a:r>
                  <a:rPr lang="en-US" altLang="zh-CN" dirty="0"/>
                  <a:t>0-1 </a:t>
                </a:r>
                <a:r>
                  <a:rPr lang="zh-CN" altLang="en-US" dirty="0"/>
                  <a:t>背包问题是一个特殊的整数规划问题。 </a:t>
                </a:r>
              </a:p>
            </p:txBody>
          </p:sp>
        </mc:Choice>
        <mc:Fallback>
          <p:sp>
            <p:nvSpPr>
              <p:cNvPr id="2" name="矩形 1"/>
              <p:cNvSpPr>
                <a:spLocks noRot="1" noChangeAspect="1" noMove="1" noResize="1" noEditPoints="1" noAdjustHandles="1" noChangeArrowheads="1" noChangeShapeType="1" noTextEdit="1"/>
              </p:cNvSpPr>
              <p:nvPr/>
            </p:nvSpPr>
            <p:spPr>
              <a:xfrm>
                <a:off x="683568" y="1268760"/>
                <a:ext cx="7632848" cy="2116028"/>
              </a:xfrm>
              <a:prstGeom prst="rect">
                <a:avLst/>
              </a:prstGeom>
              <a:blipFill>
                <a:blip r:embed="rId3"/>
                <a:stretch>
                  <a:fillRect l="-639" r="-639" b="-317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8" name="矩形 197"/>
              <p:cNvSpPr/>
              <p:nvPr/>
            </p:nvSpPr>
            <p:spPr>
              <a:xfrm>
                <a:off x="3708783" y="3149930"/>
                <a:ext cx="1726434" cy="63658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CN" altLang="en-US">
                          <a:latin typeface="Cambria Math" panose="02040503050406030204" pitchFamily="18" charset="0"/>
                        </a:rPr>
                        <m:t>m</m:t>
                      </m:r>
                      <m:r>
                        <m:rPr>
                          <m:sty m:val="p"/>
                        </m:rPr>
                        <a:rPr lang="zh-CN" altLang="en-US" i="0">
                          <a:latin typeface="Cambria Math" panose="02040503050406030204" pitchFamily="18" charset="0"/>
                        </a:rPr>
                        <m:t>a</m:t>
                      </m:r>
                      <m:func>
                        <m:funcPr>
                          <m:ctrlPr>
                            <a:rPr lang="zh-CN" altLang="en-US" i="1">
                              <a:latin typeface="Cambria Math" panose="02040503050406030204" pitchFamily="18" charset="0"/>
                            </a:rPr>
                          </m:ctrlPr>
                        </m:funcPr>
                        <m:fName>
                          <m:r>
                            <m:rPr>
                              <m:sty m:val="p"/>
                            </m:rPr>
                            <a:rPr lang="zh-CN" altLang="en-US" i="0">
                              <a:latin typeface="Cambria Math" panose="02040503050406030204" pitchFamily="18" charset="0"/>
                            </a:rPr>
                            <m:t>x</m:t>
                          </m:r>
                        </m:fName>
                        <m:e>
                          <m:nary>
                            <m:naryPr>
                              <m:chr m:val="∑"/>
                              <m:limLoc m:val="subSup"/>
                              <m:grow m:val="on"/>
                              <m:ctrlPr>
                                <a:rPr lang="zh-CN" altLang="en-US" i="1">
                                  <a:latin typeface="Cambria Math" panose="02040503050406030204" pitchFamily="18" charset="0"/>
                                </a:rPr>
                              </m:ctrlPr>
                            </m:naryPr>
                            <m:sub>
                              <m:r>
                                <a:rPr lang="zh-CN" altLang="en-US" i="1">
                                  <a:latin typeface="Cambria Math" panose="02040503050406030204" pitchFamily="18" charset="0"/>
                                </a:rPr>
                                <m:t>𝑖</m:t>
                              </m:r>
                              <m:r>
                                <a:rPr lang="zh-CN" altLang="en-US" i="0">
                                  <a:latin typeface="Cambria Math" panose="02040503050406030204" pitchFamily="18" charset="0"/>
                                </a:rPr>
                                <m:t>=1</m:t>
                              </m:r>
                            </m:sub>
                            <m:sup>
                              <m:r>
                                <a:rPr lang="zh-CN" altLang="en-US" i="1">
                                  <a:latin typeface="Cambria Math" panose="02040503050406030204" pitchFamily="18" charset="0"/>
                                </a:rPr>
                                <m:t>𝑛</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𝑣</m:t>
                                  </m:r>
                                </m:e>
                                <m:sub>
                                  <m:r>
                                    <a:rPr lang="zh-CN" altLang="en-US" i="1">
                                      <a:latin typeface="Cambria Math" panose="02040503050406030204" pitchFamily="18" charset="0"/>
                                    </a:rPr>
                                    <m:t>𝑖</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e>
                          </m:nary>
                        </m:e>
                      </m:func>
                    </m:oMath>
                  </m:oMathPara>
                </a14:m>
                <a:endParaRPr lang="zh-CN" altLang="en-US" dirty="0"/>
              </a:p>
            </p:txBody>
          </p:sp>
        </mc:Choice>
        <mc:Fallback>
          <p:sp>
            <p:nvSpPr>
              <p:cNvPr id="198" name="矩形 197"/>
              <p:cNvSpPr>
                <a:spLocks noRot="1" noChangeAspect="1" noMove="1" noResize="1" noEditPoints="1" noAdjustHandles="1" noChangeArrowheads="1" noChangeShapeType="1" noTextEdit="1"/>
              </p:cNvSpPr>
              <p:nvPr/>
            </p:nvSpPr>
            <p:spPr>
              <a:xfrm>
                <a:off x="3708783" y="3149930"/>
                <a:ext cx="1726434" cy="636585"/>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9" name="矩形 198"/>
              <p:cNvSpPr/>
              <p:nvPr/>
            </p:nvSpPr>
            <p:spPr>
              <a:xfrm>
                <a:off x="3491880" y="3936041"/>
                <a:ext cx="2385846" cy="126547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eqArr>
                        <m:eqArrPr>
                          <m:ctrlPr>
                            <a:rPr lang="zh-CN" altLang="en-US" i="1" smtClean="0">
                              <a:latin typeface="Cambria Math" panose="02040503050406030204" pitchFamily="18" charset="0"/>
                            </a:rPr>
                          </m:ctrlPr>
                        </m:eqArrPr>
                        <m:e>
                          <m:r>
                            <a:rPr lang="zh-CN" altLang="en-US" smtClean="0">
                              <a:latin typeface="Cambria Math" panose="02040503050406030204" pitchFamily="18" charset="0"/>
                            </a:rPr>
                            <m:t>&amp;</m:t>
                          </m:r>
                        </m:e>
                        <m:e>
                          <m:r>
                            <a:rPr lang="zh-CN" altLang="en-US" i="0">
                              <a:latin typeface="Cambria Math" panose="02040503050406030204" pitchFamily="18" charset="0"/>
                            </a:rPr>
                            <m:t>&amp;</m:t>
                          </m:r>
                          <m:d>
                            <m:dPr>
                              <m:begChr m:val="{"/>
                              <m:endChr m:val=""/>
                              <m:ctrlPr>
                                <a:rPr lang="en-US" altLang="zh-CN" i="1" smtClean="0">
                                  <a:latin typeface="Cambria Math" panose="02040503050406030204" pitchFamily="18" charset="0"/>
                                </a:rPr>
                              </m:ctrlPr>
                            </m:dPr>
                            <m:e>
                              <m:eqArr>
                                <m:eqArrPr>
                                  <m:ctrlPr>
                                    <a:rPr lang="en-US" altLang="zh-CN" i="1" smtClean="0">
                                      <a:latin typeface="Cambria Math" panose="02040503050406030204" pitchFamily="18" charset="0"/>
                                    </a:rPr>
                                  </m:ctrlPr>
                                </m:eqArrPr>
                                <m:e>
                                  <m:nary>
                                    <m:naryPr>
                                      <m:chr m:val="∑"/>
                                      <m:limLoc m:val="subSup"/>
                                      <m:grow m:val="on"/>
                                      <m:ctrlPr>
                                        <a:rPr lang="zh-CN" altLang="en-US" i="1">
                                          <a:latin typeface="Cambria Math" panose="02040503050406030204" pitchFamily="18" charset="0"/>
                                        </a:rPr>
                                      </m:ctrlPr>
                                    </m:naryPr>
                                    <m:sub>
                                      <m:r>
                                        <a:rPr lang="zh-CN" altLang="en-US" i="1">
                                          <a:latin typeface="Cambria Math" panose="02040503050406030204" pitchFamily="18" charset="0"/>
                                        </a:rPr>
                                        <m:t>𝑖</m:t>
                                      </m:r>
                                      <m:r>
                                        <a:rPr lang="zh-CN" altLang="en-US">
                                          <a:latin typeface="Cambria Math" panose="02040503050406030204" pitchFamily="18" charset="0"/>
                                        </a:rPr>
                                        <m:t>=1</m:t>
                                      </m:r>
                                    </m:sub>
                                    <m:sup>
                                      <m:r>
                                        <a:rPr lang="zh-CN" altLang="en-US" i="1">
                                          <a:latin typeface="Cambria Math" panose="02040503050406030204" pitchFamily="18" charset="0"/>
                                        </a:rPr>
                                        <m:t>𝑛</m:t>
                                      </m:r>
                                    </m:sup>
                                    <m:e>
                                      <m:sSub>
                                        <m:sSubPr>
                                          <m:ctrlPr>
                                            <a:rPr lang="zh-CN" altLang="en-US" i="1">
                                              <a:latin typeface="Cambria Math" panose="02040503050406030204" pitchFamily="18" charset="0"/>
                                            </a:rPr>
                                          </m:ctrlPr>
                                        </m:sSubPr>
                                        <m:e>
                                          <m:r>
                                            <a:rPr lang="zh-CN" altLang="en-US" i="1">
                                              <a:latin typeface="Cambria Math" panose="02040503050406030204" pitchFamily="18" charset="0"/>
                                            </a:rPr>
                                            <m:t>𝑤</m:t>
                                          </m:r>
                                        </m:e>
                                        <m:sub>
                                          <m:r>
                                            <a:rPr lang="zh-CN" altLang="en-US" i="1">
                                              <a:latin typeface="Cambria Math" panose="02040503050406030204" pitchFamily="18" charset="0"/>
                                            </a:rPr>
                                            <m:t>𝑖</m:t>
                                          </m:r>
                                        </m:sub>
                                      </m:sSub>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r>
                                        <a:rPr lang="zh-CN" altLang="en-US">
                                          <a:latin typeface="Cambria Math" panose="02040503050406030204" pitchFamily="18" charset="0"/>
                                        </a:rPr>
                                        <m:t>⩽</m:t>
                                      </m:r>
                                      <m:r>
                                        <a:rPr lang="zh-CN" altLang="en-US" i="1">
                                          <a:latin typeface="Cambria Math" panose="02040503050406030204" pitchFamily="18" charset="0"/>
                                        </a:rPr>
                                        <m:t>𝐶</m:t>
                                      </m:r>
                                    </m:e>
                                  </m:nary>
                                </m:e>
                                <m:e>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r>
                                    <a:rPr lang="zh-CN" altLang="en-US">
                                      <a:latin typeface="Cambria Math" panose="02040503050406030204" pitchFamily="18" charset="0"/>
                                    </a:rPr>
                                    <m:t>∈{0,1},1⩽</m:t>
                                  </m:r>
                                  <m:r>
                                    <a:rPr lang="zh-CN" altLang="en-US" i="1">
                                      <a:latin typeface="Cambria Math" panose="02040503050406030204" pitchFamily="18" charset="0"/>
                                    </a:rPr>
                                    <m:t>𝑖</m:t>
                                  </m:r>
                                  <m:r>
                                    <a:rPr lang="zh-CN" altLang="en-US">
                                      <a:latin typeface="Cambria Math" panose="02040503050406030204" pitchFamily="18" charset="0"/>
                                    </a:rPr>
                                    <m:t>⩽</m:t>
                                  </m:r>
                                  <m:r>
                                    <a:rPr lang="zh-CN" altLang="en-US" i="1">
                                      <a:latin typeface="Cambria Math" panose="02040503050406030204" pitchFamily="18" charset="0"/>
                                    </a:rPr>
                                    <m:t>𝑛</m:t>
                                  </m:r>
                                </m:e>
                              </m:eqArr>
                            </m:e>
                          </m:d>
                        </m:e>
                        <m:e>
                          <m:r>
                            <a:rPr lang="zh-CN" altLang="en-US" i="0">
                              <a:latin typeface="Cambria Math" panose="02040503050406030204" pitchFamily="18" charset="0"/>
                            </a:rPr>
                            <m:t>&amp;</m:t>
                          </m:r>
                        </m:e>
                      </m:eqArr>
                    </m:oMath>
                  </m:oMathPara>
                </a14:m>
                <a:endParaRPr lang="zh-CN" altLang="en-US" dirty="0"/>
              </a:p>
            </p:txBody>
          </p:sp>
        </mc:Choice>
        <mc:Fallback>
          <p:sp>
            <p:nvSpPr>
              <p:cNvPr id="199" name="矩形 198"/>
              <p:cNvSpPr>
                <a:spLocks noRot="1" noChangeAspect="1" noMove="1" noResize="1" noEditPoints="1" noAdjustHandles="1" noChangeArrowheads="1" noChangeShapeType="1" noTextEdit="1"/>
              </p:cNvSpPr>
              <p:nvPr/>
            </p:nvSpPr>
            <p:spPr>
              <a:xfrm>
                <a:off x="3491880" y="3936041"/>
                <a:ext cx="2385846" cy="1265475"/>
              </a:xfrm>
              <a:prstGeom prst="rect">
                <a:avLst/>
              </a:prstGeom>
              <a:blipFill>
                <a:blip r:embed="rId5"/>
                <a:stretch>
                  <a:fillRect/>
                </a:stretch>
              </a:blipFill>
            </p:spPr>
            <p:txBody>
              <a:bodyPr/>
              <a:lstStyle/>
              <a:p>
                <a:r>
                  <a:rPr lang="zh-CN" altLang="en-US">
                    <a:noFill/>
                  </a:rPr>
                  <a:t> </a:t>
                </a:r>
              </a:p>
            </p:txBody>
          </p:sp>
        </mc:Fallback>
      </mc:AlternateContent>
      <p:sp>
        <p:nvSpPr>
          <p:cNvPr id="200" name="矩形 199"/>
          <p:cNvSpPr/>
          <p:nvPr/>
        </p:nvSpPr>
        <p:spPr>
          <a:xfrm>
            <a:off x="827584" y="3740210"/>
            <a:ext cx="1569660" cy="507831"/>
          </a:xfrm>
          <a:prstGeom prst="rect">
            <a:avLst/>
          </a:prstGeom>
        </p:spPr>
        <p:txBody>
          <a:bodyPr wrap="none">
            <a:spAutoFit/>
          </a:bodyPr>
          <a:lstStyle/>
          <a:p>
            <a:pPr marL="0" indent="0" fontAlgn="auto">
              <a:lnSpc>
                <a:spcPct val="150000"/>
              </a:lnSpc>
              <a:spcBef>
                <a:spcPts val="0"/>
              </a:spcBef>
              <a:buNone/>
            </a:pPr>
            <a:r>
              <a:rPr lang="zh-CN" altLang="en-US" dirty="0"/>
              <a:t>约束条件为：</a:t>
            </a:r>
          </a:p>
        </p:txBody>
      </p:sp>
      <mc:AlternateContent xmlns:mc="http://schemas.openxmlformats.org/markup-compatibility/2006">
        <mc:Choice xmlns:a14="http://schemas.microsoft.com/office/drawing/2010/main" Requires="a14">
          <p:sp>
            <p:nvSpPr>
              <p:cNvPr id="201" name="矩形 200"/>
              <p:cNvSpPr/>
              <p:nvPr/>
            </p:nvSpPr>
            <p:spPr>
              <a:xfrm>
                <a:off x="807647" y="5318002"/>
                <a:ext cx="7632848" cy="869533"/>
              </a:xfrm>
              <a:prstGeom prst="rect">
                <a:avLst/>
              </a:prstGeom>
            </p:spPr>
            <p:txBody>
              <a:bodyPr wrap="square">
                <a:spAutoFit/>
              </a:bodyPr>
              <a:lstStyle/>
              <a:p>
                <a:pPr>
                  <a:lnSpc>
                    <a:spcPct val="150000"/>
                  </a:lnSpc>
                </a:pPr>
                <a:r>
                  <a:rPr lang="zh-CN" altLang="zh-CN" dirty="0"/>
                  <a:t>在这个表达式中，需求出</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oMath>
                </a14:m>
                <a:r>
                  <a:rPr lang="zh-CN" altLang="zh-CN" dirty="0"/>
                  <a:t>的值。</a:t>
                </a:r>
                <a:r>
                  <a:rPr lang="zh-CN" altLang="en-US" dirty="0"/>
                  <a:t> </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oMath>
                </a14:m>
                <a:r>
                  <a:rPr lang="zh-CN" altLang="zh-CN" i="1" dirty="0">
                    <a:latin typeface="Cambria Math" panose="02040503050406030204" pitchFamily="18" charset="0"/>
                  </a:rPr>
                  <a:t>=1</a:t>
                </a:r>
                <a:r>
                  <a:rPr lang="zh-CN" altLang="zh-CN" dirty="0"/>
                  <a:t>表示物品</a:t>
                </a:r>
                <a14:m>
                  <m:oMath xmlns:m="http://schemas.openxmlformats.org/officeDocument/2006/math">
                    <m:r>
                      <a:rPr lang="zh-CN" altLang="en-US" i="1">
                        <a:latin typeface="Cambria Math" panose="02040503050406030204" pitchFamily="18" charset="0"/>
                      </a:rPr>
                      <m:t>𝑖</m:t>
                    </m:r>
                  </m:oMath>
                </a14:m>
                <a:r>
                  <a:rPr lang="zh-CN" altLang="zh-CN" dirty="0"/>
                  <a:t>装入背包中，</a:t>
                </a:r>
                <a14:m>
                  <m:oMath xmlns:m="http://schemas.openxmlformats.org/officeDocument/2006/math">
                    <m:sSub>
                      <m:sSubPr>
                        <m:ctrlPr>
                          <a:rPr lang="zh-CN" altLang="en-US" i="1">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𝑖</m:t>
                        </m:r>
                      </m:sub>
                    </m:sSub>
                  </m:oMath>
                </a14:m>
                <a:r>
                  <a:rPr lang="zh-CN" altLang="zh-CN" i="1" dirty="0">
                    <a:latin typeface="Cambria Math" panose="02040503050406030204" pitchFamily="18" charset="0"/>
                  </a:rPr>
                  <a:t>=0</a:t>
                </a:r>
                <a:r>
                  <a:rPr lang="zh-CN" altLang="zh-CN" dirty="0"/>
                  <a:t>表示物品</a:t>
                </a:r>
                <a14:m>
                  <m:oMath xmlns:m="http://schemas.openxmlformats.org/officeDocument/2006/math">
                    <m:r>
                      <a:rPr lang="zh-CN" altLang="en-US" i="1">
                        <a:latin typeface="Cambria Math" panose="02040503050406030204" pitchFamily="18" charset="0"/>
                      </a:rPr>
                      <m:t>𝑖</m:t>
                    </m:r>
                  </m:oMath>
                </a14:m>
                <a:r>
                  <a:rPr lang="zh-CN" altLang="zh-CN" dirty="0"/>
                  <a:t>不装入背包</a:t>
                </a:r>
                <a:r>
                  <a:rPr lang="zh-CN" altLang="en-US" dirty="0"/>
                  <a:t>。</a:t>
                </a:r>
              </a:p>
            </p:txBody>
          </p:sp>
        </mc:Choice>
        <mc:Fallback>
          <p:sp>
            <p:nvSpPr>
              <p:cNvPr id="201" name="矩形 200"/>
              <p:cNvSpPr>
                <a:spLocks noRot="1" noChangeAspect="1" noMove="1" noResize="1" noEditPoints="1" noAdjustHandles="1" noChangeArrowheads="1" noChangeShapeType="1" noTextEdit="1"/>
              </p:cNvSpPr>
              <p:nvPr/>
            </p:nvSpPr>
            <p:spPr>
              <a:xfrm>
                <a:off x="807647" y="5318002"/>
                <a:ext cx="7632848" cy="869533"/>
              </a:xfrm>
              <a:prstGeom prst="rect">
                <a:avLst/>
              </a:prstGeom>
              <a:blipFill>
                <a:blip r:embed="rId6"/>
                <a:stretch>
                  <a:fillRect l="-638" b="-83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700424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8" grpId="0"/>
      <p:bldP spid="199" grpId="0"/>
      <p:bldP spid="200" grpId="0"/>
      <p:bldP spid="20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548680"/>
            <a:ext cx="1762021" cy="369332"/>
          </a:xfrm>
          <a:prstGeom prst="rect">
            <a:avLst/>
          </a:prstGeom>
        </p:spPr>
        <p:txBody>
          <a:bodyPr wrap="none">
            <a:spAutoFit/>
          </a:bodyPr>
          <a:lstStyle/>
          <a:p>
            <a:r>
              <a:rPr lang="en-US" altLang="zh-CN"/>
              <a:t>1</a:t>
            </a:r>
            <a:r>
              <a:rPr lang="zh-CN" altLang="en-US"/>
              <a:t>．问题解空间 </a:t>
            </a:r>
            <a:endParaRPr lang="zh-CN" altLang="en-US" dirty="0"/>
          </a:p>
        </p:txBody>
      </p:sp>
      <p:sp>
        <p:nvSpPr>
          <p:cNvPr id="3" name="矩形 2"/>
          <p:cNvSpPr/>
          <p:nvPr/>
        </p:nvSpPr>
        <p:spPr>
          <a:xfrm>
            <a:off x="611560" y="980728"/>
            <a:ext cx="8064896" cy="869533"/>
          </a:xfrm>
          <a:prstGeom prst="rect">
            <a:avLst/>
          </a:prstGeom>
        </p:spPr>
        <p:txBody>
          <a:bodyPr wrap="square">
            <a:spAutoFit/>
          </a:bodyPr>
          <a:lstStyle/>
          <a:p>
            <a:pPr>
              <a:lnSpc>
                <a:spcPct val="150000"/>
              </a:lnSpc>
            </a:pPr>
            <a:r>
              <a:rPr lang="zh-CN" altLang="en-US" dirty="0"/>
              <a:t>    当所给的问题是从 </a:t>
            </a:r>
            <a:r>
              <a:rPr lang="en-US" altLang="zh-CN" dirty="0"/>
              <a:t>n </a:t>
            </a:r>
            <a:r>
              <a:rPr lang="zh-CN" altLang="en-US" dirty="0"/>
              <a:t>个元素的集合 </a:t>
            </a:r>
            <a:r>
              <a:rPr lang="en-US" altLang="zh-CN" dirty="0"/>
              <a:t>S </a:t>
            </a:r>
            <a:r>
              <a:rPr lang="zh-CN" altLang="en-US" dirty="0"/>
              <a:t>中找出满足某种性质的子集时，该问题对应的解空 间树为子集树。因此 </a:t>
            </a:r>
            <a:r>
              <a:rPr lang="en-US" altLang="zh-CN" dirty="0"/>
              <a:t>0-1 </a:t>
            </a:r>
            <a:r>
              <a:rPr lang="zh-CN" altLang="en-US" dirty="0"/>
              <a:t>背包问题的解空间是子集树。</a:t>
            </a:r>
          </a:p>
        </p:txBody>
      </p:sp>
      <p:sp>
        <p:nvSpPr>
          <p:cNvPr id="5" name="Oval 22"/>
          <p:cNvSpPr>
            <a:spLocks noChangeArrowheads="1"/>
          </p:cNvSpPr>
          <p:nvPr/>
        </p:nvSpPr>
        <p:spPr bwMode="auto">
          <a:xfrm>
            <a:off x="4066952" y="2492896"/>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A</a:t>
            </a:r>
          </a:p>
        </p:txBody>
      </p:sp>
      <p:sp>
        <p:nvSpPr>
          <p:cNvPr id="6" name="Oval 23"/>
          <p:cNvSpPr>
            <a:spLocks noChangeArrowheads="1"/>
          </p:cNvSpPr>
          <p:nvPr/>
        </p:nvSpPr>
        <p:spPr bwMode="auto">
          <a:xfrm>
            <a:off x="2698527" y="3069158"/>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B</a:t>
            </a:r>
          </a:p>
        </p:txBody>
      </p:sp>
      <p:sp>
        <p:nvSpPr>
          <p:cNvPr id="7" name="Oval 27"/>
          <p:cNvSpPr>
            <a:spLocks noChangeArrowheads="1"/>
          </p:cNvSpPr>
          <p:nvPr/>
        </p:nvSpPr>
        <p:spPr bwMode="auto">
          <a:xfrm>
            <a:off x="5435377" y="2996133"/>
            <a:ext cx="360363" cy="360363"/>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C</a:t>
            </a:r>
          </a:p>
        </p:txBody>
      </p:sp>
      <p:sp>
        <p:nvSpPr>
          <p:cNvPr id="8" name="Oval 28"/>
          <p:cNvSpPr>
            <a:spLocks noChangeArrowheads="1"/>
          </p:cNvSpPr>
          <p:nvPr/>
        </p:nvSpPr>
        <p:spPr bwMode="auto">
          <a:xfrm>
            <a:off x="2123654" y="3788296"/>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D</a:t>
            </a:r>
          </a:p>
        </p:txBody>
      </p:sp>
      <p:sp>
        <p:nvSpPr>
          <p:cNvPr id="9" name="Oval 29"/>
          <p:cNvSpPr>
            <a:spLocks noChangeArrowheads="1"/>
          </p:cNvSpPr>
          <p:nvPr/>
        </p:nvSpPr>
        <p:spPr bwMode="auto">
          <a:xfrm>
            <a:off x="3275534" y="3788296"/>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E</a:t>
            </a:r>
          </a:p>
        </p:txBody>
      </p:sp>
      <p:sp>
        <p:nvSpPr>
          <p:cNvPr id="10" name="Oval 35"/>
          <p:cNvSpPr>
            <a:spLocks noChangeArrowheads="1"/>
          </p:cNvSpPr>
          <p:nvPr/>
        </p:nvSpPr>
        <p:spPr bwMode="auto">
          <a:xfrm>
            <a:off x="4643934" y="3789263"/>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F</a:t>
            </a:r>
          </a:p>
        </p:txBody>
      </p:sp>
      <p:sp>
        <p:nvSpPr>
          <p:cNvPr id="11" name="Oval 36"/>
          <p:cNvSpPr>
            <a:spLocks noChangeArrowheads="1"/>
          </p:cNvSpPr>
          <p:nvPr/>
        </p:nvSpPr>
        <p:spPr bwMode="auto">
          <a:xfrm>
            <a:off x="6083846" y="3788296"/>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G</a:t>
            </a:r>
          </a:p>
        </p:txBody>
      </p:sp>
      <p:sp>
        <p:nvSpPr>
          <p:cNvPr id="12" name="Line 46"/>
          <p:cNvSpPr>
            <a:spLocks noChangeShapeType="1"/>
          </p:cNvSpPr>
          <p:nvPr/>
        </p:nvSpPr>
        <p:spPr bwMode="auto">
          <a:xfrm flipH="1">
            <a:off x="2987452" y="2780233"/>
            <a:ext cx="10795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3" name="Line 47"/>
          <p:cNvSpPr>
            <a:spLocks noChangeShapeType="1"/>
          </p:cNvSpPr>
          <p:nvPr/>
        </p:nvSpPr>
        <p:spPr bwMode="auto">
          <a:xfrm>
            <a:off x="4427315" y="2780233"/>
            <a:ext cx="1008062" cy="28892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4" name="Line 48"/>
          <p:cNvSpPr>
            <a:spLocks noChangeShapeType="1"/>
          </p:cNvSpPr>
          <p:nvPr/>
        </p:nvSpPr>
        <p:spPr bwMode="auto">
          <a:xfrm flipH="1">
            <a:off x="2339552" y="3389535"/>
            <a:ext cx="455812" cy="398761"/>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5" name="Line 49"/>
          <p:cNvSpPr>
            <a:spLocks noChangeShapeType="1"/>
          </p:cNvSpPr>
          <p:nvPr/>
        </p:nvSpPr>
        <p:spPr bwMode="auto">
          <a:xfrm>
            <a:off x="3002483" y="3356496"/>
            <a:ext cx="398709" cy="44057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6" name="Line 52"/>
          <p:cNvSpPr>
            <a:spLocks noChangeShapeType="1"/>
          </p:cNvSpPr>
          <p:nvPr/>
        </p:nvSpPr>
        <p:spPr bwMode="auto">
          <a:xfrm flipH="1">
            <a:off x="4930650" y="3356496"/>
            <a:ext cx="577751" cy="413518"/>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7" name="Line 53"/>
          <p:cNvSpPr>
            <a:spLocks noChangeShapeType="1"/>
          </p:cNvSpPr>
          <p:nvPr/>
        </p:nvSpPr>
        <p:spPr bwMode="auto">
          <a:xfrm>
            <a:off x="5781451" y="3356496"/>
            <a:ext cx="457360" cy="43768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18" name="Text Box 60"/>
          <p:cNvSpPr txBox="1">
            <a:spLocks noChangeArrowheads="1"/>
          </p:cNvSpPr>
          <p:nvPr/>
        </p:nvSpPr>
        <p:spPr bwMode="auto">
          <a:xfrm>
            <a:off x="3299739" y="2680288"/>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19" name="Oval 28"/>
          <p:cNvSpPr>
            <a:spLocks noChangeArrowheads="1"/>
          </p:cNvSpPr>
          <p:nvPr/>
        </p:nvSpPr>
        <p:spPr bwMode="auto">
          <a:xfrm>
            <a:off x="1835696" y="450852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H</a:t>
            </a:r>
          </a:p>
        </p:txBody>
      </p:sp>
      <p:sp>
        <p:nvSpPr>
          <p:cNvPr id="20" name="Oval 29"/>
          <p:cNvSpPr>
            <a:spLocks noChangeArrowheads="1"/>
          </p:cNvSpPr>
          <p:nvPr/>
        </p:nvSpPr>
        <p:spPr bwMode="auto">
          <a:xfrm>
            <a:off x="2411760" y="4509021"/>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I</a:t>
            </a:r>
          </a:p>
        </p:txBody>
      </p:sp>
      <p:sp>
        <p:nvSpPr>
          <p:cNvPr id="21" name="Oval 30"/>
          <p:cNvSpPr>
            <a:spLocks noChangeArrowheads="1"/>
          </p:cNvSpPr>
          <p:nvPr/>
        </p:nvSpPr>
        <p:spPr bwMode="auto">
          <a:xfrm>
            <a:off x="2988444" y="4509343"/>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J</a:t>
            </a:r>
          </a:p>
        </p:txBody>
      </p:sp>
      <p:sp>
        <p:nvSpPr>
          <p:cNvPr id="22" name="Oval 31"/>
          <p:cNvSpPr>
            <a:spLocks noChangeArrowheads="1"/>
          </p:cNvSpPr>
          <p:nvPr/>
        </p:nvSpPr>
        <p:spPr bwMode="auto">
          <a:xfrm>
            <a:off x="3681277" y="450852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K</a:t>
            </a:r>
          </a:p>
        </p:txBody>
      </p:sp>
      <p:sp>
        <p:nvSpPr>
          <p:cNvPr id="23" name="Oval 35"/>
          <p:cNvSpPr>
            <a:spLocks noChangeArrowheads="1"/>
          </p:cNvSpPr>
          <p:nvPr/>
        </p:nvSpPr>
        <p:spPr bwMode="auto">
          <a:xfrm>
            <a:off x="4355976" y="4509492"/>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L</a:t>
            </a:r>
          </a:p>
        </p:txBody>
      </p:sp>
      <p:sp>
        <p:nvSpPr>
          <p:cNvPr id="24" name="Oval 36"/>
          <p:cNvSpPr>
            <a:spLocks noChangeArrowheads="1"/>
          </p:cNvSpPr>
          <p:nvPr/>
        </p:nvSpPr>
        <p:spPr bwMode="auto">
          <a:xfrm>
            <a:off x="5075114" y="4509492"/>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M</a:t>
            </a:r>
          </a:p>
        </p:txBody>
      </p:sp>
      <p:sp>
        <p:nvSpPr>
          <p:cNvPr id="25" name="Line 48"/>
          <p:cNvSpPr>
            <a:spLocks noChangeShapeType="1"/>
          </p:cNvSpPr>
          <p:nvPr/>
        </p:nvSpPr>
        <p:spPr bwMode="auto">
          <a:xfrm flipH="1">
            <a:off x="2051596" y="4148162"/>
            <a:ext cx="215900"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26" name="Line 49"/>
          <p:cNvSpPr>
            <a:spLocks noChangeShapeType="1"/>
          </p:cNvSpPr>
          <p:nvPr/>
        </p:nvSpPr>
        <p:spPr bwMode="auto">
          <a:xfrm>
            <a:off x="2339678" y="4148658"/>
            <a:ext cx="287337" cy="360363"/>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27" name="Line 50"/>
          <p:cNvSpPr>
            <a:spLocks noChangeShapeType="1"/>
          </p:cNvSpPr>
          <p:nvPr/>
        </p:nvSpPr>
        <p:spPr bwMode="auto">
          <a:xfrm flipH="1">
            <a:off x="3153531" y="4119587"/>
            <a:ext cx="206573" cy="388938"/>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28" name="Line 51"/>
          <p:cNvSpPr>
            <a:spLocks noChangeShapeType="1"/>
          </p:cNvSpPr>
          <p:nvPr/>
        </p:nvSpPr>
        <p:spPr bwMode="auto">
          <a:xfrm>
            <a:off x="3562871" y="4092515"/>
            <a:ext cx="265695" cy="41601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29" name="Line 52"/>
          <p:cNvSpPr>
            <a:spLocks noChangeShapeType="1"/>
          </p:cNvSpPr>
          <p:nvPr/>
        </p:nvSpPr>
        <p:spPr bwMode="auto">
          <a:xfrm flipH="1">
            <a:off x="4570289" y="4119587"/>
            <a:ext cx="167692" cy="38990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0" name="Line 53"/>
          <p:cNvSpPr>
            <a:spLocks noChangeShapeType="1"/>
          </p:cNvSpPr>
          <p:nvPr/>
        </p:nvSpPr>
        <p:spPr bwMode="auto">
          <a:xfrm>
            <a:off x="4930651" y="4130377"/>
            <a:ext cx="287338" cy="379115"/>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1" name="Oval 35"/>
          <p:cNvSpPr>
            <a:spLocks noChangeArrowheads="1"/>
          </p:cNvSpPr>
          <p:nvPr/>
        </p:nvSpPr>
        <p:spPr bwMode="auto">
          <a:xfrm>
            <a:off x="5796756" y="4509095"/>
            <a:ext cx="360363"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N</a:t>
            </a:r>
          </a:p>
        </p:txBody>
      </p:sp>
      <p:sp>
        <p:nvSpPr>
          <p:cNvPr id="32" name="Oval 36"/>
          <p:cNvSpPr>
            <a:spLocks noChangeArrowheads="1"/>
          </p:cNvSpPr>
          <p:nvPr/>
        </p:nvSpPr>
        <p:spPr bwMode="auto">
          <a:xfrm>
            <a:off x="6515894" y="4509095"/>
            <a:ext cx="360362" cy="360362"/>
          </a:xfrm>
          <a:prstGeom prst="ellipse">
            <a:avLst/>
          </a:prstGeom>
          <a:noFill/>
          <a:ln>
            <a:solidFill>
              <a:srgbClr val="008000"/>
            </a:solidFill>
          </a:ln>
        </p:spPr>
        <p:style>
          <a:lnRef idx="1">
            <a:schemeClr val="accent4"/>
          </a:lnRef>
          <a:fillRef idx="2">
            <a:schemeClr val="accent4"/>
          </a:fillRef>
          <a:effectRef idx="1">
            <a:schemeClr val="accent4"/>
          </a:effectRef>
          <a:fontRef idx="minor">
            <a:schemeClr val="dk1"/>
          </a:fontRef>
        </p:style>
        <p:txBody>
          <a:bodyPr wrap="none" anchor="ctr"/>
          <a:lstStyle/>
          <a:p>
            <a:pPr algn="ctr" fontAlgn="auto">
              <a:spcBef>
                <a:spcPts val="0"/>
              </a:spcBef>
              <a:spcAft>
                <a:spcPts val="0"/>
              </a:spcAft>
              <a:defRPr/>
            </a:pPr>
            <a:r>
              <a:rPr lang="en-US" altLang="zh-CN" sz="2000" b="1" dirty="0">
                <a:solidFill>
                  <a:schemeClr val="tx1"/>
                </a:solidFill>
              </a:rPr>
              <a:t>O</a:t>
            </a:r>
          </a:p>
        </p:txBody>
      </p:sp>
      <p:sp>
        <p:nvSpPr>
          <p:cNvPr id="33" name="Line 52"/>
          <p:cNvSpPr>
            <a:spLocks noChangeShapeType="1"/>
          </p:cNvSpPr>
          <p:nvPr/>
        </p:nvSpPr>
        <p:spPr bwMode="auto">
          <a:xfrm flipH="1">
            <a:off x="6011069" y="4077295"/>
            <a:ext cx="217487"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4" name="Line 53"/>
          <p:cNvSpPr>
            <a:spLocks noChangeShapeType="1"/>
          </p:cNvSpPr>
          <p:nvPr/>
        </p:nvSpPr>
        <p:spPr bwMode="auto">
          <a:xfrm>
            <a:off x="6371431" y="4077295"/>
            <a:ext cx="287338" cy="431800"/>
          </a:xfrm>
          <a:prstGeom prst="line">
            <a:avLst/>
          </a:prstGeom>
          <a:noFill/>
          <a:ln w="9525">
            <a:solidFill>
              <a:schemeClr val="tx1"/>
            </a:solidFill>
            <a:round/>
          </a:ln>
          <a:effectLst/>
        </p:spPr>
        <p:txBody>
          <a:bodyPr/>
          <a:lstStyle/>
          <a:p>
            <a:pPr fontAlgn="auto">
              <a:spcBef>
                <a:spcPts val="0"/>
              </a:spcBef>
              <a:spcAft>
                <a:spcPts val="0"/>
              </a:spcAft>
              <a:defRPr/>
            </a:pPr>
            <a:endParaRPr lang="zh-CN" altLang="en-US" sz="2000" b="1">
              <a:latin typeface="+mn-lt"/>
              <a:ea typeface="+mn-ea"/>
            </a:endParaRPr>
          </a:p>
        </p:txBody>
      </p:sp>
      <p:sp>
        <p:nvSpPr>
          <p:cNvPr id="35" name="Text Box 60"/>
          <p:cNvSpPr txBox="1">
            <a:spLocks noChangeArrowheads="1"/>
          </p:cNvSpPr>
          <p:nvPr/>
        </p:nvSpPr>
        <p:spPr bwMode="auto">
          <a:xfrm>
            <a:off x="2356002" y="3344654"/>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36" name="Text Box 60"/>
          <p:cNvSpPr txBox="1">
            <a:spLocks noChangeArrowheads="1"/>
          </p:cNvSpPr>
          <p:nvPr/>
        </p:nvSpPr>
        <p:spPr bwMode="auto">
          <a:xfrm>
            <a:off x="3130217" y="3312113"/>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37" name="Text Box 60"/>
          <p:cNvSpPr txBox="1">
            <a:spLocks noChangeArrowheads="1"/>
          </p:cNvSpPr>
          <p:nvPr/>
        </p:nvSpPr>
        <p:spPr bwMode="auto">
          <a:xfrm>
            <a:off x="1899934" y="4088631"/>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38" name="Text Box 60"/>
          <p:cNvSpPr txBox="1">
            <a:spLocks noChangeArrowheads="1"/>
          </p:cNvSpPr>
          <p:nvPr/>
        </p:nvSpPr>
        <p:spPr bwMode="auto">
          <a:xfrm>
            <a:off x="2434736" y="4100495"/>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39" name="Text Box 60"/>
          <p:cNvSpPr txBox="1">
            <a:spLocks noChangeArrowheads="1"/>
          </p:cNvSpPr>
          <p:nvPr/>
        </p:nvSpPr>
        <p:spPr bwMode="auto">
          <a:xfrm>
            <a:off x="3066159" y="4042453"/>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40" name="Text Box 60"/>
          <p:cNvSpPr txBox="1">
            <a:spLocks noChangeArrowheads="1"/>
          </p:cNvSpPr>
          <p:nvPr/>
        </p:nvSpPr>
        <p:spPr bwMode="auto">
          <a:xfrm>
            <a:off x="3600961" y="4054317"/>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41" name="Text Box 60"/>
          <p:cNvSpPr txBox="1">
            <a:spLocks noChangeArrowheads="1"/>
          </p:cNvSpPr>
          <p:nvPr/>
        </p:nvSpPr>
        <p:spPr bwMode="auto">
          <a:xfrm>
            <a:off x="4458927" y="407277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42" name="Text Box 60"/>
          <p:cNvSpPr txBox="1">
            <a:spLocks noChangeArrowheads="1"/>
          </p:cNvSpPr>
          <p:nvPr/>
        </p:nvSpPr>
        <p:spPr bwMode="auto">
          <a:xfrm>
            <a:off x="4993729" y="4084636"/>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43" name="Text Box 60"/>
          <p:cNvSpPr txBox="1">
            <a:spLocks noChangeArrowheads="1"/>
          </p:cNvSpPr>
          <p:nvPr/>
        </p:nvSpPr>
        <p:spPr bwMode="auto">
          <a:xfrm>
            <a:off x="5903119" y="4016488"/>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44" name="Text Box 60"/>
          <p:cNvSpPr txBox="1">
            <a:spLocks noChangeArrowheads="1"/>
          </p:cNvSpPr>
          <p:nvPr/>
        </p:nvSpPr>
        <p:spPr bwMode="auto">
          <a:xfrm>
            <a:off x="6437921" y="4028352"/>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45" name="Text Box 60"/>
          <p:cNvSpPr txBox="1">
            <a:spLocks noChangeArrowheads="1"/>
          </p:cNvSpPr>
          <p:nvPr/>
        </p:nvSpPr>
        <p:spPr bwMode="auto">
          <a:xfrm>
            <a:off x="4969762" y="3368384"/>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1</a:t>
            </a:r>
          </a:p>
        </p:txBody>
      </p:sp>
      <p:sp>
        <p:nvSpPr>
          <p:cNvPr id="46" name="Text Box 60"/>
          <p:cNvSpPr txBox="1">
            <a:spLocks noChangeArrowheads="1"/>
          </p:cNvSpPr>
          <p:nvPr/>
        </p:nvSpPr>
        <p:spPr bwMode="auto">
          <a:xfrm>
            <a:off x="5937977" y="3311663"/>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47" name="Text Box 60"/>
          <p:cNvSpPr txBox="1">
            <a:spLocks noChangeArrowheads="1"/>
          </p:cNvSpPr>
          <p:nvPr/>
        </p:nvSpPr>
        <p:spPr bwMode="auto">
          <a:xfrm>
            <a:off x="4892552" y="2573938"/>
            <a:ext cx="325437" cy="400050"/>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sz="2000" b="1" dirty="0">
                <a:latin typeface="+mn-lt"/>
                <a:ea typeface="+mn-ea"/>
              </a:rPr>
              <a:t>0</a:t>
            </a:r>
          </a:p>
        </p:txBody>
      </p:sp>
      <p:sp>
        <p:nvSpPr>
          <p:cNvPr id="48" name="矩形 47"/>
          <p:cNvSpPr/>
          <p:nvPr/>
        </p:nvSpPr>
        <p:spPr>
          <a:xfrm>
            <a:off x="3237165" y="5403681"/>
            <a:ext cx="2031325" cy="369332"/>
          </a:xfrm>
          <a:prstGeom prst="rect">
            <a:avLst/>
          </a:prstGeom>
        </p:spPr>
        <p:txBody>
          <a:bodyPr wrap="none">
            <a:spAutoFit/>
          </a:bodyPr>
          <a:lstStyle/>
          <a:p>
            <a:r>
              <a:rPr lang="zh-CN" altLang="en-US" dirty="0"/>
              <a:t>图 </a:t>
            </a:r>
            <a:r>
              <a:rPr lang="en-US" altLang="zh-CN" dirty="0"/>
              <a:t>0-1 </a:t>
            </a:r>
            <a:r>
              <a:rPr lang="zh-CN" altLang="en-US" dirty="0"/>
              <a:t>背包子集树</a:t>
            </a:r>
          </a:p>
        </p:txBody>
      </p:sp>
    </p:spTree>
    <p:extLst>
      <p:ext uri="{BB962C8B-B14F-4D97-AF65-F5344CB8AC3E}">
        <p14:creationId xmlns:p14="http://schemas.microsoft.com/office/powerpoint/2010/main" val="23637712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476672"/>
            <a:ext cx="1467068" cy="369332"/>
          </a:xfrm>
          <a:prstGeom prst="rect">
            <a:avLst/>
          </a:prstGeom>
        </p:spPr>
        <p:txBody>
          <a:bodyPr wrap="none">
            <a:spAutoFit/>
          </a:bodyPr>
          <a:lstStyle/>
          <a:p>
            <a:r>
              <a:rPr lang="en-US" altLang="zh-CN"/>
              <a:t>2</a:t>
            </a:r>
            <a:r>
              <a:rPr lang="zh-CN" altLang="en-US"/>
              <a:t>．算法描述</a:t>
            </a:r>
            <a:endParaRPr lang="zh-CN" altLang="en-US" dirty="0"/>
          </a:p>
        </p:txBody>
      </p:sp>
      <p:sp>
        <p:nvSpPr>
          <p:cNvPr id="3" name="矩形 2"/>
          <p:cNvSpPr/>
          <p:nvPr/>
        </p:nvSpPr>
        <p:spPr>
          <a:xfrm>
            <a:off x="323528" y="853808"/>
            <a:ext cx="3816424" cy="4686155"/>
          </a:xfrm>
          <a:prstGeom prst="rect">
            <a:avLst/>
          </a:prstGeom>
          <a:ln>
            <a:solidFill>
              <a:schemeClr val="tx1"/>
            </a:solidFill>
          </a:ln>
        </p:spPr>
        <p:txBody>
          <a:bodyPr wrap="square">
            <a:spAutoFit/>
          </a:bodyPr>
          <a:lstStyle/>
          <a:p>
            <a:pPr indent="133350" defTabSz="685800" fontAlgn="auto">
              <a:lnSpc>
                <a:spcPct val="125000"/>
              </a:lnSpc>
              <a:spcBef>
                <a:spcPts val="0"/>
              </a:spcBef>
              <a:spcAft>
                <a:spcPts val="0"/>
              </a:spcAft>
            </a:pPr>
            <a:r>
              <a:rPr lang="en-US" altLang="zh-CN" sz="1600" b="1" dirty="0">
                <a:solidFill>
                  <a:prstClr val="black"/>
                </a:solidFill>
                <a:latin typeface="Calibri"/>
              </a:rPr>
              <a:t>class Knap</a:t>
            </a:r>
            <a:endParaRPr lang="zh-CN" altLang="zh-CN" sz="1600" b="1" dirty="0">
              <a:solidFill>
                <a:prstClr val="black"/>
              </a:solidFill>
              <a:latin typeface="Calibri"/>
            </a:endParaRPr>
          </a:p>
          <a:p>
            <a:pPr indent="133350" defTabSz="685800" fontAlgn="auto">
              <a:lnSpc>
                <a:spcPct val="125000"/>
              </a:lnSpc>
              <a:spcBef>
                <a:spcPts val="0"/>
              </a:spcBef>
              <a:spcAft>
                <a:spcPts val="0"/>
              </a:spcAft>
            </a:pPr>
            <a:r>
              <a:rPr lang="en-US" altLang="zh-CN" sz="1600" b="1" dirty="0">
                <a:solidFill>
                  <a:prstClr val="black"/>
                </a:solidFill>
                <a:latin typeface="Calibri"/>
              </a:rPr>
              <a:t>{  friend </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Knaspack</a:t>
            </a:r>
            <a:r>
              <a:rPr lang="en-US" altLang="zh-CN" sz="1600" b="1" dirty="0">
                <a:solidFill>
                  <a:prstClr val="black"/>
                </a:solidFill>
                <a:latin typeface="Calibri"/>
              </a:rPr>
              <a:t>(</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int</a:t>
            </a:r>
            <a:r>
              <a:rPr lang="en-US" altLang="zh-CN" sz="1600" b="1" dirty="0">
                <a:solidFill>
                  <a:prstClr val="black"/>
                </a:solidFill>
                <a:latin typeface="Calibri"/>
              </a:rPr>
              <a:t> );</a:t>
            </a:r>
            <a:endParaRPr lang="zh-CN" altLang="zh-CN" sz="1600" b="1" dirty="0">
              <a:solidFill>
                <a:prstClr val="black"/>
              </a:solidFill>
              <a:latin typeface="Calibri"/>
            </a:endParaRPr>
          </a:p>
          <a:p>
            <a:pPr indent="179705" defTabSz="685800" fontAlgn="auto">
              <a:lnSpc>
                <a:spcPct val="125000"/>
              </a:lnSpc>
              <a:spcBef>
                <a:spcPts val="0"/>
              </a:spcBef>
              <a:spcAft>
                <a:spcPts val="0"/>
              </a:spcAft>
            </a:pPr>
            <a:r>
              <a:rPr lang="en-US" altLang="zh-CN" sz="1600" b="1" dirty="0">
                <a:solidFill>
                  <a:prstClr val="black"/>
                </a:solidFill>
                <a:latin typeface="Calibri"/>
              </a:rPr>
              <a:t>public :</a:t>
            </a:r>
            <a:endParaRPr lang="zh-CN" altLang="zh-CN" sz="1600" b="1" dirty="0">
              <a:solidFill>
                <a:prstClr val="black"/>
              </a:solidFill>
              <a:latin typeface="Calibri"/>
            </a:endParaRP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Bound(</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400050" defTabSz="685800" fontAlgn="auto">
              <a:lnSpc>
                <a:spcPct val="125000"/>
              </a:lnSpc>
              <a:spcBef>
                <a:spcPts val="0"/>
              </a:spcBef>
              <a:spcAft>
                <a:spcPts val="0"/>
              </a:spcAft>
            </a:pPr>
            <a:r>
              <a:rPr lang="en-US" altLang="zh-CN" sz="1600" b="1" dirty="0">
                <a:solidFill>
                  <a:prstClr val="black"/>
                </a:solidFill>
                <a:latin typeface="Calibri"/>
              </a:rPr>
              <a:t>void Backtrack(</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C;//</a:t>
            </a:r>
            <a:r>
              <a:rPr lang="zh-CN" altLang="zh-CN" sz="1600" b="1" dirty="0">
                <a:solidFill>
                  <a:prstClr val="black"/>
                </a:solidFill>
                <a:latin typeface="Calibri"/>
              </a:rPr>
              <a:t>背包容量</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N;//</a:t>
            </a:r>
            <a:r>
              <a:rPr lang="zh-CN" altLang="zh-CN" sz="1600" b="1" dirty="0">
                <a:solidFill>
                  <a:prstClr val="black"/>
                </a:solidFill>
                <a:latin typeface="Calibri"/>
              </a:rPr>
              <a:t>物品数</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*w;//</a:t>
            </a:r>
            <a:r>
              <a:rPr lang="zh-CN" altLang="zh-CN" sz="1600" b="1" dirty="0">
                <a:solidFill>
                  <a:prstClr val="black"/>
                </a:solidFill>
                <a:latin typeface="Calibri"/>
              </a:rPr>
              <a:t>物品重量</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*p;//</a:t>
            </a:r>
            <a:r>
              <a:rPr lang="zh-CN" altLang="zh-CN" sz="1600" b="1" dirty="0">
                <a:solidFill>
                  <a:prstClr val="black"/>
                </a:solidFill>
                <a:latin typeface="Calibri"/>
              </a:rPr>
              <a:t>物品价值数组</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cw</a:t>
            </a:r>
            <a:r>
              <a:rPr lang="en-US" altLang="zh-CN" sz="1600" b="1" dirty="0">
                <a:solidFill>
                  <a:prstClr val="black"/>
                </a:solidFill>
                <a:latin typeface="Calibri"/>
              </a:rPr>
              <a:t>;//</a:t>
            </a:r>
            <a:r>
              <a:rPr lang="zh-CN" altLang="zh-CN" sz="1600" b="1" dirty="0">
                <a:solidFill>
                  <a:prstClr val="black"/>
                </a:solidFill>
                <a:latin typeface="Calibri"/>
              </a:rPr>
              <a:t>当前重量</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cp</a:t>
            </a:r>
            <a:r>
              <a:rPr lang="en-US" altLang="zh-CN" sz="1600" b="1" dirty="0">
                <a:solidFill>
                  <a:prstClr val="black"/>
                </a:solidFill>
                <a:latin typeface="Calibri"/>
              </a:rPr>
              <a:t>;//</a:t>
            </a:r>
            <a:r>
              <a:rPr lang="zh-CN" altLang="zh-CN" sz="1600" b="1" dirty="0">
                <a:solidFill>
                  <a:prstClr val="black"/>
                </a:solidFill>
                <a:latin typeface="Calibri"/>
              </a:rPr>
              <a:t>当前价值</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bestp</a:t>
            </a:r>
            <a:r>
              <a:rPr lang="en-US" altLang="zh-CN" sz="1600" b="1" dirty="0">
                <a:solidFill>
                  <a:prstClr val="black"/>
                </a:solidFill>
                <a:latin typeface="Calibri"/>
              </a:rPr>
              <a:t>;//</a:t>
            </a:r>
            <a:r>
              <a:rPr lang="zh-CN" altLang="zh-CN" sz="1600" b="1" dirty="0">
                <a:solidFill>
                  <a:prstClr val="black"/>
                </a:solidFill>
                <a:latin typeface="Calibri"/>
              </a:rPr>
              <a:t>当前最优价值</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*x;//</a:t>
            </a:r>
            <a:r>
              <a:rPr lang="zh-CN" altLang="zh-CN" sz="1600" b="1" dirty="0">
                <a:solidFill>
                  <a:prstClr val="black"/>
                </a:solidFill>
                <a:latin typeface="Calibri"/>
              </a:rPr>
              <a:t>当前解</a:t>
            </a:r>
          </a:p>
          <a:p>
            <a:pPr indent="400050"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bestx</a:t>
            </a:r>
            <a:r>
              <a:rPr lang="en-US" altLang="zh-CN" sz="1600" b="1" dirty="0">
                <a:solidFill>
                  <a:prstClr val="black"/>
                </a:solidFill>
                <a:latin typeface="Calibri"/>
              </a:rPr>
              <a:t>; //</a:t>
            </a:r>
            <a:r>
              <a:rPr lang="zh-CN" altLang="zh-CN" sz="1600" b="1" dirty="0">
                <a:solidFill>
                  <a:prstClr val="black"/>
                </a:solidFill>
                <a:latin typeface="Calibri"/>
              </a:rPr>
              <a:t>当前最优解</a:t>
            </a:r>
          </a:p>
          <a:p>
            <a:pPr indent="133350" defTabSz="685800" fontAlgn="auto">
              <a:lnSpc>
                <a:spcPct val="125000"/>
              </a:lnSpc>
              <a:spcBef>
                <a:spcPts val="0"/>
              </a:spcBef>
              <a:spcAft>
                <a:spcPts val="0"/>
              </a:spcAft>
            </a:pPr>
            <a:r>
              <a:rPr lang="en-US" altLang="zh-CN" sz="1600" b="1" dirty="0">
                <a:solidFill>
                  <a:prstClr val="black"/>
                </a:solidFill>
                <a:latin typeface="Calibri"/>
              </a:rPr>
              <a:t>};</a:t>
            </a:r>
            <a:endParaRPr lang="zh-CN" altLang="zh-CN" sz="1600" b="1" dirty="0">
              <a:solidFill>
                <a:prstClr val="black"/>
              </a:solidFill>
              <a:latin typeface="Calibri"/>
            </a:endParaRPr>
          </a:p>
        </p:txBody>
      </p:sp>
      <p:sp>
        <p:nvSpPr>
          <p:cNvPr id="4" name="矩形 3"/>
          <p:cNvSpPr/>
          <p:nvPr/>
        </p:nvSpPr>
        <p:spPr>
          <a:xfrm>
            <a:off x="4355976" y="185727"/>
            <a:ext cx="4608512" cy="6555641"/>
          </a:xfrm>
          <a:prstGeom prst="rect">
            <a:avLst/>
          </a:prstGeom>
          <a:ln>
            <a:solidFill>
              <a:schemeClr val="tx1"/>
            </a:solidFill>
          </a:ln>
        </p:spPr>
        <p:txBody>
          <a:bodyPr wrap="square">
            <a:spAutoFit/>
          </a:bodyPr>
          <a:lstStyle/>
          <a:p>
            <a:pPr indent="133350" defTabSz="685800" fontAlgn="auto">
              <a:lnSpc>
                <a:spcPct val="125000"/>
              </a:lnSpc>
              <a:spcBef>
                <a:spcPts val="0"/>
              </a:spcBef>
              <a:spcAft>
                <a:spcPts val="0"/>
              </a:spcAft>
            </a:pPr>
            <a:r>
              <a:rPr lang="en-US" altLang="zh-CN" sz="1600" b="1" dirty="0">
                <a:solidFill>
                  <a:prstClr val="black"/>
                </a:solidFill>
                <a:latin typeface="Calibri"/>
              </a:rPr>
              <a:t>void Knap::Backtrack(</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133350" defTabSz="685800" fontAlgn="auto">
              <a:lnSpc>
                <a:spcPct val="125000"/>
              </a:lnSpc>
              <a:spcBef>
                <a:spcPts val="0"/>
              </a:spcBef>
              <a:spcAft>
                <a:spcPts val="0"/>
              </a:spcAft>
            </a:pPr>
            <a:r>
              <a:rPr lang="en-US" altLang="zh-CN" sz="1600" b="1" dirty="0">
                <a:solidFill>
                  <a:prstClr val="black"/>
                </a:solidFill>
                <a:latin typeface="Calibri"/>
              </a:rPr>
              <a:t>{  if(</a:t>
            </a:r>
            <a:r>
              <a:rPr lang="en-US" altLang="zh-CN" sz="1600" b="1" dirty="0" err="1">
                <a:solidFill>
                  <a:prstClr val="black"/>
                </a:solidFill>
                <a:latin typeface="Calibri"/>
              </a:rPr>
              <a:t>i</a:t>
            </a:r>
            <a:r>
              <a:rPr lang="en-US" altLang="zh-CN" sz="1600" b="1" dirty="0">
                <a:solidFill>
                  <a:prstClr val="black"/>
                </a:solidFill>
                <a:latin typeface="Calibri"/>
              </a:rPr>
              <a:t>&gt;N)//</a:t>
            </a:r>
            <a:r>
              <a:rPr lang="zh-CN" altLang="zh-CN" sz="1600" b="1" dirty="0">
                <a:solidFill>
                  <a:prstClr val="black"/>
                </a:solidFill>
                <a:latin typeface="Calibri"/>
              </a:rPr>
              <a:t>到达叶子结点</a:t>
            </a:r>
          </a:p>
          <a:p>
            <a:pPr indent="400050" defTabSz="685800" fontAlgn="auto">
              <a:lnSpc>
                <a:spcPct val="125000"/>
              </a:lnSpc>
              <a:spcBef>
                <a:spcPts val="0"/>
              </a:spcBef>
              <a:spcAft>
                <a:spcPts val="0"/>
              </a:spcAft>
            </a:pPr>
            <a:r>
              <a:rPr lang="en-US" altLang="zh-CN" sz="1600" b="1" dirty="0">
                <a:solidFill>
                  <a:prstClr val="black"/>
                </a:solidFill>
                <a:latin typeface="Calibri"/>
              </a:rPr>
              <a:t>{  </a:t>
            </a:r>
            <a:r>
              <a:rPr lang="en-US" altLang="zh-CN" sz="1600" b="1" dirty="0" err="1">
                <a:solidFill>
                  <a:prstClr val="black"/>
                </a:solidFill>
                <a:latin typeface="Calibri"/>
              </a:rPr>
              <a:t>bestp</a:t>
            </a:r>
            <a:r>
              <a:rPr lang="en-US" altLang="zh-CN" sz="1600" b="1" dirty="0">
                <a:solidFill>
                  <a:prstClr val="black"/>
                </a:solidFill>
                <a:latin typeface="Calibri"/>
              </a:rPr>
              <a:t>=</a:t>
            </a:r>
            <a:r>
              <a:rPr lang="en-US" altLang="zh-CN" sz="1600" b="1" dirty="0" err="1">
                <a:solidFill>
                  <a:prstClr val="black"/>
                </a:solidFill>
                <a:latin typeface="Calibri"/>
              </a:rPr>
              <a:t>cp</a:t>
            </a:r>
            <a:r>
              <a:rPr lang="en-US" altLang="zh-CN" sz="1600" b="1" dirty="0">
                <a:solidFill>
                  <a:prstClr val="black"/>
                </a:solidFill>
                <a:latin typeface="Calibri"/>
              </a:rPr>
              <a:t>;   //</a:t>
            </a:r>
            <a:r>
              <a:rPr lang="zh-CN" altLang="zh-CN" sz="1600" b="1" dirty="0">
                <a:solidFill>
                  <a:prstClr val="black"/>
                </a:solidFill>
                <a:latin typeface="Calibri"/>
              </a:rPr>
              <a:t>保存最优解</a:t>
            </a:r>
          </a:p>
          <a:p>
            <a:pPr indent="582930" defTabSz="685800" fontAlgn="auto">
              <a:lnSpc>
                <a:spcPct val="125000"/>
              </a:lnSpc>
              <a:spcBef>
                <a:spcPts val="0"/>
              </a:spcBef>
              <a:spcAft>
                <a:spcPts val="0"/>
              </a:spcAft>
            </a:pPr>
            <a:r>
              <a:rPr lang="en-US" altLang="zh-CN" sz="1600" b="1" dirty="0">
                <a:solidFill>
                  <a:prstClr val="black"/>
                </a:solidFill>
                <a:latin typeface="Calibri"/>
              </a:rPr>
              <a:t>for (</a:t>
            </a:r>
            <a:r>
              <a:rPr lang="en-US" altLang="zh-CN" sz="1600" b="1" dirty="0" err="1">
                <a:solidFill>
                  <a:prstClr val="black"/>
                </a:solidFill>
                <a:latin typeface="Calibri"/>
              </a:rPr>
              <a:t>int</a:t>
            </a:r>
            <a:r>
              <a:rPr lang="en-US" altLang="zh-CN" sz="1600" b="1" dirty="0">
                <a:solidFill>
                  <a:prstClr val="black"/>
                </a:solidFill>
                <a:latin typeface="Calibri"/>
              </a:rPr>
              <a:t> j=1;j&lt;=</a:t>
            </a:r>
            <a:r>
              <a:rPr lang="en-US" altLang="zh-CN" sz="1600" b="1" dirty="0" err="1">
                <a:solidFill>
                  <a:prstClr val="black"/>
                </a:solidFill>
                <a:latin typeface="Calibri"/>
              </a:rPr>
              <a:t>N;j</a:t>
            </a:r>
            <a:r>
              <a:rPr lang="en-US" altLang="zh-CN" sz="1600" b="1" dirty="0">
                <a:solidFill>
                  <a:prstClr val="black"/>
                </a:solidFill>
                <a:latin typeface="Calibri"/>
              </a:rPr>
              <a:t>++)</a:t>
            </a:r>
            <a:endParaRPr lang="zh-CN" altLang="zh-CN" sz="1600" b="1" dirty="0">
              <a:solidFill>
                <a:prstClr val="black"/>
              </a:solidFill>
              <a:latin typeface="Calibri"/>
            </a:endParaRPr>
          </a:p>
          <a:p>
            <a:pPr indent="266700" defTabSz="685800" fontAlgn="auto">
              <a:lnSpc>
                <a:spcPct val="125000"/>
              </a:lnSpc>
              <a:spcBef>
                <a:spcPts val="0"/>
              </a:spcBef>
              <a:spcAft>
                <a:spcPts val="0"/>
              </a:spcAft>
            </a:pPr>
            <a:r>
              <a:rPr lang="en-US" altLang="zh-CN" sz="1600" b="1" dirty="0">
                <a:solidFill>
                  <a:prstClr val="black"/>
                </a:solidFill>
                <a:latin typeface="Calibri"/>
              </a:rPr>
              <a:t>       </a:t>
            </a:r>
            <a:r>
              <a:rPr lang="en-US" altLang="zh-CN" sz="1600" b="1" dirty="0" err="1">
                <a:solidFill>
                  <a:prstClr val="black"/>
                </a:solidFill>
                <a:latin typeface="Calibri"/>
              </a:rPr>
              <a:t>bestx</a:t>
            </a:r>
            <a:r>
              <a:rPr lang="en-US" altLang="zh-CN" sz="1600" b="1" dirty="0">
                <a:solidFill>
                  <a:prstClr val="black"/>
                </a:solidFill>
                <a:latin typeface="Calibri"/>
              </a:rPr>
              <a:t>[j]=x[j];</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a:solidFill>
                  <a:prstClr val="black"/>
                </a:solidFill>
                <a:latin typeface="Calibri"/>
              </a:rPr>
              <a:t>return ;}</a:t>
            </a:r>
            <a:endParaRPr lang="zh-CN" altLang="zh-CN" sz="1600" b="1" dirty="0">
              <a:solidFill>
                <a:prstClr val="black"/>
              </a:solidFill>
              <a:latin typeface="Calibri"/>
            </a:endParaRPr>
          </a:p>
          <a:p>
            <a:pPr indent="269240" defTabSz="685800" fontAlgn="auto">
              <a:lnSpc>
                <a:spcPct val="125000"/>
              </a:lnSpc>
              <a:spcBef>
                <a:spcPts val="0"/>
              </a:spcBef>
              <a:spcAft>
                <a:spcPts val="0"/>
              </a:spcAft>
            </a:pPr>
            <a:r>
              <a:rPr lang="en-US" altLang="zh-CN" sz="1600" b="1" dirty="0">
                <a:solidFill>
                  <a:prstClr val="black"/>
                </a:solidFill>
                <a:latin typeface="Calibri"/>
              </a:rPr>
              <a:t>if(</a:t>
            </a:r>
            <a:r>
              <a:rPr lang="en-US" altLang="zh-CN" sz="1600" b="1" dirty="0" err="1">
                <a:solidFill>
                  <a:prstClr val="black"/>
                </a:solidFill>
                <a:latin typeface="Calibri"/>
              </a:rPr>
              <a:t>cw+w</a:t>
            </a:r>
            <a:r>
              <a:rPr lang="en-US" altLang="zh-CN" sz="1600" b="1" dirty="0">
                <a:solidFill>
                  <a:prstClr val="black"/>
                </a:solidFill>
                <a:latin typeface="Calibri"/>
              </a:rPr>
              <a:t>[</a:t>
            </a:r>
            <a:r>
              <a:rPr lang="en-US" altLang="zh-CN" sz="1600" b="1" dirty="0" err="1">
                <a:solidFill>
                  <a:prstClr val="black"/>
                </a:solidFill>
                <a:latin typeface="Calibri"/>
              </a:rPr>
              <a:t>i</a:t>
            </a:r>
            <a:r>
              <a:rPr lang="en-US" altLang="zh-CN" sz="1600" b="1" dirty="0">
                <a:solidFill>
                  <a:prstClr val="black"/>
                </a:solidFill>
                <a:latin typeface="Calibri"/>
              </a:rPr>
              <a:t>]&lt;=C)//</a:t>
            </a:r>
            <a:r>
              <a:rPr lang="zh-CN" altLang="zh-CN" sz="1600" b="1" dirty="0">
                <a:solidFill>
                  <a:prstClr val="black"/>
                </a:solidFill>
                <a:latin typeface="Calibri"/>
              </a:rPr>
              <a:t>搜素左子树</a:t>
            </a:r>
          </a:p>
          <a:p>
            <a:pPr indent="400050" defTabSz="685800" fontAlgn="auto">
              <a:lnSpc>
                <a:spcPct val="125000"/>
              </a:lnSpc>
              <a:spcBef>
                <a:spcPts val="0"/>
              </a:spcBef>
              <a:spcAft>
                <a:spcPts val="0"/>
              </a:spcAft>
            </a:pPr>
            <a:r>
              <a:rPr lang="en-US" altLang="zh-CN" sz="1600" b="1" dirty="0">
                <a:solidFill>
                  <a:prstClr val="black"/>
                </a:solidFill>
                <a:latin typeface="Calibri"/>
              </a:rPr>
              <a:t>{  x[</a:t>
            </a:r>
            <a:r>
              <a:rPr lang="en-US" altLang="zh-CN" sz="1600" b="1" dirty="0" err="1">
                <a:solidFill>
                  <a:prstClr val="black"/>
                </a:solidFill>
                <a:latin typeface="Calibri"/>
              </a:rPr>
              <a:t>i</a:t>
            </a:r>
            <a:r>
              <a:rPr lang="en-US" altLang="zh-CN" sz="1600" b="1" dirty="0">
                <a:solidFill>
                  <a:prstClr val="black"/>
                </a:solidFill>
                <a:latin typeface="Calibri"/>
              </a:rPr>
              <a:t>]=1;</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err="1">
                <a:solidFill>
                  <a:prstClr val="black"/>
                </a:solidFill>
                <a:latin typeface="Calibri"/>
              </a:rPr>
              <a:t>cw</a:t>
            </a:r>
            <a:r>
              <a:rPr lang="en-US" altLang="zh-CN" sz="1600" b="1" dirty="0">
                <a:solidFill>
                  <a:prstClr val="black"/>
                </a:solidFill>
                <a:latin typeface="Calibri"/>
              </a:rPr>
              <a:t>+=w[</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err="1">
                <a:solidFill>
                  <a:prstClr val="black"/>
                </a:solidFill>
                <a:latin typeface="Calibri"/>
              </a:rPr>
              <a:t>cp</a:t>
            </a:r>
            <a:r>
              <a:rPr lang="en-US" altLang="zh-CN" sz="1600" b="1" dirty="0">
                <a:solidFill>
                  <a:prstClr val="black"/>
                </a:solidFill>
                <a:latin typeface="Calibri"/>
              </a:rPr>
              <a:t>+=p[</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a:solidFill>
                  <a:prstClr val="black"/>
                </a:solidFill>
                <a:latin typeface="Calibri"/>
              </a:rPr>
              <a:t>Backtrack(i+1);</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a:solidFill>
                  <a:prstClr val="black"/>
                </a:solidFill>
                <a:latin typeface="Calibri"/>
              </a:rPr>
              <a:t>x[</a:t>
            </a:r>
            <a:r>
              <a:rPr lang="en-US" altLang="zh-CN" sz="1600" b="1" dirty="0" err="1">
                <a:solidFill>
                  <a:prstClr val="black"/>
                </a:solidFill>
                <a:latin typeface="Calibri"/>
              </a:rPr>
              <a:t>i</a:t>
            </a:r>
            <a:r>
              <a:rPr lang="en-US" altLang="zh-CN" sz="1600" b="1" dirty="0">
                <a:solidFill>
                  <a:prstClr val="black"/>
                </a:solidFill>
                <a:latin typeface="Calibri"/>
              </a:rPr>
              <a:t>]=0;</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err="1">
                <a:solidFill>
                  <a:prstClr val="black"/>
                </a:solidFill>
                <a:latin typeface="Calibri"/>
              </a:rPr>
              <a:t>cw</a:t>
            </a:r>
            <a:r>
              <a:rPr lang="en-US" altLang="zh-CN" sz="1600" b="1" dirty="0">
                <a:solidFill>
                  <a:prstClr val="black"/>
                </a:solidFill>
                <a:latin typeface="Calibri"/>
              </a:rPr>
              <a:t>-=w[</a:t>
            </a:r>
            <a:r>
              <a:rPr lang="en-US" altLang="zh-CN" sz="1600" b="1" dirty="0" err="1">
                <a:solidFill>
                  <a:prstClr val="black"/>
                </a:solidFill>
                <a:latin typeface="Calibri"/>
              </a:rPr>
              <a:t>i</a:t>
            </a:r>
            <a:r>
              <a:rPr lang="en-US" altLang="zh-CN" sz="1600" b="1" dirty="0">
                <a:solidFill>
                  <a:prstClr val="black"/>
                </a:solidFill>
                <a:latin typeface="Calibri"/>
              </a:rPr>
              <a:t>];</a:t>
            </a:r>
            <a:endParaRPr lang="zh-CN" altLang="zh-CN" sz="1600" b="1" dirty="0">
              <a:solidFill>
                <a:prstClr val="black"/>
              </a:solidFill>
              <a:latin typeface="Calibri"/>
            </a:endParaRPr>
          </a:p>
          <a:p>
            <a:pPr indent="582930" defTabSz="685800" fontAlgn="auto">
              <a:lnSpc>
                <a:spcPct val="125000"/>
              </a:lnSpc>
              <a:spcBef>
                <a:spcPts val="0"/>
              </a:spcBef>
              <a:spcAft>
                <a:spcPts val="0"/>
              </a:spcAft>
            </a:pPr>
            <a:r>
              <a:rPr lang="en-US" altLang="zh-CN" sz="1600" b="1" dirty="0" err="1">
                <a:solidFill>
                  <a:prstClr val="black"/>
                </a:solidFill>
                <a:latin typeface="Calibri"/>
              </a:rPr>
              <a:t>cp</a:t>
            </a:r>
            <a:r>
              <a:rPr lang="en-US" altLang="zh-CN" sz="1600" b="1" dirty="0">
                <a:solidFill>
                  <a:prstClr val="black"/>
                </a:solidFill>
                <a:latin typeface="Calibri"/>
              </a:rPr>
              <a:t>-=p[</a:t>
            </a:r>
            <a:r>
              <a:rPr lang="en-US" altLang="zh-CN" sz="1600" b="1" dirty="0" err="1">
                <a:solidFill>
                  <a:prstClr val="black"/>
                </a:solidFill>
                <a:latin typeface="Calibri"/>
              </a:rPr>
              <a:t>i</a:t>
            </a:r>
            <a:r>
              <a:rPr lang="en-US" altLang="zh-CN" sz="1600" b="1" dirty="0">
                <a:solidFill>
                  <a:prstClr val="black"/>
                </a:solidFill>
                <a:latin typeface="Calibri"/>
              </a:rPr>
              <a:t>]; }</a:t>
            </a:r>
            <a:endParaRPr lang="zh-CN" altLang="zh-CN" sz="1600" b="1" dirty="0">
              <a:solidFill>
                <a:prstClr val="black"/>
              </a:solidFill>
              <a:latin typeface="Calibri"/>
            </a:endParaRPr>
          </a:p>
          <a:p>
            <a:pPr defTabSz="685800" fontAlgn="auto">
              <a:lnSpc>
                <a:spcPct val="125000"/>
              </a:lnSpc>
              <a:spcBef>
                <a:spcPts val="0"/>
              </a:spcBef>
              <a:spcAft>
                <a:spcPts val="0"/>
              </a:spcAft>
            </a:pPr>
            <a:r>
              <a:rPr lang="en-US" altLang="zh-CN" sz="1600" b="1" dirty="0">
                <a:solidFill>
                  <a:prstClr val="black"/>
                </a:solidFill>
                <a:latin typeface="Calibri"/>
              </a:rPr>
              <a:t>       x[t]=0;//</a:t>
            </a:r>
            <a:r>
              <a:rPr lang="zh-CN" altLang="zh-CN" sz="1600" b="1" dirty="0">
                <a:solidFill>
                  <a:prstClr val="black"/>
                </a:solidFill>
                <a:latin typeface="Calibri"/>
              </a:rPr>
              <a:t>搜索右子树</a:t>
            </a:r>
          </a:p>
          <a:p>
            <a:pPr defTabSz="685800" fontAlgn="auto">
              <a:lnSpc>
                <a:spcPct val="125000"/>
              </a:lnSpc>
              <a:spcBef>
                <a:spcPts val="0"/>
              </a:spcBef>
              <a:spcAft>
                <a:spcPts val="0"/>
              </a:spcAft>
            </a:pPr>
            <a:r>
              <a:rPr lang="en-US" altLang="zh-CN" sz="1600" b="1" dirty="0">
                <a:solidFill>
                  <a:prstClr val="black"/>
                </a:solidFill>
                <a:latin typeface="Calibri"/>
              </a:rPr>
              <a:t>       Backtrack(i+1);</a:t>
            </a:r>
            <a:endParaRPr lang="zh-CN" altLang="zh-CN" sz="1600" b="1" dirty="0">
              <a:solidFill>
                <a:prstClr val="black"/>
              </a:solidFill>
              <a:latin typeface="Calibri"/>
            </a:endParaRPr>
          </a:p>
          <a:p>
            <a:pPr defTabSz="685800" fontAlgn="auto">
              <a:lnSpc>
                <a:spcPct val="125000"/>
              </a:lnSpc>
              <a:spcBef>
                <a:spcPts val="0"/>
              </a:spcBef>
              <a:spcAft>
                <a:spcPts val="0"/>
              </a:spcAft>
            </a:pPr>
            <a:r>
              <a:rPr lang="en-US" altLang="zh-CN" sz="1600" b="1" dirty="0">
                <a:solidFill>
                  <a:prstClr val="black"/>
                </a:solidFill>
                <a:latin typeface="Calibri"/>
              </a:rPr>
              <a:t>       return;}</a:t>
            </a:r>
          </a:p>
          <a:p>
            <a:pPr defTabSz="685800" fontAlgn="auto">
              <a:lnSpc>
                <a:spcPct val="125000"/>
              </a:lnSpc>
              <a:spcBef>
                <a:spcPts val="0"/>
              </a:spcBef>
              <a:spcAft>
                <a:spcPts val="0"/>
              </a:spcAft>
            </a:pPr>
            <a:r>
              <a:rPr lang="en-US" altLang="zh-CN" sz="1600" b="1" dirty="0" err="1">
                <a:solidFill>
                  <a:prstClr val="black"/>
                </a:solidFill>
                <a:latin typeface="Calibri"/>
              </a:rPr>
              <a:t>int</a:t>
            </a:r>
            <a:r>
              <a:rPr lang="en-US" altLang="zh-CN" sz="1600" b="1" dirty="0">
                <a:solidFill>
                  <a:prstClr val="black"/>
                </a:solidFill>
                <a:latin typeface="Calibri"/>
              </a:rPr>
              <a:t> Knapsack(</a:t>
            </a:r>
            <a:r>
              <a:rPr lang="en-US" altLang="zh-CN" sz="1600" b="1" dirty="0" err="1">
                <a:solidFill>
                  <a:prstClr val="black"/>
                </a:solidFill>
                <a:latin typeface="Calibri"/>
              </a:rPr>
              <a:t>int</a:t>
            </a:r>
            <a:r>
              <a:rPr lang="en-US" altLang="zh-CN" sz="1600" b="1" dirty="0">
                <a:solidFill>
                  <a:prstClr val="black"/>
                </a:solidFill>
                <a:latin typeface="Calibri"/>
              </a:rPr>
              <a:t> p[],</a:t>
            </a:r>
            <a:r>
              <a:rPr lang="en-US" altLang="zh-CN" sz="1600" b="1" dirty="0" err="1">
                <a:solidFill>
                  <a:prstClr val="black"/>
                </a:solidFill>
                <a:latin typeface="Calibri"/>
              </a:rPr>
              <a:t>int</a:t>
            </a:r>
            <a:r>
              <a:rPr lang="en-US" altLang="zh-CN" sz="1600" b="1" dirty="0">
                <a:solidFill>
                  <a:prstClr val="black"/>
                </a:solidFill>
                <a:latin typeface="Calibri"/>
              </a:rPr>
              <a:t> w[],</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c,int</a:t>
            </a:r>
            <a:r>
              <a:rPr lang="en-US" altLang="zh-CN" sz="1600" b="1" dirty="0">
                <a:solidFill>
                  <a:prstClr val="black"/>
                </a:solidFill>
                <a:latin typeface="Calibri"/>
              </a:rPr>
              <a:t> n)</a:t>
            </a:r>
          </a:p>
          <a:p>
            <a:pPr defTabSz="685800" fontAlgn="auto">
              <a:lnSpc>
                <a:spcPct val="125000"/>
              </a:lnSpc>
              <a:spcBef>
                <a:spcPts val="0"/>
              </a:spcBef>
              <a:spcAft>
                <a:spcPts val="0"/>
              </a:spcAft>
            </a:pPr>
            <a:r>
              <a:rPr lang="en-US" altLang="zh-CN" sz="1600" b="1" dirty="0">
                <a:solidFill>
                  <a:prstClr val="black"/>
                </a:solidFill>
                <a:latin typeface="Calibri"/>
              </a:rPr>
              <a:t> {    </a:t>
            </a:r>
            <a:r>
              <a:rPr lang="en-US" altLang="zh-CN" sz="1600" b="1" dirty="0" err="1">
                <a:solidFill>
                  <a:prstClr val="black"/>
                </a:solidFill>
                <a:latin typeface="Calibri"/>
              </a:rPr>
              <a:t>int</a:t>
            </a:r>
            <a:r>
              <a:rPr lang="en-US" altLang="zh-CN" sz="1600" b="1" dirty="0">
                <a:solidFill>
                  <a:prstClr val="black"/>
                </a:solidFill>
                <a:latin typeface="Calibri"/>
              </a:rPr>
              <a:t> </a:t>
            </a:r>
            <a:r>
              <a:rPr lang="en-US" altLang="zh-CN" sz="1600" b="1" dirty="0" err="1">
                <a:solidFill>
                  <a:prstClr val="black"/>
                </a:solidFill>
                <a:latin typeface="Calibri"/>
              </a:rPr>
              <a:t>bestp</a:t>
            </a:r>
            <a:r>
              <a:rPr lang="en-US" altLang="zh-CN" sz="1600" b="1" dirty="0">
                <a:solidFill>
                  <a:prstClr val="black"/>
                </a:solidFill>
                <a:latin typeface="Calibri"/>
              </a:rPr>
              <a:t>=0; </a:t>
            </a:r>
          </a:p>
          <a:p>
            <a:pPr defTabSz="685800" fontAlgn="auto">
              <a:lnSpc>
                <a:spcPct val="125000"/>
              </a:lnSpc>
              <a:spcBef>
                <a:spcPts val="0"/>
              </a:spcBef>
              <a:spcAft>
                <a:spcPts val="0"/>
              </a:spcAft>
            </a:pPr>
            <a:r>
              <a:rPr lang="en-US" altLang="zh-CN" sz="1600" b="1" dirty="0">
                <a:solidFill>
                  <a:prstClr val="black"/>
                </a:solidFill>
                <a:latin typeface="Calibri"/>
              </a:rPr>
              <a:t>      Backtrack(1); //</a:t>
            </a:r>
            <a:r>
              <a:rPr lang="zh-CN" altLang="en-US" sz="1600" b="1" dirty="0">
                <a:solidFill>
                  <a:prstClr val="black"/>
                </a:solidFill>
                <a:latin typeface="Calibri"/>
              </a:rPr>
              <a:t>从根开始搜索解空间树 </a:t>
            </a:r>
            <a:endParaRPr lang="en-US" altLang="zh-CN" sz="1600" b="1" dirty="0">
              <a:solidFill>
                <a:prstClr val="black"/>
              </a:solidFill>
              <a:latin typeface="Calibri"/>
            </a:endParaRPr>
          </a:p>
          <a:p>
            <a:pPr defTabSz="685800" fontAlgn="auto">
              <a:lnSpc>
                <a:spcPct val="125000"/>
              </a:lnSpc>
              <a:spcBef>
                <a:spcPts val="0"/>
              </a:spcBef>
              <a:spcAft>
                <a:spcPts val="0"/>
              </a:spcAft>
            </a:pPr>
            <a:r>
              <a:rPr lang="en-US" altLang="zh-CN" sz="1600" b="1" dirty="0">
                <a:solidFill>
                  <a:prstClr val="black"/>
                </a:solidFill>
                <a:latin typeface="Calibri"/>
              </a:rPr>
              <a:t>} </a:t>
            </a:r>
            <a:endParaRPr lang="zh-CN" altLang="en-US" sz="1600" b="1" dirty="0">
              <a:solidFill>
                <a:prstClr val="black"/>
              </a:solidFill>
              <a:latin typeface="Calibri"/>
            </a:endParaRPr>
          </a:p>
        </p:txBody>
      </p:sp>
    </p:spTree>
    <p:extLst>
      <p:ext uri="{BB962C8B-B14F-4D97-AF65-F5344CB8AC3E}">
        <p14:creationId xmlns:p14="http://schemas.microsoft.com/office/powerpoint/2010/main" val="2179531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260648"/>
            <a:ext cx="1467068" cy="369332"/>
          </a:xfrm>
          <a:prstGeom prst="rect">
            <a:avLst/>
          </a:prstGeom>
        </p:spPr>
        <p:txBody>
          <a:bodyPr wrap="none">
            <a:spAutoFit/>
          </a:bodyPr>
          <a:lstStyle/>
          <a:p>
            <a:r>
              <a:rPr lang="en-US" altLang="zh-CN" dirty="0"/>
              <a:t>3</a:t>
            </a:r>
            <a:r>
              <a:rPr lang="zh-CN" altLang="en-US" dirty="0"/>
              <a:t>．限界函数</a:t>
            </a:r>
          </a:p>
        </p:txBody>
      </p:sp>
      <p:sp>
        <p:nvSpPr>
          <p:cNvPr id="8" name="矩形 7"/>
          <p:cNvSpPr/>
          <p:nvPr/>
        </p:nvSpPr>
        <p:spPr>
          <a:xfrm>
            <a:off x="867054" y="1211069"/>
            <a:ext cx="7488832"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t>设 </a:t>
            </a:r>
            <a:r>
              <a:rPr lang="en-US" altLang="zh-CN" dirty="0"/>
              <a:t>r </a:t>
            </a:r>
            <a:r>
              <a:rPr lang="zh-CN" altLang="en-US" dirty="0"/>
              <a:t>为当前剩余容量可容纳的物品价值总和；</a:t>
            </a:r>
            <a:endParaRPr lang="en-US" altLang="zh-CN" dirty="0"/>
          </a:p>
          <a:p>
            <a:pPr marL="285750" indent="-285750">
              <a:lnSpc>
                <a:spcPct val="150000"/>
              </a:lnSpc>
              <a:buFont typeface="Wingdings" panose="05000000000000000000" pitchFamily="2" charset="2"/>
              <a:buChar char="u"/>
            </a:pPr>
            <a:r>
              <a:rPr lang="en-US" altLang="zh-CN" dirty="0" err="1"/>
              <a:t>cp</a:t>
            </a:r>
            <a:r>
              <a:rPr lang="en-US" altLang="zh-CN" dirty="0"/>
              <a:t> </a:t>
            </a:r>
            <a:r>
              <a:rPr lang="zh-CN" altLang="en-US" dirty="0"/>
              <a:t>为当 前获得价值；</a:t>
            </a:r>
            <a:endParaRPr lang="en-US" altLang="zh-CN" dirty="0"/>
          </a:p>
          <a:p>
            <a:pPr marL="285750" indent="-285750">
              <a:lnSpc>
                <a:spcPct val="150000"/>
              </a:lnSpc>
              <a:buFont typeface="Wingdings" panose="05000000000000000000" pitchFamily="2" charset="2"/>
              <a:buChar char="u"/>
            </a:pPr>
            <a:r>
              <a:rPr lang="en-US" altLang="zh-CN" dirty="0" err="1"/>
              <a:t>bestp</a:t>
            </a:r>
            <a:r>
              <a:rPr lang="en-US" altLang="zh-CN" dirty="0"/>
              <a:t> </a:t>
            </a:r>
            <a:r>
              <a:rPr lang="zh-CN" altLang="en-US" dirty="0"/>
              <a:t>为当前最优价值。</a:t>
            </a:r>
            <a:endParaRPr lang="en-US" altLang="zh-CN" dirty="0"/>
          </a:p>
        </p:txBody>
      </p:sp>
      <p:sp>
        <p:nvSpPr>
          <p:cNvPr id="9" name="矩形 8"/>
          <p:cNvSpPr/>
          <p:nvPr/>
        </p:nvSpPr>
        <p:spPr>
          <a:xfrm>
            <a:off x="691952" y="3451958"/>
            <a:ext cx="4230645" cy="646331"/>
          </a:xfrm>
          <a:prstGeom prst="rect">
            <a:avLst/>
          </a:prstGeom>
        </p:spPr>
        <p:txBody>
          <a:bodyPr wrap="none">
            <a:spAutoFit/>
          </a:bodyPr>
          <a:lstStyle/>
          <a:p>
            <a:pPr marL="285750" indent="-285750">
              <a:buFont typeface="Wingdings" panose="05000000000000000000" pitchFamily="2" charset="2"/>
              <a:buChar char="l"/>
            </a:pPr>
            <a:r>
              <a:rPr lang="zh-CN" altLang="en-US" dirty="0"/>
              <a:t>计算右子树上界方法</a:t>
            </a:r>
            <a:r>
              <a:rPr lang="en-US" altLang="zh-CN" dirty="0"/>
              <a:t>:---</a:t>
            </a:r>
            <a:r>
              <a:rPr lang="zh-CN" altLang="en-US" dirty="0"/>
              <a:t>借助背包问题</a:t>
            </a:r>
            <a:endParaRPr lang="en-US" altLang="zh-CN" dirty="0"/>
          </a:p>
          <a:p>
            <a:pPr marL="285750" indent="-285750">
              <a:buFont typeface="Wingdings" panose="05000000000000000000" pitchFamily="2" charset="2"/>
              <a:buChar char="l"/>
            </a:pPr>
            <a:endParaRPr lang="zh-CN" altLang="en-US" dirty="0"/>
          </a:p>
        </p:txBody>
      </p:sp>
      <p:sp>
        <p:nvSpPr>
          <p:cNvPr id="11" name="矩形 10"/>
          <p:cNvSpPr/>
          <p:nvPr/>
        </p:nvSpPr>
        <p:spPr>
          <a:xfrm>
            <a:off x="691952" y="2492896"/>
            <a:ext cx="7848872" cy="869533"/>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当满足 </a:t>
            </a:r>
            <a:r>
              <a:rPr lang="en-US" altLang="zh-CN" dirty="0" err="1"/>
              <a:t>cp+r</a:t>
            </a:r>
            <a:r>
              <a:rPr lang="en-US" altLang="zh-CN" dirty="0"/>
              <a:t> ≤</a:t>
            </a:r>
            <a:r>
              <a:rPr lang="en-US" altLang="zh-CN" dirty="0" err="1"/>
              <a:t>bestp</a:t>
            </a:r>
            <a:r>
              <a:rPr lang="zh-CN" altLang="en-US" dirty="0"/>
              <a:t>（当前获得价值</a:t>
            </a:r>
            <a:r>
              <a:rPr lang="en-US" altLang="zh-CN" dirty="0"/>
              <a:t>+</a:t>
            </a:r>
            <a:r>
              <a:rPr lang="zh-CN" altLang="en-US" dirty="0"/>
              <a:t>当前剩余容量可容 纳的物品价值≤已经求得的最优价值）时，可剪去右子树。</a:t>
            </a:r>
          </a:p>
        </p:txBody>
      </p:sp>
      <p:sp>
        <p:nvSpPr>
          <p:cNvPr id="10" name="矩形 9"/>
          <p:cNvSpPr/>
          <p:nvPr/>
        </p:nvSpPr>
        <p:spPr>
          <a:xfrm>
            <a:off x="691952" y="914609"/>
            <a:ext cx="2550698" cy="369332"/>
          </a:xfrm>
          <a:prstGeom prst="rect">
            <a:avLst/>
          </a:prstGeom>
        </p:spPr>
        <p:txBody>
          <a:bodyPr wrap="none">
            <a:spAutoFit/>
          </a:bodyPr>
          <a:lstStyle/>
          <a:p>
            <a:pPr marL="285750" indent="-285750">
              <a:buFont typeface="Wingdings" panose="05000000000000000000" pitchFamily="2" charset="2"/>
              <a:buChar char="l"/>
            </a:pPr>
            <a:r>
              <a:rPr lang="zh-CN" altLang="en-US" dirty="0"/>
              <a:t>限界函数策略构建：</a:t>
            </a:r>
          </a:p>
        </p:txBody>
      </p:sp>
      <p:sp>
        <p:nvSpPr>
          <p:cNvPr id="4" name="矩形 3"/>
          <p:cNvSpPr/>
          <p:nvPr/>
        </p:nvSpPr>
        <p:spPr>
          <a:xfrm>
            <a:off x="867054" y="3831724"/>
            <a:ext cx="7488832" cy="923330"/>
          </a:xfrm>
          <a:prstGeom prst="rect">
            <a:avLst/>
          </a:prstGeom>
        </p:spPr>
        <p:txBody>
          <a:bodyPr wrap="square">
            <a:spAutoFit/>
          </a:bodyPr>
          <a:lstStyle/>
          <a:p>
            <a:pPr marL="285750" indent="-285750">
              <a:buFont typeface="Wingdings" panose="05000000000000000000" pitchFamily="2" charset="2"/>
              <a:buChar char="u"/>
            </a:pPr>
            <a:r>
              <a:rPr lang="zh-CN" altLang="en-US" dirty="0"/>
              <a:t>将</a:t>
            </a:r>
            <a:r>
              <a:rPr lang="zh-CN" altLang="en-US" dirty="0">
                <a:solidFill>
                  <a:srgbClr val="FF0000"/>
                </a:solidFill>
              </a:rPr>
              <a:t>剩余物品</a:t>
            </a:r>
            <a:r>
              <a:rPr lang="zh-CN" altLang="en-US" dirty="0"/>
              <a:t>依</a:t>
            </a:r>
            <a:r>
              <a:rPr lang="zh-CN" altLang="en-US" dirty="0">
                <a:solidFill>
                  <a:srgbClr val="FF0000"/>
                </a:solidFill>
              </a:rPr>
              <a:t>单位重量</a:t>
            </a:r>
            <a:r>
              <a:rPr lang="zh-CN" altLang="en-US" dirty="0"/>
              <a:t>的价值排序，然后依次装入物品，直至装不下时，再装入该物品的一部分装满背包。 由此得到的价值是右子树中该结点处解的</a:t>
            </a:r>
            <a:r>
              <a:rPr lang="zh-CN" altLang="en-US" dirty="0">
                <a:solidFill>
                  <a:srgbClr val="FF0000"/>
                </a:solidFill>
              </a:rPr>
              <a:t>上界</a:t>
            </a:r>
            <a:r>
              <a:rPr lang="zh-CN" altLang="en-US" dirty="0"/>
              <a:t>。</a:t>
            </a:r>
          </a:p>
        </p:txBody>
      </p:sp>
    </p:spTree>
    <p:extLst>
      <p:ext uri="{BB962C8B-B14F-4D97-AF65-F5344CB8AC3E}">
        <p14:creationId xmlns:p14="http://schemas.microsoft.com/office/powerpoint/2010/main" val="3266158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9" grpId="0" build="p"/>
      <p:bldP spid="11" grpId="0" build="p"/>
      <p:bldP spid="10" grpId="0" build="p"/>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132856"/>
            <a:ext cx="6737300" cy="3931509"/>
          </a:xfrm>
          <a:prstGeom prst="rect">
            <a:avLst/>
          </a:prstGeom>
          <a:noFill/>
          <a:ln>
            <a:noFill/>
          </a:ln>
        </p:spPr>
      </p:pic>
      <p:sp>
        <p:nvSpPr>
          <p:cNvPr id="3" name="内容占位符 2"/>
          <p:cNvSpPr>
            <a:spLocks noGrp="1"/>
          </p:cNvSpPr>
          <p:nvPr>
            <p:ph idx="1"/>
          </p:nvPr>
        </p:nvSpPr>
        <p:spPr>
          <a:xfrm>
            <a:off x="457200" y="1340768"/>
            <a:ext cx="8229600" cy="4525963"/>
          </a:xfrm>
        </p:spPr>
        <p:txBody>
          <a:bodyPr/>
          <a:lstStyle/>
          <a:p>
            <a:pPr marL="0" indent="0">
              <a:buNone/>
            </a:pPr>
            <a:r>
              <a:rPr lang="zh-CN" altLang="en-US" sz="2000" dirty="0"/>
              <a:t>物品个数 </a:t>
            </a:r>
            <a:r>
              <a:rPr lang="en-US" altLang="zh-CN" sz="2000" dirty="0"/>
              <a:t>n=3</a:t>
            </a:r>
            <a:r>
              <a:rPr lang="zh-CN" altLang="en-US" sz="2000" dirty="0"/>
              <a:t>，背包容量 </a:t>
            </a:r>
            <a:r>
              <a:rPr lang="en-US" altLang="zh-CN" sz="2000" dirty="0"/>
              <a:t>C=20</a:t>
            </a:r>
            <a:r>
              <a:rPr lang="zh-CN" altLang="en-US" sz="2000" dirty="0"/>
              <a:t>，每个物品的价值</a:t>
            </a:r>
            <a:r>
              <a:rPr lang="en-US" altLang="zh-CN" sz="2000" dirty="0"/>
              <a:t>(v1, v2, v3)=(20,15,25)</a:t>
            </a:r>
            <a:r>
              <a:rPr lang="zh-CN" altLang="en-US" sz="2000" dirty="0"/>
              <a:t>，每个物品的重量</a:t>
            </a:r>
            <a:r>
              <a:rPr lang="en-US" altLang="zh-CN" sz="2000" dirty="0"/>
              <a:t>(w1,w2,w3)=(10,5,15)</a:t>
            </a:r>
            <a:r>
              <a:rPr lang="zh-CN" altLang="en-US" sz="2000" dirty="0"/>
              <a:t>，求使装入背包的物品价值最大的解 </a:t>
            </a:r>
            <a:r>
              <a:rPr lang="en-US" altLang="zh-CN" sz="2000" dirty="0"/>
              <a:t>X=(x1,x2,x3)</a:t>
            </a:r>
            <a:r>
              <a:rPr lang="zh-CN" altLang="en-US" sz="2000" dirty="0"/>
              <a:t>。</a:t>
            </a:r>
          </a:p>
        </p:txBody>
      </p:sp>
      <p:sp>
        <p:nvSpPr>
          <p:cNvPr id="4" name="矩形 3"/>
          <p:cNvSpPr/>
          <p:nvPr/>
        </p:nvSpPr>
        <p:spPr>
          <a:xfrm>
            <a:off x="2564880" y="332656"/>
            <a:ext cx="4014240" cy="810478"/>
          </a:xfrm>
          <a:prstGeom prst="rect">
            <a:avLst/>
          </a:prstGeom>
        </p:spPr>
        <p:txBody>
          <a:bodyPr wrap="none">
            <a:spAutoFit/>
          </a:bodyPr>
          <a:lstStyle/>
          <a:p>
            <a:pPr lvl="0" fontAlgn="auto">
              <a:lnSpc>
                <a:spcPts val="5569"/>
              </a:lnSpc>
              <a:spcBef>
                <a:spcPts val="0"/>
              </a:spcBef>
              <a:spcAft>
                <a:spcPts val="0"/>
              </a:spcAft>
            </a:pPr>
            <a:r>
              <a:rPr lang="en-US" altLang="zh-CN" sz="5600" dirty="0">
                <a:solidFill>
                  <a:srgbClr val="C00000"/>
                </a:solidFill>
                <a:latin typeface="Times New Roman" pitchFamily="18" charset="0"/>
                <a:cs typeface="Times New Roman" pitchFamily="18" charset="0"/>
              </a:rPr>
              <a:t>0-1背包问题</a:t>
            </a:r>
          </a:p>
        </p:txBody>
      </p:sp>
      <p:sp>
        <p:nvSpPr>
          <p:cNvPr id="2" name="矩形 1"/>
          <p:cNvSpPr/>
          <p:nvPr/>
        </p:nvSpPr>
        <p:spPr>
          <a:xfrm>
            <a:off x="1723592" y="6283113"/>
            <a:ext cx="6097872" cy="369332"/>
          </a:xfrm>
          <a:prstGeom prst="rect">
            <a:avLst/>
          </a:prstGeom>
        </p:spPr>
        <p:txBody>
          <a:bodyPr wrap="square">
            <a:spAutoFit/>
          </a:bodyPr>
          <a:lstStyle/>
          <a:p>
            <a:r>
              <a:rPr lang="zh-CN" altLang="en-US" dirty="0"/>
              <a:t>图</a:t>
            </a:r>
            <a:r>
              <a:rPr lang="en-US" altLang="zh-CN" dirty="0"/>
              <a:t>6.1  n=3 </a:t>
            </a:r>
            <a:r>
              <a:rPr lang="zh-CN" altLang="en-US" dirty="0"/>
              <a:t>时的 </a:t>
            </a:r>
            <a:r>
              <a:rPr lang="en-US" altLang="zh-CN" dirty="0"/>
              <a:t>0-1 </a:t>
            </a:r>
            <a:r>
              <a:rPr lang="zh-CN" altLang="en-US" dirty="0"/>
              <a:t>背包问题用完全二叉树表示的解空间</a:t>
            </a:r>
          </a:p>
        </p:txBody>
      </p:sp>
    </p:spTree>
    <p:extLst>
      <p:ext uri="{BB962C8B-B14F-4D97-AF65-F5344CB8AC3E}">
        <p14:creationId xmlns:p14="http://schemas.microsoft.com/office/powerpoint/2010/main" val="33466096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60" y="404664"/>
            <a:ext cx="2031325" cy="646331"/>
          </a:xfrm>
          <a:prstGeom prst="rect">
            <a:avLst/>
          </a:prstGeom>
        </p:spPr>
        <p:txBody>
          <a:bodyPr wrap="none">
            <a:spAutoFit/>
          </a:bodyPr>
          <a:lstStyle/>
          <a:p>
            <a:pPr lvl="0"/>
            <a:r>
              <a:rPr lang="zh-CN" altLang="en-US" sz="3600" dirty="0">
                <a:solidFill>
                  <a:srgbClr val="223D7B"/>
                </a:solidFill>
                <a:latin typeface="微软雅黑" panose="020B0503020204020204" pitchFamily="34" charset="-122"/>
                <a:ea typeface="微软雅黑" panose="020B0503020204020204" pitchFamily="34" charset="-122"/>
              </a:rPr>
              <a:t>实例分析</a:t>
            </a:r>
            <a:endParaRPr lang="zh-CN" altLang="en-US" dirty="0">
              <a:solidFill>
                <a:prstClr val="black"/>
              </a:solidFill>
            </a:endParaRPr>
          </a:p>
        </p:txBody>
      </p:sp>
      <p:sp>
        <p:nvSpPr>
          <p:cNvPr id="4" name="矩形 3"/>
          <p:cNvSpPr/>
          <p:nvPr/>
        </p:nvSpPr>
        <p:spPr>
          <a:xfrm>
            <a:off x="1043608" y="1268760"/>
            <a:ext cx="7200800" cy="4649158"/>
          </a:xfrm>
          <a:prstGeom prst="rect">
            <a:avLst/>
          </a:prstGeom>
        </p:spPr>
        <p:txBody>
          <a:bodyPr wrap="square">
            <a:spAutoFit/>
          </a:bodyPr>
          <a:lstStyle/>
          <a:p>
            <a:pPr>
              <a:lnSpc>
                <a:spcPct val="150000"/>
              </a:lnSpc>
            </a:pPr>
            <a:r>
              <a:rPr lang="zh-CN" altLang="en-US" sz="2400" dirty="0"/>
              <a:t>举例说明：</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背包问题物品个数 </a:t>
            </a:r>
            <a:r>
              <a:rPr lang="en-US" altLang="zh-CN" sz="2200" dirty="0">
                <a:latin typeface="微软雅黑" panose="020B0503020204020204" pitchFamily="34" charset="-122"/>
                <a:ea typeface="微软雅黑" panose="020B0503020204020204" pitchFamily="34" charset="-122"/>
              </a:rPr>
              <a:t>n=4</a:t>
            </a:r>
            <a:r>
              <a:rPr lang="zh-CN" altLang="en-US" sz="2200" dirty="0">
                <a:latin typeface="微软雅黑" panose="020B0503020204020204" pitchFamily="34" charset="-122"/>
                <a:ea typeface="微软雅黑" panose="020B0503020204020204" pitchFamily="34" charset="-122"/>
              </a:rPr>
              <a:t>，背包容量 </a:t>
            </a:r>
            <a:r>
              <a:rPr lang="en-US" altLang="zh-CN" sz="2200" dirty="0">
                <a:latin typeface="微软雅黑" panose="020B0503020204020204" pitchFamily="34" charset="-122"/>
                <a:ea typeface="微软雅黑" panose="020B0503020204020204" pitchFamily="34" charset="-122"/>
              </a:rPr>
              <a:t>c=10</a:t>
            </a:r>
            <a:r>
              <a:rPr lang="zh-CN" altLang="en-US" sz="2200" dirty="0">
                <a:latin typeface="微软雅黑" panose="020B0503020204020204" pitchFamily="34" charset="-122"/>
                <a:ea typeface="微软雅黑" panose="020B0503020204020204" pitchFamily="34" charset="-122"/>
              </a:rPr>
              <a:t>，物品价值 </a:t>
            </a:r>
            <a:r>
              <a:rPr lang="en-US" altLang="zh-CN" sz="2200" dirty="0">
                <a:latin typeface="微软雅黑" panose="020B0503020204020204" pitchFamily="34" charset="-122"/>
                <a:ea typeface="微软雅黑" panose="020B0503020204020204" pitchFamily="34" charset="-122"/>
              </a:rPr>
              <a:t>v=[4,3,6,6]</a:t>
            </a:r>
            <a:r>
              <a:rPr lang="zh-CN" altLang="en-US" sz="2200" dirty="0">
                <a:latin typeface="微软雅黑" panose="020B0503020204020204" pitchFamily="34" charset="-122"/>
                <a:ea typeface="微软雅黑" panose="020B0503020204020204" pitchFamily="34" charset="-122"/>
              </a:rPr>
              <a:t>，物品重量 </a:t>
            </a:r>
            <a:r>
              <a:rPr lang="en-US" altLang="zh-CN" sz="2200" dirty="0">
                <a:latin typeface="微软雅黑" panose="020B0503020204020204" pitchFamily="34" charset="-122"/>
                <a:ea typeface="微软雅黑" panose="020B0503020204020204" pitchFamily="34" charset="-122"/>
              </a:rPr>
              <a:t>w=[4,5,3,2]</a:t>
            </a:r>
            <a:r>
              <a:rPr lang="zh-CN" altLang="en-US" sz="2200" dirty="0">
                <a:latin typeface="微软雅黑" panose="020B0503020204020204" pitchFamily="34" charset="-122"/>
                <a:ea typeface="微软雅黑" panose="020B0503020204020204" pitchFamily="34" charset="-122"/>
              </a:rPr>
              <a:t>。这 </a:t>
            </a:r>
            <a:r>
              <a:rPr lang="en-US" altLang="zh-CN" sz="2200" dirty="0">
                <a:latin typeface="微软雅黑" panose="020B0503020204020204" pitchFamily="34" charset="-122"/>
                <a:ea typeface="微软雅黑" panose="020B0503020204020204" pitchFamily="34" charset="-122"/>
              </a:rPr>
              <a:t>4 </a:t>
            </a:r>
            <a:r>
              <a:rPr lang="zh-CN" altLang="en-US" sz="2200" dirty="0">
                <a:latin typeface="微软雅黑" panose="020B0503020204020204" pitchFamily="34" charset="-122"/>
                <a:ea typeface="微软雅黑" panose="020B0503020204020204" pitchFamily="34" charset="-122"/>
              </a:rPr>
              <a:t>个物品的单位重量的价值分别为</a:t>
            </a:r>
            <a:r>
              <a:rPr lang="en-US" altLang="zh-CN" sz="2200" dirty="0">
                <a:latin typeface="微软雅黑" panose="020B0503020204020204" pitchFamily="34" charset="-122"/>
                <a:ea typeface="微软雅黑" panose="020B0503020204020204" pitchFamily="34" charset="-122"/>
              </a:rPr>
              <a:t>[1,0.6,2,3]</a:t>
            </a:r>
            <a:r>
              <a:rPr lang="zh-CN" altLang="en-US" sz="2200" dirty="0">
                <a:latin typeface="微软雅黑" panose="020B0503020204020204" pitchFamily="34" charset="-122"/>
                <a:ea typeface="微软雅黑" panose="020B0503020204020204" pitchFamily="34" charset="-122"/>
              </a:rPr>
              <a:t>。以物品单位重量的价值递减的顺序装入背包，先装入物品 </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，然后装入物品 </a:t>
            </a:r>
            <a:r>
              <a:rPr lang="en-US" altLang="zh-CN" sz="2200" dirty="0">
                <a:latin typeface="微软雅黑" panose="020B0503020204020204" pitchFamily="34" charset="-122"/>
                <a:ea typeface="微软雅黑" panose="020B0503020204020204" pitchFamily="34" charset="-122"/>
              </a:rPr>
              <a:t>3 </a:t>
            </a:r>
            <a:r>
              <a:rPr lang="zh-CN" altLang="en-US" sz="2200" dirty="0">
                <a:latin typeface="微软雅黑" panose="020B0503020204020204" pitchFamily="34" charset="-122"/>
                <a:ea typeface="微软雅黑" panose="020B0503020204020204" pitchFamily="34" charset="-122"/>
              </a:rPr>
              <a:t>和 </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。装入这 </a:t>
            </a:r>
            <a:r>
              <a:rPr lang="en-US" altLang="zh-CN" sz="2200" dirty="0">
                <a:latin typeface="微软雅黑" panose="020B0503020204020204" pitchFamily="34" charset="-122"/>
                <a:ea typeface="微软雅黑" panose="020B0503020204020204" pitchFamily="34" charset="-122"/>
              </a:rPr>
              <a:t>3 </a:t>
            </a:r>
            <a:r>
              <a:rPr lang="zh-CN" altLang="en-US" sz="2200" dirty="0">
                <a:latin typeface="微软雅黑" panose="020B0503020204020204" pitchFamily="34" charset="-122"/>
                <a:ea typeface="微软雅黑" panose="020B0503020204020204" pitchFamily="34" charset="-122"/>
              </a:rPr>
              <a:t>个物品后，剩余的背包容量为 </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 只能装入 </a:t>
            </a:r>
            <a:r>
              <a:rPr lang="en-US" altLang="zh-CN" sz="2200" dirty="0">
                <a:latin typeface="微软雅黑" panose="020B0503020204020204" pitchFamily="34" charset="-122"/>
                <a:ea typeface="微软雅黑" panose="020B0503020204020204" pitchFamily="34" charset="-122"/>
              </a:rPr>
              <a:t>0.2 </a:t>
            </a:r>
            <a:r>
              <a:rPr lang="zh-CN" altLang="en-US" sz="2200" dirty="0">
                <a:latin typeface="微软雅黑" panose="020B0503020204020204" pitchFamily="34" charset="-122"/>
                <a:ea typeface="微软雅黑" panose="020B0503020204020204" pitchFamily="34" charset="-122"/>
              </a:rPr>
              <a:t>个物品 </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。由此可得到一个解为</a:t>
            </a:r>
            <a:r>
              <a:rPr lang="en-US" altLang="zh-CN" sz="2200" dirty="0">
                <a:latin typeface="微软雅黑" panose="020B0503020204020204" pitchFamily="34" charset="-122"/>
                <a:ea typeface="微软雅黑" panose="020B0503020204020204" pitchFamily="34" charset="-122"/>
              </a:rPr>
              <a:t>x=[1,0.2,1,1]</a:t>
            </a:r>
            <a:r>
              <a:rPr lang="zh-CN" altLang="en-US" sz="2200" dirty="0">
                <a:latin typeface="微软雅黑" panose="020B0503020204020204" pitchFamily="34" charset="-122"/>
                <a:ea typeface="微软雅黑" panose="020B0503020204020204" pitchFamily="34" charset="-122"/>
              </a:rPr>
              <a:t>，其相应的价值为 </a:t>
            </a:r>
            <a:r>
              <a:rPr lang="en-US" altLang="zh-CN" sz="2200" dirty="0">
                <a:latin typeface="微软雅黑" panose="020B0503020204020204" pitchFamily="34" charset="-122"/>
                <a:ea typeface="微软雅黑" panose="020B0503020204020204" pitchFamily="34" charset="-122"/>
              </a:rPr>
              <a:t>16.6</a:t>
            </a:r>
            <a:r>
              <a:rPr lang="zh-CN" altLang="en-US" sz="2200" dirty="0">
                <a:latin typeface="微软雅黑" panose="020B0503020204020204" pitchFamily="34" charset="-122"/>
                <a:ea typeface="微软雅黑" panose="020B0503020204020204" pitchFamily="34" charset="-122"/>
              </a:rPr>
              <a:t>。这不是 </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背包问题的一个可行解，但其价值是最优解的上界，该 </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背包问题的最优解不超过 </a:t>
            </a:r>
            <a:r>
              <a:rPr lang="en-US" altLang="zh-CN" sz="2200" dirty="0">
                <a:latin typeface="微软雅黑" panose="020B0503020204020204" pitchFamily="34" charset="-122"/>
                <a:ea typeface="微软雅黑" panose="020B0503020204020204" pitchFamily="34" charset="-122"/>
              </a:rPr>
              <a:t>16.6</a:t>
            </a:r>
            <a:r>
              <a:rPr lang="zh-CN" altLang="en-US" sz="220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033868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908720"/>
            <a:ext cx="5400600" cy="5286062"/>
          </a:xfrm>
          <a:prstGeom prst="rect">
            <a:avLst/>
          </a:prstGeom>
          <a:ln>
            <a:solidFill>
              <a:schemeClr val="tx1"/>
            </a:solidFill>
          </a:ln>
        </p:spPr>
        <p:txBody>
          <a:bodyPr wrap="square">
            <a:spAutoFit/>
          </a:bodyPr>
          <a:lstStyle/>
          <a:p>
            <a:pPr indent="400050" defTabSz="685800" fontAlgn="auto">
              <a:lnSpc>
                <a:spcPct val="125000"/>
              </a:lnSpc>
              <a:spcBef>
                <a:spcPts val="0"/>
              </a:spcBef>
              <a:spcAft>
                <a:spcPts val="0"/>
              </a:spcAft>
            </a:pPr>
            <a:r>
              <a:rPr lang="en-US" altLang="zh-CN" b="1" dirty="0" err="1">
                <a:solidFill>
                  <a:prstClr val="black"/>
                </a:solidFill>
                <a:latin typeface="Calibri"/>
              </a:rPr>
              <a:t>int</a:t>
            </a:r>
            <a:r>
              <a:rPr lang="en-US" altLang="zh-CN" b="1" dirty="0">
                <a:solidFill>
                  <a:prstClr val="black"/>
                </a:solidFill>
                <a:latin typeface="Calibri"/>
              </a:rPr>
              <a:t> Knap:: Bound(</a:t>
            </a:r>
            <a:r>
              <a:rPr lang="en-US" altLang="zh-CN" b="1" dirty="0" err="1">
                <a:solidFill>
                  <a:prstClr val="black"/>
                </a:solidFill>
                <a:latin typeface="Calibri"/>
              </a:rPr>
              <a:t>int</a:t>
            </a:r>
            <a:r>
              <a:rPr lang="en-US" altLang="zh-CN" b="1" dirty="0">
                <a:solidFill>
                  <a:prstClr val="black"/>
                </a:solidFill>
                <a:latin typeface="Calibri"/>
              </a:rPr>
              <a:t> </a:t>
            </a:r>
            <a:r>
              <a:rPr lang="en-US" altLang="zh-CN" b="1" dirty="0" err="1">
                <a:solidFill>
                  <a:prstClr val="black"/>
                </a:solidFill>
                <a:latin typeface="Calibri"/>
              </a:rPr>
              <a:t>i</a:t>
            </a:r>
            <a:r>
              <a:rPr lang="en-US" altLang="zh-CN" b="1" dirty="0">
                <a:solidFill>
                  <a:prstClr val="black"/>
                </a:solidFill>
                <a:latin typeface="Calibri"/>
              </a:rPr>
              <a:t>)        //</a:t>
            </a:r>
            <a:r>
              <a:rPr lang="zh-CN" altLang="zh-CN" b="1" dirty="0">
                <a:solidFill>
                  <a:prstClr val="black"/>
                </a:solidFill>
                <a:latin typeface="Calibri"/>
              </a:rPr>
              <a:t>计算当前结点处上界</a:t>
            </a:r>
          </a:p>
          <a:p>
            <a:pPr indent="400050" defTabSz="685800" fontAlgn="auto">
              <a:lnSpc>
                <a:spcPct val="125000"/>
              </a:lnSpc>
              <a:spcBef>
                <a:spcPts val="0"/>
              </a:spcBef>
              <a:spcAft>
                <a:spcPts val="0"/>
              </a:spcAft>
            </a:pPr>
            <a:r>
              <a:rPr lang="en-US" altLang="zh-CN" b="1" dirty="0">
                <a:solidFill>
                  <a:prstClr val="black"/>
                </a:solidFill>
                <a:latin typeface="Calibri"/>
              </a:rPr>
              <a:t>{  </a:t>
            </a:r>
            <a:r>
              <a:rPr lang="en-US" altLang="zh-CN" b="1" dirty="0" err="1">
                <a:solidFill>
                  <a:prstClr val="black"/>
                </a:solidFill>
                <a:latin typeface="Calibri"/>
              </a:rPr>
              <a:t>int</a:t>
            </a:r>
            <a:r>
              <a:rPr lang="en-US" altLang="zh-CN" b="1" dirty="0">
                <a:solidFill>
                  <a:prstClr val="black"/>
                </a:solidFill>
                <a:latin typeface="Calibri"/>
              </a:rPr>
              <a:t> left=C-</a:t>
            </a:r>
            <a:r>
              <a:rPr lang="en-US" altLang="zh-CN" b="1" dirty="0" err="1">
                <a:solidFill>
                  <a:prstClr val="black"/>
                </a:solidFill>
                <a:latin typeface="Calibri"/>
              </a:rPr>
              <a:t>cw</a:t>
            </a:r>
            <a:r>
              <a:rPr lang="en-US" altLang="zh-CN" b="1" dirty="0">
                <a:solidFill>
                  <a:prstClr val="black"/>
                </a:solidFill>
                <a:latin typeface="Calibri"/>
              </a:rPr>
              <a:t>;      //</a:t>
            </a:r>
            <a:r>
              <a:rPr lang="zh-CN" altLang="zh-CN" b="1" dirty="0">
                <a:solidFill>
                  <a:prstClr val="black"/>
                </a:solidFill>
                <a:latin typeface="Calibri"/>
              </a:rPr>
              <a:t>剩余容量</a:t>
            </a:r>
          </a:p>
          <a:p>
            <a:pPr indent="400050" defTabSz="685800" fontAlgn="auto">
              <a:lnSpc>
                <a:spcPct val="125000"/>
              </a:lnSpc>
              <a:spcBef>
                <a:spcPts val="0"/>
              </a:spcBef>
              <a:spcAft>
                <a:spcPts val="0"/>
              </a:spcAft>
            </a:pPr>
            <a:r>
              <a:rPr lang="en-US" altLang="zh-CN" b="1" dirty="0" err="1">
                <a:solidFill>
                  <a:prstClr val="black"/>
                </a:solidFill>
                <a:latin typeface="Calibri"/>
              </a:rPr>
              <a:t>int</a:t>
            </a:r>
            <a:r>
              <a:rPr lang="en-US" altLang="zh-CN" b="1" dirty="0">
                <a:solidFill>
                  <a:prstClr val="black"/>
                </a:solidFill>
                <a:latin typeface="Calibri"/>
              </a:rPr>
              <a:t> b=</a:t>
            </a:r>
            <a:r>
              <a:rPr lang="en-US" altLang="zh-CN" b="1" dirty="0" err="1">
                <a:solidFill>
                  <a:prstClr val="black"/>
                </a:solidFill>
                <a:latin typeface="Calibri"/>
              </a:rPr>
              <a:t>cp</a:t>
            </a:r>
            <a:r>
              <a:rPr lang="en-US" altLang="zh-CN" b="1" dirty="0">
                <a:solidFill>
                  <a:prstClr val="black"/>
                </a:solidFill>
                <a:latin typeface="Calibri"/>
              </a:rPr>
              <a:t>;          //</a:t>
            </a:r>
            <a:r>
              <a:rPr lang="zh-CN" altLang="zh-CN" b="1" dirty="0">
                <a:solidFill>
                  <a:prstClr val="black"/>
                </a:solidFill>
                <a:latin typeface="Calibri"/>
              </a:rPr>
              <a:t>当前价值</a:t>
            </a:r>
          </a:p>
          <a:p>
            <a:pPr indent="400050" defTabSz="685800" fontAlgn="auto">
              <a:lnSpc>
                <a:spcPct val="125000"/>
              </a:lnSpc>
              <a:spcBef>
                <a:spcPts val="0"/>
              </a:spcBef>
              <a:spcAft>
                <a:spcPts val="0"/>
              </a:spcAft>
            </a:pPr>
            <a:r>
              <a:rPr lang="en-US" altLang="zh-CN" b="1" dirty="0">
                <a:solidFill>
                  <a:prstClr val="black"/>
                </a:solidFill>
                <a:latin typeface="Calibri"/>
              </a:rPr>
              <a:t>//</a:t>
            </a:r>
            <a:r>
              <a:rPr lang="zh-CN" altLang="zh-CN" b="1" dirty="0">
                <a:solidFill>
                  <a:prstClr val="black"/>
                </a:solidFill>
                <a:latin typeface="Calibri"/>
              </a:rPr>
              <a:t>依照物品单位重量降序排序</a:t>
            </a:r>
          </a:p>
          <a:p>
            <a:pPr indent="400050" defTabSz="685800" fontAlgn="auto">
              <a:lnSpc>
                <a:spcPct val="125000"/>
              </a:lnSpc>
              <a:spcBef>
                <a:spcPts val="0"/>
              </a:spcBef>
              <a:spcAft>
                <a:spcPts val="0"/>
              </a:spcAft>
            </a:pPr>
            <a:r>
              <a:rPr lang="en-US" altLang="zh-CN" b="1" dirty="0">
                <a:solidFill>
                  <a:prstClr val="black"/>
                </a:solidFill>
                <a:latin typeface="Calibri"/>
              </a:rPr>
              <a:t>//</a:t>
            </a:r>
            <a:r>
              <a:rPr lang="zh-CN" altLang="zh-CN" b="1" dirty="0">
                <a:solidFill>
                  <a:prstClr val="black"/>
                </a:solidFill>
                <a:latin typeface="Calibri"/>
              </a:rPr>
              <a:t>以物品单位重量价值降序装入物品</a:t>
            </a:r>
          </a:p>
          <a:p>
            <a:pPr indent="400050" defTabSz="685800" fontAlgn="auto">
              <a:lnSpc>
                <a:spcPct val="125000"/>
              </a:lnSpc>
              <a:spcBef>
                <a:spcPts val="0"/>
              </a:spcBef>
              <a:spcAft>
                <a:spcPts val="0"/>
              </a:spcAft>
            </a:pPr>
            <a:r>
              <a:rPr lang="en-US" altLang="zh-CN" b="1" dirty="0">
                <a:solidFill>
                  <a:prstClr val="black"/>
                </a:solidFill>
                <a:latin typeface="Calibri"/>
              </a:rPr>
              <a:t>while (w[</a:t>
            </a:r>
            <a:r>
              <a:rPr lang="en-US" altLang="zh-CN" b="1" dirty="0" err="1">
                <a:solidFill>
                  <a:prstClr val="black"/>
                </a:solidFill>
                <a:latin typeface="Calibri"/>
              </a:rPr>
              <a:t>i</a:t>
            </a:r>
            <a:r>
              <a:rPr lang="en-US" altLang="zh-CN" b="1" dirty="0">
                <a:solidFill>
                  <a:prstClr val="black"/>
                </a:solidFill>
                <a:latin typeface="Calibri"/>
              </a:rPr>
              <a:t>]&lt;=left &amp;&amp; </a:t>
            </a:r>
            <a:r>
              <a:rPr lang="en-US" altLang="zh-CN" b="1" dirty="0" err="1">
                <a:solidFill>
                  <a:prstClr val="black"/>
                </a:solidFill>
                <a:latin typeface="Calibri"/>
              </a:rPr>
              <a:t>i</a:t>
            </a:r>
            <a:r>
              <a:rPr lang="en-US" altLang="zh-CN" b="1" dirty="0">
                <a:solidFill>
                  <a:prstClr val="black"/>
                </a:solidFill>
                <a:latin typeface="Calibri"/>
              </a:rPr>
              <a:t>&lt;=N)</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   b+=p[</a:t>
            </a:r>
            <a:r>
              <a:rPr lang="en-US" altLang="zh-CN" b="1" dirty="0" err="1">
                <a:solidFill>
                  <a:prstClr val="black"/>
                </a:solidFill>
                <a:latin typeface="Calibri"/>
              </a:rPr>
              <a:t>i</a:t>
            </a:r>
            <a:r>
              <a:rPr lang="en-US" altLang="zh-CN" b="1" dirty="0">
                <a:solidFill>
                  <a:prstClr val="black"/>
                </a:solidFill>
                <a:latin typeface="Calibri"/>
              </a:rPr>
              <a:t>];  </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left-=w[</a:t>
            </a:r>
            <a:r>
              <a:rPr lang="en-US" altLang="zh-CN" b="1" dirty="0" err="1">
                <a:solidFill>
                  <a:prstClr val="black"/>
                </a:solidFill>
                <a:latin typeface="Calibri"/>
              </a:rPr>
              <a:t>i</a:t>
            </a:r>
            <a:r>
              <a:rPr lang="en-US" altLang="zh-CN" b="1" dirty="0">
                <a:solidFill>
                  <a:prstClr val="black"/>
                </a:solidFill>
                <a:latin typeface="Calibri"/>
              </a:rPr>
              <a:t>];        </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err="1">
                <a:solidFill>
                  <a:prstClr val="black"/>
                </a:solidFill>
                <a:latin typeface="Calibri"/>
              </a:rPr>
              <a:t>i</a:t>
            </a:r>
            <a:r>
              <a:rPr lang="en-US" altLang="zh-CN" b="1" dirty="0">
                <a:solidFill>
                  <a:prstClr val="black"/>
                </a:solidFill>
                <a:latin typeface="Calibri"/>
              </a:rPr>
              <a:t>++;</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a:t>
            </a:r>
            <a:r>
              <a:rPr lang="zh-CN" altLang="zh-CN" b="1" dirty="0">
                <a:solidFill>
                  <a:prstClr val="black"/>
                </a:solidFill>
                <a:latin typeface="Calibri"/>
              </a:rPr>
              <a:t>装满背包</a:t>
            </a:r>
            <a:endParaRPr lang="en-US"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   if (</a:t>
            </a:r>
            <a:r>
              <a:rPr lang="en-US" altLang="zh-CN" b="1" dirty="0" err="1">
                <a:solidFill>
                  <a:prstClr val="black"/>
                </a:solidFill>
                <a:latin typeface="Calibri"/>
              </a:rPr>
              <a:t>i</a:t>
            </a:r>
            <a:r>
              <a:rPr lang="en-US" altLang="zh-CN" b="1" dirty="0">
                <a:solidFill>
                  <a:prstClr val="black"/>
                </a:solidFill>
                <a:latin typeface="Calibri"/>
              </a:rPr>
              <a:t>&lt;=N)  </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      b+=left*p[</a:t>
            </a:r>
            <a:r>
              <a:rPr lang="en-US" altLang="zh-CN" b="1" dirty="0" err="1">
                <a:solidFill>
                  <a:prstClr val="black"/>
                </a:solidFill>
                <a:latin typeface="Calibri"/>
              </a:rPr>
              <a:t>i</a:t>
            </a:r>
            <a:r>
              <a:rPr lang="en-US" altLang="zh-CN" b="1" dirty="0">
                <a:solidFill>
                  <a:prstClr val="black"/>
                </a:solidFill>
                <a:latin typeface="Calibri"/>
              </a:rPr>
              <a:t>]/w[</a:t>
            </a:r>
            <a:r>
              <a:rPr lang="en-US" altLang="zh-CN" b="1" dirty="0" err="1">
                <a:solidFill>
                  <a:prstClr val="black"/>
                </a:solidFill>
                <a:latin typeface="Calibri"/>
              </a:rPr>
              <a:t>i</a:t>
            </a:r>
            <a:r>
              <a:rPr lang="en-US" altLang="zh-CN" b="1" dirty="0">
                <a:solidFill>
                  <a:prstClr val="black"/>
                </a:solidFill>
                <a:latin typeface="Calibri"/>
              </a:rPr>
              <a:t>];</a:t>
            </a:r>
          </a:p>
          <a:p>
            <a:pPr indent="400050" defTabSz="685800" fontAlgn="auto">
              <a:lnSpc>
                <a:spcPct val="125000"/>
              </a:lnSpc>
              <a:spcBef>
                <a:spcPts val="0"/>
              </a:spcBef>
              <a:spcAft>
                <a:spcPts val="0"/>
              </a:spcAft>
            </a:pPr>
            <a:r>
              <a:rPr lang="en-US" altLang="zh-CN" b="1" dirty="0">
                <a:solidFill>
                  <a:prstClr val="black"/>
                </a:solidFill>
                <a:latin typeface="Calibri"/>
              </a:rPr>
              <a:t>   return b;</a:t>
            </a:r>
            <a:endParaRPr lang="zh-CN" altLang="zh-CN" b="1" dirty="0">
              <a:solidFill>
                <a:prstClr val="black"/>
              </a:solidFill>
              <a:latin typeface="Calibri"/>
            </a:endParaRPr>
          </a:p>
          <a:p>
            <a:pPr indent="400050" defTabSz="685800" fontAlgn="auto">
              <a:lnSpc>
                <a:spcPct val="125000"/>
              </a:lnSpc>
              <a:spcBef>
                <a:spcPts val="0"/>
              </a:spcBef>
              <a:spcAft>
                <a:spcPts val="0"/>
              </a:spcAft>
            </a:pPr>
            <a:r>
              <a:rPr lang="en-US" altLang="zh-CN" b="1" dirty="0">
                <a:solidFill>
                  <a:prstClr val="black"/>
                </a:solidFill>
                <a:latin typeface="Calibri"/>
              </a:rPr>
              <a:t>}</a:t>
            </a:r>
            <a:endParaRPr lang="zh-CN" altLang="zh-CN" b="1" dirty="0">
              <a:solidFill>
                <a:prstClr val="black"/>
              </a:solidFill>
              <a:latin typeface="Calibri"/>
            </a:endParaRPr>
          </a:p>
        </p:txBody>
      </p:sp>
      <p:sp>
        <p:nvSpPr>
          <p:cNvPr id="5" name="矩形 4"/>
          <p:cNvSpPr/>
          <p:nvPr/>
        </p:nvSpPr>
        <p:spPr>
          <a:xfrm>
            <a:off x="466445" y="539388"/>
            <a:ext cx="2993127" cy="369332"/>
          </a:xfrm>
          <a:prstGeom prst="rect">
            <a:avLst/>
          </a:prstGeom>
        </p:spPr>
        <p:txBody>
          <a:bodyPr wrap="none">
            <a:spAutoFit/>
          </a:bodyPr>
          <a:lstStyle/>
          <a:p>
            <a:r>
              <a:rPr lang="en-US" altLang="zh-CN" dirty="0"/>
              <a:t>Bound </a:t>
            </a:r>
            <a:r>
              <a:rPr lang="zh-CN" altLang="en-US" dirty="0"/>
              <a:t>函数代码描述如下：</a:t>
            </a:r>
          </a:p>
        </p:txBody>
      </p:sp>
    </p:spTree>
    <p:extLst>
      <p:ext uri="{BB962C8B-B14F-4D97-AF65-F5344CB8AC3E}">
        <p14:creationId xmlns:p14="http://schemas.microsoft.com/office/powerpoint/2010/main" val="2678874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1" name="Text Box 5"/>
          <p:cNvSpPr txBox="1">
            <a:spLocks noChangeArrowheads="1"/>
          </p:cNvSpPr>
          <p:nvPr/>
        </p:nvSpPr>
        <p:spPr bwMode="auto">
          <a:xfrm>
            <a:off x="5579963" y="2134868"/>
            <a:ext cx="1584325" cy="354013"/>
          </a:xfrm>
          <a:prstGeom prst="rect">
            <a:avLst/>
          </a:prstGeom>
          <a:noFill/>
          <a:ln w="9525">
            <a:solidFill>
              <a:srgbClr val="000000"/>
            </a:solidFill>
            <a:prstDash val="dash"/>
            <a:miter lim="800000"/>
            <a:headEnd/>
            <a:tailEnd/>
          </a:ln>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C</a:t>
            </a:r>
            <a:r>
              <a:rPr lang="zh-CN" altLang="zh-CN" sz="1500" b="1" i="1" baseline="-25000" dirty="0">
                <a:solidFill>
                  <a:srgbClr val="000000"/>
                </a:solidFill>
                <a:latin typeface="Times New Roman" pitchFamily="18" charset="0"/>
              </a:rPr>
              <a:t>r</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C</a:t>
            </a:r>
            <a:r>
              <a:rPr lang="zh-CN" altLang="zh-CN" sz="1500" b="1" dirty="0">
                <a:solidFill>
                  <a:srgbClr val="000000"/>
                </a:solidFill>
                <a:latin typeface="Times New Roman" pitchFamily="18" charset="0"/>
              </a:rPr>
              <a:t>=1</a:t>
            </a:r>
            <a:r>
              <a:rPr lang="en-US" altLang="zh-CN" sz="1500" b="1"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dirty="0">
                <a:solidFill>
                  <a:srgbClr val="000000"/>
                </a:solidFill>
                <a:latin typeface="Times New Roman" pitchFamily="18" charset="0"/>
              </a:rPr>
              <a:t>=0</a:t>
            </a:r>
            <a:endParaRPr lang="zh-CN" altLang="zh-CN" sz="1500" b="1" dirty="0"/>
          </a:p>
        </p:txBody>
      </p:sp>
      <p:sp>
        <p:nvSpPr>
          <p:cNvPr id="92249" name="Line 9"/>
          <p:cNvSpPr>
            <a:spLocks noChangeShapeType="1"/>
          </p:cNvSpPr>
          <p:nvPr/>
        </p:nvSpPr>
        <p:spPr bwMode="auto">
          <a:xfrm flipH="1">
            <a:off x="3884971" y="2335760"/>
            <a:ext cx="1187516" cy="47107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92244" name="Text Box 16"/>
          <p:cNvSpPr txBox="1">
            <a:spLocks noChangeArrowheads="1"/>
          </p:cNvSpPr>
          <p:nvPr/>
        </p:nvSpPr>
        <p:spPr bwMode="auto">
          <a:xfrm>
            <a:off x="3286763" y="3324063"/>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=2,</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=3</a:t>
            </a: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12</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6</a:t>
            </a:r>
            <a:endParaRPr lang="zh-CN" altLang="zh-CN" sz="1500" b="1" dirty="0"/>
          </a:p>
        </p:txBody>
      </p:sp>
      <p:sp>
        <p:nvSpPr>
          <p:cNvPr id="85034" name="Line 20"/>
          <p:cNvSpPr>
            <a:spLocks noChangeShapeType="1"/>
          </p:cNvSpPr>
          <p:nvPr/>
        </p:nvSpPr>
        <p:spPr bwMode="auto">
          <a:xfrm rot="321793" flipH="1">
            <a:off x="2442508" y="4145391"/>
            <a:ext cx="351412" cy="91547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sp>
        <p:nvSpPr>
          <p:cNvPr id="85041" name="Line 33"/>
          <p:cNvSpPr>
            <a:spLocks noChangeShapeType="1"/>
          </p:cNvSpPr>
          <p:nvPr/>
        </p:nvSpPr>
        <p:spPr bwMode="auto">
          <a:xfrm flipH="1">
            <a:off x="1982094" y="5302399"/>
            <a:ext cx="355602" cy="67468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grpSp>
        <p:nvGrpSpPr>
          <p:cNvPr id="85042" name="Group 34"/>
          <p:cNvGrpSpPr>
            <a:grpSpLocks/>
          </p:cNvGrpSpPr>
          <p:nvPr/>
        </p:nvGrpSpPr>
        <p:grpSpPr bwMode="auto">
          <a:xfrm>
            <a:off x="1879857" y="5531792"/>
            <a:ext cx="514351" cy="215900"/>
            <a:chOff x="0" y="0"/>
            <a:chExt cx="1132" cy="387"/>
          </a:xfrm>
        </p:grpSpPr>
        <p:sp>
          <p:nvSpPr>
            <p:cNvPr id="92234" name="Line 35"/>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5" name="Line 36"/>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43" name="Rectangle 37"/>
          <p:cNvSpPr>
            <a:spLocks noChangeArrowheads="1"/>
          </p:cNvSpPr>
          <p:nvPr/>
        </p:nvSpPr>
        <p:spPr bwMode="auto">
          <a:xfrm>
            <a:off x="2809182" y="4259104"/>
            <a:ext cx="1258888" cy="5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84" tIns="45692" rIns="91384" bIns="45692">
            <a:spAutoFit/>
          </a:bodyPr>
          <a:lstStyle/>
          <a:p>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12</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8</a:t>
            </a:r>
            <a:endParaRPr lang="zh-CN" altLang="zh-CN" sz="1500" b="1" dirty="0">
              <a:solidFill>
                <a:srgbClr val="000000"/>
              </a:solidFill>
              <a:latin typeface="Times New Roman" pitchFamily="18" charset="0"/>
            </a:endParaRPr>
          </a:p>
          <a:p>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0</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 cv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endParaRPr lang="zh-CN" altLang="zh-CN" sz="1500" b="1" u="sng" dirty="0">
              <a:solidFill>
                <a:srgbClr val="000000"/>
              </a:solidFill>
              <a:latin typeface="Times New Roman" pitchFamily="18" charset="0"/>
            </a:endParaRPr>
          </a:p>
        </p:txBody>
      </p:sp>
      <p:sp>
        <p:nvSpPr>
          <p:cNvPr id="72" name="Oval 19"/>
          <p:cNvSpPr>
            <a:spLocks noChangeArrowheads="1"/>
          </p:cNvSpPr>
          <p:nvPr/>
        </p:nvSpPr>
        <p:spPr bwMode="auto">
          <a:xfrm>
            <a:off x="2129263" y="483879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zh-CN" altLang="zh-CN" sz="1900" b="1" dirty="0">
                <a:solidFill>
                  <a:srgbClr val="000000"/>
                </a:solidFill>
                <a:latin typeface="Times New Roman" pitchFamily="18" charset="0"/>
              </a:rPr>
              <a:t>3</a:t>
            </a:r>
            <a:endParaRPr lang="zh-CN" altLang="zh-CN" sz="1900" b="1" dirty="0"/>
          </a:p>
        </p:txBody>
      </p:sp>
      <p:sp>
        <p:nvSpPr>
          <p:cNvPr id="75" name="Oval 19"/>
          <p:cNvSpPr>
            <a:spLocks noChangeArrowheads="1"/>
          </p:cNvSpPr>
          <p:nvPr/>
        </p:nvSpPr>
        <p:spPr bwMode="auto">
          <a:xfrm>
            <a:off x="1689923" y="5977085"/>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4</a:t>
            </a:r>
            <a:endParaRPr lang="zh-CN" altLang="zh-CN" sz="1900" b="1" dirty="0"/>
          </a:p>
        </p:txBody>
      </p:sp>
      <p:sp>
        <p:nvSpPr>
          <p:cNvPr id="76" name="Oval 19"/>
          <p:cNvSpPr>
            <a:spLocks noChangeArrowheads="1"/>
          </p:cNvSpPr>
          <p:nvPr/>
        </p:nvSpPr>
        <p:spPr bwMode="auto">
          <a:xfrm>
            <a:off x="2710765" y="368756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77" name="Oval 19"/>
          <p:cNvSpPr>
            <a:spLocks noChangeArrowheads="1"/>
          </p:cNvSpPr>
          <p:nvPr/>
        </p:nvSpPr>
        <p:spPr bwMode="auto">
          <a:xfrm>
            <a:off x="3466762" y="2663052"/>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78" name="Oval 19"/>
          <p:cNvSpPr>
            <a:spLocks noChangeArrowheads="1"/>
          </p:cNvSpPr>
          <p:nvPr/>
        </p:nvSpPr>
        <p:spPr bwMode="auto">
          <a:xfrm>
            <a:off x="5072487" y="2095045"/>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0</a:t>
            </a:r>
            <a:endParaRPr lang="zh-CN" altLang="zh-CN" sz="1900" b="1" dirty="0"/>
          </a:p>
        </p:txBody>
      </p:sp>
      <p:sp>
        <p:nvSpPr>
          <p:cNvPr id="28" name="Line 15"/>
          <p:cNvSpPr>
            <a:spLocks noChangeShapeType="1"/>
          </p:cNvSpPr>
          <p:nvPr/>
        </p:nvSpPr>
        <p:spPr bwMode="auto">
          <a:xfrm flipH="1">
            <a:off x="3052938" y="3124581"/>
            <a:ext cx="558046" cy="56298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9" name="Text Box 8"/>
          <p:cNvSpPr txBox="1">
            <a:spLocks noChangeArrowheads="1"/>
          </p:cNvSpPr>
          <p:nvPr/>
        </p:nvSpPr>
        <p:spPr bwMode="auto">
          <a:xfrm>
            <a:off x="4205066" y="2584464"/>
            <a:ext cx="1233758" cy="63342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lnSpc>
                <a:spcPct val="96000"/>
              </a:lnSpc>
            </a:pPr>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3</a:t>
            </a:r>
            <a:endParaRPr lang="zh-CN" altLang="zh-CN" sz="1500" b="1" dirty="0">
              <a:solidFill>
                <a:srgbClr val="000000"/>
              </a:solidFill>
              <a:latin typeface="Times New Roman" pitchFamily="18" charset="0"/>
            </a:endParaRPr>
          </a:p>
          <a:p>
            <a:pPr algn="just">
              <a:lnSpc>
                <a:spcPct val="96000"/>
              </a:lnSpc>
            </a:pPr>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r>
              <a:rPr lang="zh-CN" altLang="zh-CN" sz="1500" b="1" u="sng" dirty="0">
                <a:solidFill>
                  <a:srgbClr val="000000"/>
                </a:solidFill>
                <a:latin typeface="Times New Roman" pitchFamily="18" charset="0"/>
              </a:rPr>
              <a:t> ,</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3</a:t>
            </a:r>
            <a:r>
              <a:rPr lang="zh-CN" altLang="zh-CN" sz="1900" b="1" u="sng" dirty="0">
                <a:solidFill>
                  <a:srgbClr val="000000"/>
                </a:solidFill>
                <a:latin typeface="Times New Roman" pitchFamily="18" charset="0"/>
              </a:rPr>
              <a:t>  </a:t>
            </a:r>
            <a:endParaRPr lang="zh-CN" altLang="zh-CN" sz="1900" b="1" dirty="0"/>
          </a:p>
        </p:txBody>
      </p:sp>
      <p:sp>
        <p:nvSpPr>
          <p:cNvPr id="2" name="矩形 1"/>
          <p:cNvSpPr/>
          <p:nvPr/>
        </p:nvSpPr>
        <p:spPr>
          <a:xfrm>
            <a:off x="395536" y="537242"/>
            <a:ext cx="8128218" cy="646331"/>
          </a:xfrm>
          <a:prstGeom prst="rect">
            <a:avLst/>
          </a:prstGeom>
        </p:spPr>
        <p:txBody>
          <a:bodyPr wrap="square">
            <a:spAutoFit/>
          </a:bodyPr>
          <a:lstStyle/>
          <a:p>
            <a:r>
              <a:rPr lang="zh-CN" altLang="en-US" dirty="0"/>
              <a:t>      当背包容量为 </a:t>
            </a:r>
            <a:r>
              <a:rPr lang="en-US" altLang="zh-CN" dirty="0"/>
              <a:t>15</a:t>
            </a:r>
            <a:r>
              <a:rPr lang="zh-CN" altLang="en-US" dirty="0"/>
              <a:t>，物品的重量为 </a:t>
            </a:r>
            <a:r>
              <a:rPr lang="en-US" altLang="zh-CN" dirty="0"/>
              <a:t>w=[1, 2, 12, 6, 5]</a:t>
            </a:r>
            <a:r>
              <a:rPr lang="zh-CN" altLang="en-US" dirty="0"/>
              <a:t>，价值为 </a:t>
            </a:r>
            <a:r>
              <a:rPr lang="en-US" altLang="zh-CN" dirty="0"/>
              <a:t>v=[3, 3, 8, 4, 8]</a:t>
            </a:r>
            <a:r>
              <a:rPr lang="zh-CN" altLang="en-US" dirty="0"/>
              <a:t>时，依据约束函数和限界函数进行剪枝的部分过程如下：</a:t>
            </a:r>
          </a:p>
        </p:txBody>
      </p:sp>
    </p:spTree>
    <p:extLst>
      <p:ext uri="{BB962C8B-B14F-4D97-AF65-F5344CB8AC3E}">
        <p14:creationId xmlns:p14="http://schemas.microsoft.com/office/powerpoint/2010/main" val="34487159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5043"/>
                                        </p:tgtEl>
                                        <p:attrNameLst>
                                          <p:attrName>style.visibility</p:attrName>
                                        </p:attrNameLst>
                                      </p:cBhvr>
                                      <p:to>
                                        <p:strVal val="visible"/>
                                      </p:to>
                                    </p:set>
                                    <p:anim calcmode="lin" valueType="num">
                                      <p:cBhvr additive="base">
                                        <p:cTn id="7" dur="500" fill="hold"/>
                                        <p:tgtEl>
                                          <p:spTgt spid="85043"/>
                                        </p:tgtEl>
                                        <p:attrNameLst>
                                          <p:attrName>ppt_x</p:attrName>
                                        </p:attrNameLst>
                                      </p:cBhvr>
                                      <p:tavLst>
                                        <p:tav tm="0">
                                          <p:val>
                                            <p:strVal val="#ppt_x"/>
                                          </p:val>
                                        </p:tav>
                                        <p:tav tm="100000">
                                          <p:val>
                                            <p:strVal val="#ppt_x"/>
                                          </p:val>
                                        </p:tav>
                                      </p:tavLst>
                                    </p:anim>
                                    <p:anim calcmode="lin" valueType="num">
                                      <p:cBhvr additive="base">
                                        <p:cTn id="8" dur="500" fill="hold"/>
                                        <p:tgtEl>
                                          <p:spTgt spid="850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5034"/>
                                        </p:tgtEl>
                                        <p:attrNameLst>
                                          <p:attrName>style.visibility</p:attrName>
                                        </p:attrNameLst>
                                      </p:cBhvr>
                                      <p:to>
                                        <p:strVal val="visible"/>
                                      </p:to>
                                    </p:set>
                                    <p:anim calcmode="lin" valueType="num">
                                      <p:cBhvr additive="base">
                                        <p:cTn id="11" dur="500" fill="hold"/>
                                        <p:tgtEl>
                                          <p:spTgt spid="85034"/>
                                        </p:tgtEl>
                                        <p:attrNameLst>
                                          <p:attrName>ppt_x</p:attrName>
                                        </p:attrNameLst>
                                      </p:cBhvr>
                                      <p:tavLst>
                                        <p:tav tm="0">
                                          <p:val>
                                            <p:strVal val="#ppt_x"/>
                                          </p:val>
                                        </p:tav>
                                        <p:tav tm="100000">
                                          <p:val>
                                            <p:strVal val="#ppt_x"/>
                                          </p:val>
                                        </p:tav>
                                      </p:tavLst>
                                    </p:anim>
                                    <p:anim calcmode="lin" valueType="num">
                                      <p:cBhvr additive="base">
                                        <p:cTn id="12" dur="500" fill="hold"/>
                                        <p:tgtEl>
                                          <p:spTgt spid="8503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5041"/>
                                        </p:tgtEl>
                                        <p:attrNameLst>
                                          <p:attrName>style.visibility</p:attrName>
                                        </p:attrNameLst>
                                      </p:cBhvr>
                                      <p:to>
                                        <p:strVal val="visible"/>
                                      </p:to>
                                    </p:set>
                                    <p:anim calcmode="lin" valueType="num">
                                      <p:cBhvr additive="base">
                                        <p:cTn id="17" dur="500" fill="hold"/>
                                        <p:tgtEl>
                                          <p:spTgt spid="85041"/>
                                        </p:tgtEl>
                                        <p:attrNameLst>
                                          <p:attrName>ppt_x</p:attrName>
                                        </p:attrNameLst>
                                      </p:cBhvr>
                                      <p:tavLst>
                                        <p:tav tm="0">
                                          <p:val>
                                            <p:strVal val="#ppt_x"/>
                                          </p:val>
                                        </p:tav>
                                        <p:tav tm="100000">
                                          <p:val>
                                            <p:strVal val="#ppt_x"/>
                                          </p:val>
                                        </p:tav>
                                      </p:tavLst>
                                    </p:anim>
                                    <p:anim calcmode="lin" valueType="num">
                                      <p:cBhvr additive="base">
                                        <p:cTn id="18" dur="500" fill="hold"/>
                                        <p:tgtEl>
                                          <p:spTgt spid="8504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85042"/>
                                        </p:tgtEl>
                                        <p:attrNameLst>
                                          <p:attrName>style.visibility</p:attrName>
                                        </p:attrNameLst>
                                      </p:cBhvr>
                                      <p:to>
                                        <p:strVal val="visible"/>
                                      </p:to>
                                    </p:set>
                                    <p:anim calcmode="lin" valueType="num">
                                      <p:cBhvr additive="base">
                                        <p:cTn id="23" dur="500" fill="hold"/>
                                        <p:tgtEl>
                                          <p:spTgt spid="85042"/>
                                        </p:tgtEl>
                                        <p:attrNameLst>
                                          <p:attrName>ppt_x</p:attrName>
                                        </p:attrNameLst>
                                      </p:cBhvr>
                                      <p:tavLst>
                                        <p:tav tm="0">
                                          <p:val>
                                            <p:strVal val="#ppt_x"/>
                                          </p:val>
                                        </p:tav>
                                        <p:tav tm="100000">
                                          <p:val>
                                            <p:strVal val="#ppt_x"/>
                                          </p:val>
                                        </p:tav>
                                      </p:tavLst>
                                    </p:anim>
                                    <p:anim calcmode="lin" valueType="num">
                                      <p:cBhvr additive="base">
                                        <p:cTn id="24" dur="500" fill="hold"/>
                                        <p:tgtEl>
                                          <p:spTgt spid="850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ppt_x"/>
                                          </p:val>
                                        </p:tav>
                                        <p:tav tm="100000">
                                          <p:val>
                                            <p:strVal val="#ppt_x"/>
                                          </p:val>
                                        </p:tav>
                                      </p:tavLst>
                                    </p:anim>
                                    <p:anim calcmode="lin" valueType="num">
                                      <p:cBhvr additive="base">
                                        <p:cTn id="28" dur="500" fill="hold"/>
                                        <p:tgtEl>
                                          <p:spTgt spid="7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ppt_x"/>
                                          </p:val>
                                        </p:tav>
                                        <p:tav tm="100000">
                                          <p:val>
                                            <p:strVal val="#ppt_x"/>
                                          </p:val>
                                        </p:tav>
                                      </p:tavLst>
                                    </p:anim>
                                    <p:anim calcmode="lin" valueType="num">
                                      <p:cBhvr additive="base">
                                        <p:cTn id="32" dur="500" fill="hold"/>
                                        <p:tgtEl>
                                          <p:spTgt spid="7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ppt_x"/>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 calcmode="lin" valueType="num">
                                      <p:cBhvr additive="base">
                                        <p:cTn id="39" dur="500" fill="hold"/>
                                        <p:tgtEl>
                                          <p:spTgt spid="77"/>
                                        </p:tgtEl>
                                        <p:attrNameLst>
                                          <p:attrName>ppt_x</p:attrName>
                                        </p:attrNameLst>
                                      </p:cBhvr>
                                      <p:tavLst>
                                        <p:tav tm="0">
                                          <p:val>
                                            <p:strVal val="#ppt_x"/>
                                          </p:val>
                                        </p:tav>
                                        <p:tav tm="100000">
                                          <p:val>
                                            <p:strVal val="#ppt_x"/>
                                          </p:val>
                                        </p:tav>
                                      </p:tavLst>
                                    </p:anim>
                                    <p:anim calcmode="lin" valueType="num">
                                      <p:cBhvr additive="base">
                                        <p:cTn id="40" dur="500" fill="hold"/>
                                        <p:tgtEl>
                                          <p:spTgt spid="7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34" grpId="0" animBg="1"/>
      <p:bldP spid="85041" grpId="0" animBg="1"/>
      <p:bldP spid="85043" grpId="0"/>
      <p:bldP spid="72" grpId="0" animBg="1"/>
      <p:bldP spid="75" grpId="0" animBg="1"/>
      <p:bldP spid="76" grpId="0" animBg="1"/>
      <p:bldP spid="77" grpId="0" animBg="1"/>
      <p:bldP spid="7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49" name="Line 9"/>
          <p:cNvSpPr>
            <a:spLocks noChangeShapeType="1"/>
          </p:cNvSpPr>
          <p:nvPr/>
        </p:nvSpPr>
        <p:spPr bwMode="auto">
          <a:xfrm flipH="1">
            <a:off x="3452923" y="1248750"/>
            <a:ext cx="1187516" cy="47107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85034" name="Line 20"/>
          <p:cNvSpPr>
            <a:spLocks noChangeShapeType="1"/>
          </p:cNvSpPr>
          <p:nvPr/>
        </p:nvSpPr>
        <p:spPr bwMode="auto">
          <a:xfrm rot="321793" flipH="1">
            <a:off x="2010460" y="3058381"/>
            <a:ext cx="351412" cy="91547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sp>
        <p:nvSpPr>
          <p:cNvPr id="85041" name="Line 33"/>
          <p:cNvSpPr>
            <a:spLocks noChangeShapeType="1"/>
          </p:cNvSpPr>
          <p:nvPr/>
        </p:nvSpPr>
        <p:spPr bwMode="auto">
          <a:xfrm flipH="1">
            <a:off x="1550046" y="4215389"/>
            <a:ext cx="355602" cy="67468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grpSp>
        <p:nvGrpSpPr>
          <p:cNvPr id="85042" name="Group 34"/>
          <p:cNvGrpSpPr>
            <a:grpSpLocks/>
          </p:cNvGrpSpPr>
          <p:nvPr/>
        </p:nvGrpSpPr>
        <p:grpSpPr bwMode="auto">
          <a:xfrm>
            <a:off x="1447809" y="4444782"/>
            <a:ext cx="514351" cy="215900"/>
            <a:chOff x="0" y="0"/>
            <a:chExt cx="1132" cy="387"/>
          </a:xfrm>
        </p:grpSpPr>
        <p:sp>
          <p:nvSpPr>
            <p:cNvPr id="92234" name="Line 35"/>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5" name="Line 36"/>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2" name="Oval 19"/>
          <p:cNvSpPr>
            <a:spLocks noChangeArrowheads="1"/>
          </p:cNvSpPr>
          <p:nvPr/>
        </p:nvSpPr>
        <p:spPr bwMode="auto">
          <a:xfrm>
            <a:off x="1697215" y="375178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zh-CN" altLang="zh-CN" sz="1900" b="1" dirty="0">
                <a:solidFill>
                  <a:srgbClr val="000000"/>
                </a:solidFill>
                <a:latin typeface="Times New Roman" pitchFamily="18" charset="0"/>
              </a:rPr>
              <a:t>3</a:t>
            </a:r>
            <a:endParaRPr lang="zh-CN" altLang="zh-CN" sz="1900" b="1" dirty="0"/>
          </a:p>
        </p:txBody>
      </p:sp>
      <p:sp>
        <p:nvSpPr>
          <p:cNvPr id="75" name="Oval 19"/>
          <p:cNvSpPr>
            <a:spLocks noChangeArrowheads="1"/>
          </p:cNvSpPr>
          <p:nvPr/>
        </p:nvSpPr>
        <p:spPr bwMode="auto">
          <a:xfrm>
            <a:off x="1257875" y="4890075"/>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4</a:t>
            </a:r>
            <a:endParaRPr lang="zh-CN" altLang="zh-CN" sz="1900" b="1" dirty="0"/>
          </a:p>
        </p:txBody>
      </p:sp>
      <p:sp>
        <p:nvSpPr>
          <p:cNvPr id="76" name="Oval 19"/>
          <p:cNvSpPr>
            <a:spLocks noChangeArrowheads="1"/>
          </p:cNvSpPr>
          <p:nvPr/>
        </p:nvSpPr>
        <p:spPr bwMode="auto">
          <a:xfrm>
            <a:off x="2278717" y="260055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77" name="Oval 19"/>
          <p:cNvSpPr>
            <a:spLocks noChangeArrowheads="1"/>
          </p:cNvSpPr>
          <p:nvPr/>
        </p:nvSpPr>
        <p:spPr bwMode="auto">
          <a:xfrm>
            <a:off x="3034714" y="1576042"/>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78" name="Oval 19"/>
          <p:cNvSpPr>
            <a:spLocks noChangeArrowheads="1"/>
          </p:cNvSpPr>
          <p:nvPr/>
        </p:nvSpPr>
        <p:spPr bwMode="auto">
          <a:xfrm>
            <a:off x="4640439" y="1008035"/>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0</a:t>
            </a:r>
            <a:endParaRPr lang="zh-CN" altLang="zh-CN" sz="1900" b="1" dirty="0"/>
          </a:p>
        </p:txBody>
      </p:sp>
      <p:sp>
        <p:nvSpPr>
          <p:cNvPr id="28" name="Line 15"/>
          <p:cNvSpPr>
            <a:spLocks noChangeShapeType="1"/>
          </p:cNvSpPr>
          <p:nvPr/>
        </p:nvSpPr>
        <p:spPr bwMode="auto">
          <a:xfrm flipH="1">
            <a:off x="2620890" y="2037571"/>
            <a:ext cx="558046" cy="56298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8" name="Text Box 18"/>
          <p:cNvSpPr txBox="1">
            <a:spLocks noChangeArrowheads="1"/>
          </p:cNvSpPr>
          <p:nvPr/>
        </p:nvSpPr>
        <p:spPr bwMode="auto">
          <a:xfrm>
            <a:off x="1761663" y="4222279"/>
            <a:ext cx="2073738" cy="31591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900" b="1" u="sng" dirty="0">
                <a:solidFill>
                  <a:srgbClr val="FF0000"/>
                </a:solidFill>
                <a:latin typeface="Times New Roman" pitchFamily="18" charset="0"/>
              </a:rPr>
              <a:t>Bound= 14</a:t>
            </a:r>
            <a:r>
              <a:rPr lang="en-US" altLang="zh-CN" sz="1900" b="1" u="sng" dirty="0">
                <a:solidFill>
                  <a:srgbClr val="FF0000"/>
                </a:solidFill>
                <a:latin typeface="Times New Roman" pitchFamily="18" charset="0"/>
              </a:rPr>
              <a:t>=</a:t>
            </a:r>
            <a:r>
              <a:rPr lang="zh-CN" altLang="zh-CN" sz="1900" b="1" u="sng" dirty="0">
                <a:solidFill>
                  <a:srgbClr val="FF0000"/>
                </a:solidFill>
                <a:latin typeface="Times New Roman" pitchFamily="18" charset="0"/>
              </a:rPr>
              <a:t>bestp  </a:t>
            </a:r>
            <a:endParaRPr lang="zh-CN" altLang="zh-CN" sz="1900" b="1" dirty="0">
              <a:solidFill>
                <a:srgbClr val="FF0000"/>
              </a:solidFill>
            </a:endParaRPr>
          </a:p>
        </p:txBody>
      </p:sp>
      <p:grpSp>
        <p:nvGrpSpPr>
          <p:cNvPr id="19" name="Group 53"/>
          <p:cNvGrpSpPr>
            <a:grpSpLocks/>
          </p:cNvGrpSpPr>
          <p:nvPr/>
        </p:nvGrpSpPr>
        <p:grpSpPr bwMode="auto">
          <a:xfrm>
            <a:off x="1904011" y="4538192"/>
            <a:ext cx="427038" cy="260351"/>
            <a:chOff x="0" y="0"/>
            <a:chExt cx="1132" cy="387"/>
          </a:xfrm>
        </p:grpSpPr>
        <p:sp>
          <p:nvSpPr>
            <p:cNvPr id="20" name="Line 54"/>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55"/>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 name="Oval 19"/>
          <p:cNvSpPr>
            <a:spLocks noChangeArrowheads="1"/>
          </p:cNvSpPr>
          <p:nvPr/>
        </p:nvSpPr>
        <p:spPr bwMode="auto">
          <a:xfrm>
            <a:off x="2005195" y="4896965"/>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5</a:t>
            </a:r>
            <a:endParaRPr lang="zh-CN" altLang="zh-CN" sz="1900" b="1" dirty="0"/>
          </a:p>
        </p:txBody>
      </p:sp>
      <p:sp>
        <p:nvSpPr>
          <p:cNvPr id="23" name="Line 12"/>
          <p:cNvSpPr>
            <a:spLocks noChangeShapeType="1"/>
          </p:cNvSpPr>
          <p:nvPr/>
        </p:nvSpPr>
        <p:spPr bwMode="auto">
          <a:xfrm>
            <a:off x="1937469" y="4222708"/>
            <a:ext cx="225372" cy="69767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4" name="Text Box 5"/>
          <p:cNvSpPr txBox="1">
            <a:spLocks noChangeArrowheads="1"/>
          </p:cNvSpPr>
          <p:nvPr/>
        </p:nvSpPr>
        <p:spPr bwMode="auto">
          <a:xfrm>
            <a:off x="5147915" y="1047858"/>
            <a:ext cx="1584325" cy="354013"/>
          </a:xfrm>
          <a:prstGeom prst="rect">
            <a:avLst/>
          </a:prstGeom>
          <a:noFill/>
          <a:ln w="9525">
            <a:solidFill>
              <a:srgbClr val="000000"/>
            </a:solidFill>
            <a:prstDash val="dash"/>
            <a:miter lim="800000"/>
            <a:headEnd/>
            <a:tailEnd/>
          </a:ln>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C</a:t>
            </a:r>
            <a:r>
              <a:rPr lang="zh-CN" altLang="zh-CN" sz="1500" b="1" i="1" baseline="-25000" dirty="0">
                <a:solidFill>
                  <a:srgbClr val="000000"/>
                </a:solidFill>
                <a:latin typeface="Times New Roman" pitchFamily="18" charset="0"/>
              </a:rPr>
              <a:t>r</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C</a:t>
            </a:r>
            <a:r>
              <a:rPr lang="zh-CN" altLang="zh-CN" sz="1500" b="1" dirty="0">
                <a:solidFill>
                  <a:srgbClr val="000000"/>
                </a:solidFill>
                <a:latin typeface="Times New Roman" pitchFamily="18" charset="0"/>
              </a:rPr>
              <a:t>=1</a:t>
            </a:r>
            <a:r>
              <a:rPr lang="en-US" altLang="zh-CN" sz="1500" b="1"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dirty="0">
                <a:solidFill>
                  <a:srgbClr val="000000"/>
                </a:solidFill>
                <a:latin typeface="Times New Roman" pitchFamily="18" charset="0"/>
              </a:rPr>
              <a:t>=0</a:t>
            </a:r>
            <a:endParaRPr lang="zh-CN" altLang="zh-CN" sz="1500" b="1" dirty="0"/>
          </a:p>
        </p:txBody>
      </p:sp>
      <p:sp>
        <p:nvSpPr>
          <p:cNvPr id="25" name="Text Box 16"/>
          <p:cNvSpPr txBox="1">
            <a:spLocks noChangeArrowheads="1"/>
          </p:cNvSpPr>
          <p:nvPr/>
        </p:nvSpPr>
        <p:spPr bwMode="auto">
          <a:xfrm>
            <a:off x="2854715" y="2237053"/>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=2,</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=3</a:t>
            </a: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12</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6</a:t>
            </a:r>
            <a:endParaRPr lang="zh-CN" altLang="zh-CN" sz="1500" b="1" dirty="0"/>
          </a:p>
        </p:txBody>
      </p:sp>
      <p:sp>
        <p:nvSpPr>
          <p:cNvPr id="26" name="Rectangle 37"/>
          <p:cNvSpPr>
            <a:spLocks noChangeArrowheads="1"/>
          </p:cNvSpPr>
          <p:nvPr/>
        </p:nvSpPr>
        <p:spPr bwMode="auto">
          <a:xfrm>
            <a:off x="2377134" y="3172094"/>
            <a:ext cx="1258888" cy="5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84" tIns="45692" rIns="91384" bIns="45692">
            <a:spAutoFit/>
          </a:bodyPr>
          <a:lstStyle/>
          <a:p>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12</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8</a:t>
            </a:r>
            <a:endParaRPr lang="zh-CN" altLang="zh-CN" sz="1500" b="1" dirty="0">
              <a:solidFill>
                <a:srgbClr val="000000"/>
              </a:solidFill>
              <a:latin typeface="Times New Roman" pitchFamily="18" charset="0"/>
            </a:endParaRPr>
          </a:p>
          <a:p>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0</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 cv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endParaRPr lang="zh-CN" altLang="zh-CN" sz="1500" b="1" u="sng" dirty="0">
              <a:solidFill>
                <a:srgbClr val="000000"/>
              </a:solidFill>
              <a:latin typeface="Times New Roman" pitchFamily="18" charset="0"/>
            </a:endParaRPr>
          </a:p>
        </p:txBody>
      </p:sp>
      <p:sp>
        <p:nvSpPr>
          <p:cNvPr id="27" name="Text Box 8"/>
          <p:cNvSpPr txBox="1">
            <a:spLocks noChangeArrowheads="1"/>
          </p:cNvSpPr>
          <p:nvPr/>
        </p:nvSpPr>
        <p:spPr bwMode="auto">
          <a:xfrm>
            <a:off x="3773018" y="1497454"/>
            <a:ext cx="1233758" cy="63342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lnSpc>
                <a:spcPct val="96000"/>
              </a:lnSpc>
            </a:pPr>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3</a:t>
            </a:r>
            <a:endParaRPr lang="zh-CN" altLang="zh-CN" sz="1500" b="1" dirty="0">
              <a:solidFill>
                <a:srgbClr val="000000"/>
              </a:solidFill>
              <a:latin typeface="Times New Roman" pitchFamily="18" charset="0"/>
            </a:endParaRPr>
          </a:p>
          <a:p>
            <a:pPr algn="just">
              <a:lnSpc>
                <a:spcPct val="96000"/>
              </a:lnSpc>
            </a:pPr>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r>
              <a:rPr lang="zh-CN" altLang="zh-CN" sz="1500" b="1" u="sng" dirty="0">
                <a:solidFill>
                  <a:srgbClr val="000000"/>
                </a:solidFill>
                <a:latin typeface="Times New Roman" pitchFamily="18" charset="0"/>
              </a:rPr>
              <a:t> ,</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3</a:t>
            </a:r>
            <a:r>
              <a:rPr lang="zh-CN" altLang="zh-CN" sz="1900" b="1" u="sng" dirty="0">
                <a:solidFill>
                  <a:srgbClr val="000000"/>
                </a:solidFill>
                <a:latin typeface="Times New Roman" pitchFamily="18" charset="0"/>
              </a:rPr>
              <a:t>  </a:t>
            </a:r>
            <a:endParaRPr lang="zh-CN" altLang="zh-CN" sz="1900" b="1" dirty="0"/>
          </a:p>
        </p:txBody>
      </p:sp>
    </p:spTree>
    <p:extLst>
      <p:ext uri="{BB962C8B-B14F-4D97-AF65-F5344CB8AC3E}">
        <p14:creationId xmlns:p14="http://schemas.microsoft.com/office/powerpoint/2010/main" val="31337032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5034"/>
                                        </p:tgtEl>
                                        <p:attrNameLst>
                                          <p:attrName>style.visibility</p:attrName>
                                        </p:attrNameLst>
                                      </p:cBhvr>
                                      <p:to>
                                        <p:strVal val="visible"/>
                                      </p:to>
                                    </p:set>
                                    <p:anim calcmode="lin" valueType="num">
                                      <p:cBhvr additive="base">
                                        <p:cTn id="7" dur="500" fill="hold"/>
                                        <p:tgtEl>
                                          <p:spTgt spid="85034"/>
                                        </p:tgtEl>
                                        <p:attrNameLst>
                                          <p:attrName>ppt_x</p:attrName>
                                        </p:attrNameLst>
                                      </p:cBhvr>
                                      <p:tavLst>
                                        <p:tav tm="0">
                                          <p:val>
                                            <p:strVal val="#ppt_x"/>
                                          </p:val>
                                        </p:tav>
                                        <p:tav tm="100000">
                                          <p:val>
                                            <p:strVal val="#ppt_x"/>
                                          </p:val>
                                        </p:tav>
                                      </p:tavLst>
                                    </p:anim>
                                    <p:anim calcmode="lin" valueType="num">
                                      <p:cBhvr additive="base">
                                        <p:cTn id="8" dur="500" fill="hold"/>
                                        <p:tgtEl>
                                          <p:spTgt spid="85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5041"/>
                                        </p:tgtEl>
                                        <p:attrNameLst>
                                          <p:attrName>style.visibility</p:attrName>
                                        </p:attrNameLst>
                                      </p:cBhvr>
                                      <p:to>
                                        <p:strVal val="visible"/>
                                      </p:to>
                                    </p:set>
                                    <p:anim calcmode="lin" valueType="num">
                                      <p:cBhvr additive="base">
                                        <p:cTn id="13" dur="500" fill="hold"/>
                                        <p:tgtEl>
                                          <p:spTgt spid="85041"/>
                                        </p:tgtEl>
                                        <p:attrNameLst>
                                          <p:attrName>ppt_x</p:attrName>
                                        </p:attrNameLst>
                                      </p:cBhvr>
                                      <p:tavLst>
                                        <p:tav tm="0">
                                          <p:val>
                                            <p:strVal val="#ppt_x"/>
                                          </p:val>
                                        </p:tav>
                                        <p:tav tm="100000">
                                          <p:val>
                                            <p:strVal val="#ppt_x"/>
                                          </p:val>
                                        </p:tav>
                                      </p:tavLst>
                                    </p:anim>
                                    <p:anim calcmode="lin" valueType="num">
                                      <p:cBhvr additive="base">
                                        <p:cTn id="14" dur="500" fill="hold"/>
                                        <p:tgtEl>
                                          <p:spTgt spid="850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5042"/>
                                        </p:tgtEl>
                                        <p:attrNameLst>
                                          <p:attrName>style.visibility</p:attrName>
                                        </p:attrNameLst>
                                      </p:cBhvr>
                                      <p:to>
                                        <p:strVal val="visible"/>
                                      </p:to>
                                    </p:set>
                                    <p:anim calcmode="lin" valueType="num">
                                      <p:cBhvr additive="base">
                                        <p:cTn id="19" dur="500" fill="hold"/>
                                        <p:tgtEl>
                                          <p:spTgt spid="85042"/>
                                        </p:tgtEl>
                                        <p:attrNameLst>
                                          <p:attrName>ppt_x</p:attrName>
                                        </p:attrNameLst>
                                      </p:cBhvr>
                                      <p:tavLst>
                                        <p:tav tm="0">
                                          <p:val>
                                            <p:strVal val="#ppt_x"/>
                                          </p:val>
                                        </p:tav>
                                        <p:tav tm="100000">
                                          <p:val>
                                            <p:strVal val="#ppt_x"/>
                                          </p:val>
                                        </p:tav>
                                      </p:tavLst>
                                    </p:anim>
                                    <p:anim calcmode="lin" valueType="num">
                                      <p:cBhvr additive="base">
                                        <p:cTn id="20" dur="500" fill="hold"/>
                                        <p:tgtEl>
                                          <p:spTgt spid="850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ppt_x"/>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ppt_x"/>
                                          </p:val>
                                        </p:tav>
                                        <p:tav tm="100000">
                                          <p:val>
                                            <p:strVal val="#ppt_x"/>
                                          </p:val>
                                        </p:tav>
                                      </p:tavLst>
                                    </p:anim>
                                    <p:anim calcmode="lin" valueType="num">
                                      <p:cBhvr additive="base">
                                        <p:cTn id="4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34" grpId="0" animBg="1"/>
      <p:bldP spid="85041" grpId="0" animBg="1"/>
      <p:bldP spid="72" grpId="0" animBg="1"/>
      <p:bldP spid="75" grpId="0" animBg="1"/>
      <p:bldP spid="76" grpId="0" animBg="1"/>
      <p:bldP spid="77" grpId="0" animBg="1"/>
      <p:bldP spid="78" grpId="0" animBg="1"/>
      <p:bldP spid="18" grpId="0"/>
      <p:bldP spid="22" grpId="0" animBg="1"/>
      <p:bldP spid="2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49" name="Line 9"/>
          <p:cNvSpPr>
            <a:spLocks noChangeShapeType="1"/>
          </p:cNvSpPr>
          <p:nvPr/>
        </p:nvSpPr>
        <p:spPr bwMode="auto">
          <a:xfrm flipH="1">
            <a:off x="3524931" y="1320758"/>
            <a:ext cx="1187516" cy="47107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85034" name="Line 20"/>
          <p:cNvSpPr>
            <a:spLocks noChangeShapeType="1"/>
          </p:cNvSpPr>
          <p:nvPr/>
        </p:nvSpPr>
        <p:spPr bwMode="auto">
          <a:xfrm rot="321793" flipH="1">
            <a:off x="2082468" y="3130389"/>
            <a:ext cx="351412" cy="91547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sp>
        <p:nvSpPr>
          <p:cNvPr id="85041" name="Line 33"/>
          <p:cNvSpPr>
            <a:spLocks noChangeShapeType="1"/>
          </p:cNvSpPr>
          <p:nvPr/>
        </p:nvSpPr>
        <p:spPr bwMode="auto">
          <a:xfrm flipH="1">
            <a:off x="1622054" y="4287397"/>
            <a:ext cx="355602" cy="67468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grpSp>
        <p:nvGrpSpPr>
          <p:cNvPr id="85042" name="Group 34"/>
          <p:cNvGrpSpPr>
            <a:grpSpLocks/>
          </p:cNvGrpSpPr>
          <p:nvPr/>
        </p:nvGrpSpPr>
        <p:grpSpPr bwMode="auto">
          <a:xfrm>
            <a:off x="1519817" y="4516790"/>
            <a:ext cx="514351" cy="215900"/>
            <a:chOff x="0" y="0"/>
            <a:chExt cx="1132" cy="387"/>
          </a:xfrm>
        </p:grpSpPr>
        <p:sp>
          <p:nvSpPr>
            <p:cNvPr id="92234" name="Line 35"/>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5" name="Line 36"/>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2" name="Oval 19"/>
          <p:cNvSpPr>
            <a:spLocks noChangeArrowheads="1"/>
          </p:cNvSpPr>
          <p:nvPr/>
        </p:nvSpPr>
        <p:spPr bwMode="auto">
          <a:xfrm>
            <a:off x="1769223" y="382379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zh-CN" altLang="zh-CN" sz="1900" b="1" dirty="0">
                <a:solidFill>
                  <a:srgbClr val="000000"/>
                </a:solidFill>
                <a:latin typeface="Times New Roman" pitchFamily="18" charset="0"/>
              </a:rPr>
              <a:t>3</a:t>
            </a:r>
            <a:endParaRPr lang="zh-CN" altLang="zh-CN" sz="1900" b="1" dirty="0"/>
          </a:p>
        </p:txBody>
      </p:sp>
      <p:sp>
        <p:nvSpPr>
          <p:cNvPr id="75" name="Oval 19"/>
          <p:cNvSpPr>
            <a:spLocks noChangeArrowheads="1"/>
          </p:cNvSpPr>
          <p:nvPr/>
        </p:nvSpPr>
        <p:spPr bwMode="auto">
          <a:xfrm>
            <a:off x="1329883" y="4962083"/>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4</a:t>
            </a:r>
            <a:endParaRPr lang="zh-CN" altLang="zh-CN" sz="1900" b="1" dirty="0"/>
          </a:p>
        </p:txBody>
      </p:sp>
      <p:sp>
        <p:nvSpPr>
          <p:cNvPr id="76" name="Oval 19"/>
          <p:cNvSpPr>
            <a:spLocks noChangeArrowheads="1"/>
          </p:cNvSpPr>
          <p:nvPr/>
        </p:nvSpPr>
        <p:spPr bwMode="auto">
          <a:xfrm>
            <a:off x="2350725" y="2672564"/>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77" name="Oval 19"/>
          <p:cNvSpPr>
            <a:spLocks noChangeArrowheads="1"/>
          </p:cNvSpPr>
          <p:nvPr/>
        </p:nvSpPr>
        <p:spPr bwMode="auto">
          <a:xfrm>
            <a:off x="3106722" y="1648050"/>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78" name="Oval 19"/>
          <p:cNvSpPr>
            <a:spLocks noChangeArrowheads="1"/>
          </p:cNvSpPr>
          <p:nvPr/>
        </p:nvSpPr>
        <p:spPr bwMode="auto">
          <a:xfrm>
            <a:off x="4712447" y="1080043"/>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0</a:t>
            </a:r>
            <a:endParaRPr lang="zh-CN" altLang="zh-CN" sz="1900" b="1" dirty="0"/>
          </a:p>
        </p:txBody>
      </p:sp>
      <p:sp>
        <p:nvSpPr>
          <p:cNvPr id="28" name="Line 15"/>
          <p:cNvSpPr>
            <a:spLocks noChangeShapeType="1"/>
          </p:cNvSpPr>
          <p:nvPr/>
        </p:nvSpPr>
        <p:spPr bwMode="auto">
          <a:xfrm flipH="1">
            <a:off x="2692898" y="2109579"/>
            <a:ext cx="558046" cy="56298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8" name="Text Box 18"/>
          <p:cNvSpPr txBox="1">
            <a:spLocks noChangeArrowheads="1"/>
          </p:cNvSpPr>
          <p:nvPr/>
        </p:nvSpPr>
        <p:spPr bwMode="auto">
          <a:xfrm>
            <a:off x="1833671" y="4294287"/>
            <a:ext cx="2073738" cy="31591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900" b="1" u="sng" dirty="0">
                <a:solidFill>
                  <a:srgbClr val="FF0000"/>
                </a:solidFill>
                <a:latin typeface="Times New Roman" pitchFamily="18" charset="0"/>
              </a:rPr>
              <a:t>Bound=14</a:t>
            </a:r>
            <a:r>
              <a:rPr lang="en-US" altLang="zh-CN" sz="1900" b="1" u="sng" dirty="0">
                <a:solidFill>
                  <a:srgbClr val="FF0000"/>
                </a:solidFill>
                <a:latin typeface="Times New Roman" pitchFamily="18" charset="0"/>
              </a:rPr>
              <a:t>=</a:t>
            </a:r>
            <a:r>
              <a:rPr lang="zh-CN" altLang="zh-CN" sz="1900" b="1" u="sng" dirty="0">
                <a:solidFill>
                  <a:srgbClr val="FF0000"/>
                </a:solidFill>
                <a:latin typeface="Times New Roman" pitchFamily="18" charset="0"/>
              </a:rPr>
              <a:t>bestp  </a:t>
            </a:r>
            <a:endParaRPr lang="zh-CN" altLang="zh-CN" sz="1900" b="1" dirty="0">
              <a:solidFill>
                <a:srgbClr val="FF0000"/>
              </a:solidFill>
            </a:endParaRPr>
          </a:p>
        </p:txBody>
      </p:sp>
      <p:grpSp>
        <p:nvGrpSpPr>
          <p:cNvPr id="19" name="Group 53"/>
          <p:cNvGrpSpPr>
            <a:grpSpLocks/>
          </p:cNvGrpSpPr>
          <p:nvPr/>
        </p:nvGrpSpPr>
        <p:grpSpPr bwMode="auto">
          <a:xfrm>
            <a:off x="1976019" y="4610200"/>
            <a:ext cx="427038" cy="260351"/>
            <a:chOff x="0" y="0"/>
            <a:chExt cx="1132" cy="387"/>
          </a:xfrm>
        </p:grpSpPr>
        <p:sp>
          <p:nvSpPr>
            <p:cNvPr id="20" name="Line 54"/>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55"/>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 name="Oval 19"/>
          <p:cNvSpPr>
            <a:spLocks noChangeArrowheads="1"/>
          </p:cNvSpPr>
          <p:nvPr/>
        </p:nvSpPr>
        <p:spPr bwMode="auto">
          <a:xfrm>
            <a:off x="2077203" y="4968973"/>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5</a:t>
            </a:r>
            <a:endParaRPr lang="zh-CN" altLang="zh-CN" sz="1900" b="1" dirty="0"/>
          </a:p>
        </p:txBody>
      </p:sp>
      <p:sp>
        <p:nvSpPr>
          <p:cNvPr id="23" name="Line 12"/>
          <p:cNvSpPr>
            <a:spLocks noChangeShapeType="1"/>
          </p:cNvSpPr>
          <p:nvPr/>
        </p:nvSpPr>
        <p:spPr bwMode="auto">
          <a:xfrm>
            <a:off x="2009477" y="4294716"/>
            <a:ext cx="225372" cy="69767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4" name="Text Box 18"/>
          <p:cNvSpPr txBox="1">
            <a:spLocks noChangeArrowheads="1"/>
          </p:cNvSpPr>
          <p:nvPr/>
        </p:nvSpPr>
        <p:spPr bwMode="auto">
          <a:xfrm>
            <a:off x="2555457" y="3125503"/>
            <a:ext cx="2073738" cy="31591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900" b="1" u="sng" dirty="0">
                <a:solidFill>
                  <a:srgbClr val="FF0000"/>
                </a:solidFill>
                <a:latin typeface="Times New Roman" pitchFamily="18" charset="0"/>
              </a:rPr>
              <a:t>Bound=1</a:t>
            </a:r>
            <a:r>
              <a:rPr lang="en-US" altLang="zh-CN" sz="1900" b="1" u="sng" dirty="0">
                <a:solidFill>
                  <a:srgbClr val="FF0000"/>
                </a:solidFill>
                <a:latin typeface="Times New Roman" pitchFamily="18" charset="0"/>
              </a:rPr>
              <a:t>8&gt;</a:t>
            </a:r>
            <a:r>
              <a:rPr lang="zh-CN" altLang="zh-CN" sz="1900" b="1" u="sng" dirty="0">
                <a:solidFill>
                  <a:srgbClr val="FF0000"/>
                </a:solidFill>
                <a:latin typeface="Times New Roman" pitchFamily="18" charset="0"/>
              </a:rPr>
              <a:t>bestp  </a:t>
            </a:r>
            <a:endParaRPr lang="zh-CN" altLang="zh-CN" sz="1900" b="1" dirty="0">
              <a:solidFill>
                <a:srgbClr val="FF0000"/>
              </a:solidFill>
            </a:endParaRPr>
          </a:p>
        </p:txBody>
      </p:sp>
      <p:sp>
        <p:nvSpPr>
          <p:cNvPr id="30" name="Oval 19"/>
          <p:cNvSpPr>
            <a:spLocks noChangeArrowheads="1"/>
          </p:cNvSpPr>
          <p:nvPr/>
        </p:nvSpPr>
        <p:spPr bwMode="auto">
          <a:xfrm>
            <a:off x="2798989" y="3800189"/>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6</a:t>
            </a:r>
            <a:endParaRPr lang="zh-CN" altLang="zh-CN" sz="1900" b="1" dirty="0"/>
          </a:p>
        </p:txBody>
      </p:sp>
      <p:sp>
        <p:nvSpPr>
          <p:cNvPr id="31" name="Line 12"/>
          <p:cNvSpPr>
            <a:spLocks noChangeShapeType="1"/>
          </p:cNvSpPr>
          <p:nvPr/>
        </p:nvSpPr>
        <p:spPr bwMode="auto">
          <a:xfrm>
            <a:off x="2731263" y="3125932"/>
            <a:ext cx="225372" cy="69767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7" name="Text Box 5"/>
          <p:cNvSpPr txBox="1">
            <a:spLocks noChangeArrowheads="1"/>
          </p:cNvSpPr>
          <p:nvPr/>
        </p:nvSpPr>
        <p:spPr bwMode="auto">
          <a:xfrm>
            <a:off x="5219923" y="1119866"/>
            <a:ext cx="1584325" cy="354013"/>
          </a:xfrm>
          <a:prstGeom prst="rect">
            <a:avLst/>
          </a:prstGeom>
          <a:noFill/>
          <a:ln w="9525">
            <a:solidFill>
              <a:srgbClr val="000000"/>
            </a:solidFill>
            <a:prstDash val="dash"/>
            <a:miter lim="800000"/>
            <a:headEnd/>
            <a:tailEnd/>
          </a:ln>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C</a:t>
            </a:r>
            <a:r>
              <a:rPr lang="zh-CN" altLang="zh-CN" sz="1500" b="1" i="1" baseline="-25000" dirty="0">
                <a:solidFill>
                  <a:srgbClr val="000000"/>
                </a:solidFill>
                <a:latin typeface="Times New Roman" pitchFamily="18" charset="0"/>
              </a:rPr>
              <a:t>r</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C</a:t>
            </a:r>
            <a:r>
              <a:rPr lang="zh-CN" altLang="zh-CN" sz="1500" b="1" dirty="0">
                <a:solidFill>
                  <a:srgbClr val="000000"/>
                </a:solidFill>
                <a:latin typeface="Times New Roman" pitchFamily="18" charset="0"/>
              </a:rPr>
              <a:t>=1</a:t>
            </a:r>
            <a:r>
              <a:rPr lang="en-US" altLang="zh-CN" sz="1500" b="1"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dirty="0">
                <a:solidFill>
                  <a:srgbClr val="000000"/>
                </a:solidFill>
                <a:latin typeface="Times New Roman" pitchFamily="18" charset="0"/>
              </a:rPr>
              <a:t>=0</a:t>
            </a:r>
            <a:endParaRPr lang="zh-CN" altLang="zh-CN" sz="1500" b="1" dirty="0"/>
          </a:p>
        </p:txBody>
      </p:sp>
      <p:sp>
        <p:nvSpPr>
          <p:cNvPr id="32" name="Text Box 16"/>
          <p:cNvSpPr txBox="1">
            <a:spLocks noChangeArrowheads="1"/>
          </p:cNvSpPr>
          <p:nvPr/>
        </p:nvSpPr>
        <p:spPr bwMode="auto">
          <a:xfrm>
            <a:off x="2926723" y="2309061"/>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=2,</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=3</a:t>
            </a: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12</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6</a:t>
            </a:r>
            <a:endParaRPr lang="zh-CN" altLang="zh-CN" sz="1500" b="1" dirty="0"/>
          </a:p>
        </p:txBody>
      </p:sp>
      <p:sp>
        <p:nvSpPr>
          <p:cNvPr id="33" name="Rectangle 37"/>
          <p:cNvSpPr>
            <a:spLocks noChangeArrowheads="1"/>
          </p:cNvSpPr>
          <p:nvPr/>
        </p:nvSpPr>
        <p:spPr bwMode="auto">
          <a:xfrm>
            <a:off x="1224196" y="2920034"/>
            <a:ext cx="1258888" cy="5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84" tIns="45692" rIns="91384" bIns="45692">
            <a:spAutoFit/>
          </a:bodyPr>
          <a:lstStyle/>
          <a:p>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12</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8</a:t>
            </a:r>
            <a:endParaRPr lang="zh-CN" altLang="zh-CN" sz="1500" b="1" dirty="0">
              <a:solidFill>
                <a:srgbClr val="000000"/>
              </a:solidFill>
              <a:latin typeface="Times New Roman" pitchFamily="18" charset="0"/>
            </a:endParaRPr>
          </a:p>
          <a:p>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0</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 cv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endParaRPr lang="zh-CN" altLang="zh-CN" sz="1500" b="1" u="sng" dirty="0">
              <a:solidFill>
                <a:srgbClr val="000000"/>
              </a:solidFill>
              <a:latin typeface="Times New Roman" pitchFamily="18" charset="0"/>
            </a:endParaRPr>
          </a:p>
        </p:txBody>
      </p:sp>
      <p:sp>
        <p:nvSpPr>
          <p:cNvPr id="34" name="Text Box 8"/>
          <p:cNvSpPr txBox="1">
            <a:spLocks noChangeArrowheads="1"/>
          </p:cNvSpPr>
          <p:nvPr/>
        </p:nvSpPr>
        <p:spPr bwMode="auto">
          <a:xfrm>
            <a:off x="3845026" y="1569462"/>
            <a:ext cx="1233758" cy="63342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lnSpc>
                <a:spcPct val="96000"/>
              </a:lnSpc>
            </a:pPr>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3</a:t>
            </a:r>
            <a:endParaRPr lang="zh-CN" altLang="zh-CN" sz="1500" b="1" dirty="0">
              <a:solidFill>
                <a:srgbClr val="000000"/>
              </a:solidFill>
              <a:latin typeface="Times New Roman" pitchFamily="18" charset="0"/>
            </a:endParaRPr>
          </a:p>
          <a:p>
            <a:pPr algn="just">
              <a:lnSpc>
                <a:spcPct val="96000"/>
              </a:lnSpc>
            </a:pPr>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r>
              <a:rPr lang="zh-CN" altLang="zh-CN" sz="1500" b="1" u="sng" dirty="0">
                <a:solidFill>
                  <a:srgbClr val="000000"/>
                </a:solidFill>
                <a:latin typeface="Times New Roman" pitchFamily="18" charset="0"/>
              </a:rPr>
              <a:t> ,</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3</a:t>
            </a:r>
            <a:r>
              <a:rPr lang="zh-CN" altLang="zh-CN" sz="1900" b="1" u="sng" dirty="0">
                <a:solidFill>
                  <a:srgbClr val="000000"/>
                </a:solidFill>
                <a:latin typeface="Times New Roman" pitchFamily="18" charset="0"/>
              </a:rPr>
              <a:t>  </a:t>
            </a:r>
            <a:endParaRPr lang="zh-CN" altLang="zh-CN" sz="1900" b="1" dirty="0"/>
          </a:p>
        </p:txBody>
      </p:sp>
    </p:spTree>
    <p:extLst>
      <p:ext uri="{BB962C8B-B14F-4D97-AF65-F5344CB8AC3E}">
        <p14:creationId xmlns:p14="http://schemas.microsoft.com/office/powerpoint/2010/main" val="4491358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5034"/>
                                        </p:tgtEl>
                                        <p:attrNameLst>
                                          <p:attrName>style.visibility</p:attrName>
                                        </p:attrNameLst>
                                      </p:cBhvr>
                                      <p:to>
                                        <p:strVal val="visible"/>
                                      </p:to>
                                    </p:set>
                                    <p:anim calcmode="lin" valueType="num">
                                      <p:cBhvr additive="base">
                                        <p:cTn id="7" dur="500" fill="hold"/>
                                        <p:tgtEl>
                                          <p:spTgt spid="85034"/>
                                        </p:tgtEl>
                                        <p:attrNameLst>
                                          <p:attrName>ppt_x</p:attrName>
                                        </p:attrNameLst>
                                      </p:cBhvr>
                                      <p:tavLst>
                                        <p:tav tm="0">
                                          <p:val>
                                            <p:strVal val="#ppt_x"/>
                                          </p:val>
                                        </p:tav>
                                        <p:tav tm="100000">
                                          <p:val>
                                            <p:strVal val="#ppt_x"/>
                                          </p:val>
                                        </p:tav>
                                      </p:tavLst>
                                    </p:anim>
                                    <p:anim calcmode="lin" valueType="num">
                                      <p:cBhvr additive="base">
                                        <p:cTn id="8" dur="500" fill="hold"/>
                                        <p:tgtEl>
                                          <p:spTgt spid="85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5041"/>
                                        </p:tgtEl>
                                        <p:attrNameLst>
                                          <p:attrName>style.visibility</p:attrName>
                                        </p:attrNameLst>
                                      </p:cBhvr>
                                      <p:to>
                                        <p:strVal val="visible"/>
                                      </p:to>
                                    </p:set>
                                    <p:anim calcmode="lin" valueType="num">
                                      <p:cBhvr additive="base">
                                        <p:cTn id="13" dur="500" fill="hold"/>
                                        <p:tgtEl>
                                          <p:spTgt spid="85041"/>
                                        </p:tgtEl>
                                        <p:attrNameLst>
                                          <p:attrName>ppt_x</p:attrName>
                                        </p:attrNameLst>
                                      </p:cBhvr>
                                      <p:tavLst>
                                        <p:tav tm="0">
                                          <p:val>
                                            <p:strVal val="#ppt_x"/>
                                          </p:val>
                                        </p:tav>
                                        <p:tav tm="100000">
                                          <p:val>
                                            <p:strVal val="#ppt_x"/>
                                          </p:val>
                                        </p:tav>
                                      </p:tavLst>
                                    </p:anim>
                                    <p:anim calcmode="lin" valueType="num">
                                      <p:cBhvr additive="base">
                                        <p:cTn id="14" dur="500" fill="hold"/>
                                        <p:tgtEl>
                                          <p:spTgt spid="850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5042"/>
                                        </p:tgtEl>
                                        <p:attrNameLst>
                                          <p:attrName>style.visibility</p:attrName>
                                        </p:attrNameLst>
                                      </p:cBhvr>
                                      <p:to>
                                        <p:strVal val="visible"/>
                                      </p:to>
                                    </p:set>
                                    <p:anim calcmode="lin" valueType="num">
                                      <p:cBhvr additive="base">
                                        <p:cTn id="19" dur="500" fill="hold"/>
                                        <p:tgtEl>
                                          <p:spTgt spid="85042"/>
                                        </p:tgtEl>
                                        <p:attrNameLst>
                                          <p:attrName>ppt_x</p:attrName>
                                        </p:attrNameLst>
                                      </p:cBhvr>
                                      <p:tavLst>
                                        <p:tav tm="0">
                                          <p:val>
                                            <p:strVal val="#ppt_x"/>
                                          </p:val>
                                        </p:tav>
                                        <p:tav tm="100000">
                                          <p:val>
                                            <p:strVal val="#ppt_x"/>
                                          </p:val>
                                        </p:tav>
                                      </p:tavLst>
                                    </p:anim>
                                    <p:anim calcmode="lin" valueType="num">
                                      <p:cBhvr additive="base">
                                        <p:cTn id="20" dur="500" fill="hold"/>
                                        <p:tgtEl>
                                          <p:spTgt spid="850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ppt_x"/>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ppt_x"/>
                                          </p:val>
                                        </p:tav>
                                        <p:tav tm="100000">
                                          <p:val>
                                            <p:strVal val="#ppt_x"/>
                                          </p:val>
                                        </p:tav>
                                      </p:tavLst>
                                    </p:anim>
                                    <p:anim calcmode="lin" valueType="num">
                                      <p:cBhvr additive="base">
                                        <p:cTn id="4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34" grpId="0" animBg="1"/>
      <p:bldP spid="85041" grpId="0" animBg="1"/>
      <p:bldP spid="72" grpId="0" animBg="1"/>
      <p:bldP spid="75" grpId="0" animBg="1"/>
      <p:bldP spid="76" grpId="0" animBg="1"/>
      <p:bldP spid="77" grpId="0" animBg="1"/>
      <p:bldP spid="78" grpId="0" animBg="1"/>
      <p:bldP spid="18" grpId="0"/>
      <p:bldP spid="22" grpId="0" animBg="1"/>
      <p:bldP spid="24" grpId="0"/>
      <p:bldP spid="30" grpId="0" animBg="1"/>
      <p:bldP spid="3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49" name="Line 9"/>
          <p:cNvSpPr>
            <a:spLocks noChangeShapeType="1"/>
          </p:cNvSpPr>
          <p:nvPr/>
        </p:nvSpPr>
        <p:spPr bwMode="auto">
          <a:xfrm flipH="1">
            <a:off x="3524931" y="608071"/>
            <a:ext cx="1187516" cy="47107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85034" name="Line 20"/>
          <p:cNvSpPr>
            <a:spLocks noChangeShapeType="1"/>
          </p:cNvSpPr>
          <p:nvPr/>
        </p:nvSpPr>
        <p:spPr bwMode="auto">
          <a:xfrm rot="321793" flipH="1">
            <a:off x="2082468" y="2417702"/>
            <a:ext cx="351412" cy="91547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sp>
        <p:nvSpPr>
          <p:cNvPr id="85041" name="Line 33"/>
          <p:cNvSpPr>
            <a:spLocks noChangeShapeType="1"/>
          </p:cNvSpPr>
          <p:nvPr/>
        </p:nvSpPr>
        <p:spPr bwMode="auto">
          <a:xfrm flipH="1">
            <a:off x="1622054" y="3574710"/>
            <a:ext cx="355602" cy="67468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91384" tIns="45692" rIns="91384" bIns="45692"/>
          <a:lstStyle/>
          <a:p>
            <a:endParaRPr lang="zh-CN" altLang="en-US"/>
          </a:p>
        </p:txBody>
      </p:sp>
      <p:grpSp>
        <p:nvGrpSpPr>
          <p:cNvPr id="85042" name="Group 34"/>
          <p:cNvGrpSpPr>
            <a:grpSpLocks/>
          </p:cNvGrpSpPr>
          <p:nvPr/>
        </p:nvGrpSpPr>
        <p:grpSpPr bwMode="auto">
          <a:xfrm>
            <a:off x="1519817" y="3804103"/>
            <a:ext cx="514351" cy="215900"/>
            <a:chOff x="0" y="0"/>
            <a:chExt cx="1132" cy="387"/>
          </a:xfrm>
        </p:grpSpPr>
        <p:sp>
          <p:nvSpPr>
            <p:cNvPr id="92234" name="Line 35"/>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5" name="Line 36"/>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2" name="Oval 19"/>
          <p:cNvSpPr>
            <a:spLocks noChangeArrowheads="1"/>
          </p:cNvSpPr>
          <p:nvPr/>
        </p:nvSpPr>
        <p:spPr bwMode="auto">
          <a:xfrm>
            <a:off x="1769223" y="3111109"/>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zh-CN" altLang="zh-CN" sz="1900" b="1" dirty="0">
                <a:solidFill>
                  <a:srgbClr val="000000"/>
                </a:solidFill>
                <a:latin typeface="Times New Roman" pitchFamily="18" charset="0"/>
              </a:rPr>
              <a:t>3</a:t>
            </a:r>
            <a:endParaRPr lang="zh-CN" altLang="zh-CN" sz="1900" b="1" dirty="0"/>
          </a:p>
        </p:txBody>
      </p:sp>
      <p:sp>
        <p:nvSpPr>
          <p:cNvPr id="75" name="Oval 19"/>
          <p:cNvSpPr>
            <a:spLocks noChangeArrowheads="1"/>
          </p:cNvSpPr>
          <p:nvPr/>
        </p:nvSpPr>
        <p:spPr bwMode="auto">
          <a:xfrm>
            <a:off x="1329883" y="424939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4</a:t>
            </a:r>
            <a:endParaRPr lang="zh-CN" altLang="zh-CN" sz="1900" b="1" dirty="0"/>
          </a:p>
        </p:txBody>
      </p:sp>
      <p:sp>
        <p:nvSpPr>
          <p:cNvPr id="76" name="Oval 19"/>
          <p:cNvSpPr>
            <a:spLocks noChangeArrowheads="1"/>
          </p:cNvSpPr>
          <p:nvPr/>
        </p:nvSpPr>
        <p:spPr bwMode="auto">
          <a:xfrm>
            <a:off x="2350725" y="1959877"/>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77" name="Oval 19"/>
          <p:cNvSpPr>
            <a:spLocks noChangeArrowheads="1"/>
          </p:cNvSpPr>
          <p:nvPr/>
        </p:nvSpPr>
        <p:spPr bwMode="auto">
          <a:xfrm>
            <a:off x="3106722" y="935363"/>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78" name="Oval 19"/>
          <p:cNvSpPr>
            <a:spLocks noChangeArrowheads="1"/>
          </p:cNvSpPr>
          <p:nvPr/>
        </p:nvSpPr>
        <p:spPr bwMode="auto">
          <a:xfrm>
            <a:off x="4712447" y="36735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0</a:t>
            </a:r>
            <a:endParaRPr lang="zh-CN" altLang="zh-CN" sz="1900" b="1" dirty="0"/>
          </a:p>
        </p:txBody>
      </p:sp>
      <p:sp>
        <p:nvSpPr>
          <p:cNvPr id="28" name="Line 15"/>
          <p:cNvSpPr>
            <a:spLocks noChangeShapeType="1"/>
          </p:cNvSpPr>
          <p:nvPr/>
        </p:nvSpPr>
        <p:spPr bwMode="auto">
          <a:xfrm flipH="1">
            <a:off x="2692898" y="1396892"/>
            <a:ext cx="558046" cy="56298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grpSp>
        <p:nvGrpSpPr>
          <p:cNvPr id="19" name="Group 53"/>
          <p:cNvGrpSpPr>
            <a:grpSpLocks/>
          </p:cNvGrpSpPr>
          <p:nvPr/>
        </p:nvGrpSpPr>
        <p:grpSpPr bwMode="auto">
          <a:xfrm>
            <a:off x="1976019" y="3897513"/>
            <a:ext cx="427038" cy="260351"/>
            <a:chOff x="0" y="0"/>
            <a:chExt cx="1132" cy="387"/>
          </a:xfrm>
        </p:grpSpPr>
        <p:sp>
          <p:nvSpPr>
            <p:cNvPr id="20" name="Line 54"/>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55"/>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 name="Oval 19"/>
          <p:cNvSpPr>
            <a:spLocks noChangeArrowheads="1"/>
          </p:cNvSpPr>
          <p:nvPr/>
        </p:nvSpPr>
        <p:spPr bwMode="auto">
          <a:xfrm>
            <a:off x="2077203" y="425628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5</a:t>
            </a:r>
            <a:endParaRPr lang="zh-CN" altLang="zh-CN" sz="1900" b="1" dirty="0"/>
          </a:p>
        </p:txBody>
      </p:sp>
      <p:sp>
        <p:nvSpPr>
          <p:cNvPr id="23" name="Line 12"/>
          <p:cNvSpPr>
            <a:spLocks noChangeShapeType="1"/>
          </p:cNvSpPr>
          <p:nvPr/>
        </p:nvSpPr>
        <p:spPr bwMode="auto">
          <a:xfrm>
            <a:off x="2009477" y="3582029"/>
            <a:ext cx="225372" cy="69767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4" name="Text Box 18"/>
          <p:cNvSpPr txBox="1">
            <a:spLocks noChangeArrowheads="1"/>
          </p:cNvSpPr>
          <p:nvPr/>
        </p:nvSpPr>
        <p:spPr bwMode="auto">
          <a:xfrm>
            <a:off x="2667671" y="2559529"/>
            <a:ext cx="2073738" cy="31591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900" b="1" u="sng" dirty="0">
                <a:solidFill>
                  <a:srgbClr val="FF0000"/>
                </a:solidFill>
                <a:latin typeface="Times New Roman" pitchFamily="18" charset="0"/>
              </a:rPr>
              <a:t>Bound=1</a:t>
            </a:r>
            <a:r>
              <a:rPr lang="en-US" altLang="zh-CN" sz="1900" b="1" u="sng" dirty="0">
                <a:solidFill>
                  <a:srgbClr val="FF0000"/>
                </a:solidFill>
                <a:latin typeface="Times New Roman" pitchFamily="18" charset="0"/>
              </a:rPr>
              <a:t>8&gt;</a:t>
            </a:r>
            <a:r>
              <a:rPr lang="zh-CN" altLang="zh-CN" sz="1900" b="1" u="sng" dirty="0">
                <a:solidFill>
                  <a:srgbClr val="FF0000"/>
                </a:solidFill>
                <a:latin typeface="Times New Roman" pitchFamily="18" charset="0"/>
              </a:rPr>
              <a:t>bestp  </a:t>
            </a:r>
            <a:endParaRPr lang="zh-CN" altLang="zh-CN" sz="1900" b="1" dirty="0">
              <a:solidFill>
                <a:srgbClr val="FF0000"/>
              </a:solidFill>
            </a:endParaRPr>
          </a:p>
        </p:txBody>
      </p:sp>
      <p:sp>
        <p:nvSpPr>
          <p:cNvPr id="30" name="Oval 19"/>
          <p:cNvSpPr>
            <a:spLocks noChangeArrowheads="1"/>
          </p:cNvSpPr>
          <p:nvPr/>
        </p:nvSpPr>
        <p:spPr bwMode="auto">
          <a:xfrm>
            <a:off x="3632509" y="3111109"/>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6</a:t>
            </a:r>
            <a:endParaRPr lang="zh-CN" altLang="zh-CN" sz="1900" b="1" dirty="0"/>
          </a:p>
        </p:txBody>
      </p:sp>
      <p:sp>
        <p:nvSpPr>
          <p:cNvPr id="31" name="Line 12"/>
          <p:cNvSpPr>
            <a:spLocks noChangeShapeType="1"/>
          </p:cNvSpPr>
          <p:nvPr/>
        </p:nvSpPr>
        <p:spPr bwMode="auto">
          <a:xfrm>
            <a:off x="2731262" y="2413245"/>
            <a:ext cx="1113763" cy="69786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3" name="Text Box 16"/>
          <p:cNvSpPr txBox="1">
            <a:spLocks noChangeArrowheads="1"/>
          </p:cNvSpPr>
          <p:nvPr/>
        </p:nvSpPr>
        <p:spPr bwMode="auto">
          <a:xfrm>
            <a:off x="2714940" y="3457095"/>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4</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6</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4</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4</a:t>
            </a:r>
            <a:endParaRPr lang="zh-CN" altLang="zh-CN" sz="1500" b="1" dirty="0">
              <a:solidFill>
                <a:srgbClr val="000000"/>
              </a:solidFill>
              <a:latin typeface="Times New Roman" pitchFamily="18" charset="0"/>
            </a:endParaRP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6</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10</a:t>
            </a:r>
            <a:endParaRPr lang="zh-CN" altLang="zh-CN" sz="1500" b="1" dirty="0"/>
          </a:p>
        </p:txBody>
      </p:sp>
      <p:sp>
        <p:nvSpPr>
          <p:cNvPr id="34" name="Oval 19"/>
          <p:cNvSpPr>
            <a:spLocks noChangeArrowheads="1"/>
          </p:cNvSpPr>
          <p:nvPr/>
        </p:nvSpPr>
        <p:spPr bwMode="auto">
          <a:xfrm>
            <a:off x="2926447" y="420352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7</a:t>
            </a:r>
            <a:endParaRPr lang="zh-CN" altLang="zh-CN" sz="1900" b="1" dirty="0"/>
          </a:p>
        </p:txBody>
      </p:sp>
      <p:sp>
        <p:nvSpPr>
          <p:cNvPr id="35" name="Line 15"/>
          <p:cNvSpPr>
            <a:spLocks noChangeShapeType="1"/>
          </p:cNvSpPr>
          <p:nvPr/>
        </p:nvSpPr>
        <p:spPr bwMode="auto">
          <a:xfrm flipH="1">
            <a:off x="3268620" y="3574711"/>
            <a:ext cx="558046" cy="62881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6" name="Text Box 16"/>
          <p:cNvSpPr txBox="1">
            <a:spLocks noChangeArrowheads="1"/>
          </p:cNvSpPr>
          <p:nvPr/>
        </p:nvSpPr>
        <p:spPr bwMode="auto">
          <a:xfrm>
            <a:off x="2660817" y="4840516"/>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8</a:t>
            </a:r>
            <a:endParaRPr lang="zh-CN" altLang="zh-CN" sz="1500" b="1" dirty="0">
              <a:solidFill>
                <a:srgbClr val="000000"/>
              </a:solidFill>
              <a:latin typeface="Times New Roman" pitchFamily="18" charset="0"/>
            </a:endParaRP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18</a:t>
            </a:r>
            <a:endParaRPr lang="zh-CN" altLang="zh-CN" sz="1500" b="1" dirty="0"/>
          </a:p>
        </p:txBody>
      </p:sp>
      <p:sp>
        <p:nvSpPr>
          <p:cNvPr id="37" name="Oval 19"/>
          <p:cNvSpPr>
            <a:spLocks noChangeArrowheads="1"/>
          </p:cNvSpPr>
          <p:nvPr/>
        </p:nvSpPr>
        <p:spPr bwMode="auto">
          <a:xfrm>
            <a:off x="2158581" y="5282196"/>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8</a:t>
            </a:r>
            <a:endParaRPr lang="zh-CN" altLang="zh-CN" sz="1900" b="1" dirty="0"/>
          </a:p>
        </p:txBody>
      </p:sp>
      <p:sp>
        <p:nvSpPr>
          <p:cNvPr id="38" name="Line 15"/>
          <p:cNvSpPr>
            <a:spLocks noChangeShapeType="1"/>
          </p:cNvSpPr>
          <p:nvPr/>
        </p:nvSpPr>
        <p:spPr bwMode="auto">
          <a:xfrm flipH="1">
            <a:off x="2500754" y="4653379"/>
            <a:ext cx="558046" cy="62881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grpSp>
        <p:nvGrpSpPr>
          <p:cNvPr id="39" name="Group 26"/>
          <p:cNvGrpSpPr>
            <a:grpSpLocks/>
          </p:cNvGrpSpPr>
          <p:nvPr/>
        </p:nvGrpSpPr>
        <p:grpSpPr bwMode="auto">
          <a:xfrm>
            <a:off x="2813729" y="5349776"/>
            <a:ext cx="1439862" cy="671512"/>
            <a:chOff x="0" y="0"/>
            <a:chExt cx="907" cy="423"/>
          </a:xfrm>
        </p:grpSpPr>
        <p:sp>
          <p:nvSpPr>
            <p:cNvPr id="40" name="Text Box 27"/>
            <p:cNvSpPr txBox="1">
              <a:spLocks noChangeArrowheads="1"/>
            </p:cNvSpPr>
            <p:nvPr/>
          </p:nvSpPr>
          <p:spPr bwMode="auto">
            <a:xfrm>
              <a:off x="0" y="181"/>
              <a:ext cx="907"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spcBef>
                  <a:spcPct val="50000"/>
                </a:spcBef>
              </a:pPr>
              <a:r>
                <a:rPr lang="zh-CN" altLang="zh-CN" sz="1900" b="1" dirty="0">
                  <a:solidFill>
                    <a:srgbClr val="FF0000"/>
                  </a:solidFill>
                  <a:latin typeface="Times New Roman" pitchFamily="18" charset="0"/>
                </a:rPr>
                <a:t>1:bestp=</a:t>
              </a:r>
              <a:r>
                <a:rPr lang="en-US" altLang="zh-CN" sz="1900" b="1" dirty="0">
                  <a:solidFill>
                    <a:srgbClr val="FF0000"/>
                  </a:solidFill>
                  <a:latin typeface="Times New Roman" pitchFamily="18" charset="0"/>
                </a:rPr>
                <a:t>18</a:t>
              </a:r>
              <a:endParaRPr lang="zh-CN" altLang="zh-CN" sz="1900" b="1" dirty="0">
                <a:solidFill>
                  <a:srgbClr val="FF0000"/>
                </a:solidFill>
                <a:latin typeface="Times New Roman" pitchFamily="18" charset="0"/>
              </a:endParaRPr>
            </a:p>
          </p:txBody>
        </p:sp>
        <p:sp>
          <p:nvSpPr>
            <p:cNvPr id="41" name="Line 28"/>
            <p:cNvSpPr>
              <a:spLocks noChangeShapeType="1"/>
            </p:cNvSpPr>
            <p:nvPr/>
          </p:nvSpPr>
          <p:spPr bwMode="auto">
            <a:xfrm>
              <a:off x="408" y="0"/>
              <a:ext cx="0" cy="27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42" name="Text Box 5"/>
          <p:cNvSpPr txBox="1">
            <a:spLocks noChangeArrowheads="1"/>
          </p:cNvSpPr>
          <p:nvPr/>
        </p:nvSpPr>
        <p:spPr bwMode="auto">
          <a:xfrm>
            <a:off x="5219923" y="407179"/>
            <a:ext cx="1584325" cy="354013"/>
          </a:xfrm>
          <a:prstGeom prst="rect">
            <a:avLst/>
          </a:prstGeom>
          <a:noFill/>
          <a:ln w="9525">
            <a:solidFill>
              <a:srgbClr val="000000"/>
            </a:solidFill>
            <a:prstDash val="dash"/>
            <a:miter lim="800000"/>
            <a:headEnd/>
            <a:tailEnd/>
          </a:ln>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C</a:t>
            </a:r>
            <a:r>
              <a:rPr lang="zh-CN" altLang="zh-CN" sz="1500" b="1" i="1" baseline="-25000" dirty="0">
                <a:solidFill>
                  <a:srgbClr val="000000"/>
                </a:solidFill>
                <a:latin typeface="Times New Roman" pitchFamily="18" charset="0"/>
              </a:rPr>
              <a:t>r</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C</a:t>
            </a:r>
            <a:r>
              <a:rPr lang="zh-CN" altLang="zh-CN" sz="1500" b="1" dirty="0">
                <a:solidFill>
                  <a:srgbClr val="000000"/>
                </a:solidFill>
                <a:latin typeface="Times New Roman" pitchFamily="18" charset="0"/>
              </a:rPr>
              <a:t>=1</a:t>
            </a:r>
            <a:r>
              <a:rPr lang="en-US" altLang="zh-CN" sz="1500" b="1" dirty="0">
                <a:solidFill>
                  <a:srgbClr val="000000"/>
                </a:solidFill>
                <a:latin typeface="Times New Roman" pitchFamily="18" charset="0"/>
              </a:rPr>
              <a:t>5</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dirty="0">
                <a:solidFill>
                  <a:srgbClr val="000000"/>
                </a:solidFill>
                <a:latin typeface="Times New Roman" pitchFamily="18" charset="0"/>
              </a:rPr>
              <a:t>=0</a:t>
            </a:r>
            <a:endParaRPr lang="zh-CN" altLang="zh-CN" sz="1500" b="1" dirty="0"/>
          </a:p>
        </p:txBody>
      </p:sp>
      <p:sp>
        <p:nvSpPr>
          <p:cNvPr id="43" name="Text Box 16"/>
          <p:cNvSpPr txBox="1">
            <a:spLocks noChangeArrowheads="1"/>
          </p:cNvSpPr>
          <p:nvPr/>
        </p:nvSpPr>
        <p:spPr bwMode="auto">
          <a:xfrm>
            <a:off x="2926723" y="1596374"/>
            <a:ext cx="1386473" cy="67980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=2,</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2</a:t>
            </a:r>
            <a:r>
              <a:rPr lang="zh-CN" altLang="zh-CN" sz="1500" b="1" dirty="0">
                <a:solidFill>
                  <a:srgbClr val="000000"/>
                </a:solidFill>
                <a:latin typeface="Times New Roman" pitchFamily="18" charset="0"/>
              </a:rPr>
              <a:t>=3</a:t>
            </a:r>
          </a:p>
          <a:p>
            <a:pPr algn="just"/>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12</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6</a:t>
            </a:r>
            <a:endParaRPr lang="zh-CN" altLang="zh-CN" sz="1500" b="1" dirty="0"/>
          </a:p>
        </p:txBody>
      </p:sp>
      <p:sp>
        <p:nvSpPr>
          <p:cNvPr id="44" name="Rectangle 37"/>
          <p:cNvSpPr>
            <a:spLocks noChangeArrowheads="1"/>
          </p:cNvSpPr>
          <p:nvPr/>
        </p:nvSpPr>
        <p:spPr bwMode="auto">
          <a:xfrm>
            <a:off x="1224196" y="2207347"/>
            <a:ext cx="1258888" cy="5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84" tIns="45692" rIns="91384" bIns="45692">
            <a:spAutoFit/>
          </a:bodyPr>
          <a:lstStyle/>
          <a:p>
            <a:r>
              <a:rPr lang="zh-CN" altLang="zh-CN" sz="1500" b="1" i="1" dirty="0">
                <a:solidFill>
                  <a:srgbClr val="000000"/>
                </a:solidFill>
                <a:latin typeface="Times New Roman" pitchFamily="18" charset="0"/>
              </a:rPr>
              <a:t>w</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12</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en-US" altLang="zh-CN" sz="1500" b="1" baseline="-25000" dirty="0">
                <a:solidFill>
                  <a:srgbClr val="000000"/>
                </a:solidFill>
                <a:latin typeface="Times New Roman" pitchFamily="18" charset="0"/>
              </a:rPr>
              <a:t>3</a:t>
            </a:r>
            <a:r>
              <a:rPr lang="zh-CN" altLang="zh-CN" sz="1500" b="1" baseline="-25000" dirty="0">
                <a:solidFill>
                  <a:srgbClr val="000000"/>
                </a:solidFill>
                <a:latin typeface="Times New Roman" pitchFamily="18" charset="0"/>
              </a:rPr>
              <a:t> </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8</a:t>
            </a:r>
            <a:endParaRPr lang="zh-CN" altLang="zh-CN" sz="1500" b="1" dirty="0">
              <a:solidFill>
                <a:srgbClr val="000000"/>
              </a:solidFill>
              <a:latin typeface="Times New Roman" pitchFamily="18" charset="0"/>
            </a:endParaRPr>
          </a:p>
          <a:p>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0</a:t>
            </a:r>
            <a:r>
              <a:rPr lang="zh-CN" altLang="zh-CN" sz="1500" b="1" u="sng" dirty="0">
                <a:solidFill>
                  <a:srgbClr val="000000"/>
                </a:solidFill>
                <a:latin typeface="Times New Roman" pitchFamily="18" charset="0"/>
              </a:rPr>
              <a:t>,</a:t>
            </a:r>
            <a:r>
              <a:rPr lang="zh-CN" altLang="zh-CN" sz="1500" b="1" i="1" u="sng" dirty="0">
                <a:solidFill>
                  <a:srgbClr val="000000"/>
                </a:solidFill>
                <a:latin typeface="Times New Roman" pitchFamily="18" charset="0"/>
              </a:rPr>
              <a:t> cv </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endParaRPr lang="zh-CN" altLang="zh-CN" sz="1500" b="1" u="sng" dirty="0">
              <a:solidFill>
                <a:srgbClr val="000000"/>
              </a:solidFill>
              <a:latin typeface="Times New Roman" pitchFamily="18" charset="0"/>
            </a:endParaRPr>
          </a:p>
        </p:txBody>
      </p:sp>
      <p:sp>
        <p:nvSpPr>
          <p:cNvPr id="45" name="Text Box 8"/>
          <p:cNvSpPr txBox="1">
            <a:spLocks noChangeArrowheads="1"/>
          </p:cNvSpPr>
          <p:nvPr/>
        </p:nvSpPr>
        <p:spPr bwMode="auto">
          <a:xfrm>
            <a:off x="3845026" y="856775"/>
            <a:ext cx="1233758" cy="63342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1C1C1C"/>
                  </a:outerShdw>
                </a:effectLst>
              </a14:hiddenEffects>
            </a:ext>
          </a:extLst>
        </p:spPr>
        <p:txBody>
          <a:bodyPr lIns="64922" tIns="32461" rIns="64922" bIns="32461"/>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just">
              <a:lnSpc>
                <a:spcPct val="96000"/>
              </a:lnSpc>
            </a:pPr>
            <a:r>
              <a:rPr lang="zh-CN" altLang="zh-CN" sz="1500" b="1" i="1" dirty="0">
                <a:solidFill>
                  <a:srgbClr val="000000"/>
                </a:solidFill>
                <a:latin typeface="Times New Roman" pitchFamily="18" charset="0"/>
              </a:rPr>
              <a:t>w</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zh-CN" altLang="zh-CN" sz="1500" b="1" i="1" dirty="0">
                <a:solidFill>
                  <a:srgbClr val="000000"/>
                </a:solidFill>
                <a:latin typeface="Times New Roman" pitchFamily="18" charset="0"/>
              </a:rPr>
              <a:t>v</a:t>
            </a:r>
            <a:r>
              <a:rPr lang="zh-CN" altLang="zh-CN" sz="1500" b="1" baseline="-25000" dirty="0">
                <a:solidFill>
                  <a:srgbClr val="000000"/>
                </a:solidFill>
                <a:latin typeface="Times New Roman" pitchFamily="18" charset="0"/>
              </a:rPr>
              <a:t>1</a:t>
            </a:r>
            <a:r>
              <a:rPr lang="zh-CN" altLang="zh-CN" sz="1500" b="1" dirty="0">
                <a:solidFill>
                  <a:srgbClr val="000000"/>
                </a:solidFill>
                <a:latin typeface="Times New Roman" pitchFamily="18" charset="0"/>
              </a:rPr>
              <a:t>=</a:t>
            </a:r>
            <a:r>
              <a:rPr lang="en-US" altLang="zh-CN" sz="1500" b="1" dirty="0">
                <a:solidFill>
                  <a:srgbClr val="000000"/>
                </a:solidFill>
                <a:latin typeface="Times New Roman" pitchFamily="18" charset="0"/>
              </a:rPr>
              <a:t>3</a:t>
            </a:r>
            <a:endParaRPr lang="zh-CN" altLang="zh-CN" sz="1500" b="1" dirty="0">
              <a:solidFill>
                <a:srgbClr val="000000"/>
              </a:solidFill>
              <a:latin typeface="Times New Roman" pitchFamily="18" charset="0"/>
            </a:endParaRPr>
          </a:p>
          <a:p>
            <a:pPr algn="just">
              <a:lnSpc>
                <a:spcPct val="96000"/>
              </a:lnSpc>
            </a:pPr>
            <a:r>
              <a:rPr lang="zh-CN" altLang="zh-CN" sz="1500" b="1" i="1" u="sng" dirty="0">
                <a:solidFill>
                  <a:srgbClr val="000000"/>
                </a:solidFill>
                <a:latin typeface="Times New Roman" pitchFamily="18" charset="0"/>
              </a:rPr>
              <a:t>C</a:t>
            </a:r>
            <a:r>
              <a:rPr lang="zh-CN" altLang="zh-CN" sz="1500" b="1" i="1" u="sng" baseline="-25000" dirty="0">
                <a:solidFill>
                  <a:srgbClr val="000000"/>
                </a:solidFill>
                <a:latin typeface="Times New Roman" pitchFamily="18" charset="0"/>
              </a:rPr>
              <a:t>r</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14</a:t>
            </a:r>
            <a:r>
              <a:rPr lang="zh-CN" altLang="zh-CN" sz="1500" b="1" u="sng" dirty="0">
                <a:solidFill>
                  <a:srgbClr val="000000"/>
                </a:solidFill>
                <a:latin typeface="Times New Roman" pitchFamily="18" charset="0"/>
              </a:rPr>
              <a:t> ,</a:t>
            </a:r>
            <a:r>
              <a:rPr lang="zh-CN" altLang="zh-CN" sz="1500" b="1" i="1" u="sng" dirty="0">
                <a:solidFill>
                  <a:srgbClr val="000000"/>
                </a:solidFill>
                <a:latin typeface="Times New Roman" pitchFamily="18" charset="0"/>
              </a:rPr>
              <a:t>cv</a:t>
            </a:r>
            <a:r>
              <a:rPr lang="zh-CN" altLang="zh-CN" sz="1500" b="1" u="sng" dirty="0">
                <a:solidFill>
                  <a:srgbClr val="000000"/>
                </a:solidFill>
                <a:latin typeface="Times New Roman" pitchFamily="18" charset="0"/>
              </a:rPr>
              <a:t>=</a:t>
            </a:r>
            <a:r>
              <a:rPr lang="en-US" altLang="zh-CN" sz="1500" b="1" u="sng" dirty="0">
                <a:solidFill>
                  <a:srgbClr val="000000"/>
                </a:solidFill>
                <a:latin typeface="Times New Roman" pitchFamily="18" charset="0"/>
              </a:rPr>
              <a:t>3</a:t>
            </a:r>
            <a:r>
              <a:rPr lang="zh-CN" altLang="zh-CN" sz="1900" b="1" u="sng" dirty="0">
                <a:solidFill>
                  <a:srgbClr val="000000"/>
                </a:solidFill>
                <a:latin typeface="Times New Roman" pitchFamily="18" charset="0"/>
              </a:rPr>
              <a:t>  </a:t>
            </a:r>
            <a:endParaRPr lang="zh-CN" altLang="zh-CN" sz="1900" b="1" dirty="0"/>
          </a:p>
        </p:txBody>
      </p:sp>
    </p:spTree>
    <p:extLst>
      <p:ext uri="{BB962C8B-B14F-4D97-AF65-F5344CB8AC3E}">
        <p14:creationId xmlns:p14="http://schemas.microsoft.com/office/powerpoint/2010/main" val="24886473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5034"/>
                                        </p:tgtEl>
                                        <p:attrNameLst>
                                          <p:attrName>style.visibility</p:attrName>
                                        </p:attrNameLst>
                                      </p:cBhvr>
                                      <p:to>
                                        <p:strVal val="visible"/>
                                      </p:to>
                                    </p:set>
                                    <p:anim calcmode="lin" valueType="num">
                                      <p:cBhvr additive="base">
                                        <p:cTn id="7" dur="500" fill="hold"/>
                                        <p:tgtEl>
                                          <p:spTgt spid="85034"/>
                                        </p:tgtEl>
                                        <p:attrNameLst>
                                          <p:attrName>ppt_x</p:attrName>
                                        </p:attrNameLst>
                                      </p:cBhvr>
                                      <p:tavLst>
                                        <p:tav tm="0">
                                          <p:val>
                                            <p:strVal val="#ppt_x"/>
                                          </p:val>
                                        </p:tav>
                                        <p:tav tm="100000">
                                          <p:val>
                                            <p:strVal val="#ppt_x"/>
                                          </p:val>
                                        </p:tav>
                                      </p:tavLst>
                                    </p:anim>
                                    <p:anim calcmode="lin" valueType="num">
                                      <p:cBhvr additive="base">
                                        <p:cTn id="8" dur="500" fill="hold"/>
                                        <p:tgtEl>
                                          <p:spTgt spid="85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5041"/>
                                        </p:tgtEl>
                                        <p:attrNameLst>
                                          <p:attrName>style.visibility</p:attrName>
                                        </p:attrNameLst>
                                      </p:cBhvr>
                                      <p:to>
                                        <p:strVal val="visible"/>
                                      </p:to>
                                    </p:set>
                                    <p:anim calcmode="lin" valueType="num">
                                      <p:cBhvr additive="base">
                                        <p:cTn id="13" dur="500" fill="hold"/>
                                        <p:tgtEl>
                                          <p:spTgt spid="85041"/>
                                        </p:tgtEl>
                                        <p:attrNameLst>
                                          <p:attrName>ppt_x</p:attrName>
                                        </p:attrNameLst>
                                      </p:cBhvr>
                                      <p:tavLst>
                                        <p:tav tm="0">
                                          <p:val>
                                            <p:strVal val="#ppt_x"/>
                                          </p:val>
                                        </p:tav>
                                        <p:tav tm="100000">
                                          <p:val>
                                            <p:strVal val="#ppt_x"/>
                                          </p:val>
                                        </p:tav>
                                      </p:tavLst>
                                    </p:anim>
                                    <p:anim calcmode="lin" valueType="num">
                                      <p:cBhvr additive="base">
                                        <p:cTn id="14" dur="500" fill="hold"/>
                                        <p:tgtEl>
                                          <p:spTgt spid="850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5042"/>
                                        </p:tgtEl>
                                        <p:attrNameLst>
                                          <p:attrName>style.visibility</p:attrName>
                                        </p:attrNameLst>
                                      </p:cBhvr>
                                      <p:to>
                                        <p:strVal val="visible"/>
                                      </p:to>
                                    </p:set>
                                    <p:anim calcmode="lin" valueType="num">
                                      <p:cBhvr additive="base">
                                        <p:cTn id="19" dur="500" fill="hold"/>
                                        <p:tgtEl>
                                          <p:spTgt spid="85042"/>
                                        </p:tgtEl>
                                        <p:attrNameLst>
                                          <p:attrName>ppt_x</p:attrName>
                                        </p:attrNameLst>
                                      </p:cBhvr>
                                      <p:tavLst>
                                        <p:tav tm="0">
                                          <p:val>
                                            <p:strVal val="#ppt_x"/>
                                          </p:val>
                                        </p:tav>
                                        <p:tav tm="100000">
                                          <p:val>
                                            <p:strVal val="#ppt_x"/>
                                          </p:val>
                                        </p:tav>
                                      </p:tavLst>
                                    </p:anim>
                                    <p:anim calcmode="lin" valueType="num">
                                      <p:cBhvr additive="base">
                                        <p:cTn id="20" dur="500" fill="hold"/>
                                        <p:tgtEl>
                                          <p:spTgt spid="850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ppt_x"/>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ppt_x"/>
                                          </p:val>
                                        </p:tav>
                                        <p:tav tm="100000">
                                          <p:val>
                                            <p:strVal val="#ppt_x"/>
                                          </p:val>
                                        </p:tav>
                                      </p:tavLst>
                                    </p:anim>
                                    <p:anim calcmode="lin" valueType="num">
                                      <p:cBhvr additive="base">
                                        <p:cTn id="4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ppt_x"/>
                                          </p:val>
                                        </p:tav>
                                        <p:tav tm="100000">
                                          <p:val>
                                            <p:strVal val="#ppt_x"/>
                                          </p:val>
                                        </p:tav>
                                      </p:tavLst>
                                    </p:anim>
                                    <p:anim calcmode="lin" valueType="num">
                                      <p:cBhvr additive="base">
                                        <p:cTn id="7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34" grpId="0" animBg="1"/>
      <p:bldP spid="85041" grpId="0" animBg="1"/>
      <p:bldP spid="72" grpId="0" animBg="1"/>
      <p:bldP spid="75" grpId="0" animBg="1"/>
      <p:bldP spid="76" grpId="0" animBg="1"/>
      <p:bldP spid="77" grpId="0" animBg="1"/>
      <p:bldP spid="78" grpId="0" animBg="1"/>
      <p:bldP spid="22" grpId="0" animBg="1"/>
      <p:bldP spid="24" grpId="0"/>
      <p:bldP spid="30" grpId="0" animBg="1"/>
      <p:bldP spid="34" grpId="0" animBg="1"/>
      <p:bldP spid="37" grpId="0" animBg="1"/>
      <p:bldP spid="4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620688"/>
            <a:ext cx="2621230" cy="369332"/>
          </a:xfrm>
          <a:prstGeom prst="rect">
            <a:avLst/>
          </a:prstGeom>
        </p:spPr>
        <p:txBody>
          <a:bodyPr wrap="none">
            <a:spAutoFit/>
          </a:bodyPr>
          <a:lstStyle/>
          <a:p>
            <a:r>
              <a:rPr lang="en-US" altLang="zh-CN"/>
              <a:t>4</a:t>
            </a:r>
            <a:r>
              <a:rPr lang="zh-CN" altLang="en-US"/>
              <a:t>．算法时间复杂度分析</a:t>
            </a:r>
            <a:endParaRPr lang="zh-CN" altLang="en-US" dirty="0"/>
          </a:p>
        </p:txBody>
      </p:sp>
      <p:sp>
        <p:nvSpPr>
          <p:cNvPr id="3" name="矩形 2"/>
          <p:cNvSpPr/>
          <p:nvPr/>
        </p:nvSpPr>
        <p:spPr>
          <a:xfrm>
            <a:off x="533872" y="1412776"/>
            <a:ext cx="7344816" cy="1785104"/>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     计算上界函数 </a:t>
            </a:r>
            <a:r>
              <a:rPr lang="en-US" altLang="zh-CN" sz="2200" dirty="0">
                <a:latin typeface="微软雅黑" panose="020B0503020204020204" pitchFamily="34" charset="-122"/>
                <a:ea typeface="微软雅黑" panose="020B0503020204020204" pitchFamily="34" charset="-122"/>
              </a:rPr>
              <a:t>Bound </a:t>
            </a:r>
            <a:r>
              <a:rPr lang="zh-CN" altLang="en-US" sz="2200" dirty="0">
                <a:latin typeface="微软雅黑" panose="020B0503020204020204" pitchFamily="34" charset="-122"/>
                <a:ea typeface="微软雅黑" panose="020B0503020204020204" pitchFamily="34" charset="-122"/>
              </a:rPr>
              <a:t>需要 </a:t>
            </a:r>
            <a:r>
              <a:rPr lang="en-US" altLang="zh-CN" sz="2200" dirty="0">
                <a:latin typeface="微软雅黑" panose="020B0503020204020204" pitchFamily="34" charset="-122"/>
                <a:ea typeface="微软雅黑" panose="020B0503020204020204" pitchFamily="34" charset="-122"/>
              </a:rPr>
              <a:t>O(n)</a:t>
            </a:r>
            <a:r>
              <a:rPr lang="zh-CN" altLang="en-US" sz="2200" dirty="0">
                <a:latin typeface="微软雅黑" panose="020B0503020204020204" pitchFamily="34" charset="-122"/>
                <a:ea typeface="微软雅黑" panose="020B0503020204020204" pitchFamily="34" charset="-122"/>
              </a:rPr>
              <a:t>时间，在最坏情况下有 </a:t>
            </a:r>
            <a:r>
              <a:rPr lang="en-US" altLang="zh-CN" sz="2200" dirty="0">
                <a:latin typeface="微软雅黑" panose="020B0503020204020204" pitchFamily="34" charset="-122"/>
                <a:ea typeface="微软雅黑" panose="020B0503020204020204" pitchFamily="34" charset="-122"/>
              </a:rPr>
              <a:t>O(2</a:t>
            </a:r>
            <a:r>
              <a:rPr lang="en-US" altLang="zh-CN" sz="2200" baseline="30000" dirty="0">
                <a:latin typeface="微软雅黑" panose="020B0503020204020204" pitchFamily="34" charset="-122"/>
                <a:ea typeface="微软雅黑" panose="020B0503020204020204" pitchFamily="34" charset="-122"/>
              </a:rPr>
              <a:t>n</a:t>
            </a: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个右孩子结点需要计算上界 函数，所以解 </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背包问题的回溯算法 </a:t>
            </a:r>
            <a:r>
              <a:rPr lang="en-US" altLang="zh-CN" sz="2200" dirty="0">
                <a:latin typeface="微软雅黑" panose="020B0503020204020204" pitchFamily="34" charset="-122"/>
                <a:ea typeface="微软雅黑" panose="020B0503020204020204" pitchFamily="34" charset="-122"/>
              </a:rPr>
              <a:t>knap </a:t>
            </a:r>
            <a:r>
              <a:rPr lang="zh-CN" altLang="en-US" sz="2200" dirty="0">
                <a:latin typeface="微软雅黑" panose="020B0503020204020204" pitchFamily="34" charset="-122"/>
                <a:ea typeface="微软雅黑" panose="020B0503020204020204" pitchFamily="34" charset="-122"/>
              </a:rPr>
              <a:t>时间复杂度为 </a:t>
            </a:r>
            <a:r>
              <a:rPr lang="en-US" altLang="zh-CN" sz="2200" dirty="0">
                <a:latin typeface="微软雅黑" panose="020B0503020204020204" pitchFamily="34" charset="-122"/>
                <a:ea typeface="微软雅黑" panose="020B0503020204020204" pitchFamily="34" charset="-122"/>
              </a:rPr>
              <a:t>O(n2</a:t>
            </a:r>
            <a:r>
              <a:rPr lang="en-US" altLang="zh-CN" sz="2200" baseline="30000" dirty="0">
                <a:latin typeface="微软雅黑" panose="020B0503020204020204" pitchFamily="34" charset="-122"/>
                <a:ea typeface="微软雅黑" panose="020B0503020204020204" pitchFamily="34" charset="-122"/>
              </a:rPr>
              <a:t>n</a:t>
            </a: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。而用动态规划算法求解 </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背包问题的时间复杂度为 </a:t>
            </a:r>
            <a:r>
              <a:rPr lang="en-US" altLang="zh-CN" sz="2200" dirty="0">
                <a:latin typeface="微软雅黑" panose="020B0503020204020204" pitchFamily="34" charset="-122"/>
                <a:ea typeface="微软雅黑" panose="020B0503020204020204" pitchFamily="34" charset="-122"/>
              </a:rPr>
              <a:t>O(</a:t>
            </a:r>
            <a:r>
              <a:rPr lang="en-US" altLang="zh-CN" sz="2200" dirty="0" err="1">
                <a:latin typeface="微软雅黑" panose="020B0503020204020204" pitchFamily="34" charset="-122"/>
                <a:ea typeface="微软雅黑" panose="020B0503020204020204" pitchFamily="34" charset="-122"/>
              </a:rPr>
              <a:t>nC</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，因此回溯法并不是求解 </a:t>
            </a:r>
            <a:r>
              <a:rPr lang="en-US" altLang="zh-CN" sz="2200" dirty="0">
                <a:latin typeface="微软雅黑" panose="020B0503020204020204" pitchFamily="34" charset="-122"/>
                <a:ea typeface="微软雅黑" panose="020B0503020204020204" pitchFamily="34" charset="-122"/>
              </a:rPr>
              <a:t>0-1 </a:t>
            </a:r>
            <a:r>
              <a:rPr lang="zh-CN" altLang="en-US" sz="2200" dirty="0">
                <a:latin typeface="微软雅黑" panose="020B0503020204020204" pitchFamily="34" charset="-122"/>
                <a:ea typeface="微软雅黑" panose="020B0503020204020204" pitchFamily="34" charset="-122"/>
              </a:rPr>
              <a:t>背包问题的最优解法。 </a:t>
            </a:r>
          </a:p>
        </p:txBody>
      </p:sp>
    </p:spTree>
    <p:extLst>
      <p:ext uri="{BB962C8B-B14F-4D97-AF65-F5344CB8AC3E}">
        <p14:creationId xmlns:p14="http://schemas.microsoft.com/office/powerpoint/2010/main" val="21532658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6. 7 </a:t>
            </a:r>
            <a:r>
              <a:rPr lang="zh-CN" altLang="en-US" dirty="0"/>
              <a:t>高逐位整除数</a:t>
            </a:r>
          </a:p>
        </p:txBody>
      </p:sp>
      <p:sp>
        <p:nvSpPr>
          <p:cNvPr id="2" name="矩形 1"/>
          <p:cNvSpPr/>
          <p:nvPr/>
        </p:nvSpPr>
        <p:spPr>
          <a:xfrm>
            <a:off x="714400" y="1196752"/>
            <a:ext cx="7715200" cy="936104"/>
          </a:xfrm>
          <a:prstGeom prst="rect">
            <a:avLst/>
          </a:prstGeom>
        </p:spPr>
        <p:txBody>
          <a:bodyPr wrap="square">
            <a:spAutoFit/>
          </a:bodyPr>
          <a:lstStyle/>
          <a:p>
            <a:r>
              <a:rPr lang="zh-CN" altLang="en-US" dirty="0"/>
              <a:t>     高逐位整除数就是从其高位开始，前 </a:t>
            </a:r>
            <a:r>
              <a:rPr lang="en-US" altLang="zh-CN" dirty="0"/>
              <a:t>1 </a:t>
            </a:r>
            <a:r>
              <a:rPr lang="zh-CN" altLang="en-US" dirty="0"/>
              <a:t>位能被 </a:t>
            </a:r>
            <a:r>
              <a:rPr lang="en-US" altLang="zh-CN" dirty="0"/>
              <a:t>1 </a:t>
            </a:r>
            <a:r>
              <a:rPr lang="zh-CN" altLang="en-US" dirty="0"/>
              <a:t>整除</a:t>
            </a:r>
            <a:r>
              <a:rPr lang="en-US" altLang="zh-CN" dirty="0"/>
              <a:t>, </a:t>
            </a:r>
            <a:r>
              <a:rPr lang="zh-CN" altLang="en-US" dirty="0"/>
              <a:t>前 </a:t>
            </a:r>
            <a:r>
              <a:rPr lang="en-US" altLang="zh-CN" dirty="0"/>
              <a:t>2 </a:t>
            </a:r>
            <a:r>
              <a:rPr lang="zh-CN" altLang="en-US" dirty="0"/>
              <a:t>位能被 </a:t>
            </a:r>
            <a:r>
              <a:rPr lang="en-US" altLang="zh-CN" dirty="0"/>
              <a:t>2 </a:t>
            </a:r>
            <a:r>
              <a:rPr lang="zh-CN" altLang="en-US" dirty="0"/>
              <a:t>整除</a:t>
            </a:r>
            <a:r>
              <a:rPr lang="en-US" altLang="zh-CN" dirty="0"/>
              <a:t>……</a:t>
            </a:r>
            <a:r>
              <a:rPr lang="zh-CN" altLang="en-US" dirty="0"/>
              <a:t>前 </a:t>
            </a:r>
            <a:r>
              <a:rPr lang="en-US" altLang="zh-CN" dirty="0"/>
              <a:t>n </a:t>
            </a:r>
            <a:r>
              <a:rPr lang="zh-CN" altLang="en-US" dirty="0"/>
              <a:t>位能被 </a:t>
            </a:r>
            <a:r>
              <a:rPr lang="en-US" altLang="zh-CN" dirty="0"/>
              <a:t>n </a:t>
            </a:r>
            <a:r>
              <a:rPr lang="zh-CN" altLang="en-US" dirty="0"/>
              <a:t>整除。如整数 </a:t>
            </a:r>
            <a:r>
              <a:rPr lang="en-US" altLang="zh-CN" dirty="0"/>
              <a:t>10245 </a:t>
            </a:r>
            <a:r>
              <a:rPr lang="zh-CN" altLang="en-US" dirty="0"/>
              <a:t>是一个 </a:t>
            </a:r>
            <a:r>
              <a:rPr lang="en-US" altLang="zh-CN" dirty="0"/>
              <a:t>5 </a:t>
            </a:r>
            <a:r>
              <a:rPr lang="zh-CN" altLang="en-US" dirty="0"/>
              <a:t>位高逐位整除数，整数 </a:t>
            </a:r>
            <a:r>
              <a:rPr lang="en-US" altLang="zh-CN" dirty="0"/>
              <a:t>102450 </a:t>
            </a:r>
            <a:r>
              <a:rPr lang="zh-CN" altLang="en-US" dirty="0"/>
              <a:t>是一个 </a:t>
            </a:r>
            <a:r>
              <a:rPr lang="en-US" altLang="zh-CN" dirty="0"/>
              <a:t>6 </a:t>
            </a:r>
            <a:r>
              <a:rPr lang="zh-CN" altLang="en-US" dirty="0"/>
              <a:t>位高逐位整除数。</a:t>
            </a:r>
          </a:p>
        </p:txBody>
      </p:sp>
      <p:sp>
        <p:nvSpPr>
          <p:cNvPr id="3" name="矩形 2"/>
          <p:cNvSpPr/>
          <p:nvPr/>
        </p:nvSpPr>
        <p:spPr>
          <a:xfrm>
            <a:off x="714400" y="2132856"/>
            <a:ext cx="1928733" cy="369332"/>
          </a:xfrm>
          <a:prstGeom prst="rect">
            <a:avLst/>
          </a:prstGeom>
        </p:spPr>
        <p:txBody>
          <a:bodyPr wrap="none">
            <a:spAutoFit/>
          </a:bodyPr>
          <a:lstStyle/>
          <a:p>
            <a:r>
              <a:rPr lang="en-US" altLang="zh-CN" dirty="0"/>
              <a:t>1</a:t>
            </a:r>
            <a:r>
              <a:rPr lang="zh-CN" altLang="en-US" dirty="0"/>
              <a:t>．求解思路分析</a:t>
            </a:r>
          </a:p>
        </p:txBody>
      </p:sp>
      <p:sp>
        <p:nvSpPr>
          <p:cNvPr id="5" name="矩形 4"/>
          <p:cNvSpPr/>
          <p:nvPr/>
        </p:nvSpPr>
        <p:spPr>
          <a:xfrm>
            <a:off x="714400" y="2527876"/>
            <a:ext cx="7715200" cy="646331"/>
          </a:xfrm>
          <a:prstGeom prst="rect">
            <a:avLst/>
          </a:prstGeom>
        </p:spPr>
        <p:txBody>
          <a:bodyPr wrap="square">
            <a:spAutoFit/>
          </a:bodyPr>
          <a:lstStyle/>
          <a:p>
            <a:r>
              <a:rPr lang="zh-CN" altLang="en-US" dirty="0"/>
              <a:t>      求解该问题最直接的方法就是</a:t>
            </a:r>
            <a:r>
              <a:rPr lang="zh-CN" altLang="en-US" dirty="0">
                <a:solidFill>
                  <a:srgbClr val="FF0000"/>
                </a:solidFill>
              </a:rPr>
              <a:t>穷举</a:t>
            </a:r>
            <a:r>
              <a:rPr lang="zh-CN" altLang="en-US" dirty="0"/>
              <a:t>，把所有 </a:t>
            </a:r>
            <a:r>
              <a:rPr lang="en-US" altLang="zh-CN" dirty="0"/>
              <a:t>n </a:t>
            </a:r>
            <a:r>
              <a:rPr lang="zh-CN" altLang="en-US" dirty="0"/>
              <a:t>位数全表示出来，依次进行判断，但是该方法时间复杂度太高。我们用回溯法来求解该问题。</a:t>
            </a:r>
          </a:p>
        </p:txBody>
      </p:sp>
      <p:sp>
        <p:nvSpPr>
          <p:cNvPr id="6" name="矩形 5"/>
          <p:cNvSpPr/>
          <p:nvPr/>
        </p:nvSpPr>
        <p:spPr>
          <a:xfrm>
            <a:off x="714400" y="3217406"/>
            <a:ext cx="7385992" cy="2585323"/>
          </a:xfrm>
          <a:prstGeom prst="rect">
            <a:avLst/>
          </a:prstGeom>
        </p:spPr>
        <p:txBody>
          <a:bodyPr wrap="square">
            <a:spAutoFit/>
          </a:bodyPr>
          <a:lstStyle/>
          <a:p>
            <a:pPr marL="285750" indent="-285750">
              <a:buFont typeface="Wingdings" panose="05000000000000000000" pitchFamily="2" charset="2"/>
              <a:buChar char="l"/>
            </a:pPr>
            <a:r>
              <a:rPr lang="zh-CN" altLang="en-US" dirty="0"/>
              <a:t>设数组 </a:t>
            </a:r>
            <a:r>
              <a:rPr lang="en-US" altLang="zh-CN" dirty="0"/>
              <a:t>a </a:t>
            </a:r>
            <a:r>
              <a:rPr lang="zh-CN" altLang="en-US" dirty="0"/>
              <a:t>用来存放求解的高逐位整除数。</a:t>
            </a:r>
            <a:endParaRPr lang="en-US" altLang="zh-CN" dirty="0"/>
          </a:p>
          <a:p>
            <a:pPr marL="285750" indent="-285750">
              <a:buFont typeface="Wingdings" panose="05000000000000000000" pitchFamily="2" charset="2"/>
              <a:buChar char="l"/>
            </a:pPr>
            <a:r>
              <a:rPr lang="zh-CN" altLang="en-US" dirty="0"/>
              <a:t>数组元素 </a:t>
            </a:r>
            <a:r>
              <a:rPr lang="en-US" altLang="zh-CN" dirty="0"/>
              <a:t>a[1]</a:t>
            </a:r>
            <a:r>
              <a:rPr lang="zh-CN" altLang="en-US" dirty="0"/>
              <a:t>存放高逐位整除数的最高位数，该元素肯定满足能被 </a:t>
            </a:r>
            <a:r>
              <a:rPr lang="en-US" altLang="zh-CN" dirty="0"/>
              <a:t>1 </a:t>
            </a:r>
            <a:r>
              <a:rPr lang="zh-CN" altLang="en-US" dirty="0"/>
              <a:t>整除的条件；</a:t>
            </a:r>
            <a:endParaRPr lang="en-US" altLang="zh-CN" dirty="0"/>
          </a:p>
          <a:p>
            <a:pPr marL="285750" indent="-285750">
              <a:buFont typeface="Wingdings" panose="05000000000000000000" pitchFamily="2" charset="2"/>
              <a:buChar char="l"/>
            </a:pPr>
            <a:r>
              <a:rPr lang="zh-CN" altLang="en-US" dirty="0"/>
              <a:t>数组元素 </a:t>
            </a:r>
            <a:r>
              <a:rPr lang="en-US" altLang="zh-CN" dirty="0"/>
              <a:t>a[2]</a:t>
            </a:r>
            <a:r>
              <a:rPr lang="zh-CN" altLang="en-US" dirty="0"/>
              <a:t>从 </a:t>
            </a:r>
            <a:r>
              <a:rPr lang="en-US" altLang="zh-CN" dirty="0"/>
              <a:t>0 </a:t>
            </a:r>
            <a:r>
              <a:rPr lang="zh-CN" altLang="en-US" dirty="0"/>
              <a:t>开始取值，存放高逐位整除数的第 </a:t>
            </a:r>
            <a:r>
              <a:rPr lang="en-US" altLang="zh-CN" dirty="0"/>
              <a:t>2 </a:t>
            </a:r>
            <a:r>
              <a:rPr lang="zh-CN" altLang="en-US" dirty="0"/>
              <a:t>位数，前 </a:t>
            </a:r>
            <a:r>
              <a:rPr lang="en-US" altLang="zh-CN" dirty="0"/>
              <a:t>2 </a:t>
            </a:r>
            <a:r>
              <a:rPr lang="zh-CN" altLang="en-US" dirty="0"/>
              <a:t>位即 </a:t>
            </a:r>
            <a:r>
              <a:rPr lang="en-US" altLang="zh-CN" dirty="0"/>
              <a:t>a[1]×10+a[2]</a:t>
            </a:r>
            <a:r>
              <a:rPr lang="zh-CN" altLang="en-US" dirty="0"/>
              <a:t>，判断该数能否被 </a:t>
            </a:r>
            <a:r>
              <a:rPr lang="en-US" altLang="zh-CN" dirty="0"/>
              <a:t>2 </a:t>
            </a:r>
            <a:r>
              <a:rPr lang="zh-CN" altLang="en-US" dirty="0"/>
              <a:t>整除；</a:t>
            </a:r>
            <a:endParaRPr lang="en-US" altLang="zh-CN" dirty="0"/>
          </a:p>
          <a:p>
            <a:pPr marL="285750" indent="-285750">
              <a:buFont typeface="Wingdings" panose="05000000000000000000" pitchFamily="2" charset="2"/>
              <a:buChar char="l"/>
            </a:pPr>
            <a:r>
              <a:rPr lang="zh-CN" altLang="en-US" dirty="0"/>
              <a:t>接下来数组元素 </a:t>
            </a:r>
            <a:r>
              <a:rPr lang="en-US" altLang="zh-CN" dirty="0"/>
              <a:t>a[3]</a:t>
            </a:r>
            <a:r>
              <a:rPr lang="zh-CN" altLang="en-US" dirty="0"/>
              <a:t>从 </a:t>
            </a:r>
            <a:r>
              <a:rPr lang="en-US" altLang="zh-CN" dirty="0"/>
              <a:t>0 </a:t>
            </a:r>
            <a:r>
              <a:rPr lang="zh-CN" altLang="en-US" dirty="0"/>
              <a:t>开始取值，存放高逐位整除数的第 </a:t>
            </a:r>
            <a:r>
              <a:rPr lang="en-US" altLang="zh-CN" dirty="0"/>
              <a:t>3 </a:t>
            </a:r>
            <a:r>
              <a:rPr lang="zh-CN" altLang="en-US" dirty="0"/>
              <a:t>位数，前 </a:t>
            </a:r>
            <a:r>
              <a:rPr lang="en-US" altLang="zh-CN" dirty="0"/>
              <a:t>3 </a:t>
            </a:r>
            <a:r>
              <a:rPr lang="zh-CN" altLang="en-US" dirty="0"/>
              <a:t>位即 </a:t>
            </a:r>
            <a:r>
              <a:rPr lang="en-US" altLang="zh-CN" dirty="0"/>
              <a:t>a[1]×100+a[2]×10+a[3]={a[1]×10+a[2]}×10+a[3]</a:t>
            </a:r>
            <a:r>
              <a:rPr lang="zh-CN" altLang="en-US" dirty="0"/>
              <a:t>，判断该数能否被 </a:t>
            </a:r>
            <a:r>
              <a:rPr lang="en-US" altLang="zh-CN" dirty="0"/>
              <a:t>3 </a:t>
            </a:r>
            <a:r>
              <a:rPr lang="zh-CN" altLang="en-US" dirty="0"/>
              <a:t>整除；</a:t>
            </a:r>
            <a:endParaRPr lang="en-US" altLang="zh-CN" dirty="0"/>
          </a:p>
          <a:p>
            <a:pPr marL="285750" indent="-285750">
              <a:buFont typeface="Wingdings" panose="05000000000000000000" pitchFamily="2" charset="2"/>
              <a:buChar char="l"/>
            </a:pPr>
            <a:r>
              <a:rPr lang="zh-CN" altLang="en-US" dirty="0"/>
              <a:t>依此类推即可求得结果。</a:t>
            </a:r>
          </a:p>
        </p:txBody>
      </p:sp>
    </p:spTree>
    <p:extLst>
      <p:ext uri="{BB962C8B-B14F-4D97-AF65-F5344CB8AC3E}">
        <p14:creationId xmlns:p14="http://schemas.microsoft.com/office/powerpoint/2010/main" val="14106720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49" name="Line 9"/>
          <p:cNvSpPr>
            <a:spLocks noChangeShapeType="1"/>
          </p:cNvSpPr>
          <p:nvPr/>
        </p:nvSpPr>
        <p:spPr bwMode="auto">
          <a:xfrm flipH="1">
            <a:off x="4006682" y="1431617"/>
            <a:ext cx="1217794"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77" name="Oval 19"/>
          <p:cNvSpPr>
            <a:spLocks noChangeArrowheads="1"/>
          </p:cNvSpPr>
          <p:nvPr/>
        </p:nvSpPr>
        <p:spPr bwMode="auto">
          <a:xfrm>
            <a:off x="3661747" y="196347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78" name="Oval 19"/>
          <p:cNvSpPr>
            <a:spLocks noChangeArrowheads="1"/>
          </p:cNvSpPr>
          <p:nvPr/>
        </p:nvSpPr>
        <p:spPr bwMode="auto">
          <a:xfrm>
            <a:off x="5224476" y="106412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endParaRPr lang="zh-CN" altLang="zh-CN" sz="1900" b="1" dirty="0"/>
          </a:p>
        </p:txBody>
      </p:sp>
      <p:sp>
        <p:nvSpPr>
          <p:cNvPr id="20" name="Line 9"/>
          <p:cNvSpPr>
            <a:spLocks noChangeShapeType="1"/>
          </p:cNvSpPr>
          <p:nvPr/>
        </p:nvSpPr>
        <p:spPr bwMode="auto">
          <a:xfrm flipH="1">
            <a:off x="4905048" y="1540379"/>
            <a:ext cx="469786" cy="423099"/>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1" name="Oval 19"/>
          <p:cNvSpPr>
            <a:spLocks noChangeArrowheads="1"/>
          </p:cNvSpPr>
          <p:nvPr/>
        </p:nvSpPr>
        <p:spPr bwMode="auto">
          <a:xfrm>
            <a:off x="4660573" y="196347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22" name="Line 9"/>
          <p:cNvSpPr>
            <a:spLocks noChangeShapeType="1"/>
          </p:cNvSpPr>
          <p:nvPr/>
        </p:nvSpPr>
        <p:spPr bwMode="auto">
          <a:xfrm>
            <a:off x="5681676" y="1431617"/>
            <a:ext cx="1665825" cy="531860"/>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3" name="Oval 19"/>
          <p:cNvSpPr>
            <a:spLocks noChangeArrowheads="1"/>
          </p:cNvSpPr>
          <p:nvPr/>
        </p:nvSpPr>
        <p:spPr bwMode="auto">
          <a:xfrm>
            <a:off x="7103026" y="1963478"/>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9</a:t>
            </a:r>
            <a:endParaRPr lang="zh-CN" altLang="zh-CN" sz="1900" b="1" dirty="0"/>
          </a:p>
        </p:txBody>
      </p:sp>
      <p:sp>
        <p:nvSpPr>
          <p:cNvPr id="24" name="Line 9"/>
          <p:cNvSpPr>
            <a:spLocks noChangeShapeType="1"/>
          </p:cNvSpPr>
          <p:nvPr/>
        </p:nvSpPr>
        <p:spPr bwMode="auto">
          <a:xfrm>
            <a:off x="5468951" y="1540379"/>
            <a:ext cx="553955"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5" name="Oval 19"/>
          <p:cNvSpPr>
            <a:spLocks noChangeArrowheads="1"/>
          </p:cNvSpPr>
          <p:nvPr/>
        </p:nvSpPr>
        <p:spPr bwMode="auto">
          <a:xfrm>
            <a:off x="5292080" y="1963478"/>
            <a:ext cx="1594922"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26" name="Line 9"/>
          <p:cNvSpPr>
            <a:spLocks noChangeShapeType="1"/>
          </p:cNvSpPr>
          <p:nvPr/>
        </p:nvSpPr>
        <p:spPr bwMode="auto">
          <a:xfrm flipH="1">
            <a:off x="2479409" y="2295713"/>
            <a:ext cx="1217794" cy="61789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7" name="Oval 19"/>
          <p:cNvSpPr>
            <a:spLocks noChangeArrowheads="1"/>
          </p:cNvSpPr>
          <p:nvPr/>
        </p:nvSpPr>
        <p:spPr bwMode="auto">
          <a:xfrm>
            <a:off x="1990458" y="2899582"/>
            <a:ext cx="632967"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10</a:t>
            </a:r>
            <a:endParaRPr lang="zh-CN" altLang="zh-CN" sz="1900" b="1" dirty="0"/>
          </a:p>
        </p:txBody>
      </p:sp>
      <p:sp>
        <p:nvSpPr>
          <p:cNvPr id="30" name="Line 9"/>
          <p:cNvSpPr>
            <a:spLocks noChangeShapeType="1"/>
          </p:cNvSpPr>
          <p:nvPr/>
        </p:nvSpPr>
        <p:spPr bwMode="auto">
          <a:xfrm flipH="1">
            <a:off x="3377775" y="2439729"/>
            <a:ext cx="469786" cy="45985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1" name="Oval 19"/>
          <p:cNvSpPr>
            <a:spLocks noChangeArrowheads="1"/>
          </p:cNvSpPr>
          <p:nvPr/>
        </p:nvSpPr>
        <p:spPr bwMode="auto">
          <a:xfrm>
            <a:off x="2998570" y="2899582"/>
            <a:ext cx="62368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11</a:t>
            </a:r>
            <a:endParaRPr lang="zh-CN" altLang="zh-CN" sz="1900" b="1" dirty="0"/>
          </a:p>
        </p:txBody>
      </p:sp>
      <p:sp>
        <p:nvSpPr>
          <p:cNvPr id="32" name="Line 9"/>
          <p:cNvSpPr>
            <a:spLocks noChangeShapeType="1"/>
          </p:cNvSpPr>
          <p:nvPr/>
        </p:nvSpPr>
        <p:spPr bwMode="auto">
          <a:xfrm>
            <a:off x="4150699" y="2295713"/>
            <a:ext cx="1669530" cy="6038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3" name="Oval 19"/>
          <p:cNvSpPr>
            <a:spLocks noChangeArrowheads="1"/>
          </p:cNvSpPr>
          <p:nvPr/>
        </p:nvSpPr>
        <p:spPr bwMode="auto">
          <a:xfrm>
            <a:off x="5468951" y="2899582"/>
            <a:ext cx="595753"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19</a:t>
            </a:r>
            <a:endParaRPr lang="zh-CN" altLang="zh-CN" sz="1900" b="1" dirty="0"/>
          </a:p>
        </p:txBody>
      </p:sp>
      <p:sp>
        <p:nvSpPr>
          <p:cNvPr id="34" name="Line 9"/>
          <p:cNvSpPr>
            <a:spLocks noChangeShapeType="1"/>
          </p:cNvSpPr>
          <p:nvPr/>
        </p:nvSpPr>
        <p:spPr bwMode="auto">
          <a:xfrm>
            <a:off x="3941678" y="2439729"/>
            <a:ext cx="553955" cy="473877"/>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5" name="Oval 19"/>
          <p:cNvSpPr>
            <a:spLocks noChangeArrowheads="1"/>
          </p:cNvSpPr>
          <p:nvPr/>
        </p:nvSpPr>
        <p:spPr bwMode="auto">
          <a:xfrm>
            <a:off x="3764807" y="2978789"/>
            <a:ext cx="1594922" cy="397044"/>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36" name="Line 9"/>
          <p:cNvSpPr>
            <a:spLocks noChangeShapeType="1"/>
          </p:cNvSpPr>
          <p:nvPr/>
        </p:nvSpPr>
        <p:spPr bwMode="auto">
          <a:xfrm flipH="1">
            <a:off x="884486" y="3288720"/>
            <a:ext cx="1203162"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7" name="Oval 19"/>
          <p:cNvSpPr>
            <a:spLocks noChangeArrowheads="1"/>
          </p:cNvSpPr>
          <p:nvPr/>
        </p:nvSpPr>
        <p:spPr bwMode="auto">
          <a:xfrm>
            <a:off x="539552" y="3907694"/>
            <a:ext cx="802834"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100</a:t>
            </a:r>
            <a:endParaRPr lang="zh-CN" altLang="zh-CN" sz="1900" b="1" dirty="0"/>
          </a:p>
        </p:txBody>
      </p:sp>
      <p:sp>
        <p:nvSpPr>
          <p:cNvPr id="38" name="Line 9"/>
          <p:cNvSpPr>
            <a:spLocks noChangeShapeType="1"/>
          </p:cNvSpPr>
          <p:nvPr/>
        </p:nvSpPr>
        <p:spPr bwMode="auto">
          <a:xfrm flipH="1">
            <a:off x="1922659" y="3397482"/>
            <a:ext cx="329980" cy="510212"/>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9" name="Oval 19"/>
          <p:cNvSpPr>
            <a:spLocks noChangeArrowheads="1"/>
          </p:cNvSpPr>
          <p:nvPr/>
        </p:nvSpPr>
        <p:spPr bwMode="auto">
          <a:xfrm>
            <a:off x="1538378" y="3907694"/>
            <a:ext cx="768563"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101</a:t>
            </a:r>
            <a:endParaRPr lang="zh-CN" altLang="zh-CN" sz="1900" b="1" dirty="0"/>
          </a:p>
        </p:txBody>
      </p:sp>
      <p:sp>
        <p:nvSpPr>
          <p:cNvPr id="40" name="Line 9"/>
          <p:cNvSpPr>
            <a:spLocks noChangeShapeType="1"/>
          </p:cNvSpPr>
          <p:nvPr/>
        </p:nvSpPr>
        <p:spPr bwMode="auto">
          <a:xfrm>
            <a:off x="2559481" y="3288720"/>
            <a:ext cx="1591217"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41" name="Oval 19"/>
          <p:cNvSpPr>
            <a:spLocks noChangeArrowheads="1"/>
          </p:cNvSpPr>
          <p:nvPr/>
        </p:nvSpPr>
        <p:spPr bwMode="auto">
          <a:xfrm>
            <a:off x="3847561" y="3907694"/>
            <a:ext cx="714708"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109</a:t>
            </a:r>
            <a:endParaRPr lang="zh-CN" altLang="zh-CN" sz="1900" b="1" dirty="0"/>
          </a:p>
        </p:txBody>
      </p:sp>
      <p:sp>
        <p:nvSpPr>
          <p:cNvPr id="42" name="Line 9"/>
          <p:cNvSpPr>
            <a:spLocks noChangeShapeType="1"/>
          </p:cNvSpPr>
          <p:nvPr/>
        </p:nvSpPr>
        <p:spPr bwMode="auto">
          <a:xfrm>
            <a:off x="2346756" y="3397482"/>
            <a:ext cx="553955"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43" name="Oval 19"/>
          <p:cNvSpPr>
            <a:spLocks noChangeArrowheads="1"/>
          </p:cNvSpPr>
          <p:nvPr/>
        </p:nvSpPr>
        <p:spPr bwMode="auto">
          <a:xfrm>
            <a:off x="2306941" y="3820581"/>
            <a:ext cx="1457866"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4" name="TextBox 3"/>
          <p:cNvSpPr txBox="1"/>
          <p:nvPr/>
        </p:nvSpPr>
        <p:spPr>
          <a:xfrm>
            <a:off x="7490908" y="1141661"/>
            <a:ext cx="1799930" cy="369332"/>
          </a:xfrm>
          <a:prstGeom prst="rect">
            <a:avLst/>
          </a:prstGeom>
          <a:noFill/>
        </p:spPr>
        <p:txBody>
          <a:bodyPr wrap="square" rtlCol="0">
            <a:spAutoFit/>
          </a:bodyPr>
          <a:lstStyle/>
          <a:p>
            <a:r>
              <a:rPr lang="zh-CN" altLang="en-US" dirty="0"/>
              <a:t>第</a:t>
            </a:r>
            <a:r>
              <a:rPr lang="en-US" altLang="zh-CN" dirty="0"/>
              <a:t>0</a:t>
            </a:r>
            <a:r>
              <a:rPr lang="zh-CN" altLang="en-US" dirty="0"/>
              <a:t>层，根节点</a:t>
            </a:r>
          </a:p>
        </p:txBody>
      </p:sp>
      <p:sp>
        <p:nvSpPr>
          <p:cNvPr id="44" name="TextBox 43"/>
          <p:cNvSpPr txBox="1"/>
          <p:nvPr/>
        </p:nvSpPr>
        <p:spPr>
          <a:xfrm>
            <a:off x="7668614" y="1998760"/>
            <a:ext cx="1444519" cy="369332"/>
          </a:xfrm>
          <a:prstGeom prst="rect">
            <a:avLst/>
          </a:prstGeom>
          <a:noFill/>
        </p:spPr>
        <p:txBody>
          <a:bodyPr wrap="square" rtlCol="0">
            <a:spAutoFit/>
          </a:bodyPr>
          <a:lstStyle/>
          <a:p>
            <a:r>
              <a:rPr lang="zh-CN" altLang="en-US" dirty="0"/>
              <a:t>第</a:t>
            </a:r>
            <a:r>
              <a:rPr lang="en-US" altLang="zh-CN" dirty="0"/>
              <a:t>1</a:t>
            </a:r>
            <a:r>
              <a:rPr lang="zh-CN" altLang="en-US" dirty="0"/>
              <a:t>层</a:t>
            </a:r>
          </a:p>
        </p:txBody>
      </p:sp>
      <p:sp>
        <p:nvSpPr>
          <p:cNvPr id="45" name="TextBox 44"/>
          <p:cNvSpPr txBox="1"/>
          <p:nvPr/>
        </p:nvSpPr>
        <p:spPr>
          <a:xfrm>
            <a:off x="7668614" y="2919388"/>
            <a:ext cx="1444519" cy="369332"/>
          </a:xfrm>
          <a:prstGeom prst="rect">
            <a:avLst/>
          </a:prstGeom>
          <a:noFill/>
        </p:spPr>
        <p:txBody>
          <a:bodyPr wrap="square" rtlCol="0">
            <a:spAutoFit/>
          </a:bodyPr>
          <a:lstStyle/>
          <a:p>
            <a:r>
              <a:rPr lang="zh-CN" altLang="en-US" dirty="0"/>
              <a:t>第</a:t>
            </a:r>
            <a:r>
              <a:rPr lang="en-US" altLang="zh-CN" dirty="0"/>
              <a:t>2</a:t>
            </a:r>
            <a:r>
              <a:rPr lang="zh-CN" altLang="en-US" dirty="0"/>
              <a:t>层</a:t>
            </a:r>
          </a:p>
        </p:txBody>
      </p:sp>
      <p:sp>
        <p:nvSpPr>
          <p:cNvPr id="46" name="TextBox 45"/>
          <p:cNvSpPr txBox="1"/>
          <p:nvPr/>
        </p:nvSpPr>
        <p:spPr>
          <a:xfrm>
            <a:off x="7668614" y="3961153"/>
            <a:ext cx="1444519" cy="369332"/>
          </a:xfrm>
          <a:prstGeom prst="rect">
            <a:avLst/>
          </a:prstGeom>
          <a:noFill/>
        </p:spPr>
        <p:txBody>
          <a:bodyPr wrap="square" rtlCol="0">
            <a:spAutoFit/>
          </a:bodyPr>
          <a:lstStyle/>
          <a:p>
            <a:r>
              <a:rPr lang="zh-CN" altLang="en-US" dirty="0"/>
              <a:t>第</a:t>
            </a:r>
            <a:r>
              <a:rPr lang="en-US" altLang="zh-CN" dirty="0"/>
              <a:t>3</a:t>
            </a:r>
            <a:r>
              <a:rPr lang="zh-CN" altLang="en-US" dirty="0"/>
              <a:t>层</a:t>
            </a:r>
          </a:p>
        </p:txBody>
      </p:sp>
      <p:sp>
        <p:nvSpPr>
          <p:cNvPr id="47" name="Line 9"/>
          <p:cNvSpPr>
            <a:spLocks noChangeShapeType="1"/>
          </p:cNvSpPr>
          <p:nvPr/>
        </p:nvSpPr>
        <p:spPr bwMode="auto">
          <a:xfrm flipH="1">
            <a:off x="884485" y="4411816"/>
            <a:ext cx="1"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48" name="Oval 19"/>
          <p:cNvSpPr>
            <a:spLocks noChangeArrowheads="1"/>
          </p:cNvSpPr>
          <p:nvPr/>
        </p:nvSpPr>
        <p:spPr bwMode="auto">
          <a:xfrm>
            <a:off x="241109" y="4824957"/>
            <a:ext cx="1306555"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2" name="矩形 1"/>
          <p:cNvSpPr/>
          <p:nvPr/>
        </p:nvSpPr>
        <p:spPr>
          <a:xfrm>
            <a:off x="441460" y="404664"/>
            <a:ext cx="2557110" cy="369332"/>
          </a:xfrm>
          <a:prstGeom prst="rect">
            <a:avLst/>
          </a:prstGeom>
        </p:spPr>
        <p:txBody>
          <a:bodyPr wrap="none">
            <a:spAutoFit/>
          </a:bodyPr>
          <a:lstStyle/>
          <a:p>
            <a:r>
              <a:rPr lang="zh-CN" altLang="en-US" dirty="0"/>
              <a:t>高逐位整除数解空间树 </a:t>
            </a:r>
          </a:p>
        </p:txBody>
      </p:sp>
      <p:sp>
        <p:nvSpPr>
          <p:cNvPr id="3" name="矩形 2"/>
          <p:cNvSpPr/>
          <p:nvPr/>
        </p:nvSpPr>
        <p:spPr>
          <a:xfrm>
            <a:off x="856341" y="5605404"/>
            <a:ext cx="5805469" cy="369332"/>
          </a:xfrm>
          <a:prstGeom prst="rect">
            <a:avLst/>
          </a:prstGeom>
        </p:spPr>
        <p:txBody>
          <a:bodyPr wrap="square">
            <a:spAutoFit/>
          </a:bodyPr>
          <a:lstStyle/>
          <a:p>
            <a:r>
              <a:rPr lang="zh-CN" altLang="en-US" dirty="0"/>
              <a:t>由图可知，该问题的解空间树是排列树。</a:t>
            </a:r>
          </a:p>
        </p:txBody>
      </p:sp>
    </p:spTree>
    <p:extLst>
      <p:ext uri="{BB962C8B-B14F-4D97-AF65-F5344CB8AC3E}">
        <p14:creationId xmlns:p14="http://schemas.microsoft.com/office/powerpoint/2010/main" val="1396180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ppt_x"/>
                                          </p:val>
                                        </p:tav>
                                        <p:tav tm="100000">
                                          <p:val>
                                            <p:strVal val="#ppt_x"/>
                                          </p:val>
                                        </p:tav>
                                      </p:tavLst>
                                    </p:anim>
                                    <p:anim calcmode="lin" valueType="num">
                                      <p:cBhvr additive="base">
                                        <p:cTn id="12" dur="5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ppt_x"/>
                                          </p:val>
                                        </p:tav>
                                        <p:tav tm="100000">
                                          <p:val>
                                            <p:strVal val="#ppt_x"/>
                                          </p:val>
                                        </p:tav>
                                      </p:tavLst>
                                    </p:anim>
                                    <p:anim calcmode="lin" valueType="num">
                                      <p:cBhvr additive="base">
                                        <p:cTn id="6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21" grpId="0" animBg="1"/>
      <p:bldP spid="23" grpId="0" animBg="1"/>
      <p:bldP spid="25" grpId="0" animBg="1"/>
      <p:bldP spid="27" grpId="0" animBg="1"/>
      <p:bldP spid="31" grpId="0" animBg="1"/>
      <p:bldP spid="33" grpId="0" animBg="1"/>
      <p:bldP spid="35" grpId="0" animBg="1"/>
      <p:bldP spid="37" grpId="0" animBg="1"/>
      <p:bldP spid="39" grpId="0" animBg="1"/>
      <p:bldP spid="41" grpId="0" animBg="1"/>
      <p:bldP spid="43" grpId="0" animBg="1"/>
      <p:bldP spid="4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3568" y="476672"/>
            <a:ext cx="1107996" cy="369332"/>
          </a:xfrm>
          <a:prstGeom prst="rect">
            <a:avLst/>
          </a:prstGeom>
        </p:spPr>
        <p:txBody>
          <a:bodyPr wrap="none">
            <a:spAutoFit/>
          </a:bodyPr>
          <a:lstStyle/>
          <a:p>
            <a:r>
              <a:rPr lang="zh-CN" altLang="en-US" dirty="0"/>
              <a:t>剪枝函数</a:t>
            </a:r>
          </a:p>
        </p:txBody>
      </p:sp>
      <p:sp>
        <p:nvSpPr>
          <p:cNvPr id="5" name="矩形 4"/>
          <p:cNvSpPr/>
          <p:nvPr/>
        </p:nvSpPr>
        <p:spPr>
          <a:xfrm>
            <a:off x="683568" y="846004"/>
            <a:ext cx="7920880" cy="646331"/>
          </a:xfrm>
          <a:prstGeom prst="rect">
            <a:avLst/>
          </a:prstGeom>
        </p:spPr>
        <p:txBody>
          <a:bodyPr wrap="square">
            <a:spAutoFit/>
          </a:bodyPr>
          <a:lstStyle/>
          <a:p>
            <a:r>
              <a:rPr lang="zh-CN" altLang="en-US" dirty="0"/>
              <a:t>    如 </a:t>
            </a:r>
            <a:r>
              <a:rPr lang="en-US" altLang="zh-CN" dirty="0"/>
              <a:t>11 </a:t>
            </a:r>
            <a:r>
              <a:rPr lang="zh-CN" altLang="en-US" dirty="0"/>
              <a:t>不能被 </a:t>
            </a:r>
            <a:r>
              <a:rPr lang="en-US" altLang="zh-CN" dirty="0"/>
              <a:t>2 </a:t>
            </a:r>
            <a:r>
              <a:rPr lang="zh-CN" altLang="en-US" dirty="0"/>
              <a:t>整除，那么 </a:t>
            </a:r>
            <a:r>
              <a:rPr lang="en-US" altLang="zh-CN" dirty="0"/>
              <a:t>111</a:t>
            </a:r>
            <a:r>
              <a:rPr lang="zh-CN" altLang="en-US" dirty="0"/>
              <a:t>、</a:t>
            </a:r>
            <a:r>
              <a:rPr lang="en-US" altLang="zh-CN" dirty="0"/>
              <a:t>112 </a:t>
            </a:r>
            <a:r>
              <a:rPr lang="zh-CN" altLang="en-US" dirty="0"/>
              <a:t>等此类数就没必要再去验证了，也就是执行如图所示的剪枝操作。</a:t>
            </a:r>
          </a:p>
        </p:txBody>
      </p:sp>
      <p:sp>
        <p:nvSpPr>
          <p:cNvPr id="6" name="Line 9"/>
          <p:cNvSpPr>
            <a:spLocks noChangeShapeType="1"/>
          </p:cNvSpPr>
          <p:nvPr/>
        </p:nvSpPr>
        <p:spPr bwMode="auto">
          <a:xfrm flipH="1">
            <a:off x="3517680" y="1852273"/>
            <a:ext cx="1217794"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grpSp>
        <p:nvGrpSpPr>
          <p:cNvPr id="7" name="Group 34"/>
          <p:cNvGrpSpPr>
            <a:grpSpLocks/>
          </p:cNvGrpSpPr>
          <p:nvPr/>
        </p:nvGrpSpPr>
        <p:grpSpPr bwMode="auto">
          <a:xfrm>
            <a:off x="2900827" y="2917365"/>
            <a:ext cx="514351" cy="215900"/>
            <a:chOff x="0" y="0"/>
            <a:chExt cx="1132" cy="387"/>
          </a:xfrm>
        </p:grpSpPr>
        <p:sp>
          <p:nvSpPr>
            <p:cNvPr id="8" name="Line 35"/>
            <p:cNvSpPr>
              <a:spLocks noChangeShapeType="1"/>
            </p:cNvSpPr>
            <p:nvPr/>
          </p:nvSpPr>
          <p:spPr bwMode="auto">
            <a:xfrm flipH="1">
              <a:off x="0" y="0"/>
              <a:ext cx="1132"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36"/>
            <p:cNvSpPr>
              <a:spLocks noChangeShapeType="1"/>
            </p:cNvSpPr>
            <p:nvPr/>
          </p:nvSpPr>
          <p:spPr bwMode="auto">
            <a:xfrm>
              <a:off x="141" y="0"/>
              <a:ext cx="991" cy="3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 name="Oval 19"/>
          <p:cNvSpPr>
            <a:spLocks noChangeArrowheads="1"/>
          </p:cNvSpPr>
          <p:nvPr/>
        </p:nvSpPr>
        <p:spPr bwMode="auto">
          <a:xfrm>
            <a:off x="3172745" y="2384134"/>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a:t>
            </a:r>
            <a:endParaRPr lang="zh-CN" altLang="zh-CN" sz="1900" b="1" dirty="0"/>
          </a:p>
        </p:txBody>
      </p:sp>
      <p:sp>
        <p:nvSpPr>
          <p:cNvPr id="11" name="Oval 19"/>
          <p:cNvSpPr>
            <a:spLocks noChangeArrowheads="1"/>
          </p:cNvSpPr>
          <p:nvPr/>
        </p:nvSpPr>
        <p:spPr bwMode="auto">
          <a:xfrm>
            <a:off x="4735474" y="1484784"/>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endParaRPr lang="zh-CN" altLang="zh-CN" sz="1900" b="1" dirty="0"/>
          </a:p>
        </p:txBody>
      </p:sp>
      <p:sp>
        <p:nvSpPr>
          <p:cNvPr id="12" name="Line 9"/>
          <p:cNvSpPr>
            <a:spLocks noChangeShapeType="1"/>
          </p:cNvSpPr>
          <p:nvPr/>
        </p:nvSpPr>
        <p:spPr bwMode="auto">
          <a:xfrm flipH="1">
            <a:off x="4416046" y="1961035"/>
            <a:ext cx="469786" cy="423099"/>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3" name="Oval 19"/>
          <p:cNvSpPr>
            <a:spLocks noChangeArrowheads="1"/>
          </p:cNvSpPr>
          <p:nvPr/>
        </p:nvSpPr>
        <p:spPr bwMode="auto">
          <a:xfrm>
            <a:off x="4171571" y="2384134"/>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2</a:t>
            </a:r>
            <a:endParaRPr lang="zh-CN" altLang="zh-CN" sz="1900" b="1" dirty="0"/>
          </a:p>
        </p:txBody>
      </p:sp>
      <p:sp>
        <p:nvSpPr>
          <p:cNvPr id="14" name="Line 9"/>
          <p:cNvSpPr>
            <a:spLocks noChangeShapeType="1"/>
          </p:cNvSpPr>
          <p:nvPr/>
        </p:nvSpPr>
        <p:spPr bwMode="auto">
          <a:xfrm>
            <a:off x="5192674" y="1852273"/>
            <a:ext cx="1665825" cy="531860"/>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5" name="Oval 19"/>
          <p:cNvSpPr>
            <a:spLocks noChangeArrowheads="1"/>
          </p:cNvSpPr>
          <p:nvPr/>
        </p:nvSpPr>
        <p:spPr bwMode="auto">
          <a:xfrm>
            <a:off x="6614024" y="2384134"/>
            <a:ext cx="48895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9</a:t>
            </a:r>
            <a:endParaRPr lang="zh-CN" altLang="zh-CN" sz="1900" b="1" dirty="0"/>
          </a:p>
        </p:txBody>
      </p:sp>
      <p:sp>
        <p:nvSpPr>
          <p:cNvPr id="16" name="Line 9"/>
          <p:cNvSpPr>
            <a:spLocks noChangeShapeType="1"/>
          </p:cNvSpPr>
          <p:nvPr/>
        </p:nvSpPr>
        <p:spPr bwMode="auto">
          <a:xfrm>
            <a:off x="4979949" y="1961035"/>
            <a:ext cx="553955"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7" name="Oval 19"/>
          <p:cNvSpPr>
            <a:spLocks noChangeArrowheads="1"/>
          </p:cNvSpPr>
          <p:nvPr/>
        </p:nvSpPr>
        <p:spPr bwMode="auto">
          <a:xfrm>
            <a:off x="4803078" y="2384134"/>
            <a:ext cx="1594922"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18" name="Line 9"/>
          <p:cNvSpPr>
            <a:spLocks noChangeShapeType="1"/>
          </p:cNvSpPr>
          <p:nvPr/>
        </p:nvSpPr>
        <p:spPr bwMode="auto">
          <a:xfrm flipH="1">
            <a:off x="1990407" y="2716369"/>
            <a:ext cx="1217794" cy="61789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19" name="Oval 19"/>
          <p:cNvSpPr>
            <a:spLocks noChangeArrowheads="1"/>
          </p:cNvSpPr>
          <p:nvPr/>
        </p:nvSpPr>
        <p:spPr bwMode="auto">
          <a:xfrm>
            <a:off x="1501456" y="3320238"/>
            <a:ext cx="632967"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10</a:t>
            </a:r>
            <a:endParaRPr lang="zh-CN" altLang="zh-CN" sz="1900" b="1" dirty="0"/>
          </a:p>
        </p:txBody>
      </p:sp>
      <p:sp>
        <p:nvSpPr>
          <p:cNvPr id="20" name="Line 9"/>
          <p:cNvSpPr>
            <a:spLocks noChangeShapeType="1"/>
          </p:cNvSpPr>
          <p:nvPr/>
        </p:nvSpPr>
        <p:spPr bwMode="auto">
          <a:xfrm flipH="1">
            <a:off x="2888773" y="2860385"/>
            <a:ext cx="469786" cy="45985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1" name="Oval 19"/>
          <p:cNvSpPr>
            <a:spLocks noChangeArrowheads="1"/>
          </p:cNvSpPr>
          <p:nvPr/>
        </p:nvSpPr>
        <p:spPr bwMode="auto">
          <a:xfrm>
            <a:off x="2509568" y="3320238"/>
            <a:ext cx="623681"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11</a:t>
            </a:r>
            <a:endParaRPr lang="zh-CN" altLang="zh-CN" sz="1900" b="1" dirty="0"/>
          </a:p>
        </p:txBody>
      </p:sp>
      <p:sp>
        <p:nvSpPr>
          <p:cNvPr id="22" name="Line 9"/>
          <p:cNvSpPr>
            <a:spLocks noChangeShapeType="1"/>
          </p:cNvSpPr>
          <p:nvPr/>
        </p:nvSpPr>
        <p:spPr bwMode="auto">
          <a:xfrm>
            <a:off x="3661697" y="2716369"/>
            <a:ext cx="1669530" cy="6038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3" name="Oval 19"/>
          <p:cNvSpPr>
            <a:spLocks noChangeArrowheads="1"/>
          </p:cNvSpPr>
          <p:nvPr/>
        </p:nvSpPr>
        <p:spPr bwMode="auto">
          <a:xfrm>
            <a:off x="4979949" y="3320238"/>
            <a:ext cx="595753"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19</a:t>
            </a:r>
            <a:endParaRPr lang="zh-CN" altLang="zh-CN" sz="1900" b="1" dirty="0"/>
          </a:p>
        </p:txBody>
      </p:sp>
      <p:sp>
        <p:nvSpPr>
          <p:cNvPr id="24" name="Line 9"/>
          <p:cNvSpPr>
            <a:spLocks noChangeShapeType="1"/>
          </p:cNvSpPr>
          <p:nvPr/>
        </p:nvSpPr>
        <p:spPr bwMode="auto">
          <a:xfrm>
            <a:off x="3452676" y="2860385"/>
            <a:ext cx="553955" cy="473877"/>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5" name="Oval 19"/>
          <p:cNvSpPr>
            <a:spLocks noChangeArrowheads="1"/>
          </p:cNvSpPr>
          <p:nvPr/>
        </p:nvSpPr>
        <p:spPr bwMode="auto">
          <a:xfrm>
            <a:off x="3275805" y="3399445"/>
            <a:ext cx="1594922" cy="397044"/>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26" name="Line 9"/>
          <p:cNvSpPr>
            <a:spLocks noChangeShapeType="1"/>
          </p:cNvSpPr>
          <p:nvPr/>
        </p:nvSpPr>
        <p:spPr bwMode="auto">
          <a:xfrm flipH="1">
            <a:off x="1398953" y="3705577"/>
            <a:ext cx="1203162"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7" name="Oval 19"/>
          <p:cNvSpPr>
            <a:spLocks noChangeArrowheads="1"/>
          </p:cNvSpPr>
          <p:nvPr/>
        </p:nvSpPr>
        <p:spPr bwMode="auto">
          <a:xfrm>
            <a:off x="1054019" y="4324551"/>
            <a:ext cx="802834"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110</a:t>
            </a:r>
            <a:endParaRPr lang="zh-CN" altLang="zh-CN" sz="1900" b="1" dirty="0"/>
          </a:p>
        </p:txBody>
      </p:sp>
      <p:sp>
        <p:nvSpPr>
          <p:cNvPr id="28" name="Line 9"/>
          <p:cNvSpPr>
            <a:spLocks noChangeShapeType="1"/>
          </p:cNvSpPr>
          <p:nvPr/>
        </p:nvSpPr>
        <p:spPr bwMode="auto">
          <a:xfrm flipH="1">
            <a:off x="2437126" y="3814339"/>
            <a:ext cx="329980" cy="510212"/>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29" name="Oval 19"/>
          <p:cNvSpPr>
            <a:spLocks noChangeArrowheads="1"/>
          </p:cNvSpPr>
          <p:nvPr/>
        </p:nvSpPr>
        <p:spPr bwMode="auto">
          <a:xfrm>
            <a:off x="2052845" y="4324551"/>
            <a:ext cx="768563"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111</a:t>
            </a:r>
            <a:endParaRPr lang="zh-CN" altLang="zh-CN" sz="1900" b="1" dirty="0"/>
          </a:p>
        </p:txBody>
      </p:sp>
      <p:sp>
        <p:nvSpPr>
          <p:cNvPr id="30" name="Line 9"/>
          <p:cNvSpPr>
            <a:spLocks noChangeShapeType="1"/>
          </p:cNvSpPr>
          <p:nvPr/>
        </p:nvSpPr>
        <p:spPr bwMode="auto">
          <a:xfrm>
            <a:off x="3073948" y="3705577"/>
            <a:ext cx="1591217" cy="611068"/>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1" name="Oval 19"/>
          <p:cNvSpPr>
            <a:spLocks noChangeArrowheads="1"/>
          </p:cNvSpPr>
          <p:nvPr/>
        </p:nvSpPr>
        <p:spPr bwMode="auto">
          <a:xfrm>
            <a:off x="4362028" y="4324551"/>
            <a:ext cx="714708" cy="476251"/>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119</a:t>
            </a:r>
            <a:endParaRPr lang="zh-CN" altLang="zh-CN" sz="1900" b="1" dirty="0"/>
          </a:p>
        </p:txBody>
      </p:sp>
      <p:sp>
        <p:nvSpPr>
          <p:cNvPr id="32" name="Line 9"/>
          <p:cNvSpPr>
            <a:spLocks noChangeShapeType="1"/>
          </p:cNvSpPr>
          <p:nvPr/>
        </p:nvSpPr>
        <p:spPr bwMode="auto">
          <a:xfrm>
            <a:off x="2861223" y="3814339"/>
            <a:ext cx="553955"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3" name="Oval 19"/>
          <p:cNvSpPr>
            <a:spLocks noChangeArrowheads="1"/>
          </p:cNvSpPr>
          <p:nvPr/>
        </p:nvSpPr>
        <p:spPr bwMode="auto">
          <a:xfrm>
            <a:off x="2821408" y="4237438"/>
            <a:ext cx="1457866"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
        <p:nvSpPr>
          <p:cNvPr id="34" name="TextBox 3"/>
          <p:cNvSpPr txBox="1"/>
          <p:nvPr/>
        </p:nvSpPr>
        <p:spPr>
          <a:xfrm>
            <a:off x="6963318" y="1564241"/>
            <a:ext cx="1691680" cy="369332"/>
          </a:xfrm>
          <a:prstGeom prst="rect">
            <a:avLst/>
          </a:prstGeom>
          <a:noFill/>
        </p:spPr>
        <p:txBody>
          <a:bodyPr wrap="square" rtlCol="0">
            <a:spAutoFit/>
          </a:bodyPr>
          <a:lstStyle/>
          <a:p>
            <a:r>
              <a:rPr lang="zh-CN" altLang="en-US" dirty="0"/>
              <a:t>第</a:t>
            </a:r>
            <a:r>
              <a:rPr lang="en-US" altLang="zh-CN" dirty="0"/>
              <a:t>0</a:t>
            </a:r>
            <a:r>
              <a:rPr lang="zh-CN" altLang="en-US" dirty="0"/>
              <a:t>层，根结点</a:t>
            </a:r>
          </a:p>
        </p:txBody>
      </p:sp>
      <p:sp>
        <p:nvSpPr>
          <p:cNvPr id="35" name="TextBox 43"/>
          <p:cNvSpPr txBox="1"/>
          <p:nvPr/>
        </p:nvSpPr>
        <p:spPr>
          <a:xfrm>
            <a:off x="7179612" y="2419416"/>
            <a:ext cx="1444519" cy="369332"/>
          </a:xfrm>
          <a:prstGeom prst="rect">
            <a:avLst/>
          </a:prstGeom>
          <a:noFill/>
        </p:spPr>
        <p:txBody>
          <a:bodyPr wrap="square" rtlCol="0">
            <a:spAutoFit/>
          </a:bodyPr>
          <a:lstStyle/>
          <a:p>
            <a:r>
              <a:rPr lang="zh-CN" altLang="en-US" dirty="0"/>
              <a:t>第</a:t>
            </a:r>
            <a:r>
              <a:rPr lang="en-US" altLang="zh-CN" dirty="0"/>
              <a:t>1</a:t>
            </a:r>
            <a:r>
              <a:rPr lang="zh-CN" altLang="en-US" dirty="0"/>
              <a:t>层</a:t>
            </a:r>
          </a:p>
        </p:txBody>
      </p:sp>
      <p:sp>
        <p:nvSpPr>
          <p:cNvPr id="36" name="TextBox 44"/>
          <p:cNvSpPr txBox="1"/>
          <p:nvPr/>
        </p:nvSpPr>
        <p:spPr>
          <a:xfrm>
            <a:off x="7179612" y="3340044"/>
            <a:ext cx="1444519" cy="369332"/>
          </a:xfrm>
          <a:prstGeom prst="rect">
            <a:avLst/>
          </a:prstGeom>
          <a:noFill/>
        </p:spPr>
        <p:txBody>
          <a:bodyPr wrap="square" rtlCol="0">
            <a:spAutoFit/>
          </a:bodyPr>
          <a:lstStyle/>
          <a:p>
            <a:r>
              <a:rPr lang="zh-CN" altLang="en-US" dirty="0"/>
              <a:t>第</a:t>
            </a:r>
            <a:r>
              <a:rPr lang="en-US" altLang="zh-CN" dirty="0"/>
              <a:t>2</a:t>
            </a:r>
            <a:r>
              <a:rPr lang="zh-CN" altLang="en-US" dirty="0"/>
              <a:t>层</a:t>
            </a:r>
          </a:p>
        </p:txBody>
      </p:sp>
      <p:sp>
        <p:nvSpPr>
          <p:cNvPr id="37" name="TextBox 45"/>
          <p:cNvSpPr txBox="1"/>
          <p:nvPr/>
        </p:nvSpPr>
        <p:spPr>
          <a:xfrm>
            <a:off x="7179612" y="4381809"/>
            <a:ext cx="1444519" cy="369332"/>
          </a:xfrm>
          <a:prstGeom prst="rect">
            <a:avLst/>
          </a:prstGeom>
          <a:noFill/>
        </p:spPr>
        <p:txBody>
          <a:bodyPr wrap="square" rtlCol="0">
            <a:spAutoFit/>
          </a:bodyPr>
          <a:lstStyle/>
          <a:p>
            <a:r>
              <a:rPr lang="zh-CN" altLang="en-US" dirty="0"/>
              <a:t>第</a:t>
            </a:r>
            <a:r>
              <a:rPr lang="en-US" altLang="zh-CN" dirty="0"/>
              <a:t>3</a:t>
            </a:r>
            <a:r>
              <a:rPr lang="zh-CN" altLang="en-US" dirty="0"/>
              <a:t>层</a:t>
            </a:r>
          </a:p>
        </p:txBody>
      </p:sp>
      <p:sp>
        <p:nvSpPr>
          <p:cNvPr id="38" name="Line 9"/>
          <p:cNvSpPr>
            <a:spLocks noChangeShapeType="1"/>
          </p:cNvSpPr>
          <p:nvPr/>
        </p:nvSpPr>
        <p:spPr bwMode="auto">
          <a:xfrm flipH="1">
            <a:off x="1398952" y="4828673"/>
            <a:ext cx="1" cy="437123"/>
          </a:xfrm>
          <a:prstGeom prst="line">
            <a:avLst/>
          </a:prstGeom>
          <a:noFill/>
          <a:ln w="9525">
            <a:solidFill>
              <a:srgbClr val="000000"/>
            </a:solidFill>
            <a:round/>
            <a:headEnd/>
            <a:tailEnd type="arrow"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p>
        </p:txBody>
      </p:sp>
      <p:sp>
        <p:nvSpPr>
          <p:cNvPr id="39" name="Oval 19"/>
          <p:cNvSpPr>
            <a:spLocks noChangeArrowheads="1"/>
          </p:cNvSpPr>
          <p:nvPr/>
        </p:nvSpPr>
        <p:spPr bwMode="auto">
          <a:xfrm>
            <a:off x="755576" y="5241814"/>
            <a:ext cx="1306555" cy="476251"/>
          </a:xfrm>
          <a:prstGeom prst="ellipse">
            <a:avLst/>
          </a:prstGeom>
          <a:solidFill>
            <a:srgbClr val="FFFFFF"/>
          </a:solidFill>
          <a:ln w="9525">
            <a:noFill/>
            <a:round/>
            <a:headEnd/>
            <a:tailE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lIns="64881" tIns="32440" rIns="64881" bIns="32440" anchor="ctr"/>
          <a:lstStyle/>
          <a:p>
            <a:pPr algn="ctr"/>
            <a:r>
              <a:rPr lang="en-US" altLang="zh-CN" sz="1900" b="1" dirty="0">
                <a:solidFill>
                  <a:srgbClr val="000000"/>
                </a:solidFill>
                <a:latin typeface="Times New Roman" pitchFamily="18" charset="0"/>
              </a:rPr>
              <a:t>………</a:t>
            </a:r>
            <a:endParaRPr lang="zh-CN" altLang="zh-CN" sz="1900" b="1" dirty="0"/>
          </a:p>
        </p:txBody>
      </p:sp>
    </p:spTree>
    <p:extLst>
      <p:ext uri="{BB962C8B-B14F-4D97-AF65-F5344CB8AC3E}">
        <p14:creationId xmlns:p14="http://schemas.microsoft.com/office/powerpoint/2010/main" val="27321289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ppt_x"/>
                                          </p:val>
                                        </p:tav>
                                        <p:tav tm="100000">
                                          <p:val>
                                            <p:strVal val="#ppt_x"/>
                                          </p:val>
                                        </p:tav>
                                      </p:tavLst>
                                    </p:anim>
                                    <p:anim calcmode="lin" valueType="num">
                                      <p:cBhvr additive="base">
                                        <p:cTn id="6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7" grpId="0" animBg="1"/>
      <p:bldP spid="19" grpId="0" animBg="1"/>
      <p:bldP spid="21" grpId="0" animBg="1"/>
      <p:bldP spid="23" grpId="0" animBg="1"/>
      <p:bldP spid="25" grpId="0" animBg="1"/>
      <p:bldP spid="27" grpId="0" animBg="1"/>
      <p:bldP spid="29" grpId="0" animBg="1"/>
      <p:bldP spid="31" grpId="0" animBg="1"/>
      <p:bldP spid="33" grpId="0" animBg="1"/>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4760" y="1143303"/>
            <a:ext cx="8229600" cy="4525963"/>
          </a:xfrm>
        </p:spPr>
        <p:txBody>
          <a:bodyPr/>
          <a:lstStyle/>
          <a:p>
            <a:pPr marL="0" indent="0">
              <a:buNone/>
            </a:pPr>
            <a:r>
              <a:rPr lang="zh-CN" altLang="en-US" sz="2000" dirty="0"/>
              <a:t>在 </a:t>
            </a:r>
            <a:r>
              <a:rPr lang="en-US" altLang="zh-CN" sz="2000" dirty="0"/>
              <a:t>4×4 </a:t>
            </a:r>
            <a:r>
              <a:rPr lang="zh-CN" altLang="en-US" sz="2000" dirty="0"/>
              <a:t>方格的棋盘内，放置四个皇后。</a:t>
            </a:r>
            <a:endParaRPr lang="en-US" altLang="zh-CN" sz="2000" dirty="0"/>
          </a:p>
          <a:p>
            <a:pPr marL="0" indent="0">
              <a:buNone/>
            </a:pPr>
            <a:r>
              <a:rPr lang="zh-CN" altLang="en-US" sz="2000" dirty="0"/>
              <a:t>要求：任意两个皇后不在同一行、同一列、同一 对角线（斜线）上，给出所有的摆法。</a:t>
            </a:r>
          </a:p>
        </p:txBody>
      </p:sp>
      <p:sp>
        <p:nvSpPr>
          <p:cNvPr id="4" name="矩形 3"/>
          <p:cNvSpPr/>
          <p:nvPr/>
        </p:nvSpPr>
        <p:spPr>
          <a:xfrm>
            <a:off x="2627784" y="291710"/>
            <a:ext cx="3775393" cy="810478"/>
          </a:xfrm>
          <a:prstGeom prst="rect">
            <a:avLst/>
          </a:prstGeom>
        </p:spPr>
        <p:txBody>
          <a:bodyPr wrap="none">
            <a:spAutoFit/>
          </a:bodyPr>
          <a:lstStyle/>
          <a:p>
            <a:pPr lvl="0" fontAlgn="auto">
              <a:lnSpc>
                <a:spcPts val="5569"/>
              </a:lnSpc>
              <a:spcBef>
                <a:spcPts val="0"/>
              </a:spcBef>
              <a:spcAft>
                <a:spcPts val="0"/>
              </a:spcAft>
            </a:pPr>
            <a:r>
              <a:rPr lang="zh-CN" altLang="en-US" sz="5600" dirty="0">
                <a:solidFill>
                  <a:srgbClr val="C00000"/>
                </a:solidFill>
                <a:latin typeface="Times New Roman" pitchFamily="18" charset="0"/>
                <a:cs typeface="Times New Roman" pitchFamily="18" charset="0"/>
              </a:rPr>
              <a:t>四皇后问题</a:t>
            </a:r>
            <a:endParaRPr lang="en-US" altLang="zh-CN" sz="5600" dirty="0">
              <a:solidFill>
                <a:srgbClr val="C00000"/>
              </a:solidFill>
              <a:latin typeface="Times New Roman" pitchFamily="18" charset="0"/>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1064424997"/>
              </p:ext>
            </p:extLst>
          </p:nvPr>
        </p:nvGraphicFramePr>
        <p:xfrm>
          <a:off x="2051720" y="2405312"/>
          <a:ext cx="1800000" cy="1800000"/>
        </p:xfrm>
        <a:graphic>
          <a:graphicData uri="http://schemas.openxmlformats.org/drawingml/2006/table">
            <a:tbl>
              <a:tblPr firstRow="1" bandRow="1">
                <a:tableStyleId>{2D5ABB26-0587-4C30-8999-92F81FD0307C}</a:tableStyleId>
              </a:tblPr>
              <a:tblGrid>
                <a:gridCol w="450000">
                  <a:extLst>
                    <a:ext uri="{9D8B030D-6E8A-4147-A177-3AD203B41FA5}">
                      <a16:colId xmlns:a16="http://schemas.microsoft.com/office/drawing/2014/main" val="20000"/>
                    </a:ext>
                  </a:extLst>
                </a:gridCol>
                <a:gridCol w="450000">
                  <a:extLst>
                    <a:ext uri="{9D8B030D-6E8A-4147-A177-3AD203B41FA5}">
                      <a16:colId xmlns:a16="http://schemas.microsoft.com/office/drawing/2014/main" val="20001"/>
                    </a:ext>
                  </a:extLst>
                </a:gridCol>
                <a:gridCol w="450000">
                  <a:extLst>
                    <a:ext uri="{9D8B030D-6E8A-4147-A177-3AD203B41FA5}">
                      <a16:colId xmlns:a16="http://schemas.microsoft.com/office/drawing/2014/main" val="20002"/>
                    </a:ext>
                  </a:extLst>
                </a:gridCol>
                <a:gridCol w="450000">
                  <a:extLst>
                    <a:ext uri="{9D8B030D-6E8A-4147-A177-3AD203B41FA5}">
                      <a16:colId xmlns:a16="http://schemas.microsoft.com/office/drawing/2014/main" val="20003"/>
                    </a:ext>
                  </a:extLst>
                </a:gridCol>
              </a:tblGrid>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129549996"/>
              </p:ext>
            </p:extLst>
          </p:nvPr>
        </p:nvGraphicFramePr>
        <p:xfrm>
          <a:off x="5387752" y="2421088"/>
          <a:ext cx="1800000" cy="1800000"/>
        </p:xfrm>
        <a:graphic>
          <a:graphicData uri="http://schemas.openxmlformats.org/drawingml/2006/table">
            <a:tbl>
              <a:tblPr firstRow="1" bandRow="1">
                <a:tableStyleId>{2D5ABB26-0587-4C30-8999-92F81FD0307C}</a:tableStyleId>
              </a:tblPr>
              <a:tblGrid>
                <a:gridCol w="450000">
                  <a:extLst>
                    <a:ext uri="{9D8B030D-6E8A-4147-A177-3AD203B41FA5}">
                      <a16:colId xmlns:a16="http://schemas.microsoft.com/office/drawing/2014/main" val="20000"/>
                    </a:ext>
                  </a:extLst>
                </a:gridCol>
                <a:gridCol w="450000">
                  <a:extLst>
                    <a:ext uri="{9D8B030D-6E8A-4147-A177-3AD203B41FA5}">
                      <a16:colId xmlns:a16="http://schemas.microsoft.com/office/drawing/2014/main" val="20001"/>
                    </a:ext>
                  </a:extLst>
                </a:gridCol>
                <a:gridCol w="450000">
                  <a:extLst>
                    <a:ext uri="{9D8B030D-6E8A-4147-A177-3AD203B41FA5}">
                      <a16:colId xmlns:a16="http://schemas.microsoft.com/office/drawing/2014/main" val="20002"/>
                    </a:ext>
                  </a:extLst>
                </a:gridCol>
                <a:gridCol w="450000">
                  <a:extLst>
                    <a:ext uri="{9D8B030D-6E8A-4147-A177-3AD203B41FA5}">
                      <a16:colId xmlns:a16="http://schemas.microsoft.com/office/drawing/2014/main" val="20003"/>
                    </a:ext>
                  </a:extLst>
                </a:gridCol>
              </a:tblGrid>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678502653"/>
              </p:ext>
            </p:extLst>
          </p:nvPr>
        </p:nvGraphicFramePr>
        <p:xfrm>
          <a:off x="3659560" y="4437112"/>
          <a:ext cx="1800000" cy="1800000"/>
        </p:xfrm>
        <a:graphic>
          <a:graphicData uri="http://schemas.openxmlformats.org/drawingml/2006/table">
            <a:tbl>
              <a:tblPr firstRow="1" bandRow="1">
                <a:tableStyleId>{2D5ABB26-0587-4C30-8999-92F81FD0307C}</a:tableStyleId>
              </a:tblPr>
              <a:tblGrid>
                <a:gridCol w="450000">
                  <a:extLst>
                    <a:ext uri="{9D8B030D-6E8A-4147-A177-3AD203B41FA5}">
                      <a16:colId xmlns:a16="http://schemas.microsoft.com/office/drawing/2014/main" val="20000"/>
                    </a:ext>
                  </a:extLst>
                </a:gridCol>
                <a:gridCol w="450000">
                  <a:extLst>
                    <a:ext uri="{9D8B030D-6E8A-4147-A177-3AD203B41FA5}">
                      <a16:colId xmlns:a16="http://schemas.microsoft.com/office/drawing/2014/main" val="20001"/>
                    </a:ext>
                  </a:extLst>
                </a:gridCol>
                <a:gridCol w="450000">
                  <a:extLst>
                    <a:ext uri="{9D8B030D-6E8A-4147-A177-3AD203B41FA5}">
                      <a16:colId xmlns:a16="http://schemas.microsoft.com/office/drawing/2014/main" val="20002"/>
                    </a:ext>
                  </a:extLst>
                </a:gridCol>
                <a:gridCol w="450000">
                  <a:extLst>
                    <a:ext uri="{9D8B030D-6E8A-4147-A177-3AD203B41FA5}">
                      <a16:colId xmlns:a16="http://schemas.microsoft.com/office/drawing/2014/main" val="20003"/>
                    </a:ext>
                  </a:extLst>
                </a:gridCol>
              </a:tblGrid>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0000">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0000">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Q</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矩形 4"/>
          <p:cNvSpPr/>
          <p:nvPr/>
        </p:nvSpPr>
        <p:spPr>
          <a:xfrm>
            <a:off x="3633619" y="6381328"/>
            <a:ext cx="2018501" cy="369332"/>
          </a:xfrm>
          <a:prstGeom prst="rect">
            <a:avLst/>
          </a:prstGeom>
        </p:spPr>
        <p:txBody>
          <a:bodyPr wrap="none">
            <a:spAutoFit/>
          </a:bodyPr>
          <a:lstStyle/>
          <a:p>
            <a:r>
              <a:rPr lang="zh-CN" altLang="en-US" dirty="0"/>
              <a:t>图 </a:t>
            </a:r>
            <a:r>
              <a:rPr lang="en-US" altLang="zh-CN" dirty="0"/>
              <a:t>6.2 </a:t>
            </a:r>
            <a:r>
              <a:rPr lang="zh-CN" altLang="en-US" dirty="0"/>
              <a:t>四皇后问题</a:t>
            </a:r>
          </a:p>
        </p:txBody>
      </p:sp>
    </p:spTree>
    <p:extLst>
      <p:ext uri="{BB962C8B-B14F-4D97-AF65-F5344CB8AC3E}">
        <p14:creationId xmlns:p14="http://schemas.microsoft.com/office/powerpoint/2010/main" val="32024622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332656"/>
            <a:ext cx="2621230" cy="369332"/>
          </a:xfrm>
          <a:prstGeom prst="rect">
            <a:avLst/>
          </a:prstGeom>
        </p:spPr>
        <p:txBody>
          <a:bodyPr wrap="none">
            <a:spAutoFit/>
          </a:bodyPr>
          <a:lstStyle/>
          <a:p>
            <a:r>
              <a:rPr lang="en-US" altLang="zh-CN" dirty="0"/>
              <a:t>2</a:t>
            </a:r>
            <a:r>
              <a:rPr lang="zh-CN" altLang="en-US" dirty="0"/>
              <a:t>．高逐位整除数的算法</a:t>
            </a:r>
          </a:p>
        </p:txBody>
      </p:sp>
      <p:sp>
        <p:nvSpPr>
          <p:cNvPr id="4" name="矩形 3"/>
          <p:cNvSpPr/>
          <p:nvPr/>
        </p:nvSpPr>
        <p:spPr>
          <a:xfrm>
            <a:off x="467544" y="714564"/>
            <a:ext cx="3416320" cy="369332"/>
          </a:xfrm>
          <a:prstGeom prst="rect">
            <a:avLst/>
          </a:prstGeom>
        </p:spPr>
        <p:txBody>
          <a:bodyPr wrap="none">
            <a:spAutoFit/>
          </a:bodyPr>
          <a:lstStyle/>
          <a:p>
            <a:r>
              <a:rPr lang="zh-CN" altLang="en-US" dirty="0"/>
              <a:t>高逐位整除数的部分算法描述：</a:t>
            </a:r>
          </a:p>
        </p:txBody>
      </p:sp>
      <p:sp>
        <p:nvSpPr>
          <p:cNvPr id="8" name="矩形 7"/>
          <p:cNvSpPr/>
          <p:nvPr/>
        </p:nvSpPr>
        <p:spPr>
          <a:xfrm>
            <a:off x="233760" y="1268760"/>
            <a:ext cx="5058320" cy="5093702"/>
          </a:xfrm>
          <a:prstGeom prst="rect">
            <a:avLst/>
          </a:prstGeom>
        </p:spPr>
        <p:txBody>
          <a:bodyPr wrap="square">
            <a:spAutoFit/>
          </a:bodyPr>
          <a:lstStyle/>
          <a:p>
            <a:pPr indent="400050" defTabSz="685800" fontAlgn="auto">
              <a:lnSpc>
                <a:spcPct val="125000"/>
              </a:lnSpc>
              <a:spcBef>
                <a:spcPts val="0"/>
              </a:spcBef>
              <a:spcAft>
                <a:spcPts val="0"/>
              </a:spcAft>
            </a:pPr>
            <a:r>
              <a:rPr lang="en-US" altLang="zh-CN" sz="2000" b="1" dirty="0">
                <a:solidFill>
                  <a:prstClr val="black"/>
                </a:solidFill>
                <a:latin typeface="Calibri"/>
              </a:rPr>
              <a:t>void backtrack(</a:t>
            </a:r>
            <a:r>
              <a:rPr lang="en-US" altLang="zh-CN" sz="2000" b="1" dirty="0" err="1">
                <a:solidFill>
                  <a:prstClr val="black"/>
                </a:solidFill>
                <a:latin typeface="Calibri"/>
              </a:rPr>
              <a:t>int</a:t>
            </a:r>
            <a:r>
              <a:rPr lang="en-US" altLang="zh-CN" sz="2000" b="1" dirty="0">
                <a:solidFill>
                  <a:prstClr val="black"/>
                </a:solidFill>
                <a:latin typeface="Calibri"/>
              </a:rPr>
              <a:t> </a:t>
            </a:r>
            <a:r>
              <a:rPr lang="en-US" altLang="zh-CN" sz="2000" b="1" dirty="0" err="1">
                <a:solidFill>
                  <a:prstClr val="black"/>
                </a:solidFill>
                <a:latin typeface="Calibri"/>
              </a:rPr>
              <a:t>a,int</a:t>
            </a:r>
            <a:r>
              <a:rPr lang="en-US" altLang="zh-CN" sz="2000" b="1" dirty="0">
                <a:solidFill>
                  <a:prstClr val="black"/>
                </a:solidFill>
                <a:latin typeface="Calibri"/>
              </a:rPr>
              <a:t> </a:t>
            </a:r>
            <a:r>
              <a:rPr lang="en-US" altLang="zh-CN" sz="2000" b="1" dirty="0" err="1">
                <a:solidFill>
                  <a:prstClr val="black"/>
                </a:solidFill>
                <a:latin typeface="Calibri"/>
              </a:rPr>
              <a:t>t,int</a:t>
            </a:r>
            <a:r>
              <a:rPr lang="en-US" altLang="zh-CN" sz="2000" b="1" dirty="0">
                <a:solidFill>
                  <a:prstClr val="black"/>
                </a:solidFill>
                <a:latin typeface="Calibri"/>
              </a:rPr>
              <a:t> </a:t>
            </a:r>
            <a:r>
              <a:rPr lang="en-US" altLang="zh-CN" sz="2000" b="1" dirty="0" err="1">
                <a:solidFill>
                  <a:prstClr val="black"/>
                </a:solidFill>
                <a:latin typeface="Calibri"/>
              </a:rPr>
              <a:t>n,int</a:t>
            </a:r>
            <a:r>
              <a:rPr lang="en-US" altLang="zh-CN" sz="2000" b="1" dirty="0">
                <a:solidFill>
                  <a:prstClr val="black"/>
                </a:solidFill>
                <a:latin typeface="Calibri"/>
              </a:rPr>
              <a:t> &amp;sum)</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  if(t==0)</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for(</a:t>
            </a:r>
            <a:r>
              <a:rPr lang="en-US" altLang="zh-CN" sz="2000" b="1" dirty="0" err="1">
                <a:solidFill>
                  <a:prstClr val="black"/>
                </a:solidFill>
                <a:latin typeface="Calibri"/>
              </a:rPr>
              <a:t>int</a:t>
            </a:r>
            <a:r>
              <a:rPr lang="en-US" altLang="zh-CN" sz="2000" b="1" dirty="0">
                <a:solidFill>
                  <a:prstClr val="black"/>
                </a:solidFill>
                <a:latin typeface="Calibri"/>
              </a:rPr>
              <a:t> </a:t>
            </a:r>
            <a:r>
              <a:rPr lang="en-US" altLang="zh-CN" sz="2000" b="1" dirty="0" err="1">
                <a:solidFill>
                  <a:prstClr val="black"/>
                </a:solidFill>
                <a:latin typeface="Calibri"/>
              </a:rPr>
              <a:t>i</a:t>
            </a:r>
            <a:r>
              <a:rPr lang="en-US" altLang="zh-CN" sz="2000" b="1" dirty="0">
                <a:solidFill>
                  <a:prstClr val="black"/>
                </a:solidFill>
                <a:latin typeface="Calibri"/>
              </a:rPr>
              <a:t>=1;i&lt;=9;i++)</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  a=a*10+i;</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backtrack(a,t+1,n,sum);</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a=(</a:t>
            </a:r>
            <a:r>
              <a:rPr lang="en-US" altLang="zh-CN" sz="2000" b="1" dirty="0" err="1">
                <a:solidFill>
                  <a:prstClr val="black"/>
                </a:solidFill>
                <a:latin typeface="Calibri"/>
              </a:rPr>
              <a:t>int</a:t>
            </a:r>
            <a:r>
              <a:rPr lang="en-US" altLang="zh-CN" sz="2000" b="1" dirty="0">
                <a:solidFill>
                  <a:prstClr val="black"/>
                </a:solidFill>
                <a:latin typeface="Calibri"/>
              </a:rPr>
              <a:t>)a/10;</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else</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if(t==n)</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  if(</a:t>
            </a:r>
            <a:r>
              <a:rPr lang="en-US" altLang="zh-CN" sz="2000" b="1" dirty="0" err="1">
                <a:solidFill>
                  <a:prstClr val="black"/>
                </a:solidFill>
                <a:latin typeface="Calibri"/>
              </a:rPr>
              <a:t>a%n</a:t>
            </a:r>
            <a:r>
              <a:rPr lang="en-US" altLang="zh-CN" sz="2000" b="1" dirty="0">
                <a:solidFill>
                  <a:prstClr val="black"/>
                </a:solidFill>
                <a:latin typeface="Calibri"/>
              </a:rPr>
              <a:t>==0)</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sum++;</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return;</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a:t>
            </a:r>
            <a:endParaRPr lang="zh-CN" altLang="zh-CN" sz="2000" b="1" dirty="0">
              <a:solidFill>
                <a:prstClr val="black"/>
              </a:solidFill>
              <a:latin typeface="Calibri"/>
            </a:endParaRPr>
          </a:p>
        </p:txBody>
      </p:sp>
      <p:sp>
        <p:nvSpPr>
          <p:cNvPr id="9" name="矩形 8"/>
          <p:cNvSpPr/>
          <p:nvPr/>
        </p:nvSpPr>
        <p:spPr>
          <a:xfrm>
            <a:off x="4823520" y="3577084"/>
            <a:ext cx="4320480" cy="2785378"/>
          </a:xfrm>
          <a:prstGeom prst="rect">
            <a:avLst/>
          </a:prstGeom>
        </p:spPr>
        <p:txBody>
          <a:bodyPr wrap="square">
            <a:spAutoFit/>
          </a:bodyPr>
          <a:lstStyle/>
          <a:p>
            <a:pPr indent="400050" defTabSz="685800" fontAlgn="auto">
              <a:lnSpc>
                <a:spcPct val="125000"/>
              </a:lnSpc>
              <a:spcBef>
                <a:spcPts val="0"/>
              </a:spcBef>
              <a:spcAft>
                <a:spcPts val="0"/>
              </a:spcAft>
            </a:pPr>
            <a:r>
              <a:rPr lang="en-US" altLang="zh-CN" sz="2000" b="1" dirty="0">
                <a:solidFill>
                  <a:prstClr val="black"/>
                </a:solidFill>
                <a:latin typeface="Calibri"/>
              </a:rPr>
              <a:t>if(</a:t>
            </a:r>
            <a:r>
              <a:rPr lang="en-US" altLang="zh-CN" sz="2000" b="1" dirty="0" err="1">
                <a:solidFill>
                  <a:prstClr val="black"/>
                </a:solidFill>
                <a:latin typeface="Calibri"/>
              </a:rPr>
              <a:t>a%t</a:t>
            </a:r>
            <a:r>
              <a:rPr lang="en-US" altLang="zh-CN" sz="2000" b="1" dirty="0">
                <a:solidFill>
                  <a:prstClr val="black"/>
                </a:solidFill>
                <a:latin typeface="Calibri"/>
              </a:rPr>
              <a:t>!=0) //</a:t>
            </a:r>
            <a:r>
              <a:rPr lang="zh-CN" altLang="zh-CN" sz="2000" b="1" dirty="0">
                <a:solidFill>
                  <a:prstClr val="black"/>
                </a:solidFill>
                <a:latin typeface="Calibri"/>
              </a:rPr>
              <a:t>剪枝操作</a:t>
            </a:r>
          </a:p>
          <a:p>
            <a:pPr indent="400050" defTabSz="685800" fontAlgn="auto">
              <a:lnSpc>
                <a:spcPct val="125000"/>
              </a:lnSpc>
              <a:spcBef>
                <a:spcPts val="0"/>
              </a:spcBef>
              <a:spcAft>
                <a:spcPts val="0"/>
              </a:spcAft>
            </a:pPr>
            <a:r>
              <a:rPr lang="en-US" altLang="zh-CN" sz="2000" b="1" dirty="0">
                <a:solidFill>
                  <a:prstClr val="black"/>
                </a:solidFill>
                <a:latin typeface="Calibri"/>
              </a:rPr>
              <a:t>    	   return;</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for(</a:t>
            </a:r>
            <a:r>
              <a:rPr lang="en-US" altLang="zh-CN" sz="2000" b="1" dirty="0" err="1">
                <a:solidFill>
                  <a:prstClr val="black"/>
                </a:solidFill>
                <a:latin typeface="Calibri"/>
              </a:rPr>
              <a:t>int</a:t>
            </a:r>
            <a:r>
              <a:rPr lang="en-US" altLang="zh-CN" sz="2000" b="1" dirty="0">
                <a:solidFill>
                  <a:prstClr val="black"/>
                </a:solidFill>
                <a:latin typeface="Calibri"/>
              </a:rPr>
              <a:t> </a:t>
            </a:r>
            <a:r>
              <a:rPr lang="en-US" altLang="zh-CN" sz="2000" b="1" dirty="0" err="1">
                <a:solidFill>
                  <a:prstClr val="black"/>
                </a:solidFill>
                <a:latin typeface="Calibri"/>
              </a:rPr>
              <a:t>i</a:t>
            </a:r>
            <a:r>
              <a:rPr lang="en-US" altLang="zh-CN" sz="2000" b="1" dirty="0">
                <a:solidFill>
                  <a:prstClr val="black"/>
                </a:solidFill>
                <a:latin typeface="Calibri"/>
              </a:rPr>
              <a:t>=0;i&lt;=9;i++)</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  a=a*10+i;</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backtrack(a,t+1,n,sum);</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a=(</a:t>
            </a:r>
            <a:r>
              <a:rPr lang="en-US" altLang="zh-CN" sz="2000" b="1" dirty="0" err="1">
                <a:solidFill>
                  <a:prstClr val="black"/>
                </a:solidFill>
                <a:latin typeface="Calibri"/>
              </a:rPr>
              <a:t>int</a:t>
            </a:r>
            <a:r>
              <a:rPr lang="en-US" altLang="zh-CN" sz="2000" b="1" dirty="0">
                <a:solidFill>
                  <a:prstClr val="black"/>
                </a:solidFill>
                <a:latin typeface="Calibri"/>
              </a:rPr>
              <a:t>)a/10;</a:t>
            </a:r>
            <a:endParaRPr lang="zh-CN" altLang="zh-CN" sz="2000" b="1" dirty="0">
              <a:solidFill>
                <a:prstClr val="black"/>
              </a:solidFill>
              <a:latin typeface="Calibri"/>
            </a:endParaRPr>
          </a:p>
          <a:p>
            <a:pPr indent="400050" defTabSz="685800" fontAlgn="auto">
              <a:lnSpc>
                <a:spcPct val="125000"/>
              </a:lnSpc>
              <a:spcBef>
                <a:spcPts val="0"/>
              </a:spcBef>
              <a:spcAft>
                <a:spcPts val="0"/>
              </a:spcAft>
            </a:pPr>
            <a:r>
              <a:rPr lang="en-US" altLang="zh-CN" sz="2000" b="1" dirty="0">
                <a:solidFill>
                  <a:prstClr val="black"/>
                </a:solidFill>
                <a:latin typeface="Calibri"/>
              </a:rPr>
              <a:t>    	}</a:t>
            </a:r>
          </a:p>
        </p:txBody>
      </p:sp>
    </p:spTree>
    <p:extLst>
      <p:ext uri="{BB962C8B-B14F-4D97-AF65-F5344CB8AC3E}">
        <p14:creationId xmlns:p14="http://schemas.microsoft.com/office/powerpoint/2010/main" val="299497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476672"/>
            <a:ext cx="1467068" cy="369332"/>
          </a:xfrm>
          <a:prstGeom prst="rect">
            <a:avLst/>
          </a:prstGeom>
        </p:spPr>
        <p:txBody>
          <a:bodyPr wrap="none">
            <a:spAutoFit/>
          </a:bodyPr>
          <a:lstStyle/>
          <a:p>
            <a:r>
              <a:rPr lang="en-US" altLang="zh-CN"/>
              <a:t>3</a:t>
            </a:r>
            <a:r>
              <a:rPr lang="zh-CN" altLang="en-US"/>
              <a:t>．问题拓展</a:t>
            </a:r>
            <a:endParaRPr lang="zh-CN" altLang="en-US" dirty="0"/>
          </a:p>
        </p:txBody>
      </p:sp>
      <p:sp>
        <p:nvSpPr>
          <p:cNvPr id="6" name="矩形 5"/>
          <p:cNvSpPr/>
          <p:nvPr/>
        </p:nvSpPr>
        <p:spPr>
          <a:xfrm>
            <a:off x="467544" y="1484784"/>
            <a:ext cx="8064896" cy="2123658"/>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    探索低逐位整除数，约定除个位数字可为 </a:t>
            </a:r>
            <a:r>
              <a:rPr lang="en-US" altLang="zh-CN" sz="2200" dirty="0">
                <a:latin typeface="微软雅黑" panose="020B0503020204020204" pitchFamily="34" charset="-122"/>
                <a:ea typeface="微软雅黑" panose="020B0503020204020204" pitchFamily="34" charset="-122"/>
              </a:rPr>
              <a:t>0 </a:t>
            </a:r>
            <a:r>
              <a:rPr lang="zh-CN" altLang="en-US" sz="2200" dirty="0">
                <a:latin typeface="微软雅黑" panose="020B0503020204020204" pitchFamily="34" charset="-122"/>
                <a:ea typeface="微软雅黑" panose="020B0503020204020204" pitchFamily="34" charset="-122"/>
              </a:rPr>
              <a:t>外，其余各位均为正整数。之所以如此约定， 是为了避免出现取 </a:t>
            </a:r>
            <a:r>
              <a:rPr lang="en-US" altLang="zh-CN" sz="2200" dirty="0">
                <a:latin typeface="微软雅黑" panose="020B0503020204020204" pitchFamily="34" charset="-122"/>
                <a:ea typeface="微软雅黑" panose="020B0503020204020204" pitchFamily="34" charset="-122"/>
              </a:rPr>
              <a:t>1000000000 </a:t>
            </a:r>
            <a:r>
              <a:rPr lang="zh-CN" altLang="en-US" sz="2200" dirty="0">
                <a:latin typeface="微软雅黑" panose="020B0503020204020204" pitchFamily="34" charset="-122"/>
                <a:ea typeface="微软雅黑" panose="020B0503020204020204" pitchFamily="34" charset="-122"/>
              </a:rPr>
              <a:t>为一个 </a:t>
            </a:r>
            <a:r>
              <a:rPr lang="en-US" altLang="zh-CN" sz="2200" dirty="0">
                <a:latin typeface="微软雅黑" panose="020B0503020204020204" pitchFamily="34" charset="-122"/>
                <a:ea typeface="微软雅黑" panose="020B0503020204020204" pitchFamily="34" charset="-122"/>
              </a:rPr>
              <a:t>10 </a:t>
            </a:r>
            <a:r>
              <a:rPr lang="zh-CN" altLang="en-US" sz="2200" dirty="0">
                <a:latin typeface="微软雅黑" panose="020B0503020204020204" pitchFamily="34" charset="-122"/>
                <a:ea typeface="微软雅黑" panose="020B0503020204020204" pitchFamily="34" charset="-122"/>
              </a:rPr>
              <a:t>位的低逐位整除数这种情况。 </a:t>
            </a:r>
            <a:endParaRPr lang="en-US" altLang="zh-CN" sz="2200" dirty="0">
              <a:latin typeface="微软雅黑" panose="020B0503020204020204" pitchFamily="34" charset="-122"/>
              <a:ea typeface="微软雅黑" panose="020B0503020204020204" pitchFamily="34" charset="-122"/>
            </a:endParaRPr>
          </a:p>
          <a:p>
            <a:r>
              <a:rPr lang="zh-CN" altLang="en-US" sz="2200" dirty="0">
                <a:latin typeface="微软雅黑" panose="020B0503020204020204" pitchFamily="34" charset="-122"/>
                <a:ea typeface="微软雅黑" panose="020B0503020204020204" pitchFamily="34" charset="-122"/>
              </a:rPr>
              <a:t>     另一方面，考虑到满足低逐位整除的数可能比较多，可以设定为对指定的 </a:t>
            </a:r>
            <a:r>
              <a:rPr lang="en-US" altLang="zh-CN" sz="2200" dirty="0">
                <a:latin typeface="微软雅黑" panose="020B0503020204020204" pitchFamily="34" charset="-122"/>
                <a:ea typeface="微软雅黑" panose="020B0503020204020204" pitchFamily="34" charset="-122"/>
              </a:rPr>
              <a:t>n</a:t>
            </a:r>
            <a:r>
              <a:rPr lang="zh-CN" altLang="en-US" sz="2200" dirty="0">
                <a:latin typeface="微软雅黑" panose="020B0503020204020204" pitchFamily="34" charset="-122"/>
                <a:ea typeface="微软雅黑" panose="020B0503020204020204" pitchFamily="34" charset="-122"/>
              </a:rPr>
              <a:t>，寻找并输出 </a:t>
            </a:r>
            <a:r>
              <a:rPr lang="en-US" altLang="zh-CN" sz="2200" dirty="0">
                <a:latin typeface="微软雅黑" panose="020B0503020204020204" pitchFamily="34" charset="-122"/>
                <a:ea typeface="微软雅黑" panose="020B0503020204020204" pitchFamily="34" charset="-122"/>
              </a:rPr>
              <a:t>n </a:t>
            </a:r>
            <a:r>
              <a:rPr lang="zh-CN" altLang="en-US" sz="2200" dirty="0">
                <a:latin typeface="微软雅黑" panose="020B0503020204020204" pitchFamily="34" charset="-122"/>
                <a:ea typeface="微软雅黑" panose="020B0503020204020204" pitchFamily="34" charset="-122"/>
              </a:rPr>
              <a:t>位以上的低逐位整除数，每一个 </a:t>
            </a:r>
            <a:r>
              <a:rPr lang="en-US" altLang="zh-CN" sz="2200" dirty="0">
                <a:latin typeface="微软雅黑" panose="020B0503020204020204" pitchFamily="34" charset="-122"/>
                <a:ea typeface="微软雅黑" panose="020B0503020204020204" pitchFamily="34" charset="-122"/>
              </a:rPr>
              <a:t>n </a:t>
            </a:r>
            <a:r>
              <a:rPr lang="zh-CN" altLang="en-US" sz="2200" dirty="0">
                <a:latin typeface="微软雅黑" panose="020B0503020204020204" pitchFamily="34" charset="-122"/>
                <a:ea typeface="微软雅黑" panose="020B0503020204020204" pitchFamily="34" charset="-122"/>
              </a:rPr>
              <a:t>只输出一个解。</a:t>
            </a:r>
          </a:p>
        </p:txBody>
      </p:sp>
    </p:spTree>
    <p:extLst>
      <p:ext uri="{BB962C8B-B14F-4D97-AF65-F5344CB8AC3E}">
        <p14:creationId xmlns:p14="http://schemas.microsoft.com/office/powerpoint/2010/main" val="38241779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02840" y="180569"/>
            <a:ext cx="8229600" cy="1143000"/>
          </a:xfrm>
        </p:spPr>
        <p:txBody>
          <a:bodyPr/>
          <a:lstStyle/>
          <a:p>
            <a:r>
              <a:rPr lang="en-US" altLang="zh-CN" dirty="0"/>
              <a:t>6. 8 </a:t>
            </a:r>
            <a:r>
              <a:rPr lang="zh-CN" altLang="en-US" dirty="0"/>
              <a:t>图的 </a:t>
            </a:r>
            <a:r>
              <a:rPr lang="en-US" altLang="zh-CN" dirty="0"/>
              <a:t>m </a:t>
            </a:r>
            <a:r>
              <a:rPr lang="zh-CN" altLang="en-US" dirty="0"/>
              <a:t>着色问题</a:t>
            </a:r>
          </a:p>
        </p:txBody>
      </p:sp>
      <p:sp>
        <p:nvSpPr>
          <p:cNvPr id="2" name="矩形 1"/>
          <p:cNvSpPr/>
          <p:nvPr/>
        </p:nvSpPr>
        <p:spPr>
          <a:xfrm>
            <a:off x="435372" y="1196752"/>
            <a:ext cx="8097068" cy="923330"/>
          </a:xfrm>
          <a:prstGeom prst="rect">
            <a:avLst/>
          </a:prstGeom>
        </p:spPr>
        <p:txBody>
          <a:bodyPr wrap="square">
            <a:spAutoFit/>
          </a:bodyPr>
          <a:lstStyle/>
          <a:p>
            <a:r>
              <a:rPr lang="en-US" altLang="zh-CN" dirty="0"/>
              <a:t>1</a:t>
            </a:r>
            <a:r>
              <a:rPr lang="zh-CN" altLang="en-US" dirty="0"/>
              <a:t>．问题描述 </a:t>
            </a:r>
            <a:endParaRPr lang="en-US" altLang="zh-CN" dirty="0"/>
          </a:p>
          <a:p>
            <a:r>
              <a:rPr lang="zh-CN" altLang="en-US" dirty="0"/>
              <a:t>     图的着色问题是由地图的着色问题引申而来的：用 </a:t>
            </a:r>
            <a:r>
              <a:rPr lang="en-US" altLang="zh-CN" dirty="0"/>
              <a:t>m </a:t>
            </a:r>
            <a:r>
              <a:rPr lang="zh-CN" altLang="en-US" dirty="0"/>
              <a:t>种颜色为地图着色，使得地图上的每一个区域着一种颜色，且相邻区域颜色不同。</a:t>
            </a:r>
          </a:p>
        </p:txBody>
      </p:sp>
      <p:sp>
        <p:nvSpPr>
          <p:cNvPr id="5" name="文本框 4"/>
          <p:cNvSpPr txBox="1"/>
          <p:nvPr/>
        </p:nvSpPr>
        <p:spPr>
          <a:xfrm>
            <a:off x="279772" y="2841744"/>
            <a:ext cx="2996084" cy="3416320"/>
          </a:xfrm>
          <a:prstGeom prst="rect">
            <a:avLst/>
          </a:prstGeom>
          <a:solidFill>
            <a:srgbClr val="B6D4ED"/>
          </a:solidFill>
        </p:spPr>
        <p:txBody>
          <a:bodyPr wrap="square" rtlCol="0" anchor="t">
            <a:spAutoFit/>
          </a:bodyPr>
          <a:lstStyle/>
          <a:p>
            <a:pPr fontAlgn="auto">
              <a:lnSpc>
                <a:spcPct val="100000"/>
              </a:lnSpc>
              <a:buNone/>
            </a:pPr>
            <a:r>
              <a:rPr lang="zh-CN" altLang="en-US" dirty="0">
                <a:latin typeface="微软雅黑" panose="020B0503020204020204" pitchFamily="34" charset="-122"/>
                <a:ea typeface="微软雅黑" panose="020B0503020204020204" pitchFamily="34" charset="-122"/>
                <a:sym typeface="+mn-ea"/>
              </a:rPr>
              <a:t>例如，图（</a:t>
            </a:r>
            <a:r>
              <a:rPr lang="en-US" altLang="zh-CN" dirty="0">
                <a:latin typeface="微软雅黑" panose="020B0503020204020204" pitchFamily="34" charset="-122"/>
                <a:ea typeface="微软雅黑" panose="020B0503020204020204" pitchFamily="34" charset="-122"/>
                <a:sym typeface="+mn-ea"/>
              </a:rPr>
              <a:t>a</a:t>
            </a:r>
            <a:r>
              <a:rPr lang="zh-CN" altLang="en-US" dirty="0">
                <a:latin typeface="微软雅黑" panose="020B0503020204020204" pitchFamily="34" charset="-122"/>
                <a:ea typeface="微软雅黑" panose="020B0503020204020204" pitchFamily="34" charset="-122"/>
                <a:sym typeface="+mn-ea"/>
              </a:rPr>
              <a:t>）所示的区域图可抽象为（</a:t>
            </a:r>
            <a:r>
              <a:rPr lang="en-US" altLang="zh-CN" dirty="0">
                <a:latin typeface="微软雅黑" panose="020B0503020204020204" pitchFamily="34" charset="-122"/>
                <a:ea typeface="微软雅黑" panose="020B0503020204020204" pitchFamily="34" charset="-122"/>
                <a:sym typeface="+mn-ea"/>
              </a:rPr>
              <a:t>b</a:t>
            </a:r>
            <a:r>
              <a:rPr lang="zh-CN" altLang="en-US" dirty="0">
                <a:latin typeface="微软雅黑" panose="020B0503020204020204" pitchFamily="34" charset="-122"/>
                <a:ea typeface="微软雅黑" panose="020B0503020204020204" pitchFamily="34" charset="-122"/>
                <a:sym typeface="+mn-ea"/>
              </a:rPr>
              <a:t>）所表示的平面图</a:t>
            </a:r>
            <a:r>
              <a:rPr lang="en-US" altLang="zh-CN" dirty="0">
                <a:latin typeface="微软雅黑" panose="020B0503020204020204" pitchFamily="34" charset="-122"/>
                <a:ea typeface="微软雅黑" panose="020B0503020204020204" pitchFamily="34" charset="-122"/>
                <a:sym typeface="+mn-ea"/>
              </a:rPr>
              <a:t>19</a:t>
            </a:r>
            <a:r>
              <a:rPr lang="zh-CN" altLang="en-US" dirty="0">
                <a:latin typeface="微软雅黑" panose="020B0503020204020204" pitchFamily="34" charset="-122"/>
                <a:ea typeface="微软雅黑" panose="020B0503020204020204" pitchFamily="34" charset="-122"/>
                <a:sym typeface="+mn-ea"/>
              </a:rPr>
              <a:t>世纪</a:t>
            </a:r>
            <a:r>
              <a:rPr lang="en-US" altLang="zh-CN" dirty="0">
                <a:latin typeface="微软雅黑" panose="020B0503020204020204" pitchFamily="34" charset="-122"/>
                <a:ea typeface="微软雅黑" panose="020B0503020204020204" pitchFamily="34" charset="-122"/>
                <a:sym typeface="+mn-ea"/>
              </a:rPr>
              <a:t>50</a:t>
            </a:r>
            <a:r>
              <a:rPr lang="zh-CN" altLang="en-US" dirty="0">
                <a:latin typeface="微软雅黑" panose="020B0503020204020204" pitchFamily="34" charset="-122"/>
                <a:ea typeface="微软雅黑" panose="020B0503020204020204" pitchFamily="34" charset="-122"/>
                <a:sym typeface="+mn-ea"/>
              </a:rPr>
              <a:t>年代，英国学者提出了任何地图都可以</a:t>
            </a:r>
            <a:r>
              <a:rPr lang="en-US" altLang="zh-CN" dirty="0">
                <a:latin typeface="微软雅黑" panose="020B0503020204020204" pitchFamily="34" charset="-122"/>
                <a:ea typeface="微软雅黑" panose="020B0503020204020204" pitchFamily="34" charset="-122"/>
                <a:sym typeface="+mn-ea"/>
              </a:rPr>
              <a:t>4</a:t>
            </a:r>
            <a:r>
              <a:rPr lang="zh-CN" altLang="en-US" dirty="0">
                <a:latin typeface="微软雅黑" panose="020B0503020204020204" pitchFamily="34" charset="-122"/>
                <a:ea typeface="微软雅黑" panose="020B0503020204020204" pitchFamily="34" charset="-122"/>
                <a:sym typeface="+mn-ea"/>
              </a:rPr>
              <a:t>种颜色来着色的</a:t>
            </a:r>
            <a:r>
              <a:rPr lang="en-US" altLang="zh-CN" dirty="0">
                <a:latin typeface="微软雅黑" panose="020B0503020204020204" pitchFamily="34" charset="-122"/>
                <a:ea typeface="微软雅黑" panose="020B0503020204020204" pitchFamily="34" charset="-122"/>
                <a:sym typeface="+mn-ea"/>
              </a:rPr>
              <a:t>4</a:t>
            </a:r>
            <a:r>
              <a:rPr lang="zh-CN" altLang="en-US" dirty="0">
                <a:latin typeface="微软雅黑" panose="020B0503020204020204" pitchFamily="34" charset="-122"/>
                <a:ea typeface="微软雅黑" panose="020B0503020204020204" pitchFamily="34" charset="-122"/>
                <a:sym typeface="+mn-ea"/>
              </a:rPr>
              <a:t>色猜想问题。过了</a:t>
            </a:r>
            <a:r>
              <a:rPr lang="en-US" altLang="zh-CN" dirty="0">
                <a:latin typeface="微软雅黑" panose="020B0503020204020204" pitchFamily="34" charset="-122"/>
                <a:ea typeface="微软雅黑" panose="020B0503020204020204" pitchFamily="34" charset="-122"/>
                <a:sym typeface="+mn-ea"/>
              </a:rPr>
              <a:t>100</a:t>
            </a:r>
            <a:r>
              <a:rPr lang="zh-CN" altLang="en-US" dirty="0">
                <a:latin typeface="微软雅黑" panose="020B0503020204020204" pitchFamily="34" charset="-122"/>
                <a:ea typeface="微软雅黑" panose="020B0503020204020204" pitchFamily="34" charset="-122"/>
                <a:sym typeface="+mn-ea"/>
              </a:rPr>
              <a:t>多年，这个问题才由美国学者在计算机上予以证明，这就是著名的四色定理。例如，在图中，区域用城市名表示，颜色用数字表示，则图中表示了不同区域的不同着色问题 。</a:t>
            </a:r>
          </a:p>
        </p:txBody>
      </p:sp>
      <p:sp>
        <p:nvSpPr>
          <p:cNvPr id="7" name="Text Box 5"/>
          <p:cNvSpPr txBox="1"/>
          <p:nvPr/>
        </p:nvSpPr>
        <p:spPr>
          <a:xfrm>
            <a:off x="435372" y="1985065"/>
            <a:ext cx="7809036" cy="646331"/>
          </a:xfrm>
          <a:prstGeom prst="rect">
            <a:avLst/>
          </a:prstGeom>
          <a:noFill/>
          <a:ln w="9525">
            <a:noFill/>
          </a:ln>
        </p:spPr>
        <p:txBody>
          <a:bodyPr wrap="square">
            <a:spAutoFit/>
          </a:bodyPr>
          <a:lstStyle/>
          <a:p>
            <a:pPr indent="0">
              <a:buNone/>
            </a:pPr>
            <a:r>
              <a:rPr lang="zh-CN" altLang="en-US" dirty="0">
                <a:solidFill>
                  <a:srgbClr val="00B0F0"/>
                </a:solidFill>
              </a:rPr>
              <a:t>问题处理</a:t>
            </a:r>
            <a:r>
              <a:rPr lang="zh-CN" altLang="en-US" dirty="0"/>
              <a:t>：如果把每一个区域收缩为一个顶点，把相邻两个区域用一条边相连接，就可以把一个区域图抽象为一个平面图。 </a:t>
            </a:r>
          </a:p>
        </p:txBody>
      </p:sp>
      <p:pic>
        <p:nvPicPr>
          <p:cNvPr id="8" name="Picture 5"/>
          <p:cNvPicPr>
            <a:picLocks noChangeAspect="1"/>
          </p:cNvPicPr>
          <p:nvPr/>
        </p:nvPicPr>
        <p:blipFill>
          <a:blip r:embed="rId3"/>
          <a:srcRect b="12547"/>
          <a:stretch>
            <a:fillRect/>
          </a:stretch>
        </p:blipFill>
        <p:spPr>
          <a:xfrm>
            <a:off x="3310507" y="3136265"/>
            <a:ext cx="5662379" cy="2813015"/>
          </a:xfrm>
          <a:prstGeom prst="rect">
            <a:avLst/>
          </a:prstGeom>
          <a:noFill/>
          <a:ln w="9525">
            <a:noFill/>
          </a:ln>
        </p:spPr>
      </p:pic>
    </p:spTree>
    <p:extLst>
      <p:ext uri="{BB962C8B-B14F-4D97-AF65-F5344CB8AC3E}">
        <p14:creationId xmlns:p14="http://schemas.microsoft.com/office/powerpoint/2010/main" val="34250797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404664"/>
            <a:ext cx="8496944" cy="2862322"/>
          </a:xfrm>
          <a:prstGeom prst="rect">
            <a:avLst/>
          </a:prstGeom>
          <a:noFill/>
          <a:ln w="9525">
            <a:noFill/>
          </a:ln>
        </p:spPr>
        <p:txBody>
          <a:bodyPr wrap="square">
            <a:spAutoFit/>
          </a:bodyPr>
          <a:lstStyle/>
          <a:p>
            <a:pPr marL="342900" indent="-342900" fontAlgn="auto">
              <a:lnSpc>
                <a:spcPct val="150000"/>
              </a:lnSpc>
              <a:spcBef>
                <a:spcPts val="0"/>
              </a:spcBef>
              <a:buFont typeface="Wingdings" panose="05000000000000000000" charset="0"/>
              <a:buChar char=""/>
            </a:pPr>
            <a:r>
              <a:rPr lang="zh-CN" altLang="en-US" sz="2000" dirty="0">
                <a:effectLst/>
                <a:latin typeface="微软雅黑" panose="020B0503020204020204" pitchFamily="34" charset="-122"/>
                <a:ea typeface="微软雅黑" panose="020B0503020204020204" pitchFamily="34" charset="-122"/>
              </a:rPr>
              <a:t>图着色问题描述为</a:t>
            </a:r>
            <a:r>
              <a:rPr lang="zh-CN" altLang="en-US" sz="2000" dirty="0">
                <a:latin typeface="微软雅黑" panose="020B0503020204020204" pitchFamily="34" charset="-122"/>
                <a:ea typeface="微软雅黑" panose="020B0503020204020204" pitchFamily="34" charset="-122"/>
              </a:rPr>
              <a:t>：给定无向连通图 </a:t>
            </a:r>
            <a:r>
              <a:rPr lang="en-US" altLang="zh-CN" sz="2000" dirty="0">
                <a:latin typeface="微软雅黑" panose="020B0503020204020204" pitchFamily="34" charset="-122"/>
                <a:ea typeface="微软雅黑" panose="020B0503020204020204" pitchFamily="34" charset="-122"/>
              </a:rPr>
              <a:t>G </a:t>
            </a:r>
            <a:r>
              <a:rPr lang="zh-CN" altLang="en-US" sz="2000" dirty="0">
                <a:latin typeface="微软雅黑" panose="020B0503020204020204" pitchFamily="34" charset="-122"/>
                <a:ea typeface="微软雅黑" panose="020B0503020204020204" pitchFamily="34" charset="-122"/>
              </a:rPr>
              <a:t>和 </a:t>
            </a:r>
            <a:r>
              <a:rPr lang="en-US" altLang="zh-CN" sz="2000" dirty="0">
                <a:latin typeface="微软雅黑" panose="020B0503020204020204" pitchFamily="34" charset="-122"/>
                <a:ea typeface="微软雅黑" panose="020B0503020204020204" pitchFamily="34" charset="-122"/>
              </a:rPr>
              <a:t>m </a:t>
            </a:r>
            <a:r>
              <a:rPr lang="zh-CN" altLang="en-US" sz="2000" dirty="0">
                <a:latin typeface="微软雅黑" panose="020B0503020204020204" pitchFamily="34" charset="-122"/>
                <a:ea typeface="微软雅黑" panose="020B0503020204020204" pitchFamily="34" charset="-122"/>
              </a:rPr>
              <a:t>种不同的颜色。用这些颜色为图 </a:t>
            </a:r>
            <a:r>
              <a:rPr lang="en-US" altLang="zh-CN" sz="2000" dirty="0">
                <a:latin typeface="微软雅黑" panose="020B0503020204020204" pitchFamily="34" charset="-122"/>
                <a:ea typeface="微软雅黑" panose="020B0503020204020204" pitchFamily="34" charset="-122"/>
              </a:rPr>
              <a:t>G </a:t>
            </a:r>
            <a:r>
              <a:rPr lang="zh-CN" altLang="en-US" sz="2000" dirty="0">
                <a:latin typeface="微软雅黑" panose="020B0503020204020204" pitchFamily="34" charset="-122"/>
                <a:ea typeface="微软雅黑" panose="020B0503020204020204" pitchFamily="34" charset="-122"/>
              </a:rPr>
              <a:t>的各顶点着色，每个顶点着一种颜色。是否有一种着色法使 </a:t>
            </a:r>
            <a:r>
              <a:rPr lang="en-US" altLang="zh-CN" sz="2000" dirty="0">
                <a:latin typeface="微软雅黑" panose="020B0503020204020204" pitchFamily="34" charset="-122"/>
                <a:ea typeface="微软雅黑" panose="020B0503020204020204" pitchFamily="34" charset="-122"/>
              </a:rPr>
              <a:t>G </a:t>
            </a:r>
            <a:r>
              <a:rPr lang="zh-CN" altLang="en-US" sz="2000" dirty="0">
                <a:latin typeface="微软雅黑" panose="020B0503020204020204" pitchFamily="34" charset="-122"/>
                <a:ea typeface="微软雅黑" panose="020B0503020204020204" pitchFamily="34" charset="-122"/>
              </a:rPr>
              <a:t>中每条边的 </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个顶点着不同颜色，这个问题是</a:t>
            </a:r>
            <a:r>
              <a:rPr lang="zh-CN" altLang="en-US" sz="2000" dirty="0">
                <a:solidFill>
                  <a:srgbClr val="FF0000"/>
                </a:solidFill>
                <a:latin typeface="微软雅黑" panose="020B0503020204020204" pitchFamily="34" charset="-122"/>
                <a:ea typeface="微软雅黑" panose="020B0503020204020204" pitchFamily="34" charset="-122"/>
              </a:rPr>
              <a:t>图的 </a:t>
            </a:r>
            <a:r>
              <a:rPr lang="en-US" altLang="zh-CN" sz="2000" dirty="0">
                <a:solidFill>
                  <a:srgbClr val="FF0000"/>
                </a:solidFill>
                <a:latin typeface="微软雅黑" panose="020B0503020204020204" pitchFamily="34" charset="-122"/>
                <a:ea typeface="微软雅黑" panose="020B0503020204020204" pitchFamily="34" charset="-122"/>
              </a:rPr>
              <a:t>m </a:t>
            </a:r>
            <a:r>
              <a:rPr lang="zh-CN" altLang="en-US" sz="2000" dirty="0">
                <a:solidFill>
                  <a:srgbClr val="FF0000"/>
                </a:solidFill>
                <a:latin typeface="微软雅黑" panose="020B0503020204020204" pitchFamily="34" charset="-122"/>
                <a:ea typeface="微软雅黑" panose="020B0503020204020204" pitchFamily="34" charset="-122"/>
              </a:rPr>
              <a:t>可着色判定问题</a:t>
            </a:r>
            <a:r>
              <a:rPr lang="zh-CN" altLang="en-US" sz="2000" dirty="0">
                <a:latin typeface="微软雅黑" panose="020B0503020204020204" pitchFamily="34" charset="-122"/>
                <a:ea typeface="微软雅黑" panose="020B0503020204020204" pitchFamily="34" charset="-122"/>
              </a:rPr>
              <a:t>。</a:t>
            </a:r>
            <a:endParaRPr lang="zh-CN" altLang="en-US" sz="2000" dirty="0">
              <a:effectLst/>
              <a:latin typeface="微软雅黑" panose="020B0503020204020204" pitchFamily="34" charset="-122"/>
              <a:ea typeface="微软雅黑" panose="020B0503020204020204" pitchFamily="34" charset="-122"/>
            </a:endParaRPr>
          </a:p>
          <a:p>
            <a:pPr marL="342900" indent="-342900" fontAlgn="auto">
              <a:lnSpc>
                <a:spcPct val="150000"/>
              </a:lnSpc>
              <a:spcBef>
                <a:spcPts val="0"/>
              </a:spcBef>
              <a:buFont typeface="Wingdings" panose="05000000000000000000" charset="0"/>
              <a:buChar char=""/>
            </a:pPr>
            <a:r>
              <a:rPr lang="zh-CN" altLang="en-US" sz="2000" dirty="0">
                <a:effectLst/>
                <a:latin typeface="微软雅黑" panose="020B0503020204020204" pitchFamily="34" charset="-122"/>
                <a:ea typeface="微软雅黑" panose="020B0503020204020204" pitchFamily="34" charset="-122"/>
              </a:rPr>
              <a:t>若一个图最少需要</a:t>
            </a:r>
            <a:r>
              <a:rPr lang="en-US" altLang="zh-CN" sz="2000" dirty="0">
                <a:effectLst/>
                <a:latin typeface="微软雅黑" panose="020B0503020204020204" pitchFamily="34" charset="-122"/>
                <a:ea typeface="微软雅黑" panose="020B0503020204020204" pitchFamily="34" charset="-122"/>
              </a:rPr>
              <a:t>m</a:t>
            </a:r>
            <a:r>
              <a:rPr lang="zh-CN" altLang="en-US" sz="2000" dirty="0">
                <a:effectLst/>
                <a:latin typeface="微软雅黑" panose="020B0503020204020204" pitchFamily="34" charset="-122"/>
                <a:ea typeface="微软雅黑" panose="020B0503020204020204" pitchFamily="34" charset="-122"/>
              </a:rPr>
              <a:t>种颜色才能使图中每条边连接的</a:t>
            </a:r>
            <a:r>
              <a:rPr lang="en-US" altLang="zh-CN" sz="2000" dirty="0">
                <a:effectLst/>
                <a:latin typeface="微软雅黑" panose="020B0503020204020204" pitchFamily="34" charset="-122"/>
                <a:ea typeface="微软雅黑" panose="020B0503020204020204" pitchFamily="34" charset="-122"/>
              </a:rPr>
              <a:t>2</a:t>
            </a:r>
            <a:r>
              <a:rPr lang="zh-CN" altLang="en-US" sz="2000" dirty="0">
                <a:effectLst/>
                <a:latin typeface="微软雅黑" panose="020B0503020204020204" pitchFamily="34" charset="-122"/>
                <a:ea typeface="微软雅黑" panose="020B0503020204020204" pitchFamily="34" charset="-122"/>
              </a:rPr>
              <a:t>个顶点着不同颜色，则称这个数</a:t>
            </a:r>
            <a:r>
              <a:rPr lang="en-US" altLang="zh-CN" sz="2000" dirty="0">
                <a:effectLst/>
                <a:latin typeface="微软雅黑" panose="020B0503020204020204" pitchFamily="34" charset="-122"/>
                <a:ea typeface="微软雅黑" panose="020B0503020204020204" pitchFamily="34" charset="-122"/>
              </a:rPr>
              <a:t>m</a:t>
            </a:r>
            <a:r>
              <a:rPr lang="zh-CN" altLang="en-US" sz="2000" dirty="0">
                <a:effectLst/>
                <a:latin typeface="微软雅黑" panose="020B0503020204020204" pitchFamily="34" charset="-122"/>
                <a:ea typeface="微软雅黑" panose="020B0503020204020204" pitchFamily="34" charset="-122"/>
              </a:rPr>
              <a:t>为该</a:t>
            </a:r>
            <a:r>
              <a:rPr lang="zh-CN" altLang="en-US" sz="2000" dirty="0">
                <a:solidFill>
                  <a:srgbClr val="FF0000"/>
                </a:solidFill>
                <a:effectLst/>
                <a:latin typeface="微软雅黑" panose="020B0503020204020204" pitchFamily="34" charset="-122"/>
                <a:ea typeface="微软雅黑" panose="020B0503020204020204" pitchFamily="34" charset="-122"/>
              </a:rPr>
              <a:t>图的色数</a:t>
            </a:r>
            <a:r>
              <a:rPr lang="zh-CN" altLang="en-US" sz="2000" dirty="0">
                <a:effectLst/>
                <a:latin typeface="微软雅黑" panose="020B0503020204020204" pitchFamily="34" charset="-122"/>
                <a:ea typeface="微软雅黑" panose="020B0503020204020204" pitchFamily="34" charset="-122"/>
              </a:rPr>
              <a:t>。求一个图的色数</a:t>
            </a:r>
            <a:r>
              <a:rPr lang="en-US" altLang="zh-CN" sz="2000" dirty="0">
                <a:effectLst/>
                <a:latin typeface="微软雅黑" panose="020B0503020204020204" pitchFamily="34" charset="-122"/>
                <a:ea typeface="微软雅黑" panose="020B0503020204020204" pitchFamily="34" charset="-122"/>
              </a:rPr>
              <a:t>m</a:t>
            </a:r>
            <a:r>
              <a:rPr lang="zh-CN" altLang="en-US" sz="2000" dirty="0">
                <a:effectLst/>
                <a:latin typeface="微软雅黑" panose="020B0503020204020204" pitchFamily="34" charset="-122"/>
                <a:ea typeface="微软雅黑" panose="020B0503020204020204" pitchFamily="34" charset="-122"/>
              </a:rPr>
              <a:t>的问题称为</a:t>
            </a:r>
            <a:r>
              <a:rPr lang="zh-CN" altLang="en-US" sz="2000" dirty="0">
                <a:solidFill>
                  <a:srgbClr val="FF0000"/>
                </a:solidFill>
                <a:effectLst/>
                <a:latin typeface="微软雅黑" panose="020B0503020204020204" pitchFamily="34" charset="-122"/>
                <a:ea typeface="微软雅黑" panose="020B0503020204020204" pitchFamily="34" charset="-122"/>
              </a:rPr>
              <a:t>图的</a:t>
            </a:r>
            <a:r>
              <a:rPr lang="en-US" altLang="zh-CN" sz="2000" dirty="0">
                <a:solidFill>
                  <a:srgbClr val="FF0000"/>
                </a:solidFill>
                <a:effectLst/>
                <a:latin typeface="微软雅黑" panose="020B0503020204020204" pitchFamily="34" charset="-122"/>
                <a:ea typeface="微软雅黑" panose="020B0503020204020204" pitchFamily="34" charset="-122"/>
              </a:rPr>
              <a:t>m</a:t>
            </a:r>
            <a:r>
              <a:rPr lang="zh-CN" altLang="en-US" sz="2000" dirty="0">
                <a:solidFill>
                  <a:srgbClr val="FF0000"/>
                </a:solidFill>
                <a:effectLst/>
                <a:latin typeface="微软雅黑" panose="020B0503020204020204" pitchFamily="34" charset="-122"/>
                <a:ea typeface="微软雅黑" panose="020B0503020204020204" pitchFamily="34" charset="-122"/>
              </a:rPr>
              <a:t>可着色优化问题</a:t>
            </a:r>
            <a:r>
              <a:rPr lang="zh-CN" altLang="en-US" sz="2000" dirty="0">
                <a:effectLst/>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A2397EF9-3340-4F8C-806A-242472140DC1}"/>
              </a:ext>
            </a:extLst>
          </p:cNvPr>
          <p:cNvSpPr/>
          <p:nvPr/>
        </p:nvSpPr>
        <p:spPr>
          <a:xfrm>
            <a:off x="3911049" y="3716248"/>
            <a:ext cx="822362" cy="1064250"/>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5</a:t>
            </a:r>
          </a:p>
          <a:p>
            <a:pPr algn="ctr"/>
            <a:endParaRPr lang="zh-CN" altLang="en-US" dirty="0">
              <a:solidFill>
                <a:schemeClr val="tx1"/>
              </a:solidFill>
            </a:endParaRPr>
          </a:p>
        </p:txBody>
      </p:sp>
      <p:sp>
        <p:nvSpPr>
          <p:cNvPr id="7" name="矩形 6">
            <a:extLst>
              <a:ext uri="{FF2B5EF4-FFF2-40B4-BE49-F238E27FC236}">
                <a16:creationId xmlns:a16="http://schemas.microsoft.com/office/drawing/2014/main" id="{7D229646-C4F5-4204-9924-A5D8FE634671}"/>
              </a:ext>
            </a:extLst>
          </p:cNvPr>
          <p:cNvSpPr/>
          <p:nvPr/>
        </p:nvSpPr>
        <p:spPr>
          <a:xfrm>
            <a:off x="2051720" y="4780498"/>
            <a:ext cx="2352151" cy="515630"/>
          </a:xfrm>
          <a:prstGeom prst="rect">
            <a:avLst/>
          </a:prstGeom>
          <a:solidFill>
            <a:srgbClr val="A86ED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3</a:t>
            </a:r>
            <a:endParaRPr lang="zh-CN" altLang="en-US" dirty="0">
              <a:solidFill>
                <a:schemeClr val="tx1"/>
              </a:solidFill>
            </a:endParaRPr>
          </a:p>
        </p:txBody>
      </p:sp>
      <p:sp>
        <p:nvSpPr>
          <p:cNvPr id="8" name="矩形 7">
            <a:extLst>
              <a:ext uri="{FF2B5EF4-FFF2-40B4-BE49-F238E27FC236}">
                <a16:creationId xmlns:a16="http://schemas.microsoft.com/office/drawing/2014/main" id="{A8B85040-ABE6-4662-8FA2-219E96D10A05}"/>
              </a:ext>
            </a:extLst>
          </p:cNvPr>
          <p:cNvSpPr/>
          <p:nvPr/>
        </p:nvSpPr>
        <p:spPr>
          <a:xfrm>
            <a:off x="2051720" y="3716248"/>
            <a:ext cx="1859329" cy="1064250"/>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4</a:t>
            </a:r>
            <a:endParaRPr lang="zh-CN" altLang="en-US" dirty="0">
              <a:solidFill>
                <a:schemeClr val="tx1"/>
              </a:solidFill>
            </a:endParaRPr>
          </a:p>
        </p:txBody>
      </p:sp>
      <p:sp>
        <p:nvSpPr>
          <p:cNvPr id="9" name="矩形 8">
            <a:extLst>
              <a:ext uri="{FF2B5EF4-FFF2-40B4-BE49-F238E27FC236}">
                <a16:creationId xmlns:a16="http://schemas.microsoft.com/office/drawing/2014/main" id="{491C3372-4165-4284-A41A-E063D135AF05}"/>
              </a:ext>
            </a:extLst>
          </p:cNvPr>
          <p:cNvSpPr/>
          <p:nvPr/>
        </p:nvSpPr>
        <p:spPr>
          <a:xfrm>
            <a:off x="3560592" y="4264868"/>
            <a:ext cx="843279" cy="515630"/>
          </a:xfrm>
          <a:prstGeom prst="rect">
            <a:avLst/>
          </a:prstGeom>
          <a:solidFill>
            <a:srgbClr val="00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a:t>
            </a:r>
          </a:p>
          <a:p>
            <a:pPr algn="ctr"/>
            <a:endParaRPr lang="zh-CN" altLang="en-US" dirty="0">
              <a:solidFill>
                <a:schemeClr val="tx1"/>
              </a:solidFill>
            </a:endParaRPr>
          </a:p>
        </p:txBody>
      </p:sp>
      <p:sp>
        <p:nvSpPr>
          <p:cNvPr id="10" name="矩形 9">
            <a:extLst>
              <a:ext uri="{FF2B5EF4-FFF2-40B4-BE49-F238E27FC236}">
                <a16:creationId xmlns:a16="http://schemas.microsoft.com/office/drawing/2014/main" id="{3F0DA583-BE3B-45FF-9182-D3B4968153DC}"/>
              </a:ext>
            </a:extLst>
          </p:cNvPr>
          <p:cNvSpPr/>
          <p:nvPr/>
        </p:nvSpPr>
        <p:spPr>
          <a:xfrm>
            <a:off x="3565023" y="4591521"/>
            <a:ext cx="629310" cy="328692"/>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a:t>
            </a:r>
            <a:endParaRPr lang="zh-CN" altLang="en-US" dirty="0">
              <a:solidFill>
                <a:schemeClr val="tx1"/>
              </a:solidFill>
            </a:endParaRPr>
          </a:p>
        </p:txBody>
      </p:sp>
      <p:sp>
        <p:nvSpPr>
          <p:cNvPr id="11" name="椭圆 10">
            <a:extLst>
              <a:ext uri="{FF2B5EF4-FFF2-40B4-BE49-F238E27FC236}">
                <a16:creationId xmlns:a16="http://schemas.microsoft.com/office/drawing/2014/main" id="{4DF53A09-552D-402C-B73D-13586BD72558}"/>
              </a:ext>
            </a:extLst>
          </p:cNvPr>
          <p:cNvSpPr/>
          <p:nvPr/>
        </p:nvSpPr>
        <p:spPr>
          <a:xfrm>
            <a:off x="6435260" y="3415015"/>
            <a:ext cx="314960" cy="279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a:t>
            </a:r>
            <a:endParaRPr lang="zh-CN" altLang="en-US" dirty="0">
              <a:solidFill>
                <a:schemeClr val="tx1"/>
              </a:solidFill>
            </a:endParaRPr>
          </a:p>
        </p:txBody>
      </p:sp>
      <p:sp>
        <p:nvSpPr>
          <p:cNvPr id="12" name="椭圆 11">
            <a:extLst>
              <a:ext uri="{FF2B5EF4-FFF2-40B4-BE49-F238E27FC236}">
                <a16:creationId xmlns:a16="http://schemas.microsoft.com/office/drawing/2014/main" id="{FEF14E5D-F263-4883-A988-E928544F86E4}"/>
              </a:ext>
            </a:extLst>
          </p:cNvPr>
          <p:cNvSpPr/>
          <p:nvPr/>
        </p:nvSpPr>
        <p:spPr>
          <a:xfrm>
            <a:off x="6435260" y="4150588"/>
            <a:ext cx="314960" cy="279400"/>
          </a:xfrm>
          <a:prstGeom prst="ellipse">
            <a:avLst/>
          </a:prstGeom>
          <a:solidFill>
            <a:srgbClr val="A86ED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3</a:t>
            </a:r>
            <a:endParaRPr lang="zh-CN" altLang="en-US" dirty="0">
              <a:solidFill>
                <a:schemeClr val="tx1"/>
              </a:solidFill>
            </a:endParaRPr>
          </a:p>
        </p:txBody>
      </p:sp>
      <p:sp>
        <p:nvSpPr>
          <p:cNvPr id="13" name="椭圆 12">
            <a:extLst>
              <a:ext uri="{FF2B5EF4-FFF2-40B4-BE49-F238E27FC236}">
                <a16:creationId xmlns:a16="http://schemas.microsoft.com/office/drawing/2014/main" id="{ECB2FCEB-7A28-431B-800D-5984FD51FFE1}"/>
              </a:ext>
            </a:extLst>
          </p:cNvPr>
          <p:cNvSpPr/>
          <p:nvPr/>
        </p:nvSpPr>
        <p:spPr>
          <a:xfrm>
            <a:off x="5648097" y="4150588"/>
            <a:ext cx="314960" cy="279400"/>
          </a:xfrm>
          <a:prstGeom prst="ellipse">
            <a:avLst/>
          </a:prstGeom>
          <a:solidFill>
            <a:srgbClr val="00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a:t>
            </a:r>
            <a:endParaRPr lang="zh-CN" altLang="en-US" dirty="0">
              <a:solidFill>
                <a:schemeClr val="tx1"/>
              </a:solidFill>
            </a:endParaRPr>
          </a:p>
        </p:txBody>
      </p:sp>
      <p:sp>
        <p:nvSpPr>
          <p:cNvPr id="14" name="椭圆 13">
            <a:extLst>
              <a:ext uri="{FF2B5EF4-FFF2-40B4-BE49-F238E27FC236}">
                <a16:creationId xmlns:a16="http://schemas.microsoft.com/office/drawing/2014/main" id="{9E617013-E0C7-42A3-884F-EB4876806100}"/>
              </a:ext>
            </a:extLst>
          </p:cNvPr>
          <p:cNvSpPr/>
          <p:nvPr/>
        </p:nvSpPr>
        <p:spPr>
          <a:xfrm>
            <a:off x="5648097" y="5021808"/>
            <a:ext cx="314960" cy="279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5</a:t>
            </a:r>
            <a:endParaRPr lang="zh-CN" altLang="en-US" dirty="0">
              <a:solidFill>
                <a:schemeClr val="tx1"/>
              </a:solidFill>
            </a:endParaRPr>
          </a:p>
        </p:txBody>
      </p:sp>
      <p:sp>
        <p:nvSpPr>
          <p:cNvPr id="15" name="椭圆 14">
            <a:extLst>
              <a:ext uri="{FF2B5EF4-FFF2-40B4-BE49-F238E27FC236}">
                <a16:creationId xmlns:a16="http://schemas.microsoft.com/office/drawing/2014/main" id="{B20FCC4E-A259-4A5A-9176-4CA6EE48BA24}"/>
              </a:ext>
            </a:extLst>
          </p:cNvPr>
          <p:cNvSpPr/>
          <p:nvPr/>
        </p:nvSpPr>
        <p:spPr>
          <a:xfrm>
            <a:off x="6435260" y="5016728"/>
            <a:ext cx="314960" cy="279400"/>
          </a:xfrm>
          <a:prstGeom prst="ellipse">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4</a:t>
            </a:r>
            <a:endParaRPr lang="zh-CN" altLang="en-US" dirty="0">
              <a:solidFill>
                <a:schemeClr val="tx1"/>
              </a:solidFill>
            </a:endParaRPr>
          </a:p>
        </p:txBody>
      </p:sp>
      <p:cxnSp>
        <p:nvCxnSpPr>
          <p:cNvPr id="16" name="直接连接符 15">
            <a:extLst>
              <a:ext uri="{FF2B5EF4-FFF2-40B4-BE49-F238E27FC236}">
                <a16:creationId xmlns:a16="http://schemas.microsoft.com/office/drawing/2014/main" id="{A7596825-C57A-40F2-B073-0F98319D00B6}"/>
              </a:ext>
            </a:extLst>
          </p:cNvPr>
          <p:cNvCxnSpPr>
            <a:cxnSpLocks/>
            <a:stCxn id="11" idx="3"/>
            <a:endCxn id="13" idx="0"/>
          </p:cNvCxnSpPr>
          <p:nvPr/>
        </p:nvCxnSpPr>
        <p:spPr>
          <a:xfrm flipH="1">
            <a:off x="5805577" y="3653498"/>
            <a:ext cx="675808" cy="4970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3FEC330-7DDB-4CEA-AF66-964B5328CC9E}"/>
              </a:ext>
            </a:extLst>
          </p:cNvPr>
          <p:cNvCxnSpPr>
            <a:cxnSpLocks/>
            <a:stCxn id="13" idx="4"/>
            <a:endCxn id="14" idx="0"/>
          </p:cNvCxnSpPr>
          <p:nvPr/>
        </p:nvCxnSpPr>
        <p:spPr>
          <a:xfrm>
            <a:off x="5805577" y="4429988"/>
            <a:ext cx="0" cy="5918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8C11370-0A1C-431E-B4F0-7204A8A7055F}"/>
              </a:ext>
            </a:extLst>
          </p:cNvPr>
          <p:cNvCxnSpPr>
            <a:cxnSpLocks/>
            <a:stCxn id="12" idx="4"/>
            <a:endCxn id="15" idx="0"/>
          </p:cNvCxnSpPr>
          <p:nvPr/>
        </p:nvCxnSpPr>
        <p:spPr>
          <a:xfrm>
            <a:off x="6592740" y="4429988"/>
            <a:ext cx="0" cy="5867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5CB4D33-D3F2-480E-9B9A-1956B46C3E23}"/>
              </a:ext>
            </a:extLst>
          </p:cNvPr>
          <p:cNvCxnSpPr>
            <a:cxnSpLocks/>
            <a:stCxn id="11" idx="4"/>
            <a:endCxn id="12" idx="0"/>
          </p:cNvCxnSpPr>
          <p:nvPr/>
        </p:nvCxnSpPr>
        <p:spPr>
          <a:xfrm>
            <a:off x="6592740" y="3694415"/>
            <a:ext cx="0"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F9DE470-91F4-4D11-9A8A-2F2424580183}"/>
              </a:ext>
            </a:extLst>
          </p:cNvPr>
          <p:cNvCxnSpPr>
            <a:cxnSpLocks/>
            <a:stCxn id="15" idx="2"/>
            <a:endCxn id="14" idx="6"/>
          </p:cNvCxnSpPr>
          <p:nvPr/>
        </p:nvCxnSpPr>
        <p:spPr>
          <a:xfrm flipH="1">
            <a:off x="5963057" y="5156428"/>
            <a:ext cx="472203" cy="5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47A99EC-EB46-4E08-B56E-9FBA089A7DE1}"/>
              </a:ext>
            </a:extLst>
          </p:cNvPr>
          <p:cNvCxnSpPr>
            <a:cxnSpLocks/>
            <a:stCxn id="12" idx="2"/>
            <a:endCxn id="13" idx="6"/>
          </p:cNvCxnSpPr>
          <p:nvPr/>
        </p:nvCxnSpPr>
        <p:spPr>
          <a:xfrm flipH="1">
            <a:off x="5963057" y="4290288"/>
            <a:ext cx="4722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930A5FA-79C6-4C55-93D1-E447043C3A0B}"/>
              </a:ext>
            </a:extLst>
          </p:cNvPr>
          <p:cNvCxnSpPr>
            <a:cxnSpLocks/>
            <a:stCxn id="15" idx="1"/>
            <a:endCxn id="13" idx="5"/>
          </p:cNvCxnSpPr>
          <p:nvPr/>
        </p:nvCxnSpPr>
        <p:spPr>
          <a:xfrm flipH="1" flipV="1">
            <a:off x="5916932" y="4389071"/>
            <a:ext cx="564453" cy="6685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连接符: 曲线 86">
            <a:extLst>
              <a:ext uri="{FF2B5EF4-FFF2-40B4-BE49-F238E27FC236}">
                <a16:creationId xmlns:a16="http://schemas.microsoft.com/office/drawing/2014/main" id="{1199ADFB-B9FB-4A20-B24E-B8428644A5CD}"/>
              </a:ext>
            </a:extLst>
          </p:cNvPr>
          <p:cNvCxnSpPr>
            <a:cxnSpLocks/>
            <a:stCxn id="11" idx="6"/>
            <a:endCxn id="15" idx="6"/>
          </p:cNvCxnSpPr>
          <p:nvPr/>
        </p:nvCxnSpPr>
        <p:spPr>
          <a:xfrm>
            <a:off x="6750220" y="3554715"/>
            <a:ext cx="12700" cy="1601713"/>
          </a:xfrm>
          <a:prstGeom prst="curvedConnector3">
            <a:avLst>
              <a:gd name="adj1" fmla="val 316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352263" y="5752781"/>
            <a:ext cx="2762295" cy="369332"/>
          </a:xfrm>
          <a:prstGeom prst="rect">
            <a:avLst/>
          </a:prstGeom>
        </p:spPr>
        <p:txBody>
          <a:bodyPr wrap="none">
            <a:spAutoFit/>
          </a:bodyPr>
          <a:lstStyle/>
          <a:p>
            <a:r>
              <a:rPr lang="zh-CN" altLang="en-US" dirty="0"/>
              <a:t>图 </a:t>
            </a:r>
            <a:r>
              <a:rPr lang="en-US" altLang="zh-CN" dirty="0"/>
              <a:t>6.26 </a:t>
            </a:r>
            <a:r>
              <a:rPr lang="zh-CN" altLang="en-US" dirty="0"/>
              <a:t>图的 </a:t>
            </a:r>
            <a:r>
              <a:rPr lang="en-US" altLang="zh-CN" dirty="0"/>
              <a:t>m </a:t>
            </a:r>
            <a:r>
              <a:rPr lang="zh-CN" altLang="en-US" dirty="0"/>
              <a:t>着色问题 </a:t>
            </a:r>
          </a:p>
        </p:txBody>
      </p:sp>
    </p:spTree>
    <p:extLst>
      <p:ext uri="{BB962C8B-B14F-4D97-AF65-F5344CB8AC3E}">
        <p14:creationId xmlns:p14="http://schemas.microsoft.com/office/powerpoint/2010/main" val="2222701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9" name="矩形 26638"/>
          <p:cNvSpPr/>
          <p:nvPr/>
        </p:nvSpPr>
        <p:spPr>
          <a:xfrm>
            <a:off x="467544" y="620688"/>
            <a:ext cx="8119813" cy="3785652"/>
          </a:xfrm>
          <a:prstGeom prst="rect">
            <a:avLst/>
          </a:prstGeom>
          <a:noFill/>
          <a:ln w="9525">
            <a:noFill/>
          </a:ln>
        </p:spPr>
        <p:txBody>
          <a:bodyPr wrap="square">
            <a:spAutoFit/>
          </a:bodyPr>
          <a:lstStyle/>
          <a:p>
            <a:pPr marL="257175" indent="-257175" fontAlgn="auto">
              <a:lnSpc>
                <a:spcPct val="150000"/>
              </a:lnSpc>
              <a:spcBef>
                <a:spcPts val="0"/>
              </a:spcBef>
              <a:buFont typeface="Wingdings" panose="05000000000000000000" charset="0"/>
              <a:buChar char=""/>
            </a:pPr>
            <a:r>
              <a:rPr lang="zh-CN" altLang="en-US" sz="2000" dirty="0">
                <a:latin typeface="微软雅黑" panose="020B0503020204020204" pitchFamily="34" charset="-122"/>
                <a:ea typeface="微软雅黑" panose="020B0503020204020204" pitchFamily="34" charset="-122"/>
              </a:rPr>
              <a:t>由于用 </a:t>
            </a:r>
            <a:r>
              <a:rPr lang="en-US" altLang="zh-CN" sz="2000" dirty="0">
                <a:latin typeface="微软雅黑" panose="020B0503020204020204" pitchFamily="34" charset="-122"/>
                <a:ea typeface="微软雅黑" panose="020B0503020204020204" pitchFamily="34" charset="-122"/>
              </a:rPr>
              <a:t>m </a:t>
            </a:r>
            <a:r>
              <a:rPr lang="zh-CN" altLang="en-US" sz="2000" dirty="0">
                <a:latin typeface="微软雅黑" panose="020B0503020204020204" pitchFamily="34" charset="-122"/>
                <a:ea typeface="微软雅黑" panose="020B0503020204020204" pitchFamily="34" charset="-122"/>
              </a:rPr>
              <a:t>种颜色为无向图 </a:t>
            </a:r>
            <a:r>
              <a:rPr lang="en-US" altLang="zh-CN" sz="2000" dirty="0">
                <a:latin typeface="微软雅黑" panose="020B0503020204020204" pitchFamily="34" charset="-122"/>
                <a:ea typeface="微软雅黑" panose="020B0503020204020204" pitchFamily="34" charset="-122"/>
              </a:rPr>
              <a:t>G=(V, E)</a:t>
            </a:r>
            <a:r>
              <a:rPr lang="zh-CN" altLang="en-US" sz="2000" dirty="0">
                <a:latin typeface="微软雅黑" panose="020B0503020204020204" pitchFamily="34" charset="-122"/>
                <a:ea typeface="微软雅黑" panose="020B0503020204020204" pitchFamily="34" charset="-122"/>
              </a:rPr>
              <a:t>着色，其中，</a:t>
            </a:r>
            <a:r>
              <a:rPr lang="en-US" altLang="zh-CN" sz="2000" dirty="0">
                <a:latin typeface="微软雅黑" panose="020B0503020204020204" pitchFamily="34" charset="-122"/>
                <a:ea typeface="微软雅黑" panose="020B0503020204020204" pitchFamily="34" charset="-122"/>
              </a:rPr>
              <a:t>V </a:t>
            </a:r>
            <a:r>
              <a:rPr lang="zh-CN" altLang="en-US" sz="2000" dirty="0">
                <a:latin typeface="微软雅黑" panose="020B0503020204020204" pitchFamily="34" charset="-122"/>
                <a:ea typeface="微软雅黑" panose="020B0503020204020204" pitchFamily="34" charset="-122"/>
              </a:rPr>
              <a:t>的顶点个数为 </a:t>
            </a:r>
            <a:r>
              <a:rPr lang="en-US" altLang="zh-CN" sz="2000" dirty="0">
                <a:latin typeface="微软雅黑" panose="020B0503020204020204" pitchFamily="34" charset="-122"/>
                <a:ea typeface="微软雅黑" panose="020B0503020204020204" pitchFamily="34" charset="-122"/>
              </a:rPr>
              <a:t>n</a:t>
            </a:r>
            <a:r>
              <a:rPr lang="zh-CN" altLang="en-US" sz="2000" dirty="0">
                <a:latin typeface="微软雅黑" panose="020B0503020204020204" pitchFamily="34" charset="-122"/>
                <a:ea typeface="微软雅黑" panose="020B0503020204020204" pitchFamily="34" charset="-122"/>
              </a:rPr>
              <a:t>，可以用一个 </a:t>
            </a:r>
            <a:r>
              <a:rPr lang="en-US" altLang="zh-CN" sz="2000" dirty="0">
                <a:latin typeface="微软雅黑" panose="020B0503020204020204" pitchFamily="34" charset="-122"/>
                <a:ea typeface="微软雅黑" panose="020B0503020204020204" pitchFamily="34" charset="-122"/>
              </a:rPr>
              <a:t>n </a:t>
            </a:r>
            <a:r>
              <a:rPr lang="zh-CN" altLang="en-US" sz="2000" dirty="0">
                <a:latin typeface="微软雅黑" panose="020B0503020204020204" pitchFamily="34" charset="-122"/>
                <a:ea typeface="微软雅黑" panose="020B0503020204020204" pitchFamily="34" charset="-122"/>
              </a:rPr>
              <a:t>元组 </a:t>
            </a:r>
            <a:r>
              <a:rPr lang="en-US" altLang="zh-CN" sz="2000" dirty="0">
                <a:latin typeface="微软雅黑" panose="020B0503020204020204" pitchFamily="34" charset="-122"/>
                <a:ea typeface="微软雅黑" panose="020B0503020204020204" pitchFamily="34" charset="-122"/>
              </a:rPr>
              <a:t>C=(c1, c2, …, </a:t>
            </a:r>
            <a:r>
              <a:rPr lang="en-US" altLang="zh-CN" sz="2000" dirty="0" err="1">
                <a:latin typeface="微软雅黑" panose="020B0503020204020204" pitchFamily="34" charset="-122"/>
                <a:ea typeface="微软雅黑" panose="020B0503020204020204" pitchFamily="34" charset="-122"/>
              </a:rPr>
              <a:t>cn</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来描述图的一种可能着色，其中，</a:t>
            </a:r>
            <a:r>
              <a:rPr lang="en-US" altLang="zh-CN" sz="2000" dirty="0">
                <a:latin typeface="微软雅黑" panose="020B0503020204020204" pitchFamily="34" charset="-122"/>
                <a:ea typeface="微软雅黑" panose="020B0503020204020204" pitchFamily="34" charset="-122"/>
              </a:rPr>
              <a:t>ci∈{1, 2, …, m}</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1≤i≤n</a:t>
            </a:r>
            <a:r>
              <a:rPr lang="zh-CN" altLang="en-US" sz="2000" dirty="0">
                <a:latin typeface="微软雅黑" panose="020B0503020204020204" pitchFamily="34" charset="-122"/>
                <a:ea typeface="微软雅黑" panose="020B0503020204020204" pitchFamily="34" charset="-122"/>
              </a:rPr>
              <a:t>）表示赋予顶点 </a:t>
            </a:r>
            <a:r>
              <a:rPr lang="en-US" altLang="zh-CN" sz="2000" dirty="0" err="1">
                <a:latin typeface="微软雅黑" panose="020B0503020204020204" pitchFamily="34" charset="-122"/>
                <a:ea typeface="微软雅黑" panose="020B0503020204020204" pitchFamily="34" charset="-122"/>
              </a:rPr>
              <a:t>i</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的颜色。</a:t>
            </a:r>
            <a:endParaRPr sz="2000" dirty="0">
              <a:latin typeface="微软雅黑" panose="020B0503020204020204" pitchFamily="34" charset="-122"/>
              <a:ea typeface="微软雅黑" panose="020B0503020204020204" pitchFamily="34" charset="-122"/>
            </a:endParaRPr>
          </a:p>
          <a:p>
            <a:pPr marL="257175" indent="-257175" fontAlgn="auto">
              <a:lnSpc>
                <a:spcPct val="150000"/>
              </a:lnSpc>
              <a:spcBef>
                <a:spcPts val="0"/>
              </a:spcBef>
              <a:buFont typeface="Wingdings" panose="05000000000000000000" charset="0"/>
              <a:buChar char=""/>
            </a:pPr>
            <a:r>
              <a:rPr lang="zh-CN" altLang="en-US" sz="2000" dirty="0">
                <a:latin typeface="微软雅黑" panose="020B0503020204020204" pitchFamily="34" charset="-122"/>
                <a:ea typeface="微软雅黑" panose="020B0503020204020204" pitchFamily="34" charset="-122"/>
              </a:rPr>
              <a:t>例如，如图 </a:t>
            </a:r>
            <a:r>
              <a:rPr lang="en-US" altLang="zh-CN" sz="2000" dirty="0">
                <a:latin typeface="微软雅黑" panose="020B0503020204020204" pitchFamily="34" charset="-122"/>
                <a:ea typeface="微软雅黑" panose="020B0503020204020204" pitchFamily="34" charset="-122"/>
              </a:rPr>
              <a:t>6.26 </a:t>
            </a:r>
            <a:r>
              <a:rPr lang="zh-CN" altLang="en-US" sz="2000" dirty="0">
                <a:latin typeface="微软雅黑" panose="020B0503020204020204" pitchFamily="34" charset="-122"/>
                <a:ea typeface="微软雅黑" panose="020B0503020204020204" pitchFamily="34" charset="-122"/>
              </a:rPr>
              <a:t>所示的着色问题，可以用 </a:t>
            </a: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元组</a:t>
            </a:r>
            <a:r>
              <a:rPr lang="en-US" altLang="zh-CN" sz="2000" dirty="0">
                <a:latin typeface="微软雅黑" panose="020B0503020204020204" pitchFamily="34" charset="-122"/>
                <a:ea typeface="微软雅黑" panose="020B0503020204020204" pitchFamily="34" charset="-122"/>
              </a:rPr>
              <a:t>(1, 2, 2, 3, 1)</a:t>
            </a:r>
            <a:r>
              <a:rPr lang="zh-CN" altLang="en-US" sz="2000" dirty="0">
                <a:latin typeface="微软雅黑" panose="020B0503020204020204" pitchFamily="34" charset="-122"/>
                <a:ea typeface="微软雅黑" panose="020B0503020204020204" pitchFamily="34" charset="-122"/>
              </a:rPr>
              <a:t>表示对具有 </a:t>
            </a: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个顶点的无向图的一种着色，顶点</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着颜色</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，顶点 </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着颜色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，顶点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着颜色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，如此等等。</a:t>
            </a:r>
            <a:endParaRPr lang="en-US" altLang="zh-CN" sz="2000" dirty="0">
              <a:latin typeface="微软雅黑" panose="020B0503020204020204" pitchFamily="34" charset="-122"/>
              <a:ea typeface="微软雅黑" panose="020B0503020204020204" pitchFamily="34" charset="-122"/>
            </a:endParaRPr>
          </a:p>
          <a:p>
            <a:pPr marL="257175" indent="-257175" fontAlgn="auto">
              <a:lnSpc>
                <a:spcPct val="150000"/>
              </a:lnSpc>
              <a:spcBef>
                <a:spcPts val="0"/>
              </a:spcBef>
              <a:buFont typeface="Wingdings" panose="05000000000000000000" charset="0"/>
              <a:buChar char=""/>
            </a:pPr>
            <a:r>
              <a:rPr lang="zh-CN" altLang="en-US" sz="2000" dirty="0">
                <a:latin typeface="微软雅黑" panose="020B0503020204020204" pitchFamily="34" charset="-122"/>
                <a:ea typeface="微软雅黑" panose="020B0503020204020204" pitchFamily="34" charset="-122"/>
              </a:rPr>
              <a:t>如果在 </a:t>
            </a:r>
            <a:r>
              <a:rPr lang="en-US" altLang="zh-CN" sz="2000" dirty="0">
                <a:latin typeface="微软雅黑" panose="020B0503020204020204" pitchFamily="34" charset="-122"/>
                <a:ea typeface="微软雅黑" panose="020B0503020204020204" pitchFamily="34" charset="-122"/>
              </a:rPr>
              <a:t>n </a:t>
            </a:r>
            <a:r>
              <a:rPr lang="zh-CN" altLang="en-US" sz="2000" dirty="0">
                <a:latin typeface="微软雅黑" panose="020B0503020204020204" pitchFamily="34" charset="-122"/>
                <a:ea typeface="微软雅黑" panose="020B0503020204020204" pitchFamily="34" charset="-122"/>
              </a:rPr>
              <a:t>元组 </a:t>
            </a:r>
            <a:r>
              <a:rPr lang="en-US" altLang="zh-CN" sz="2000" dirty="0">
                <a:latin typeface="微软雅黑" panose="020B0503020204020204" pitchFamily="34" charset="-122"/>
                <a:ea typeface="微软雅黑" panose="020B0503020204020204" pitchFamily="34" charset="-122"/>
              </a:rPr>
              <a:t>C </a:t>
            </a:r>
            <a:r>
              <a:rPr lang="zh-CN" altLang="en-US" sz="2000" dirty="0">
                <a:latin typeface="微软雅黑" panose="020B0503020204020204" pitchFamily="34" charset="-122"/>
                <a:ea typeface="微软雅黑" panose="020B0503020204020204" pitchFamily="34" charset="-122"/>
              </a:rPr>
              <a:t>中，所有相邻顶点都不会着相同颜色，就称此 </a:t>
            </a:r>
            <a:r>
              <a:rPr lang="en-US" altLang="zh-CN" sz="2000" dirty="0">
                <a:latin typeface="微软雅黑" panose="020B0503020204020204" pitchFamily="34" charset="-122"/>
                <a:ea typeface="微软雅黑" panose="020B0503020204020204" pitchFamily="34" charset="-122"/>
              </a:rPr>
              <a:t>n </a:t>
            </a:r>
            <a:r>
              <a:rPr lang="zh-CN" altLang="en-US" sz="2000" dirty="0">
                <a:latin typeface="微软雅黑" panose="020B0503020204020204" pitchFamily="34" charset="-122"/>
                <a:ea typeface="微软雅黑" panose="020B0503020204020204" pitchFamily="34" charset="-122"/>
              </a:rPr>
              <a:t>元组为可行解，否则为无效解。</a:t>
            </a:r>
            <a:endParaRPr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14811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404664"/>
            <a:ext cx="2159566" cy="369332"/>
          </a:xfrm>
          <a:prstGeom prst="rect">
            <a:avLst/>
          </a:prstGeom>
        </p:spPr>
        <p:txBody>
          <a:bodyPr wrap="none">
            <a:spAutoFit/>
          </a:bodyPr>
          <a:lstStyle/>
          <a:p>
            <a:r>
              <a:rPr lang="en-US" altLang="zh-CN" dirty="0"/>
              <a:t>2</a:t>
            </a:r>
            <a:r>
              <a:rPr lang="zh-CN" altLang="en-US" dirty="0"/>
              <a:t>．回溯法求解过程</a:t>
            </a:r>
          </a:p>
        </p:txBody>
      </p:sp>
      <p:sp>
        <p:nvSpPr>
          <p:cNvPr id="4" name="矩形 3"/>
          <p:cNvSpPr/>
          <p:nvPr/>
        </p:nvSpPr>
        <p:spPr>
          <a:xfrm>
            <a:off x="467544" y="762164"/>
            <a:ext cx="7910264" cy="5024517"/>
          </a:xfrm>
          <a:prstGeom prst="rect">
            <a:avLst/>
          </a:prstGeom>
          <a:noFill/>
          <a:ln w="9525">
            <a:noFill/>
          </a:ln>
        </p:spPr>
        <p:txBody>
          <a:bodyPr wrap="square">
            <a:spAutoFit/>
          </a:bodyPr>
          <a:lstStyle/>
          <a:p>
            <a:pPr marL="285750" indent="-285750">
              <a:lnSpc>
                <a:spcPct val="150000"/>
              </a:lnSpc>
              <a:buFont typeface="Wingdings" panose="05000000000000000000" pitchFamily="2" charset="2"/>
              <a:buChar char="l"/>
            </a:pPr>
            <a:r>
              <a:rPr lang="zh-CN" altLang="en-US" dirty="0"/>
              <a:t>首先把所有顶点的颜色初始化为 </a:t>
            </a:r>
            <a:r>
              <a:rPr lang="en-US" altLang="zh-CN" dirty="0"/>
              <a:t>0</a:t>
            </a:r>
            <a:r>
              <a:rPr lang="zh-CN" altLang="en-US" dirty="0"/>
              <a:t>，然后依次为每个顶点着色。如果其中 </a:t>
            </a:r>
            <a:r>
              <a:rPr lang="en-US" altLang="zh-CN" dirty="0" err="1"/>
              <a:t>i</a:t>
            </a:r>
            <a:r>
              <a:rPr lang="en-US" altLang="zh-CN" dirty="0"/>
              <a:t> </a:t>
            </a:r>
            <a:r>
              <a:rPr lang="zh-CN" altLang="en-US" dirty="0"/>
              <a:t>个顶点已经着 色，并且相邻两个顶点的颜色都不一样，就称当前的着色是有效的局部着色；否则，就称为无 效的着色。</a:t>
            </a:r>
            <a:endParaRPr lang="en-US" altLang="zh-CN" dirty="0"/>
          </a:p>
          <a:p>
            <a:pPr marL="285750" indent="-285750">
              <a:lnSpc>
                <a:spcPct val="150000"/>
              </a:lnSpc>
              <a:buFont typeface="Wingdings" panose="05000000000000000000" pitchFamily="2" charset="2"/>
              <a:buChar char="l"/>
            </a:pPr>
            <a:r>
              <a:rPr lang="zh-CN" altLang="en-US" dirty="0"/>
              <a:t>如果由根结点到当前结点路径上的着色对应于一个有效着色，并且路径的长度小于 </a:t>
            </a:r>
            <a:r>
              <a:rPr lang="en-US" altLang="zh-CN" dirty="0"/>
              <a:t>n</a:t>
            </a:r>
            <a:r>
              <a:rPr lang="zh-CN" altLang="en-US" dirty="0"/>
              <a:t>，那 么相应的着色是有效的局部着色。这时，就从当前结点出发扩展当前结点，继续探索它的孩子 结点，并把孩子结点标记为活结点。如果在相应路径上搜索不到有效的着色，就把当前结点标 记为死结点，并转移去搜索对应于另一种颜色的兄弟结点。</a:t>
            </a:r>
            <a:endParaRPr lang="en-US" altLang="zh-CN" dirty="0"/>
          </a:p>
          <a:p>
            <a:pPr marL="285750" indent="-285750">
              <a:lnSpc>
                <a:spcPct val="150000"/>
              </a:lnSpc>
              <a:buFont typeface="Wingdings" panose="05000000000000000000" pitchFamily="2" charset="2"/>
              <a:buChar char="l"/>
            </a:pPr>
            <a:r>
              <a:rPr lang="zh-CN" altLang="en-US" dirty="0"/>
              <a:t>如果对所有 </a:t>
            </a:r>
            <a:r>
              <a:rPr lang="en-US" altLang="zh-CN" dirty="0"/>
              <a:t>m </a:t>
            </a:r>
            <a:r>
              <a:rPr lang="zh-CN" altLang="en-US" dirty="0"/>
              <a:t>个兄弟结点，都搜 索不到一种有效的着色，就回溯到它的父亲结点，并把父亲结点标记为死结点，转移去搜索父 亲结点的兄弟结点。这种搜索过程一直进行，直到根结点变为死结点，或者搜索路径长度等于 </a:t>
            </a:r>
            <a:r>
              <a:rPr lang="en-US" altLang="zh-CN" dirty="0"/>
              <a:t>n</a:t>
            </a:r>
            <a:r>
              <a:rPr lang="zh-CN" altLang="en-US" dirty="0"/>
              <a:t>，并找到了一个有效的着色为止。</a:t>
            </a:r>
          </a:p>
        </p:txBody>
      </p:sp>
    </p:spTree>
    <p:extLst>
      <p:ext uri="{BB962C8B-B14F-4D97-AF65-F5344CB8AC3E}">
        <p14:creationId xmlns:p14="http://schemas.microsoft.com/office/powerpoint/2010/main" val="34912805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9" name="Oval 12"/>
          <p:cNvSpPr>
            <a:spLocks noChangeArrowheads="1"/>
          </p:cNvSpPr>
          <p:nvPr/>
        </p:nvSpPr>
        <p:spPr bwMode="auto">
          <a:xfrm>
            <a:off x="4013021" y="856602"/>
            <a:ext cx="304800" cy="304800"/>
          </a:xfrm>
          <a:prstGeom prst="ellipse">
            <a:avLst/>
          </a:prstGeom>
          <a:solidFill>
            <a:schemeClr val="bg1">
              <a:lumMod val="85000"/>
            </a:schemeClr>
          </a:solidFill>
          <a:ln w="28575">
            <a:solidFill>
              <a:schemeClr val="tx1"/>
            </a:solidFill>
            <a:miter lim="800000"/>
            <a:headEnd/>
            <a:tailEnd/>
          </a:ln>
          <a:effectLst/>
        </p:spPr>
        <p:txBody>
          <a:bodyPr wrap="none" lIns="91384" tIns="45692" rIns="91384" bIns="45692" anchor="ctr"/>
          <a:lstStyle/>
          <a:p>
            <a:pPr algn="ctr"/>
            <a:endParaRPr kumimoji="1" lang="zh-CN" altLang="en-US" b="1">
              <a:latin typeface="Times New Roman" pitchFamily="18" charset="0"/>
              <a:cs typeface="Times New Roman" pitchFamily="18" charset="0"/>
            </a:endParaRPr>
          </a:p>
        </p:txBody>
      </p:sp>
      <p:sp>
        <p:nvSpPr>
          <p:cNvPr id="96270" name="Oval 13"/>
          <p:cNvSpPr>
            <a:spLocks noChangeArrowheads="1"/>
          </p:cNvSpPr>
          <p:nvPr/>
        </p:nvSpPr>
        <p:spPr bwMode="auto">
          <a:xfrm>
            <a:off x="5156021" y="856602"/>
            <a:ext cx="304800" cy="304800"/>
          </a:xfrm>
          <a:prstGeom prst="ellipse">
            <a:avLst/>
          </a:prstGeom>
          <a:solidFill>
            <a:srgbClr val="FF00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84" tIns="45692" rIns="91384" bIns="45692" anchor="ctr"/>
          <a:lstStyle/>
          <a:p>
            <a:pPr algn="ctr"/>
            <a:endParaRPr kumimoji="1" lang="zh-CN" altLang="en-US" b="1">
              <a:latin typeface="Times New Roman" pitchFamily="18" charset="0"/>
              <a:cs typeface="Times New Roman" pitchFamily="18" charset="0"/>
            </a:endParaRPr>
          </a:p>
        </p:txBody>
      </p:sp>
      <p:sp>
        <p:nvSpPr>
          <p:cNvPr id="96271" name="Oval 14"/>
          <p:cNvSpPr>
            <a:spLocks noChangeArrowheads="1"/>
          </p:cNvSpPr>
          <p:nvPr/>
        </p:nvSpPr>
        <p:spPr bwMode="auto">
          <a:xfrm>
            <a:off x="6222822" y="856602"/>
            <a:ext cx="304800" cy="304800"/>
          </a:xfrm>
          <a:prstGeom prst="ellipse">
            <a:avLst/>
          </a:prstGeom>
          <a:solidFill>
            <a:srgbClr val="663300"/>
          </a:solidFill>
          <a:ln w="28575">
            <a:solidFill>
              <a:schemeClr val="tx1"/>
            </a:solidFill>
            <a:miter lim="800000"/>
            <a:headEnd/>
            <a:tailEnd/>
          </a:ln>
          <a:effectLst/>
        </p:spPr>
        <p:txBody>
          <a:bodyPr wrap="none" lIns="91384" tIns="45692" rIns="91384" bIns="45692" anchor="ctr"/>
          <a:lstStyle/>
          <a:p>
            <a:pPr algn="ctr"/>
            <a:endParaRPr kumimoji="1" lang="zh-CN" altLang="en-US" b="1">
              <a:latin typeface="Times New Roman" pitchFamily="18" charset="0"/>
              <a:cs typeface="Times New Roman" pitchFamily="18" charset="0"/>
            </a:endParaRPr>
          </a:p>
        </p:txBody>
      </p:sp>
      <p:sp>
        <p:nvSpPr>
          <p:cNvPr id="96272" name="Text Box 16"/>
          <p:cNvSpPr txBox="1">
            <a:spLocks noChangeArrowheads="1"/>
          </p:cNvSpPr>
          <p:nvPr/>
        </p:nvSpPr>
        <p:spPr bwMode="auto">
          <a:xfrm>
            <a:off x="4057475" y="1237605"/>
            <a:ext cx="299969" cy="36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84" tIns="45692" rIns="91384" bIns="45692">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1</a:t>
            </a:r>
          </a:p>
        </p:txBody>
      </p:sp>
      <p:sp>
        <p:nvSpPr>
          <p:cNvPr id="96273" name="Text Box 17"/>
          <p:cNvSpPr txBox="1">
            <a:spLocks noChangeArrowheads="1"/>
          </p:cNvSpPr>
          <p:nvPr/>
        </p:nvSpPr>
        <p:spPr bwMode="auto">
          <a:xfrm>
            <a:off x="5154434" y="1215378"/>
            <a:ext cx="299969" cy="36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84" tIns="45692" rIns="91384" bIns="45692">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2</a:t>
            </a:r>
          </a:p>
        </p:txBody>
      </p:sp>
      <p:sp>
        <p:nvSpPr>
          <p:cNvPr id="96274" name="Text Box 18"/>
          <p:cNvSpPr txBox="1">
            <a:spLocks noChangeArrowheads="1"/>
          </p:cNvSpPr>
          <p:nvPr/>
        </p:nvSpPr>
        <p:spPr bwMode="auto">
          <a:xfrm>
            <a:off x="6257749" y="1193155"/>
            <a:ext cx="299969" cy="36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84" tIns="45692" rIns="91384" bIns="45692">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3</a:t>
            </a:r>
          </a:p>
        </p:txBody>
      </p:sp>
      <p:sp>
        <p:nvSpPr>
          <p:cNvPr id="96276" name="Oval 39"/>
          <p:cNvSpPr>
            <a:spLocks noChangeArrowheads="1"/>
          </p:cNvSpPr>
          <p:nvPr/>
        </p:nvSpPr>
        <p:spPr bwMode="auto">
          <a:xfrm>
            <a:off x="1079669" y="5104089"/>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77" name="Line 40"/>
          <p:cNvSpPr>
            <a:spLocks noChangeShapeType="1"/>
          </p:cNvSpPr>
          <p:nvPr/>
        </p:nvSpPr>
        <p:spPr bwMode="auto">
          <a:xfrm flipH="1">
            <a:off x="1161081" y="3998905"/>
            <a:ext cx="284200" cy="1105184"/>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78" name="Oval 20"/>
          <p:cNvSpPr>
            <a:spLocks noChangeArrowheads="1"/>
          </p:cNvSpPr>
          <p:nvPr/>
        </p:nvSpPr>
        <p:spPr bwMode="auto">
          <a:xfrm>
            <a:off x="5210935" y="1581314"/>
            <a:ext cx="213150" cy="207222"/>
          </a:xfrm>
          <a:prstGeom prst="ellipse">
            <a:avLst/>
          </a:prstGeom>
          <a:noFill/>
          <a:ln w="1905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279" name="Oval 21"/>
          <p:cNvSpPr>
            <a:spLocks noChangeArrowheads="1"/>
          </p:cNvSpPr>
          <p:nvPr/>
        </p:nvSpPr>
        <p:spPr bwMode="auto">
          <a:xfrm>
            <a:off x="3576783" y="2135345"/>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80" name="Oval 22"/>
          <p:cNvSpPr>
            <a:spLocks noChangeArrowheads="1"/>
          </p:cNvSpPr>
          <p:nvPr/>
        </p:nvSpPr>
        <p:spPr bwMode="auto">
          <a:xfrm>
            <a:off x="5202054" y="2105125"/>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281" name="Oval 23"/>
          <p:cNvSpPr>
            <a:spLocks noChangeArrowheads="1"/>
          </p:cNvSpPr>
          <p:nvPr/>
        </p:nvSpPr>
        <p:spPr bwMode="auto">
          <a:xfrm>
            <a:off x="6702987" y="2135345"/>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82" name="Line 24"/>
          <p:cNvSpPr>
            <a:spLocks noChangeShapeType="1"/>
          </p:cNvSpPr>
          <p:nvPr/>
        </p:nvSpPr>
        <p:spPr bwMode="auto">
          <a:xfrm flipH="1">
            <a:off x="3789934" y="1719462"/>
            <a:ext cx="1421002" cy="483518"/>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83" name="Line 25"/>
          <p:cNvSpPr>
            <a:spLocks noChangeShapeType="1"/>
          </p:cNvSpPr>
          <p:nvPr/>
        </p:nvSpPr>
        <p:spPr bwMode="auto">
          <a:xfrm>
            <a:off x="5302708" y="1798609"/>
            <a:ext cx="0" cy="276296"/>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84" name="Line 26"/>
          <p:cNvSpPr>
            <a:spLocks noChangeShapeType="1"/>
          </p:cNvSpPr>
          <p:nvPr/>
        </p:nvSpPr>
        <p:spPr bwMode="auto">
          <a:xfrm>
            <a:off x="5424086" y="1719462"/>
            <a:ext cx="1278901" cy="414444"/>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85" name="Oval 27"/>
          <p:cNvSpPr>
            <a:spLocks noChangeArrowheads="1"/>
          </p:cNvSpPr>
          <p:nvPr/>
        </p:nvSpPr>
        <p:spPr bwMode="auto">
          <a:xfrm>
            <a:off x="1696917" y="2903794"/>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86" name="Oval 28"/>
          <p:cNvSpPr>
            <a:spLocks noChangeArrowheads="1"/>
          </p:cNvSpPr>
          <p:nvPr/>
        </p:nvSpPr>
        <p:spPr bwMode="auto">
          <a:xfrm>
            <a:off x="2265317" y="2903794"/>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287" name="Oval 29"/>
          <p:cNvSpPr>
            <a:spLocks noChangeArrowheads="1"/>
          </p:cNvSpPr>
          <p:nvPr/>
        </p:nvSpPr>
        <p:spPr bwMode="auto">
          <a:xfrm>
            <a:off x="3292583" y="2893720"/>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88" name="Line 30"/>
          <p:cNvSpPr>
            <a:spLocks noChangeShapeType="1"/>
          </p:cNvSpPr>
          <p:nvPr/>
        </p:nvSpPr>
        <p:spPr bwMode="auto">
          <a:xfrm flipH="1">
            <a:off x="1871581" y="2272054"/>
            <a:ext cx="1705202" cy="621666"/>
          </a:xfrm>
          <a:prstGeom prst="line">
            <a:avLst/>
          </a:prstGeom>
          <a:noFill/>
          <a:ln w="19050" cap="rnd">
            <a:solidFill>
              <a:schemeClr val="accent2"/>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89" name="Line 31"/>
          <p:cNvSpPr>
            <a:spLocks noChangeShapeType="1"/>
          </p:cNvSpPr>
          <p:nvPr/>
        </p:nvSpPr>
        <p:spPr bwMode="auto">
          <a:xfrm flipH="1">
            <a:off x="2439982" y="2272054"/>
            <a:ext cx="1136801" cy="621666"/>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90" name="Line 32"/>
          <p:cNvSpPr>
            <a:spLocks noChangeShapeType="1"/>
          </p:cNvSpPr>
          <p:nvPr/>
        </p:nvSpPr>
        <p:spPr bwMode="auto">
          <a:xfrm flipH="1">
            <a:off x="3394718" y="2341128"/>
            <a:ext cx="213150" cy="552592"/>
          </a:xfrm>
          <a:prstGeom prst="line">
            <a:avLst/>
          </a:prstGeom>
          <a:noFill/>
          <a:ln w="19050">
            <a:solidFill>
              <a:schemeClr val="hlink"/>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91" name="Oval 33"/>
          <p:cNvSpPr>
            <a:spLocks noChangeArrowheads="1"/>
          </p:cNvSpPr>
          <p:nvPr/>
        </p:nvSpPr>
        <p:spPr bwMode="auto">
          <a:xfrm>
            <a:off x="1393474" y="3772975"/>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92" name="Oval 34"/>
          <p:cNvSpPr>
            <a:spLocks noChangeArrowheads="1"/>
          </p:cNvSpPr>
          <p:nvPr/>
        </p:nvSpPr>
        <p:spPr bwMode="auto">
          <a:xfrm>
            <a:off x="1725041" y="3772975"/>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293" name="Line 35"/>
          <p:cNvSpPr>
            <a:spLocks noChangeShapeType="1"/>
          </p:cNvSpPr>
          <p:nvPr/>
        </p:nvSpPr>
        <p:spPr bwMode="auto">
          <a:xfrm flipH="1">
            <a:off x="1566658" y="3072162"/>
            <a:ext cx="710501" cy="690740"/>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94" name="Line 36"/>
          <p:cNvSpPr>
            <a:spLocks noChangeShapeType="1"/>
          </p:cNvSpPr>
          <p:nvPr/>
        </p:nvSpPr>
        <p:spPr bwMode="auto">
          <a:xfrm flipH="1">
            <a:off x="1871581" y="3100942"/>
            <a:ext cx="426300" cy="690740"/>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95" name="Oval 37"/>
          <p:cNvSpPr>
            <a:spLocks noChangeArrowheads="1"/>
          </p:cNvSpPr>
          <p:nvPr/>
        </p:nvSpPr>
        <p:spPr bwMode="auto">
          <a:xfrm>
            <a:off x="2044766" y="3761463"/>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96" name="Line 38"/>
          <p:cNvSpPr>
            <a:spLocks noChangeShapeType="1"/>
          </p:cNvSpPr>
          <p:nvPr/>
        </p:nvSpPr>
        <p:spPr bwMode="auto">
          <a:xfrm flipH="1">
            <a:off x="2155782" y="3100942"/>
            <a:ext cx="213150" cy="690740"/>
          </a:xfrm>
          <a:prstGeom prst="line">
            <a:avLst/>
          </a:prstGeom>
          <a:noFill/>
          <a:ln w="19050">
            <a:solidFill>
              <a:schemeClr val="tx2"/>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297" name="Oval 41"/>
          <p:cNvSpPr>
            <a:spLocks noChangeArrowheads="1"/>
          </p:cNvSpPr>
          <p:nvPr/>
        </p:nvSpPr>
        <p:spPr bwMode="auto">
          <a:xfrm>
            <a:off x="1374231" y="5104089"/>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298" name="Oval 42"/>
          <p:cNvSpPr>
            <a:spLocks noChangeArrowheads="1"/>
          </p:cNvSpPr>
          <p:nvPr/>
        </p:nvSpPr>
        <p:spPr bwMode="auto">
          <a:xfrm>
            <a:off x="1658431" y="5104089"/>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299" name="Line 43"/>
          <p:cNvSpPr>
            <a:spLocks noChangeShapeType="1"/>
          </p:cNvSpPr>
          <p:nvPr/>
        </p:nvSpPr>
        <p:spPr bwMode="auto">
          <a:xfrm>
            <a:off x="1495608" y="3998905"/>
            <a:ext cx="0" cy="1105184"/>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00" name="Line 44"/>
          <p:cNvSpPr>
            <a:spLocks noChangeShapeType="1"/>
          </p:cNvSpPr>
          <p:nvPr/>
        </p:nvSpPr>
        <p:spPr bwMode="auto">
          <a:xfrm>
            <a:off x="1516331" y="3998905"/>
            <a:ext cx="213150" cy="1105184"/>
          </a:xfrm>
          <a:prstGeom prst="line">
            <a:avLst/>
          </a:prstGeom>
          <a:noFill/>
          <a:ln w="19050">
            <a:solidFill>
              <a:schemeClr val="tx2"/>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01" name="Oval 45"/>
          <p:cNvSpPr>
            <a:spLocks noChangeArrowheads="1"/>
          </p:cNvSpPr>
          <p:nvPr/>
        </p:nvSpPr>
        <p:spPr bwMode="auto">
          <a:xfrm>
            <a:off x="1941151" y="5104089"/>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02" name="Oval 46"/>
          <p:cNvSpPr>
            <a:spLocks noChangeArrowheads="1"/>
          </p:cNvSpPr>
          <p:nvPr/>
        </p:nvSpPr>
        <p:spPr bwMode="auto">
          <a:xfrm>
            <a:off x="2235713" y="5104089"/>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03" name="Oval 47"/>
          <p:cNvSpPr>
            <a:spLocks noChangeArrowheads="1"/>
          </p:cNvSpPr>
          <p:nvPr/>
        </p:nvSpPr>
        <p:spPr bwMode="auto">
          <a:xfrm>
            <a:off x="2519913" y="5104089"/>
            <a:ext cx="213150" cy="207222"/>
          </a:xfrm>
          <a:prstGeom prst="ellipse">
            <a:avLst/>
          </a:prstGeom>
          <a:solidFill>
            <a:srgbClr val="663300"/>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04" name="Line 48"/>
          <p:cNvSpPr>
            <a:spLocks noChangeShapeType="1"/>
          </p:cNvSpPr>
          <p:nvPr/>
        </p:nvSpPr>
        <p:spPr bwMode="auto">
          <a:xfrm flipH="1">
            <a:off x="2013682" y="3998905"/>
            <a:ext cx="91773" cy="1105184"/>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05" name="Line 49"/>
          <p:cNvSpPr>
            <a:spLocks noChangeShapeType="1"/>
          </p:cNvSpPr>
          <p:nvPr/>
        </p:nvSpPr>
        <p:spPr bwMode="auto">
          <a:xfrm>
            <a:off x="2155782" y="3998905"/>
            <a:ext cx="142100" cy="1105184"/>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06" name="Line 50"/>
          <p:cNvSpPr>
            <a:spLocks noChangeShapeType="1"/>
          </p:cNvSpPr>
          <p:nvPr/>
        </p:nvSpPr>
        <p:spPr bwMode="auto">
          <a:xfrm>
            <a:off x="2176505" y="3998905"/>
            <a:ext cx="405578" cy="1105184"/>
          </a:xfrm>
          <a:prstGeom prst="line">
            <a:avLst/>
          </a:prstGeom>
          <a:noFill/>
          <a:ln w="19050" cap="rnd">
            <a:solidFill>
              <a:schemeClr val="tx2"/>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07" name="Oval 51"/>
          <p:cNvSpPr>
            <a:spLocks noChangeArrowheads="1"/>
          </p:cNvSpPr>
          <p:nvPr/>
        </p:nvSpPr>
        <p:spPr bwMode="auto">
          <a:xfrm>
            <a:off x="2885525" y="3734121"/>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08" name="Oval 52"/>
          <p:cNvSpPr>
            <a:spLocks noChangeArrowheads="1"/>
          </p:cNvSpPr>
          <p:nvPr/>
        </p:nvSpPr>
        <p:spPr bwMode="auto">
          <a:xfrm>
            <a:off x="3514615" y="3722609"/>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09" name="Oval 53"/>
          <p:cNvSpPr>
            <a:spLocks noChangeArrowheads="1"/>
          </p:cNvSpPr>
          <p:nvPr/>
        </p:nvSpPr>
        <p:spPr bwMode="auto">
          <a:xfrm>
            <a:off x="4074134" y="3722609"/>
            <a:ext cx="213150" cy="207222"/>
          </a:xfrm>
          <a:prstGeom prst="ellipse">
            <a:avLst/>
          </a:prstGeom>
          <a:solidFill>
            <a:srgbClr val="663300"/>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10" name="Line 54"/>
          <p:cNvSpPr>
            <a:spLocks noChangeShapeType="1"/>
          </p:cNvSpPr>
          <p:nvPr/>
        </p:nvSpPr>
        <p:spPr bwMode="auto">
          <a:xfrm flipH="1">
            <a:off x="3008383" y="3100942"/>
            <a:ext cx="355250" cy="621666"/>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1" name="Line 55"/>
          <p:cNvSpPr>
            <a:spLocks noChangeShapeType="1"/>
          </p:cNvSpPr>
          <p:nvPr/>
        </p:nvSpPr>
        <p:spPr bwMode="auto">
          <a:xfrm>
            <a:off x="3434683" y="3100942"/>
            <a:ext cx="142100" cy="621666"/>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2" name="Line 56"/>
          <p:cNvSpPr>
            <a:spLocks noChangeShapeType="1"/>
          </p:cNvSpPr>
          <p:nvPr/>
        </p:nvSpPr>
        <p:spPr bwMode="auto">
          <a:xfrm>
            <a:off x="3505733" y="3031868"/>
            <a:ext cx="568401" cy="690740"/>
          </a:xfrm>
          <a:prstGeom prst="line">
            <a:avLst/>
          </a:prstGeom>
          <a:noFill/>
          <a:ln w="19050" cap="rnd">
            <a:solidFill>
              <a:srgbClr val="080808"/>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3" name="Oval 57"/>
          <p:cNvSpPr>
            <a:spLocks noChangeArrowheads="1"/>
          </p:cNvSpPr>
          <p:nvPr/>
        </p:nvSpPr>
        <p:spPr bwMode="auto">
          <a:xfrm>
            <a:off x="2784871" y="5104089"/>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14" name="Oval 58"/>
          <p:cNvSpPr>
            <a:spLocks noChangeArrowheads="1"/>
          </p:cNvSpPr>
          <p:nvPr/>
        </p:nvSpPr>
        <p:spPr bwMode="auto">
          <a:xfrm>
            <a:off x="3079433" y="5104089"/>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15" name="Oval 59"/>
          <p:cNvSpPr>
            <a:spLocks noChangeArrowheads="1"/>
          </p:cNvSpPr>
          <p:nvPr/>
        </p:nvSpPr>
        <p:spPr bwMode="auto">
          <a:xfrm>
            <a:off x="3363633" y="5104089"/>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16" name="Line 60"/>
          <p:cNvSpPr>
            <a:spLocks noChangeShapeType="1"/>
          </p:cNvSpPr>
          <p:nvPr/>
        </p:nvSpPr>
        <p:spPr bwMode="auto">
          <a:xfrm flipH="1">
            <a:off x="2866283" y="3929831"/>
            <a:ext cx="142100" cy="1174258"/>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7" name="Line 61"/>
          <p:cNvSpPr>
            <a:spLocks noChangeShapeType="1"/>
          </p:cNvSpPr>
          <p:nvPr/>
        </p:nvSpPr>
        <p:spPr bwMode="auto">
          <a:xfrm>
            <a:off x="3008383" y="3998905"/>
            <a:ext cx="142100" cy="1105184"/>
          </a:xfrm>
          <a:prstGeom prst="line">
            <a:avLst/>
          </a:prstGeom>
          <a:noFill/>
          <a:ln w="9525">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8" name="Line 62"/>
          <p:cNvSpPr>
            <a:spLocks noChangeShapeType="1"/>
          </p:cNvSpPr>
          <p:nvPr/>
        </p:nvSpPr>
        <p:spPr bwMode="auto">
          <a:xfrm>
            <a:off x="3008383" y="3929831"/>
            <a:ext cx="426300" cy="1174258"/>
          </a:xfrm>
          <a:prstGeom prst="line">
            <a:avLst/>
          </a:prstGeom>
          <a:noFill/>
          <a:ln w="9525">
            <a:solidFill>
              <a:srgbClr val="080808"/>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19" name="Oval 63"/>
          <p:cNvSpPr>
            <a:spLocks noChangeArrowheads="1"/>
          </p:cNvSpPr>
          <p:nvPr/>
        </p:nvSpPr>
        <p:spPr bwMode="auto">
          <a:xfrm>
            <a:off x="3656715" y="5104089"/>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20" name="Oval 64"/>
          <p:cNvSpPr>
            <a:spLocks noChangeArrowheads="1"/>
          </p:cNvSpPr>
          <p:nvPr/>
        </p:nvSpPr>
        <p:spPr bwMode="auto">
          <a:xfrm>
            <a:off x="3951277" y="5104089"/>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21" name="Oval 65"/>
          <p:cNvSpPr>
            <a:spLocks noChangeArrowheads="1"/>
          </p:cNvSpPr>
          <p:nvPr/>
        </p:nvSpPr>
        <p:spPr bwMode="auto">
          <a:xfrm>
            <a:off x="4245838" y="5104089"/>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22" name="Line 66"/>
          <p:cNvSpPr>
            <a:spLocks noChangeShapeType="1"/>
          </p:cNvSpPr>
          <p:nvPr/>
        </p:nvSpPr>
        <p:spPr bwMode="auto">
          <a:xfrm>
            <a:off x="3576783" y="3929831"/>
            <a:ext cx="142100" cy="1174258"/>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23" name="Line 67"/>
          <p:cNvSpPr>
            <a:spLocks noChangeShapeType="1"/>
          </p:cNvSpPr>
          <p:nvPr/>
        </p:nvSpPr>
        <p:spPr bwMode="auto">
          <a:xfrm>
            <a:off x="3616749" y="3929831"/>
            <a:ext cx="426300" cy="1174258"/>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24" name="Line 68"/>
          <p:cNvSpPr>
            <a:spLocks noChangeShapeType="1"/>
          </p:cNvSpPr>
          <p:nvPr/>
        </p:nvSpPr>
        <p:spPr bwMode="auto">
          <a:xfrm>
            <a:off x="3647833" y="3929831"/>
            <a:ext cx="710501" cy="1174258"/>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25" name="Oval 69"/>
          <p:cNvSpPr>
            <a:spLocks noChangeArrowheads="1"/>
          </p:cNvSpPr>
          <p:nvPr/>
        </p:nvSpPr>
        <p:spPr bwMode="auto">
          <a:xfrm>
            <a:off x="4803878" y="2893720"/>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26" name="Oval 70"/>
          <p:cNvSpPr>
            <a:spLocks noChangeArrowheads="1"/>
          </p:cNvSpPr>
          <p:nvPr/>
        </p:nvSpPr>
        <p:spPr bwMode="auto">
          <a:xfrm>
            <a:off x="5372278" y="2893720"/>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27" name="Oval 71"/>
          <p:cNvSpPr>
            <a:spLocks noChangeArrowheads="1"/>
          </p:cNvSpPr>
          <p:nvPr/>
        </p:nvSpPr>
        <p:spPr bwMode="auto">
          <a:xfrm>
            <a:off x="5921436" y="2893720"/>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28" name="Line 72"/>
          <p:cNvSpPr>
            <a:spLocks noChangeShapeType="1"/>
          </p:cNvSpPr>
          <p:nvPr/>
        </p:nvSpPr>
        <p:spPr bwMode="auto">
          <a:xfrm flipH="1">
            <a:off x="4926735" y="2341128"/>
            <a:ext cx="355250" cy="552592"/>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29" name="Line 73"/>
          <p:cNvSpPr>
            <a:spLocks noChangeShapeType="1"/>
          </p:cNvSpPr>
          <p:nvPr/>
        </p:nvSpPr>
        <p:spPr bwMode="auto">
          <a:xfrm>
            <a:off x="5302708" y="2341128"/>
            <a:ext cx="142100" cy="552592"/>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30" name="Line 74"/>
          <p:cNvSpPr>
            <a:spLocks noChangeShapeType="1"/>
          </p:cNvSpPr>
          <p:nvPr/>
        </p:nvSpPr>
        <p:spPr bwMode="auto">
          <a:xfrm>
            <a:off x="5353035" y="2341128"/>
            <a:ext cx="639451" cy="552592"/>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31" name="Oval 75"/>
          <p:cNvSpPr>
            <a:spLocks noChangeArrowheads="1"/>
          </p:cNvSpPr>
          <p:nvPr/>
        </p:nvSpPr>
        <p:spPr bwMode="auto">
          <a:xfrm>
            <a:off x="4346493" y="3734121"/>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32" name="Oval 76"/>
          <p:cNvSpPr>
            <a:spLocks noChangeArrowheads="1"/>
          </p:cNvSpPr>
          <p:nvPr/>
        </p:nvSpPr>
        <p:spPr bwMode="auto">
          <a:xfrm>
            <a:off x="4678060" y="3734121"/>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33" name="Oval 77"/>
          <p:cNvSpPr>
            <a:spLocks noChangeArrowheads="1"/>
          </p:cNvSpPr>
          <p:nvPr/>
        </p:nvSpPr>
        <p:spPr bwMode="auto">
          <a:xfrm>
            <a:off x="4997785" y="3722609"/>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34" name="Line 78"/>
          <p:cNvSpPr>
            <a:spLocks noChangeShapeType="1"/>
          </p:cNvSpPr>
          <p:nvPr/>
        </p:nvSpPr>
        <p:spPr bwMode="auto">
          <a:xfrm flipH="1">
            <a:off x="4500434" y="3100942"/>
            <a:ext cx="355250" cy="621666"/>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35" name="Line 79"/>
          <p:cNvSpPr>
            <a:spLocks noChangeShapeType="1"/>
          </p:cNvSpPr>
          <p:nvPr/>
        </p:nvSpPr>
        <p:spPr bwMode="auto">
          <a:xfrm flipH="1">
            <a:off x="4784635" y="3100942"/>
            <a:ext cx="71050" cy="621666"/>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36" name="Line 80"/>
          <p:cNvSpPr>
            <a:spLocks noChangeShapeType="1"/>
          </p:cNvSpPr>
          <p:nvPr/>
        </p:nvSpPr>
        <p:spPr bwMode="auto">
          <a:xfrm>
            <a:off x="4855685" y="3100942"/>
            <a:ext cx="213150" cy="621666"/>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37" name="Oval 81"/>
          <p:cNvSpPr>
            <a:spLocks noChangeArrowheads="1"/>
          </p:cNvSpPr>
          <p:nvPr/>
        </p:nvSpPr>
        <p:spPr bwMode="auto">
          <a:xfrm>
            <a:off x="4519677" y="5104089"/>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38" name="Oval 82"/>
          <p:cNvSpPr>
            <a:spLocks noChangeArrowheads="1"/>
          </p:cNvSpPr>
          <p:nvPr/>
        </p:nvSpPr>
        <p:spPr bwMode="auto">
          <a:xfrm>
            <a:off x="4814239" y="5104089"/>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39" name="Oval 83"/>
          <p:cNvSpPr>
            <a:spLocks noChangeArrowheads="1"/>
          </p:cNvSpPr>
          <p:nvPr/>
        </p:nvSpPr>
        <p:spPr bwMode="auto">
          <a:xfrm>
            <a:off x="5108801" y="5104089"/>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40" name="Line 84"/>
          <p:cNvSpPr>
            <a:spLocks noChangeShapeType="1"/>
          </p:cNvSpPr>
          <p:nvPr/>
        </p:nvSpPr>
        <p:spPr bwMode="auto">
          <a:xfrm flipH="1">
            <a:off x="4642535" y="3929831"/>
            <a:ext cx="142100" cy="1174258"/>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1" name="Line 85"/>
          <p:cNvSpPr>
            <a:spLocks noChangeShapeType="1"/>
          </p:cNvSpPr>
          <p:nvPr/>
        </p:nvSpPr>
        <p:spPr bwMode="auto">
          <a:xfrm>
            <a:off x="4784635" y="3929831"/>
            <a:ext cx="142100" cy="1174258"/>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2" name="Line 86"/>
          <p:cNvSpPr>
            <a:spLocks noChangeShapeType="1"/>
          </p:cNvSpPr>
          <p:nvPr/>
        </p:nvSpPr>
        <p:spPr bwMode="auto">
          <a:xfrm>
            <a:off x="4784635" y="3929831"/>
            <a:ext cx="426300" cy="1174258"/>
          </a:xfrm>
          <a:prstGeom prst="line">
            <a:avLst/>
          </a:prstGeom>
          <a:noFill/>
          <a:ln w="19050">
            <a:solidFill>
              <a:srgbClr val="080808"/>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3" name="Oval 87"/>
          <p:cNvSpPr>
            <a:spLocks noChangeArrowheads="1"/>
          </p:cNvSpPr>
          <p:nvPr/>
        </p:nvSpPr>
        <p:spPr bwMode="auto">
          <a:xfrm>
            <a:off x="5361917" y="5104089"/>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44" name="Oval 88"/>
          <p:cNvSpPr>
            <a:spLocks noChangeArrowheads="1"/>
          </p:cNvSpPr>
          <p:nvPr/>
        </p:nvSpPr>
        <p:spPr bwMode="auto">
          <a:xfrm>
            <a:off x="5656479" y="5104089"/>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45" name="Oval 89"/>
          <p:cNvSpPr>
            <a:spLocks noChangeArrowheads="1"/>
          </p:cNvSpPr>
          <p:nvPr/>
        </p:nvSpPr>
        <p:spPr bwMode="auto">
          <a:xfrm>
            <a:off x="5951040" y="5104089"/>
            <a:ext cx="213150" cy="207222"/>
          </a:xfrm>
          <a:prstGeom prst="ellipse">
            <a:avLst/>
          </a:prstGeom>
          <a:solidFill>
            <a:srgbClr val="663300"/>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46" name="Line 90"/>
          <p:cNvSpPr>
            <a:spLocks noChangeShapeType="1"/>
          </p:cNvSpPr>
          <p:nvPr/>
        </p:nvSpPr>
        <p:spPr bwMode="auto">
          <a:xfrm>
            <a:off x="5068835" y="3929831"/>
            <a:ext cx="355250" cy="1174258"/>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7" name="Line 91"/>
          <p:cNvSpPr>
            <a:spLocks noChangeShapeType="1"/>
          </p:cNvSpPr>
          <p:nvPr/>
        </p:nvSpPr>
        <p:spPr bwMode="auto">
          <a:xfrm>
            <a:off x="5139885" y="3929831"/>
            <a:ext cx="568401" cy="1174258"/>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8" name="Line 92"/>
          <p:cNvSpPr>
            <a:spLocks noChangeShapeType="1"/>
          </p:cNvSpPr>
          <p:nvPr/>
        </p:nvSpPr>
        <p:spPr bwMode="auto">
          <a:xfrm>
            <a:off x="5210935" y="3860757"/>
            <a:ext cx="781551" cy="1243332"/>
          </a:xfrm>
          <a:prstGeom prst="line">
            <a:avLst/>
          </a:prstGeom>
          <a:noFill/>
          <a:ln w="19050" cap="rnd">
            <a:solidFill>
              <a:schemeClr val="tx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49" name="Oval 93"/>
          <p:cNvSpPr>
            <a:spLocks noChangeArrowheads="1"/>
          </p:cNvSpPr>
          <p:nvPr/>
        </p:nvSpPr>
        <p:spPr bwMode="auto">
          <a:xfrm>
            <a:off x="5942159" y="3734121"/>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50" name="Oval 94"/>
          <p:cNvSpPr>
            <a:spLocks noChangeArrowheads="1"/>
          </p:cNvSpPr>
          <p:nvPr/>
        </p:nvSpPr>
        <p:spPr bwMode="auto">
          <a:xfrm>
            <a:off x="6312212" y="3734121"/>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51" name="Oval 95"/>
          <p:cNvSpPr>
            <a:spLocks noChangeArrowheads="1"/>
          </p:cNvSpPr>
          <p:nvPr/>
        </p:nvSpPr>
        <p:spPr bwMode="auto">
          <a:xfrm>
            <a:off x="6631937" y="3722609"/>
            <a:ext cx="213150" cy="207222"/>
          </a:xfrm>
          <a:prstGeom prst="ellipse">
            <a:avLst/>
          </a:prstGeom>
          <a:solidFill>
            <a:srgbClr val="663300"/>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52" name="Line 96"/>
          <p:cNvSpPr>
            <a:spLocks noChangeShapeType="1"/>
          </p:cNvSpPr>
          <p:nvPr/>
        </p:nvSpPr>
        <p:spPr bwMode="auto">
          <a:xfrm>
            <a:off x="6063536" y="3100942"/>
            <a:ext cx="0" cy="621666"/>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53" name="Line 97"/>
          <p:cNvSpPr>
            <a:spLocks noChangeShapeType="1"/>
          </p:cNvSpPr>
          <p:nvPr/>
        </p:nvSpPr>
        <p:spPr bwMode="auto">
          <a:xfrm>
            <a:off x="6113863" y="3090869"/>
            <a:ext cx="284200" cy="621666"/>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54" name="Line 98"/>
          <p:cNvSpPr>
            <a:spLocks noChangeShapeType="1"/>
          </p:cNvSpPr>
          <p:nvPr/>
        </p:nvSpPr>
        <p:spPr bwMode="auto">
          <a:xfrm>
            <a:off x="6134586" y="3031868"/>
            <a:ext cx="568401" cy="690740"/>
          </a:xfrm>
          <a:prstGeom prst="line">
            <a:avLst/>
          </a:prstGeom>
          <a:noFill/>
          <a:ln w="19050" cap="rnd">
            <a:solidFill>
              <a:schemeClr val="hlink"/>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55" name="Oval 99"/>
          <p:cNvSpPr>
            <a:spLocks noChangeArrowheads="1"/>
          </p:cNvSpPr>
          <p:nvPr/>
        </p:nvSpPr>
        <p:spPr bwMode="auto">
          <a:xfrm>
            <a:off x="6235241" y="5085382"/>
            <a:ext cx="213150" cy="207222"/>
          </a:xfrm>
          <a:prstGeom prst="ellipse">
            <a:avLst/>
          </a:prstGeom>
          <a:solidFill>
            <a:schemeClr val="bg1">
              <a:lumMod val="85000"/>
            </a:schemeClr>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56" name="Oval 100"/>
          <p:cNvSpPr>
            <a:spLocks noChangeArrowheads="1"/>
          </p:cNvSpPr>
          <p:nvPr/>
        </p:nvSpPr>
        <p:spPr bwMode="auto">
          <a:xfrm>
            <a:off x="6529802" y="5085382"/>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57" name="Oval 101"/>
          <p:cNvSpPr>
            <a:spLocks noChangeArrowheads="1"/>
          </p:cNvSpPr>
          <p:nvPr/>
        </p:nvSpPr>
        <p:spPr bwMode="auto">
          <a:xfrm>
            <a:off x="6824364" y="5085382"/>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58" name="Line 102"/>
          <p:cNvSpPr>
            <a:spLocks noChangeShapeType="1"/>
          </p:cNvSpPr>
          <p:nvPr/>
        </p:nvSpPr>
        <p:spPr bwMode="auto">
          <a:xfrm>
            <a:off x="6063536" y="3929831"/>
            <a:ext cx="284200" cy="1174258"/>
          </a:xfrm>
          <a:prstGeom prst="line">
            <a:avLst/>
          </a:prstGeom>
          <a:noFill/>
          <a:ln w="19050" cap="rnd">
            <a:solidFill>
              <a:schemeClr val="accent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59" name="Line 103"/>
          <p:cNvSpPr>
            <a:spLocks noChangeShapeType="1"/>
          </p:cNvSpPr>
          <p:nvPr/>
        </p:nvSpPr>
        <p:spPr bwMode="auto">
          <a:xfrm>
            <a:off x="6094621" y="3929831"/>
            <a:ext cx="466266" cy="1174258"/>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60" name="Line 104"/>
          <p:cNvSpPr>
            <a:spLocks noChangeShapeType="1"/>
          </p:cNvSpPr>
          <p:nvPr/>
        </p:nvSpPr>
        <p:spPr bwMode="auto">
          <a:xfrm>
            <a:off x="6134586" y="3929831"/>
            <a:ext cx="781551" cy="1174258"/>
          </a:xfrm>
          <a:prstGeom prst="line">
            <a:avLst/>
          </a:prstGeom>
          <a:noFill/>
          <a:ln w="19050">
            <a:solidFill>
              <a:schemeClr val="hlink"/>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61" name="Oval 105"/>
          <p:cNvSpPr>
            <a:spLocks noChangeArrowheads="1"/>
          </p:cNvSpPr>
          <p:nvPr/>
        </p:nvSpPr>
        <p:spPr bwMode="auto">
          <a:xfrm>
            <a:off x="7098203" y="5065235"/>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62" name="Oval 106"/>
          <p:cNvSpPr>
            <a:spLocks noChangeArrowheads="1"/>
          </p:cNvSpPr>
          <p:nvPr/>
        </p:nvSpPr>
        <p:spPr bwMode="auto">
          <a:xfrm>
            <a:off x="7392765" y="5065235"/>
            <a:ext cx="213150" cy="207222"/>
          </a:xfrm>
          <a:prstGeom prst="ellipse">
            <a:avLst/>
          </a:prstGeom>
          <a:solidFill>
            <a:srgbClr val="FF3300"/>
          </a:solidFill>
          <a:ln w="19050" cap="rnd">
            <a:solidFill>
              <a:srgbClr val="080808"/>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63" name="Oval 107"/>
          <p:cNvSpPr>
            <a:spLocks noChangeArrowheads="1"/>
          </p:cNvSpPr>
          <p:nvPr/>
        </p:nvSpPr>
        <p:spPr bwMode="auto">
          <a:xfrm>
            <a:off x="7687327" y="5065235"/>
            <a:ext cx="213150" cy="207222"/>
          </a:xfrm>
          <a:prstGeom prst="ellipse">
            <a:avLst/>
          </a:prstGeom>
          <a:solidFill>
            <a:srgbClr val="663300"/>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64" name="Line 108"/>
          <p:cNvSpPr>
            <a:spLocks noChangeShapeType="1"/>
          </p:cNvSpPr>
          <p:nvPr/>
        </p:nvSpPr>
        <p:spPr bwMode="auto">
          <a:xfrm>
            <a:off x="6418787" y="3929831"/>
            <a:ext cx="781551" cy="1105184"/>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65" name="Line 109"/>
          <p:cNvSpPr>
            <a:spLocks noChangeShapeType="1"/>
          </p:cNvSpPr>
          <p:nvPr/>
        </p:nvSpPr>
        <p:spPr bwMode="auto">
          <a:xfrm>
            <a:off x="6458752" y="3929831"/>
            <a:ext cx="994701" cy="1105184"/>
          </a:xfrm>
          <a:prstGeom prst="line">
            <a:avLst/>
          </a:prstGeom>
          <a:noFill/>
          <a:ln w="19050" cap="rnd">
            <a:solidFill>
              <a:srgbClr val="FF33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66" name="Line 110"/>
          <p:cNvSpPr>
            <a:spLocks noChangeShapeType="1"/>
          </p:cNvSpPr>
          <p:nvPr/>
        </p:nvSpPr>
        <p:spPr bwMode="auto">
          <a:xfrm>
            <a:off x="6489837" y="3929831"/>
            <a:ext cx="1278901" cy="1105184"/>
          </a:xfrm>
          <a:prstGeom prst="line">
            <a:avLst/>
          </a:prstGeom>
          <a:noFill/>
          <a:ln w="19050">
            <a:solidFill>
              <a:srgbClr val="080808"/>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67" name="Text Box 111"/>
          <p:cNvSpPr txBox="1">
            <a:spLocks noChangeArrowheads="1"/>
          </p:cNvSpPr>
          <p:nvPr/>
        </p:nvSpPr>
        <p:spPr bwMode="auto">
          <a:xfrm>
            <a:off x="6800681" y="3129723"/>
            <a:ext cx="415939"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a:t>
            </a:r>
          </a:p>
        </p:txBody>
      </p:sp>
      <p:sp>
        <p:nvSpPr>
          <p:cNvPr id="96368" name="Oval 112"/>
          <p:cNvSpPr>
            <a:spLocks noChangeArrowheads="1"/>
          </p:cNvSpPr>
          <p:nvPr/>
        </p:nvSpPr>
        <p:spPr bwMode="auto">
          <a:xfrm>
            <a:off x="6793280" y="2893720"/>
            <a:ext cx="213150" cy="207222"/>
          </a:xfrm>
          <a:prstGeom prst="ellipse">
            <a:avLst/>
          </a:prstGeom>
          <a:solidFill>
            <a:schemeClr val="bg1">
              <a:lumMod val="85000"/>
            </a:schemeClr>
          </a:solidFill>
          <a:ln w="19050">
            <a:solidFill>
              <a:srgbClr val="080808"/>
            </a:solidFill>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69" name="Oval 113"/>
          <p:cNvSpPr>
            <a:spLocks noChangeArrowheads="1"/>
          </p:cNvSpPr>
          <p:nvPr/>
        </p:nvSpPr>
        <p:spPr bwMode="auto">
          <a:xfrm>
            <a:off x="7361681" y="2893720"/>
            <a:ext cx="213150" cy="207222"/>
          </a:xfrm>
          <a:prstGeom prst="ellipse">
            <a:avLst/>
          </a:prstGeom>
          <a:solidFill>
            <a:srgbClr val="FF3300"/>
          </a:solidFill>
          <a:ln w="19050">
            <a:solidFill>
              <a:srgbClr val="08080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Times New Roman" pitchFamily="18" charset="0"/>
              <a:cs typeface="Times New Roman" pitchFamily="18" charset="0"/>
            </a:endParaRPr>
          </a:p>
        </p:txBody>
      </p:sp>
      <p:sp>
        <p:nvSpPr>
          <p:cNvPr id="96370" name="Oval 114"/>
          <p:cNvSpPr>
            <a:spLocks noChangeArrowheads="1"/>
          </p:cNvSpPr>
          <p:nvPr/>
        </p:nvSpPr>
        <p:spPr bwMode="auto">
          <a:xfrm>
            <a:off x="7910838" y="2893720"/>
            <a:ext cx="213150" cy="207222"/>
          </a:xfrm>
          <a:prstGeom prst="ellipse">
            <a:avLst/>
          </a:prstGeom>
          <a:solidFill>
            <a:srgbClr val="663300"/>
          </a:solidFill>
          <a:ln w="19050" cap="rnd">
            <a:solidFill>
              <a:srgbClr val="080808"/>
            </a:solidFill>
            <a:prstDash val="sysDot"/>
            <a:miter lim="800000"/>
            <a:headEnd/>
            <a:tailEnd/>
          </a:ln>
          <a:effectLst/>
        </p:spPr>
        <p:txBody>
          <a:bodyPr wrap="none" anchor="ctr"/>
          <a:lstStyle/>
          <a:p>
            <a:endParaRPr lang="zh-CN" altLang="en-US" sz="2400">
              <a:latin typeface="Times New Roman" pitchFamily="18" charset="0"/>
              <a:cs typeface="Times New Roman" pitchFamily="18" charset="0"/>
            </a:endParaRPr>
          </a:p>
        </p:txBody>
      </p:sp>
      <p:sp>
        <p:nvSpPr>
          <p:cNvPr id="96371" name="Line 115"/>
          <p:cNvSpPr>
            <a:spLocks noChangeShapeType="1"/>
          </p:cNvSpPr>
          <p:nvPr/>
        </p:nvSpPr>
        <p:spPr bwMode="auto">
          <a:xfrm>
            <a:off x="6824364" y="2341128"/>
            <a:ext cx="71050" cy="552592"/>
          </a:xfrm>
          <a:prstGeom prst="line">
            <a:avLst/>
          </a:prstGeom>
          <a:noFill/>
          <a:ln w="19050">
            <a:solidFill>
              <a:schemeClr val="accent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2" name="Line 116"/>
          <p:cNvSpPr>
            <a:spLocks noChangeShapeType="1"/>
          </p:cNvSpPr>
          <p:nvPr/>
        </p:nvSpPr>
        <p:spPr bwMode="auto">
          <a:xfrm>
            <a:off x="6916137" y="2341128"/>
            <a:ext cx="497351" cy="552592"/>
          </a:xfrm>
          <a:prstGeom prst="line">
            <a:avLst/>
          </a:prstGeom>
          <a:noFill/>
          <a:ln w="19050">
            <a:solidFill>
              <a:srgbClr val="FF33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3" name="Line 117"/>
          <p:cNvSpPr>
            <a:spLocks noChangeShapeType="1"/>
          </p:cNvSpPr>
          <p:nvPr/>
        </p:nvSpPr>
        <p:spPr bwMode="auto">
          <a:xfrm>
            <a:off x="6916137" y="2272054"/>
            <a:ext cx="1065751" cy="621666"/>
          </a:xfrm>
          <a:prstGeom prst="line">
            <a:avLst/>
          </a:prstGeom>
          <a:noFill/>
          <a:ln w="19050" cap="rnd">
            <a:solidFill>
              <a:srgbClr val="080808"/>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4" name="Text Box 118"/>
          <p:cNvSpPr txBox="1">
            <a:spLocks noChangeArrowheads="1"/>
          </p:cNvSpPr>
          <p:nvPr/>
        </p:nvSpPr>
        <p:spPr bwMode="auto">
          <a:xfrm>
            <a:off x="7342438" y="3131162"/>
            <a:ext cx="415939"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a:t>
            </a:r>
          </a:p>
        </p:txBody>
      </p:sp>
      <p:sp>
        <p:nvSpPr>
          <p:cNvPr id="96375" name="Text Box 119"/>
          <p:cNvSpPr txBox="1">
            <a:spLocks noChangeArrowheads="1"/>
          </p:cNvSpPr>
          <p:nvPr/>
        </p:nvSpPr>
        <p:spPr bwMode="auto">
          <a:xfrm>
            <a:off x="7900477" y="3139797"/>
            <a:ext cx="415939"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a:t>
            </a:r>
          </a:p>
        </p:txBody>
      </p:sp>
      <p:sp>
        <p:nvSpPr>
          <p:cNvPr id="96376" name="Freeform 120"/>
          <p:cNvSpPr>
            <a:spLocks/>
          </p:cNvSpPr>
          <p:nvPr/>
        </p:nvSpPr>
        <p:spPr bwMode="auto">
          <a:xfrm>
            <a:off x="1646589" y="3100942"/>
            <a:ext cx="615767" cy="2072221"/>
          </a:xfrm>
          <a:custGeom>
            <a:avLst/>
            <a:gdLst>
              <a:gd name="T0" fmla="*/ 152 w 416"/>
              <a:gd name="T1" fmla="*/ 1440 h 1440"/>
              <a:gd name="T2" fmla="*/ 152 w 416"/>
              <a:gd name="T3" fmla="*/ 1344 h 1440"/>
              <a:gd name="T4" fmla="*/ 56 w 416"/>
              <a:gd name="T5" fmla="*/ 1152 h 1440"/>
              <a:gd name="T6" fmla="*/ 56 w 416"/>
              <a:gd name="T7" fmla="*/ 912 h 1440"/>
              <a:gd name="T8" fmla="*/ 8 w 416"/>
              <a:gd name="T9" fmla="*/ 720 h 1440"/>
              <a:gd name="T10" fmla="*/ 8 w 416"/>
              <a:gd name="T11" fmla="*/ 528 h 1440"/>
              <a:gd name="T12" fmla="*/ 56 w 416"/>
              <a:gd name="T13" fmla="*/ 432 h 1440"/>
              <a:gd name="T14" fmla="*/ 152 w 416"/>
              <a:gd name="T15" fmla="*/ 336 h 1440"/>
              <a:gd name="T16" fmla="*/ 248 w 416"/>
              <a:gd name="T17" fmla="*/ 192 h 1440"/>
              <a:gd name="T18" fmla="*/ 392 w 416"/>
              <a:gd name="T19" fmla="*/ 48 h 1440"/>
              <a:gd name="T20" fmla="*/ 392 w 416"/>
              <a:gd name="T21" fmla="*/ 0 h 14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6" h="1440">
                <a:moveTo>
                  <a:pt x="152" y="1440"/>
                </a:moveTo>
                <a:cubicBezTo>
                  <a:pt x="160" y="1416"/>
                  <a:pt x="168" y="1392"/>
                  <a:pt x="152" y="1344"/>
                </a:cubicBezTo>
                <a:cubicBezTo>
                  <a:pt x="136" y="1296"/>
                  <a:pt x="72" y="1224"/>
                  <a:pt x="56" y="1152"/>
                </a:cubicBezTo>
                <a:cubicBezTo>
                  <a:pt x="40" y="1080"/>
                  <a:pt x="64" y="984"/>
                  <a:pt x="56" y="912"/>
                </a:cubicBezTo>
                <a:cubicBezTo>
                  <a:pt x="48" y="840"/>
                  <a:pt x="16" y="784"/>
                  <a:pt x="8" y="720"/>
                </a:cubicBezTo>
                <a:cubicBezTo>
                  <a:pt x="0" y="656"/>
                  <a:pt x="0" y="576"/>
                  <a:pt x="8" y="528"/>
                </a:cubicBezTo>
                <a:cubicBezTo>
                  <a:pt x="16" y="480"/>
                  <a:pt x="32" y="464"/>
                  <a:pt x="56" y="432"/>
                </a:cubicBezTo>
                <a:cubicBezTo>
                  <a:pt x="80" y="400"/>
                  <a:pt x="120" y="376"/>
                  <a:pt x="152" y="336"/>
                </a:cubicBezTo>
                <a:cubicBezTo>
                  <a:pt x="184" y="296"/>
                  <a:pt x="208" y="240"/>
                  <a:pt x="248" y="192"/>
                </a:cubicBezTo>
                <a:cubicBezTo>
                  <a:pt x="288" y="144"/>
                  <a:pt x="368" y="80"/>
                  <a:pt x="392" y="48"/>
                </a:cubicBezTo>
                <a:cubicBezTo>
                  <a:pt x="416" y="16"/>
                  <a:pt x="392" y="8"/>
                  <a:pt x="392"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7" name="Freeform 121"/>
          <p:cNvSpPr>
            <a:spLocks/>
          </p:cNvSpPr>
          <p:nvPr/>
        </p:nvSpPr>
        <p:spPr bwMode="auto">
          <a:xfrm>
            <a:off x="2226832" y="2272054"/>
            <a:ext cx="1349952" cy="1761388"/>
          </a:xfrm>
          <a:custGeom>
            <a:avLst/>
            <a:gdLst>
              <a:gd name="T0" fmla="*/ 0 w 912"/>
              <a:gd name="T1" fmla="*/ 1152 h 1224"/>
              <a:gd name="T2" fmla="*/ 48 w 912"/>
              <a:gd name="T3" fmla="*/ 1200 h 1224"/>
              <a:gd name="T4" fmla="*/ 96 w 912"/>
              <a:gd name="T5" fmla="*/ 1200 h 1224"/>
              <a:gd name="T6" fmla="*/ 144 w 912"/>
              <a:gd name="T7" fmla="*/ 1056 h 1224"/>
              <a:gd name="T8" fmla="*/ 192 w 912"/>
              <a:gd name="T9" fmla="*/ 864 h 1224"/>
              <a:gd name="T10" fmla="*/ 240 w 912"/>
              <a:gd name="T11" fmla="*/ 720 h 1224"/>
              <a:gd name="T12" fmla="*/ 336 w 912"/>
              <a:gd name="T13" fmla="*/ 576 h 1224"/>
              <a:gd name="T14" fmla="*/ 480 w 912"/>
              <a:gd name="T15" fmla="*/ 384 h 1224"/>
              <a:gd name="T16" fmla="*/ 576 w 912"/>
              <a:gd name="T17" fmla="*/ 288 h 1224"/>
              <a:gd name="T18" fmla="*/ 720 w 912"/>
              <a:gd name="T19" fmla="*/ 144 h 1224"/>
              <a:gd name="T20" fmla="*/ 912 w 912"/>
              <a:gd name="T21" fmla="*/ 0 h 1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2" h="1224">
                <a:moveTo>
                  <a:pt x="0" y="1152"/>
                </a:moveTo>
                <a:cubicBezTo>
                  <a:pt x="16" y="1172"/>
                  <a:pt x="32" y="1192"/>
                  <a:pt x="48" y="1200"/>
                </a:cubicBezTo>
                <a:cubicBezTo>
                  <a:pt x="64" y="1208"/>
                  <a:pt x="80" y="1224"/>
                  <a:pt x="96" y="1200"/>
                </a:cubicBezTo>
                <a:cubicBezTo>
                  <a:pt x="112" y="1176"/>
                  <a:pt x="128" y="1112"/>
                  <a:pt x="144" y="1056"/>
                </a:cubicBezTo>
                <a:cubicBezTo>
                  <a:pt x="160" y="1000"/>
                  <a:pt x="176" y="920"/>
                  <a:pt x="192" y="864"/>
                </a:cubicBezTo>
                <a:cubicBezTo>
                  <a:pt x="208" y="808"/>
                  <a:pt x="216" y="768"/>
                  <a:pt x="240" y="720"/>
                </a:cubicBezTo>
                <a:cubicBezTo>
                  <a:pt x="264" y="672"/>
                  <a:pt x="296" y="632"/>
                  <a:pt x="336" y="576"/>
                </a:cubicBezTo>
                <a:cubicBezTo>
                  <a:pt x="376" y="520"/>
                  <a:pt x="440" y="432"/>
                  <a:pt x="480" y="384"/>
                </a:cubicBezTo>
                <a:cubicBezTo>
                  <a:pt x="520" y="336"/>
                  <a:pt x="536" y="328"/>
                  <a:pt x="576" y="288"/>
                </a:cubicBezTo>
                <a:cubicBezTo>
                  <a:pt x="616" y="248"/>
                  <a:pt x="664" y="192"/>
                  <a:pt x="720" y="144"/>
                </a:cubicBezTo>
                <a:cubicBezTo>
                  <a:pt x="776" y="96"/>
                  <a:pt x="844" y="48"/>
                  <a:pt x="912"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8" name="Freeform 122"/>
          <p:cNvSpPr>
            <a:spLocks/>
          </p:cNvSpPr>
          <p:nvPr/>
        </p:nvSpPr>
        <p:spPr bwMode="auto">
          <a:xfrm>
            <a:off x="3422842" y="3929831"/>
            <a:ext cx="153942" cy="1174258"/>
          </a:xfrm>
          <a:custGeom>
            <a:avLst/>
            <a:gdLst>
              <a:gd name="T0" fmla="*/ 56 w 104"/>
              <a:gd name="T1" fmla="*/ 816 h 816"/>
              <a:gd name="T2" fmla="*/ 8 w 104"/>
              <a:gd name="T3" fmla="*/ 672 h 816"/>
              <a:gd name="T4" fmla="*/ 8 w 104"/>
              <a:gd name="T5" fmla="*/ 480 h 816"/>
              <a:gd name="T6" fmla="*/ 56 w 104"/>
              <a:gd name="T7" fmla="*/ 336 h 816"/>
              <a:gd name="T8" fmla="*/ 56 w 104"/>
              <a:gd name="T9" fmla="*/ 192 h 816"/>
              <a:gd name="T10" fmla="*/ 104 w 104"/>
              <a:gd name="T11" fmla="*/ 0 h 8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816">
                <a:moveTo>
                  <a:pt x="56" y="816"/>
                </a:moveTo>
                <a:cubicBezTo>
                  <a:pt x="36" y="772"/>
                  <a:pt x="16" y="728"/>
                  <a:pt x="8" y="672"/>
                </a:cubicBezTo>
                <a:cubicBezTo>
                  <a:pt x="0" y="616"/>
                  <a:pt x="0" y="536"/>
                  <a:pt x="8" y="480"/>
                </a:cubicBezTo>
                <a:cubicBezTo>
                  <a:pt x="16" y="424"/>
                  <a:pt x="48" y="384"/>
                  <a:pt x="56" y="336"/>
                </a:cubicBezTo>
                <a:cubicBezTo>
                  <a:pt x="64" y="288"/>
                  <a:pt x="48" y="248"/>
                  <a:pt x="56" y="192"/>
                </a:cubicBezTo>
                <a:cubicBezTo>
                  <a:pt x="64" y="136"/>
                  <a:pt x="84" y="68"/>
                  <a:pt x="104"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79" name="Freeform 123"/>
          <p:cNvSpPr>
            <a:spLocks/>
          </p:cNvSpPr>
          <p:nvPr/>
        </p:nvSpPr>
        <p:spPr bwMode="auto">
          <a:xfrm>
            <a:off x="4204392" y="1788536"/>
            <a:ext cx="1006543" cy="3315553"/>
          </a:xfrm>
          <a:custGeom>
            <a:avLst/>
            <a:gdLst>
              <a:gd name="T0" fmla="*/ 104 w 680"/>
              <a:gd name="T1" fmla="*/ 2304 h 2304"/>
              <a:gd name="T2" fmla="*/ 104 w 680"/>
              <a:gd name="T3" fmla="*/ 2160 h 2304"/>
              <a:gd name="T4" fmla="*/ 8 w 680"/>
              <a:gd name="T5" fmla="*/ 1872 h 2304"/>
              <a:gd name="T6" fmla="*/ 56 w 680"/>
              <a:gd name="T7" fmla="*/ 1632 h 2304"/>
              <a:gd name="T8" fmla="*/ 56 w 680"/>
              <a:gd name="T9" fmla="*/ 1488 h 2304"/>
              <a:gd name="T10" fmla="*/ 104 w 680"/>
              <a:gd name="T11" fmla="*/ 1248 h 2304"/>
              <a:gd name="T12" fmla="*/ 200 w 680"/>
              <a:gd name="T13" fmla="*/ 864 h 2304"/>
              <a:gd name="T14" fmla="*/ 296 w 680"/>
              <a:gd name="T15" fmla="*/ 576 h 2304"/>
              <a:gd name="T16" fmla="*/ 440 w 680"/>
              <a:gd name="T17" fmla="*/ 288 h 2304"/>
              <a:gd name="T18" fmla="*/ 536 w 680"/>
              <a:gd name="T19" fmla="*/ 144 h 2304"/>
              <a:gd name="T20" fmla="*/ 680 w 680"/>
              <a:gd name="T21" fmla="*/ 0 h 23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80" h="2304">
                <a:moveTo>
                  <a:pt x="104" y="2304"/>
                </a:moveTo>
                <a:cubicBezTo>
                  <a:pt x="112" y="2268"/>
                  <a:pt x="120" y="2232"/>
                  <a:pt x="104" y="2160"/>
                </a:cubicBezTo>
                <a:cubicBezTo>
                  <a:pt x="88" y="2088"/>
                  <a:pt x="16" y="1960"/>
                  <a:pt x="8" y="1872"/>
                </a:cubicBezTo>
                <a:cubicBezTo>
                  <a:pt x="0" y="1784"/>
                  <a:pt x="48" y="1696"/>
                  <a:pt x="56" y="1632"/>
                </a:cubicBezTo>
                <a:cubicBezTo>
                  <a:pt x="64" y="1568"/>
                  <a:pt x="48" y="1552"/>
                  <a:pt x="56" y="1488"/>
                </a:cubicBezTo>
                <a:cubicBezTo>
                  <a:pt x="64" y="1424"/>
                  <a:pt x="80" y="1352"/>
                  <a:pt x="104" y="1248"/>
                </a:cubicBezTo>
                <a:cubicBezTo>
                  <a:pt x="128" y="1144"/>
                  <a:pt x="168" y="976"/>
                  <a:pt x="200" y="864"/>
                </a:cubicBezTo>
                <a:cubicBezTo>
                  <a:pt x="232" y="752"/>
                  <a:pt x="256" y="672"/>
                  <a:pt x="296" y="576"/>
                </a:cubicBezTo>
                <a:cubicBezTo>
                  <a:pt x="336" y="480"/>
                  <a:pt x="400" y="360"/>
                  <a:pt x="440" y="288"/>
                </a:cubicBezTo>
                <a:cubicBezTo>
                  <a:pt x="480" y="216"/>
                  <a:pt x="496" y="192"/>
                  <a:pt x="536" y="144"/>
                </a:cubicBezTo>
                <a:cubicBezTo>
                  <a:pt x="576" y="96"/>
                  <a:pt x="628" y="48"/>
                  <a:pt x="680"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80" name="Freeform 124"/>
          <p:cNvSpPr>
            <a:spLocks/>
          </p:cNvSpPr>
          <p:nvPr/>
        </p:nvSpPr>
        <p:spPr bwMode="auto">
          <a:xfrm>
            <a:off x="4997785" y="3929831"/>
            <a:ext cx="284200" cy="1174258"/>
          </a:xfrm>
          <a:custGeom>
            <a:avLst/>
            <a:gdLst>
              <a:gd name="T0" fmla="*/ 192 w 192"/>
              <a:gd name="T1" fmla="*/ 816 h 816"/>
              <a:gd name="T2" fmla="*/ 144 w 192"/>
              <a:gd name="T3" fmla="*/ 720 h 816"/>
              <a:gd name="T4" fmla="*/ 96 w 192"/>
              <a:gd name="T5" fmla="*/ 528 h 816"/>
              <a:gd name="T6" fmla="*/ 48 w 192"/>
              <a:gd name="T7" fmla="*/ 288 h 816"/>
              <a:gd name="T8" fmla="*/ 0 w 192"/>
              <a:gd name="T9" fmla="*/ 96 h 816"/>
              <a:gd name="T10" fmla="*/ 48 w 192"/>
              <a:gd name="T11" fmla="*/ 0 h 8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2" h="816">
                <a:moveTo>
                  <a:pt x="192" y="816"/>
                </a:moveTo>
                <a:cubicBezTo>
                  <a:pt x="176" y="792"/>
                  <a:pt x="160" y="768"/>
                  <a:pt x="144" y="720"/>
                </a:cubicBezTo>
                <a:cubicBezTo>
                  <a:pt x="128" y="672"/>
                  <a:pt x="112" y="600"/>
                  <a:pt x="96" y="528"/>
                </a:cubicBezTo>
                <a:cubicBezTo>
                  <a:pt x="80" y="456"/>
                  <a:pt x="64" y="360"/>
                  <a:pt x="48" y="288"/>
                </a:cubicBezTo>
                <a:cubicBezTo>
                  <a:pt x="32" y="216"/>
                  <a:pt x="0" y="144"/>
                  <a:pt x="0" y="96"/>
                </a:cubicBezTo>
                <a:cubicBezTo>
                  <a:pt x="0" y="48"/>
                  <a:pt x="24" y="24"/>
                  <a:pt x="48"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81" name="Freeform 125"/>
          <p:cNvSpPr>
            <a:spLocks/>
          </p:cNvSpPr>
          <p:nvPr/>
        </p:nvSpPr>
        <p:spPr bwMode="auto">
          <a:xfrm>
            <a:off x="5128044" y="2341128"/>
            <a:ext cx="165784" cy="1450554"/>
          </a:xfrm>
          <a:custGeom>
            <a:avLst/>
            <a:gdLst>
              <a:gd name="T0" fmla="*/ 56 w 112"/>
              <a:gd name="T1" fmla="*/ 1008 h 1008"/>
              <a:gd name="T2" fmla="*/ 104 w 112"/>
              <a:gd name="T3" fmla="*/ 912 h 1008"/>
              <a:gd name="T4" fmla="*/ 104 w 112"/>
              <a:gd name="T5" fmla="*/ 816 h 1008"/>
              <a:gd name="T6" fmla="*/ 56 w 112"/>
              <a:gd name="T7" fmla="*/ 624 h 1008"/>
              <a:gd name="T8" fmla="*/ 8 w 112"/>
              <a:gd name="T9" fmla="*/ 480 h 1008"/>
              <a:gd name="T10" fmla="*/ 8 w 112"/>
              <a:gd name="T11" fmla="*/ 288 h 1008"/>
              <a:gd name="T12" fmla="*/ 56 w 112"/>
              <a:gd name="T13" fmla="*/ 192 h 1008"/>
              <a:gd name="T14" fmla="*/ 104 w 112"/>
              <a:gd name="T15" fmla="*/ 0 h 10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 h="1008">
                <a:moveTo>
                  <a:pt x="56" y="1008"/>
                </a:moveTo>
                <a:cubicBezTo>
                  <a:pt x="76" y="976"/>
                  <a:pt x="96" y="944"/>
                  <a:pt x="104" y="912"/>
                </a:cubicBezTo>
                <a:cubicBezTo>
                  <a:pt x="112" y="880"/>
                  <a:pt x="112" y="864"/>
                  <a:pt x="104" y="816"/>
                </a:cubicBezTo>
                <a:cubicBezTo>
                  <a:pt x="96" y="768"/>
                  <a:pt x="72" y="680"/>
                  <a:pt x="56" y="624"/>
                </a:cubicBezTo>
                <a:cubicBezTo>
                  <a:pt x="40" y="568"/>
                  <a:pt x="16" y="536"/>
                  <a:pt x="8" y="480"/>
                </a:cubicBezTo>
                <a:cubicBezTo>
                  <a:pt x="0" y="424"/>
                  <a:pt x="0" y="336"/>
                  <a:pt x="8" y="288"/>
                </a:cubicBezTo>
                <a:cubicBezTo>
                  <a:pt x="16" y="240"/>
                  <a:pt x="40" y="240"/>
                  <a:pt x="56" y="192"/>
                </a:cubicBezTo>
                <a:cubicBezTo>
                  <a:pt x="72" y="144"/>
                  <a:pt x="88" y="72"/>
                  <a:pt x="104"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82" name="Freeform 126"/>
          <p:cNvSpPr>
            <a:spLocks/>
          </p:cNvSpPr>
          <p:nvPr/>
        </p:nvSpPr>
        <p:spPr bwMode="auto">
          <a:xfrm>
            <a:off x="6347737" y="3929831"/>
            <a:ext cx="568401" cy="1174258"/>
          </a:xfrm>
          <a:custGeom>
            <a:avLst/>
            <a:gdLst>
              <a:gd name="T0" fmla="*/ 384 w 384"/>
              <a:gd name="T1" fmla="*/ 816 h 816"/>
              <a:gd name="T2" fmla="*/ 336 w 384"/>
              <a:gd name="T3" fmla="*/ 624 h 816"/>
              <a:gd name="T4" fmla="*/ 240 w 384"/>
              <a:gd name="T5" fmla="*/ 432 h 816"/>
              <a:gd name="T6" fmla="*/ 96 w 384"/>
              <a:gd name="T7" fmla="*/ 288 h 816"/>
              <a:gd name="T8" fmla="*/ 48 w 384"/>
              <a:gd name="T9" fmla="*/ 192 h 816"/>
              <a:gd name="T10" fmla="*/ 0 w 384"/>
              <a:gd name="T11" fmla="*/ 0 h 8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4" h="816">
                <a:moveTo>
                  <a:pt x="384" y="816"/>
                </a:moveTo>
                <a:cubicBezTo>
                  <a:pt x="372" y="752"/>
                  <a:pt x="360" y="688"/>
                  <a:pt x="336" y="624"/>
                </a:cubicBezTo>
                <a:cubicBezTo>
                  <a:pt x="312" y="560"/>
                  <a:pt x="280" y="488"/>
                  <a:pt x="240" y="432"/>
                </a:cubicBezTo>
                <a:cubicBezTo>
                  <a:pt x="200" y="376"/>
                  <a:pt x="128" y="328"/>
                  <a:pt x="96" y="288"/>
                </a:cubicBezTo>
                <a:cubicBezTo>
                  <a:pt x="64" y="248"/>
                  <a:pt x="64" y="240"/>
                  <a:pt x="48" y="192"/>
                </a:cubicBezTo>
                <a:cubicBezTo>
                  <a:pt x="32" y="144"/>
                  <a:pt x="16" y="72"/>
                  <a:pt x="0"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83" name="Freeform 127"/>
          <p:cNvSpPr>
            <a:spLocks/>
          </p:cNvSpPr>
          <p:nvPr/>
        </p:nvSpPr>
        <p:spPr bwMode="auto">
          <a:xfrm>
            <a:off x="6253003" y="2341128"/>
            <a:ext cx="1598627" cy="2809010"/>
          </a:xfrm>
          <a:custGeom>
            <a:avLst/>
            <a:gdLst>
              <a:gd name="T0" fmla="*/ 1072 w 1080"/>
              <a:gd name="T1" fmla="*/ 1872 h 1952"/>
              <a:gd name="T2" fmla="*/ 1072 w 1080"/>
              <a:gd name="T3" fmla="*/ 1920 h 1952"/>
              <a:gd name="T4" fmla="*/ 1024 w 1080"/>
              <a:gd name="T5" fmla="*/ 1680 h 1952"/>
              <a:gd name="T6" fmla="*/ 736 w 1080"/>
              <a:gd name="T7" fmla="*/ 1392 h 1952"/>
              <a:gd name="T8" fmla="*/ 592 w 1080"/>
              <a:gd name="T9" fmla="*/ 1104 h 1952"/>
              <a:gd name="T10" fmla="*/ 400 w 1080"/>
              <a:gd name="T11" fmla="*/ 864 h 1952"/>
              <a:gd name="T12" fmla="*/ 64 w 1080"/>
              <a:gd name="T13" fmla="*/ 576 h 1952"/>
              <a:gd name="T14" fmla="*/ 16 w 1080"/>
              <a:gd name="T15" fmla="*/ 336 h 1952"/>
              <a:gd name="T16" fmla="*/ 160 w 1080"/>
              <a:gd name="T17" fmla="*/ 192 h 1952"/>
              <a:gd name="T18" fmla="*/ 304 w 1080"/>
              <a:gd name="T19" fmla="*/ 0 h 19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80" h="1952">
                <a:moveTo>
                  <a:pt x="1072" y="1872"/>
                </a:moveTo>
                <a:cubicBezTo>
                  <a:pt x="1076" y="1912"/>
                  <a:pt x="1080" y="1952"/>
                  <a:pt x="1072" y="1920"/>
                </a:cubicBezTo>
                <a:cubicBezTo>
                  <a:pt x="1064" y="1888"/>
                  <a:pt x="1080" y="1768"/>
                  <a:pt x="1024" y="1680"/>
                </a:cubicBezTo>
                <a:cubicBezTo>
                  <a:pt x="968" y="1592"/>
                  <a:pt x="808" y="1488"/>
                  <a:pt x="736" y="1392"/>
                </a:cubicBezTo>
                <a:cubicBezTo>
                  <a:pt x="664" y="1296"/>
                  <a:pt x="648" y="1192"/>
                  <a:pt x="592" y="1104"/>
                </a:cubicBezTo>
                <a:cubicBezTo>
                  <a:pt x="536" y="1016"/>
                  <a:pt x="488" y="952"/>
                  <a:pt x="400" y="864"/>
                </a:cubicBezTo>
                <a:cubicBezTo>
                  <a:pt x="312" y="776"/>
                  <a:pt x="128" y="664"/>
                  <a:pt x="64" y="576"/>
                </a:cubicBezTo>
                <a:cubicBezTo>
                  <a:pt x="0" y="488"/>
                  <a:pt x="0" y="400"/>
                  <a:pt x="16" y="336"/>
                </a:cubicBezTo>
                <a:cubicBezTo>
                  <a:pt x="32" y="272"/>
                  <a:pt x="112" y="248"/>
                  <a:pt x="160" y="192"/>
                </a:cubicBezTo>
                <a:cubicBezTo>
                  <a:pt x="208" y="136"/>
                  <a:pt x="256" y="68"/>
                  <a:pt x="304" y="0"/>
                </a:cubicBezTo>
              </a:path>
            </a:pathLst>
          </a:custGeom>
          <a:noFill/>
          <a:ln w="9525" cap="flat" cmpd="sng">
            <a:solidFill>
              <a:schemeClr val="accent2"/>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6384" name="Text Box 128"/>
          <p:cNvSpPr txBox="1">
            <a:spLocks noChangeArrowheads="1"/>
          </p:cNvSpPr>
          <p:nvPr/>
        </p:nvSpPr>
        <p:spPr bwMode="auto">
          <a:xfrm>
            <a:off x="1319463" y="5291165"/>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1</a:t>
            </a:r>
          </a:p>
        </p:txBody>
      </p:sp>
      <p:sp>
        <p:nvSpPr>
          <p:cNvPr id="96385" name="Text Box 129"/>
          <p:cNvSpPr txBox="1">
            <a:spLocks noChangeArrowheads="1"/>
          </p:cNvSpPr>
          <p:nvPr/>
        </p:nvSpPr>
        <p:spPr bwMode="auto">
          <a:xfrm>
            <a:off x="1625867" y="5291165"/>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2</a:t>
            </a:r>
          </a:p>
        </p:txBody>
      </p:sp>
      <p:sp>
        <p:nvSpPr>
          <p:cNvPr id="96386" name="Text Box 130"/>
          <p:cNvSpPr txBox="1">
            <a:spLocks noChangeArrowheads="1"/>
          </p:cNvSpPr>
          <p:nvPr/>
        </p:nvSpPr>
        <p:spPr bwMode="auto">
          <a:xfrm>
            <a:off x="2204629" y="5291165"/>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3</a:t>
            </a:r>
          </a:p>
        </p:txBody>
      </p:sp>
      <p:sp>
        <p:nvSpPr>
          <p:cNvPr id="96387" name="Text Box 131"/>
          <p:cNvSpPr txBox="1">
            <a:spLocks noChangeArrowheads="1"/>
          </p:cNvSpPr>
          <p:nvPr/>
        </p:nvSpPr>
        <p:spPr bwMode="auto">
          <a:xfrm>
            <a:off x="3035026" y="5301238"/>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4</a:t>
            </a:r>
          </a:p>
        </p:txBody>
      </p:sp>
      <p:sp>
        <p:nvSpPr>
          <p:cNvPr id="96388" name="Text Box 132"/>
          <p:cNvSpPr txBox="1">
            <a:spLocks noChangeArrowheads="1"/>
          </p:cNvSpPr>
          <p:nvPr/>
        </p:nvSpPr>
        <p:spPr bwMode="auto">
          <a:xfrm>
            <a:off x="3331069" y="5311311"/>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5</a:t>
            </a:r>
          </a:p>
        </p:txBody>
      </p:sp>
      <p:sp>
        <p:nvSpPr>
          <p:cNvPr id="96389" name="Text Box 133"/>
          <p:cNvSpPr txBox="1">
            <a:spLocks noChangeArrowheads="1"/>
          </p:cNvSpPr>
          <p:nvPr/>
        </p:nvSpPr>
        <p:spPr bwMode="auto">
          <a:xfrm>
            <a:off x="4202912" y="5309872"/>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6</a:t>
            </a:r>
          </a:p>
        </p:txBody>
      </p:sp>
      <p:sp>
        <p:nvSpPr>
          <p:cNvPr id="96390" name="Text Box 134"/>
          <p:cNvSpPr txBox="1">
            <a:spLocks noChangeArrowheads="1"/>
          </p:cNvSpPr>
          <p:nvPr/>
        </p:nvSpPr>
        <p:spPr bwMode="auto">
          <a:xfrm>
            <a:off x="4463429" y="5301238"/>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7</a:t>
            </a:r>
          </a:p>
        </p:txBody>
      </p:sp>
      <p:sp>
        <p:nvSpPr>
          <p:cNvPr id="96391" name="Text Box 135"/>
          <p:cNvSpPr txBox="1">
            <a:spLocks noChangeArrowheads="1"/>
          </p:cNvSpPr>
          <p:nvPr/>
        </p:nvSpPr>
        <p:spPr bwMode="auto">
          <a:xfrm>
            <a:off x="5076236" y="5311311"/>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8</a:t>
            </a:r>
          </a:p>
        </p:txBody>
      </p:sp>
      <p:sp>
        <p:nvSpPr>
          <p:cNvPr id="96392" name="Text Box 136"/>
          <p:cNvSpPr txBox="1">
            <a:spLocks noChangeArrowheads="1"/>
          </p:cNvSpPr>
          <p:nvPr/>
        </p:nvSpPr>
        <p:spPr bwMode="auto">
          <a:xfrm>
            <a:off x="5348595" y="5301238"/>
            <a:ext cx="300483"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9</a:t>
            </a:r>
          </a:p>
        </p:txBody>
      </p:sp>
      <p:sp>
        <p:nvSpPr>
          <p:cNvPr id="96393" name="Text Box 137"/>
          <p:cNvSpPr txBox="1">
            <a:spLocks noChangeArrowheads="1"/>
          </p:cNvSpPr>
          <p:nvPr/>
        </p:nvSpPr>
        <p:spPr bwMode="auto">
          <a:xfrm>
            <a:off x="6781438" y="5291165"/>
            <a:ext cx="415939"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10</a:t>
            </a:r>
          </a:p>
        </p:txBody>
      </p:sp>
      <p:sp>
        <p:nvSpPr>
          <p:cNvPr id="96394" name="Text Box 138"/>
          <p:cNvSpPr txBox="1">
            <a:spLocks noChangeArrowheads="1"/>
          </p:cNvSpPr>
          <p:nvPr/>
        </p:nvSpPr>
        <p:spPr bwMode="auto">
          <a:xfrm>
            <a:off x="7074520" y="5291165"/>
            <a:ext cx="407058"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11</a:t>
            </a:r>
          </a:p>
        </p:txBody>
      </p:sp>
      <p:sp>
        <p:nvSpPr>
          <p:cNvPr id="96395" name="Text Box 139"/>
          <p:cNvSpPr txBox="1">
            <a:spLocks noChangeArrowheads="1"/>
          </p:cNvSpPr>
          <p:nvPr/>
        </p:nvSpPr>
        <p:spPr bwMode="auto">
          <a:xfrm>
            <a:off x="7675485" y="5281091"/>
            <a:ext cx="415939" cy="36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kumimoji="1" lang="zh-CN" altLang="en-US" sz="1800">
                <a:latin typeface="Times New Roman" pitchFamily="18" charset="0"/>
                <a:cs typeface="Times New Roman" pitchFamily="18" charset="0"/>
              </a:rPr>
              <a:t>12</a:t>
            </a:r>
          </a:p>
        </p:txBody>
      </p:sp>
      <p:sp>
        <p:nvSpPr>
          <p:cNvPr id="2" name="矩形 1"/>
          <p:cNvSpPr/>
          <p:nvPr/>
        </p:nvSpPr>
        <p:spPr>
          <a:xfrm>
            <a:off x="3221533" y="5929732"/>
            <a:ext cx="2813591" cy="369332"/>
          </a:xfrm>
          <a:prstGeom prst="rect">
            <a:avLst/>
          </a:prstGeom>
        </p:spPr>
        <p:txBody>
          <a:bodyPr wrap="none">
            <a:spAutoFit/>
          </a:bodyPr>
          <a:lstStyle/>
          <a:p>
            <a:r>
              <a:rPr lang="zh-CN" altLang="en-US" dirty="0"/>
              <a:t>图的 </a:t>
            </a:r>
            <a:r>
              <a:rPr lang="en-US" altLang="zh-CN" dirty="0"/>
              <a:t>m </a:t>
            </a:r>
            <a:r>
              <a:rPr lang="zh-CN" altLang="en-US" dirty="0"/>
              <a:t>着色问题解空间树</a:t>
            </a:r>
          </a:p>
        </p:txBody>
      </p:sp>
    </p:spTree>
    <p:extLst>
      <p:ext uri="{BB962C8B-B14F-4D97-AF65-F5344CB8AC3E}">
        <p14:creationId xmlns:p14="http://schemas.microsoft.com/office/powerpoint/2010/main" val="25388065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476672"/>
            <a:ext cx="1467068" cy="369332"/>
          </a:xfrm>
          <a:prstGeom prst="rect">
            <a:avLst/>
          </a:prstGeom>
        </p:spPr>
        <p:txBody>
          <a:bodyPr wrap="none">
            <a:spAutoFit/>
          </a:bodyPr>
          <a:lstStyle/>
          <a:p>
            <a:r>
              <a:rPr lang="en-US" altLang="zh-CN" dirty="0"/>
              <a:t>3</a:t>
            </a:r>
            <a:r>
              <a:rPr lang="zh-CN" altLang="en-US" dirty="0"/>
              <a:t>．算法描述</a:t>
            </a:r>
          </a:p>
        </p:txBody>
      </p:sp>
      <p:sp>
        <p:nvSpPr>
          <p:cNvPr id="4" name="矩形 3"/>
          <p:cNvSpPr/>
          <p:nvPr/>
        </p:nvSpPr>
        <p:spPr>
          <a:xfrm>
            <a:off x="467544" y="875472"/>
            <a:ext cx="7776864" cy="369332"/>
          </a:xfrm>
          <a:prstGeom prst="rect">
            <a:avLst/>
          </a:prstGeom>
        </p:spPr>
        <p:txBody>
          <a:bodyPr wrap="square">
            <a:spAutoFit/>
          </a:bodyPr>
          <a:lstStyle/>
          <a:p>
            <a:r>
              <a:rPr lang="zh-CN" altLang="en-US" dirty="0"/>
              <a:t>根据回溯法的递归描述框架 </a:t>
            </a:r>
            <a:r>
              <a:rPr lang="en-US" altLang="zh-CN" dirty="0"/>
              <a:t>Backtrack </a:t>
            </a:r>
            <a:r>
              <a:rPr lang="zh-CN" altLang="en-US" dirty="0"/>
              <a:t>设计图的 </a:t>
            </a:r>
            <a:r>
              <a:rPr lang="en-US" altLang="zh-CN" dirty="0"/>
              <a:t>m </a:t>
            </a:r>
            <a:r>
              <a:rPr lang="zh-CN" altLang="en-US" dirty="0"/>
              <a:t>着色算法</a:t>
            </a:r>
          </a:p>
        </p:txBody>
      </p:sp>
      <p:sp>
        <p:nvSpPr>
          <p:cNvPr id="5" name="矩形 4"/>
          <p:cNvSpPr/>
          <p:nvPr/>
        </p:nvSpPr>
        <p:spPr>
          <a:xfrm>
            <a:off x="323528" y="1307064"/>
            <a:ext cx="8424936" cy="4609019"/>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用图的邻接矩阵 </a:t>
            </a:r>
            <a:r>
              <a:rPr lang="en-US" altLang="zh-CN" dirty="0"/>
              <a:t>a </a:t>
            </a:r>
            <a:r>
              <a:rPr lang="zh-CN" altLang="en-US" dirty="0"/>
              <a:t>表示无向连通图 </a:t>
            </a:r>
            <a:r>
              <a:rPr lang="en-US" altLang="zh-CN" dirty="0"/>
              <a:t>G= (V, E)</a:t>
            </a:r>
            <a:r>
              <a:rPr lang="zh-CN" altLang="en-US" dirty="0"/>
              <a:t>。</a:t>
            </a:r>
            <a:endParaRPr lang="en-US" altLang="zh-CN" dirty="0"/>
          </a:p>
          <a:p>
            <a:pPr marL="285750" indent="-285750">
              <a:lnSpc>
                <a:spcPct val="150000"/>
              </a:lnSpc>
              <a:buFont typeface="Wingdings" panose="05000000000000000000" pitchFamily="2" charset="2"/>
              <a:buChar char="l"/>
            </a:pPr>
            <a:r>
              <a:rPr lang="zh-CN" altLang="en-US" dirty="0"/>
              <a:t>若</a:t>
            </a:r>
            <a:r>
              <a:rPr lang="en-US" altLang="zh-CN" dirty="0"/>
              <a:t>(</a:t>
            </a:r>
            <a:r>
              <a:rPr lang="en-US" altLang="zh-CN" dirty="0" err="1"/>
              <a:t>i</a:t>
            </a:r>
            <a:r>
              <a:rPr lang="en-US" altLang="zh-CN" dirty="0"/>
              <a:t>, j)</a:t>
            </a:r>
            <a:r>
              <a:rPr lang="zh-CN" altLang="en-US" dirty="0"/>
              <a:t>属于图 </a:t>
            </a:r>
            <a:r>
              <a:rPr lang="en-US" altLang="zh-CN" dirty="0"/>
              <a:t>G=(V, E)</a:t>
            </a:r>
            <a:r>
              <a:rPr lang="zh-CN" altLang="en-US" dirty="0"/>
              <a:t>的边集 </a:t>
            </a:r>
            <a:r>
              <a:rPr lang="en-US" altLang="zh-CN" dirty="0"/>
              <a:t>E</a:t>
            </a:r>
            <a:r>
              <a:rPr lang="zh-CN" altLang="en-US" dirty="0"/>
              <a:t>，则 </a:t>
            </a:r>
            <a:r>
              <a:rPr lang="en-US" altLang="zh-CN" dirty="0"/>
              <a:t>a[</a:t>
            </a:r>
            <a:r>
              <a:rPr lang="en-US" altLang="zh-CN" dirty="0" err="1"/>
              <a:t>i</a:t>
            </a:r>
            <a:r>
              <a:rPr lang="en-US" altLang="zh-CN" dirty="0"/>
              <a:t>][j] = 1</a:t>
            </a:r>
            <a:r>
              <a:rPr lang="zh-CN" altLang="en-US" dirty="0"/>
              <a:t>，否则 </a:t>
            </a:r>
            <a:r>
              <a:rPr lang="en-US" altLang="zh-CN" dirty="0"/>
              <a:t>a[</a:t>
            </a:r>
            <a:r>
              <a:rPr lang="en-US" altLang="zh-CN" dirty="0" err="1"/>
              <a:t>i</a:t>
            </a:r>
            <a:r>
              <a:rPr lang="en-US" altLang="zh-CN" dirty="0"/>
              <a:t>][j]=0</a:t>
            </a:r>
            <a:r>
              <a:rPr lang="zh-CN" altLang="en-US" dirty="0"/>
              <a:t>，整数 </a:t>
            </a:r>
            <a:r>
              <a:rPr lang="en-US" altLang="zh-CN" dirty="0"/>
              <a:t>1, 2, ..., m </a:t>
            </a:r>
            <a:r>
              <a:rPr lang="zh-CN" altLang="en-US" dirty="0"/>
              <a:t>用来表示 </a:t>
            </a:r>
            <a:r>
              <a:rPr lang="en-US" altLang="zh-CN" dirty="0"/>
              <a:t>m </a:t>
            </a:r>
            <a:r>
              <a:rPr lang="zh-CN" altLang="en-US" dirty="0"/>
              <a:t>种不同颜色。</a:t>
            </a:r>
            <a:endParaRPr lang="en-US" altLang="zh-CN" dirty="0"/>
          </a:p>
          <a:p>
            <a:pPr marL="285750" indent="-285750">
              <a:lnSpc>
                <a:spcPct val="150000"/>
              </a:lnSpc>
              <a:buFont typeface="Wingdings" panose="05000000000000000000" pitchFamily="2" charset="2"/>
              <a:buChar char="l"/>
            </a:pPr>
            <a:r>
              <a:rPr lang="zh-CN" altLang="en-US" dirty="0"/>
              <a:t>顶点 </a:t>
            </a:r>
            <a:r>
              <a:rPr lang="en-US" altLang="zh-CN" dirty="0" err="1"/>
              <a:t>i</a:t>
            </a:r>
            <a:r>
              <a:rPr lang="en-US" altLang="zh-CN" dirty="0"/>
              <a:t> </a:t>
            </a:r>
            <a:r>
              <a:rPr lang="zh-CN" altLang="en-US" dirty="0"/>
              <a:t>所着的颜色用 </a:t>
            </a:r>
            <a:r>
              <a:rPr lang="en-US" altLang="zh-CN" dirty="0"/>
              <a:t>x[</a:t>
            </a:r>
            <a:r>
              <a:rPr lang="en-US" altLang="zh-CN" dirty="0" err="1"/>
              <a:t>i</a:t>
            </a:r>
            <a:r>
              <a:rPr lang="en-US" altLang="zh-CN" dirty="0"/>
              <a:t>]</a:t>
            </a:r>
            <a:r>
              <a:rPr lang="zh-CN" altLang="en-US" dirty="0"/>
              <a:t>表示。</a:t>
            </a:r>
            <a:endParaRPr lang="en-US" altLang="zh-CN" dirty="0"/>
          </a:p>
          <a:p>
            <a:pPr marL="285750" indent="-285750">
              <a:lnSpc>
                <a:spcPct val="150000"/>
              </a:lnSpc>
              <a:buFont typeface="Wingdings" panose="05000000000000000000" pitchFamily="2" charset="2"/>
              <a:buChar char="l"/>
            </a:pPr>
            <a:r>
              <a:rPr lang="zh-CN" altLang="en-US" dirty="0"/>
              <a:t>数 组 </a:t>
            </a:r>
            <a:r>
              <a:rPr lang="en-US" altLang="zh-CN" dirty="0"/>
              <a:t>x[1:n]</a:t>
            </a:r>
            <a:r>
              <a:rPr lang="zh-CN" altLang="en-US" dirty="0"/>
              <a:t>是问题的解向量。</a:t>
            </a:r>
            <a:endParaRPr lang="en-US" altLang="zh-CN" dirty="0"/>
          </a:p>
          <a:p>
            <a:pPr marL="285750" indent="-285750">
              <a:lnSpc>
                <a:spcPct val="150000"/>
              </a:lnSpc>
              <a:buFont typeface="Wingdings" panose="05000000000000000000" pitchFamily="2" charset="2"/>
              <a:buChar char="l"/>
            </a:pPr>
            <a:r>
              <a:rPr lang="zh-CN" altLang="en-US" dirty="0"/>
              <a:t>问题的解空间可表示为一颗高度为 </a:t>
            </a:r>
            <a:r>
              <a:rPr lang="en-US" altLang="zh-CN" dirty="0"/>
              <a:t>n+1 </a:t>
            </a:r>
            <a:r>
              <a:rPr lang="zh-CN" altLang="en-US" dirty="0"/>
              <a:t>的完全 </a:t>
            </a:r>
            <a:r>
              <a:rPr lang="en-US" altLang="zh-CN" dirty="0"/>
              <a:t>m </a:t>
            </a:r>
            <a:r>
              <a:rPr lang="zh-CN" altLang="en-US" dirty="0"/>
              <a:t>叉树，解空间树的第 </a:t>
            </a:r>
            <a:r>
              <a:rPr lang="en-US" altLang="zh-CN" dirty="0" err="1"/>
              <a:t>i</a:t>
            </a:r>
            <a:r>
              <a:rPr lang="zh-CN" altLang="en-US" dirty="0"/>
              <a:t>（</a:t>
            </a:r>
            <a:r>
              <a:rPr lang="en-US" altLang="zh-CN" dirty="0"/>
              <a:t>1≤i≤n</a:t>
            </a:r>
            <a:r>
              <a:rPr lang="zh-CN" altLang="en-US" dirty="0"/>
              <a:t>）层中每一结点都有 </a:t>
            </a:r>
            <a:r>
              <a:rPr lang="en-US" altLang="zh-CN" dirty="0"/>
              <a:t>m </a:t>
            </a:r>
            <a:r>
              <a:rPr lang="zh-CN" altLang="en-US" dirty="0"/>
              <a:t>个孩子，每个孩子相应于 </a:t>
            </a:r>
            <a:r>
              <a:rPr lang="en-US" altLang="zh-CN" dirty="0"/>
              <a:t>x[</a:t>
            </a:r>
            <a:r>
              <a:rPr lang="en-US" altLang="zh-CN" dirty="0" err="1"/>
              <a:t>i</a:t>
            </a:r>
            <a:r>
              <a:rPr lang="en-US" altLang="zh-CN" dirty="0"/>
              <a:t>]</a:t>
            </a:r>
            <a:r>
              <a:rPr lang="zh-CN" altLang="en-US" dirty="0"/>
              <a:t>的 </a:t>
            </a:r>
            <a:r>
              <a:rPr lang="en-US" altLang="zh-CN" dirty="0"/>
              <a:t>m </a:t>
            </a:r>
            <a:r>
              <a:rPr lang="zh-CN" altLang="en-US" dirty="0"/>
              <a:t>个可能的着色之一。</a:t>
            </a:r>
            <a:endParaRPr lang="en-US" altLang="zh-CN" dirty="0"/>
          </a:p>
          <a:p>
            <a:pPr marL="285750" indent="-285750">
              <a:lnSpc>
                <a:spcPct val="150000"/>
              </a:lnSpc>
              <a:buFont typeface="Wingdings" panose="05000000000000000000" pitchFamily="2" charset="2"/>
              <a:buChar char="l"/>
            </a:pPr>
            <a:r>
              <a:rPr lang="zh-CN" altLang="en-US" dirty="0"/>
              <a:t>第 </a:t>
            </a:r>
            <a:r>
              <a:rPr lang="en-US" altLang="zh-CN" dirty="0"/>
              <a:t>n+1 </a:t>
            </a:r>
            <a:r>
              <a:rPr lang="zh-CN" altLang="en-US" dirty="0"/>
              <a:t>层结点均为叶结点。</a:t>
            </a:r>
            <a:endParaRPr lang="en-US" altLang="zh-CN" dirty="0"/>
          </a:p>
          <a:p>
            <a:pPr marL="285750" indent="-285750">
              <a:lnSpc>
                <a:spcPct val="150000"/>
              </a:lnSpc>
              <a:buFont typeface="Wingdings" panose="05000000000000000000" pitchFamily="2" charset="2"/>
              <a:buChar char="l"/>
            </a:pPr>
            <a:r>
              <a:rPr lang="en-US" altLang="zh-CN" dirty="0"/>
              <a:t>Backtrack(</a:t>
            </a:r>
            <a:r>
              <a:rPr lang="en-US" altLang="zh-CN" dirty="0" err="1"/>
              <a:t>i</a:t>
            </a:r>
            <a:r>
              <a:rPr lang="en-US" altLang="zh-CN" dirty="0"/>
              <a:t>)</a:t>
            </a:r>
            <a:r>
              <a:rPr lang="zh-CN" altLang="en-US" dirty="0"/>
              <a:t>用于搜索解空间中第 </a:t>
            </a:r>
            <a:r>
              <a:rPr lang="en-US" altLang="zh-CN" dirty="0" err="1"/>
              <a:t>i</a:t>
            </a:r>
            <a:r>
              <a:rPr lang="en-US" altLang="zh-CN" dirty="0"/>
              <a:t> </a:t>
            </a:r>
            <a:r>
              <a:rPr lang="zh-CN" altLang="en-US" dirty="0"/>
              <a:t>层子树。 </a:t>
            </a:r>
            <a:endParaRPr lang="en-US" altLang="zh-CN" dirty="0"/>
          </a:p>
          <a:p>
            <a:pPr marL="285750" indent="-285750">
              <a:lnSpc>
                <a:spcPct val="150000"/>
              </a:lnSpc>
              <a:buFont typeface="Wingdings" panose="05000000000000000000" pitchFamily="2" charset="2"/>
              <a:buChar char="l"/>
            </a:pPr>
            <a:r>
              <a:rPr lang="zh-CN" altLang="en-US" dirty="0"/>
              <a:t>类 </a:t>
            </a:r>
            <a:r>
              <a:rPr lang="en-US" altLang="zh-CN" dirty="0"/>
              <a:t>Color </a:t>
            </a:r>
            <a:r>
              <a:rPr lang="zh-CN" altLang="en-US" dirty="0"/>
              <a:t>的数据成员记录解空间中结点信息，以减少传给 </a:t>
            </a:r>
            <a:r>
              <a:rPr lang="en-US" altLang="zh-CN" dirty="0"/>
              <a:t>Backtrack </a:t>
            </a:r>
            <a:r>
              <a:rPr lang="zh-CN" altLang="en-US" dirty="0"/>
              <a:t>的参数。</a:t>
            </a:r>
            <a:endParaRPr lang="en-US" altLang="zh-CN" dirty="0"/>
          </a:p>
          <a:p>
            <a:pPr marL="285750" indent="-285750">
              <a:lnSpc>
                <a:spcPct val="150000"/>
              </a:lnSpc>
              <a:buFont typeface="Wingdings" panose="05000000000000000000" pitchFamily="2" charset="2"/>
              <a:buChar char="l"/>
            </a:pPr>
            <a:r>
              <a:rPr lang="en-US" altLang="zh-CN" dirty="0"/>
              <a:t>sum </a:t>
            </a:r>
            <a:r>
              <a:rPr lang="zh-CN" altLang="en-US" dirty="0"/>
              <a:t>记录当前已 找到的 </a:t>
            </a:r>
            <a:r>
              <a:rPr lang="en-US" altLang="zh-CN" dirty="0"/>
              <a:t>m </a:t>
            </a:r>
            <a:r>
              <a:rPr lang="zh-CN" altLang="en-US" dirty="0"/>
              <a:t>可着色方案数。 </a:t>
            </a:r>
            <a:endParaRPr lang="en-US" altLang="zh-CN" dirty="0"/>
          </a:p>
        </p:txBody>
      </p:sp>
    </p:spTree>
    <p:extLst>
      <p:ext uri="{BB962C8B-B14F-4D97-AF65-F5344CB8AC3E}">
        <p14:creationId xmlns:p14="http://schemas.microsoft.com/office/powerpoint/2010/main" val="26945745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p:nvPr/>
            </p:nvSpPr>
            <p:spPr>
              <a:xfrm>
                <a:off x="539552" y="1449358"/>
                <a:ext cx="7992888" cy="1785104"/>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图 </a:t>
                </a:r>
                <a:r>
                  <a:rPr lang="en-US" altLang="zh-CN" sz="2200" dirty="0">
                    <a:latin typeface="微软雅黑" panose="020B0503020204020204" pitchFamily="34" charset="-122"/>
                    <a:ea typeface="微软雅黑" panose="020B0503020204020204" pitchFamily="34" charset="-122"/>
                  </a:rPr>
                  <a:t>m </a:t>
                </a:r>
                <a:r>
                  <a:rPr lang="zh-CN" altLang="en-US" sz="2200" dirty="0">
                    <a:latin typeface="微软雅黑" panose="020B0503020204020204" pitchFamily="34" charset="-122"/>
                    <a:ea typeface="微软雅黑" panose="020B0503020204020204" pitchFamily="34" charset="-122"/>
                  </a:rPr>
                  <a:t>可着色问题的回溯算法的计算时间上界可以通过计算解空间树中内结点个数来估 计。图 </a:t>
                </a:r>
                <a:r>
                  <a:rPr lang="en-US" altLang="zh-CN" sz="2200" dirty="0">
                    <a:latin typeface="微软雅黑" panose="020B0503020204020204" pitchFamily="34" charset="-122"/>
                    <a:ea typeface="微软雅黑" panose="020B0503020204020204" pitchFamily="34" charset="-122"/>
                  </a:rPr>
                  <a:t>m </a:t>
                </a:r>
                <a:r>
                  <a:rPr lang="zh-CN" altLang="en-US" sz="2200" dirty="0">
                    <a:latin typeface="微软雅黑" panose="020B0503020204020204" pitchFamily="34" charset="-122"/>
                    <a:ea typeface="微软雅黑" panose="020B0503020204020204" pitchFamily="34" charset="-122"/>
                  </a:rPr>
                  <a:t>可着色问题的解空间树中内结点个数是</a:t>
                </a:r>
                <a14:m>
                  <m:oMath xmlns:m="http://schemas.openxmlformats.org/officeDocument/2006/math">
                    <m:nary>
                      <m:naryPr>
                        <m:chr m:val="∑"/>
                        <m:limLoc m:val="undOvr"/>
                        <m:ctrlPr>
                          <a:rPr lang="zh-CN" altLang="zh-CN" i="1">
                            <a:latin typeface="Cambria Math" panose="02040503050406030204" pitchFamily="18" charset="0"/>
                          </a:rPr>
                        </m:ctrlPr>
                      </m:naryPr>
                      <m:sub>
                        <m:r>
                          <a:rPr lang="en-US" altLang="zh-CN" i="1">
                            <a:latin typeface="Cambria Math" panose="02040503050406030204" pitchFamily="18" charset="0"/>
                          </a:rPr>
                          <m:t>𝑖</m:t>
                        </m:r>
                        <m:r>
                          <a:rPr lang="en-US" altLang="zh-CN" i="1">
                            <a:latin typeface="Cambria Math" panose="02040503050406030204" pitchFamily="18" charset="0"/>
                          </a:rPr>
                          <m:t>=0</m:t>
                        </m:r>
                      </m:sub>
                      <m:sup>
                        <m:r>
                          <a:rPr lang="en-US" altLang="zh-CN" i="1">
                            <a:latin typeface="Cambria Math" panose="02040503050406030204" pitchFamily="18" charset="0"/>
                          </a:rPr>
                          <m:t>𝑛</m:t>
                        </m:r>
                        <m:r>
                          <a:rPr lang="en-US" altLang="zh-CN" i="1">
                            <a:latin typeface="Cambria Math" panose="02040503050406030204" pitchFamily="18" charset="0"/>
                          </a:rPr>
                          <m:t>−1</m:t>
                        </m:r>
                      </m:sup>
                      <m:e>
                        <m:sSup>
                          <m:sSupPr>
                            <m:ctrlPr>
                              <a:rPr lang="zh-CN" altLang="zh-CN" i="1">
                                <a:latin typeface="Cambria Math" panose="02040503050406030204" pitchFamily="18" charset="0"/>
                              </a:rPr>
                            </m:ctrlPr>
                          </m:sSupPr>
                          <m:e>
                            <m:r>
                              <a:rPr lang="en-US" altLang="zh-CN" i="1">
                                <a:latin typeface="Cambria Math" panose="02040503050406030204" pitchFamily="18" charset="0"/>
                              </a:rPr>
                              <m:t>𝑚</m:t>
                            </m:r>
                          </m:e>
                          <m:sup>
                            <m:r>
                              <a:rPr lang="en-US" altLang="zh-CN" i="1">
                                <a:latin typeface="Cambria Math" panose="02040503050406030204" pitchFamily="18" charset="0"/>
                              </a:rPr>
                              <m:t>𝑖</m:t>
                            </m:r>
                          </m:sup>
                        </m:sSup>
                      </m:e>
                    </m:nary>
                  </m:oMath>
                </a14:m>
                <a:r>
                  <a:rPr lang="zh-CN" altLang="en-US" sz="2200" dirty="0">
                    <a:latin typeface="微软雅黑" panose="020B0503020204020204" pitchFamily="34" charset="-122"/>
                    <a:ea typeface="微软雅黑" panose="020B0503020204020204" pitchFamily="34" charset="-122"/>
                  </a:rPr>
                  <a:t> 。对于每一个内结点，在最坏情况下， 用 </a:t>
                </a:r>
                <a:r>
                  <a:rPr lang="en-US" altLang="zh-CN" sz="2200" dirty="0">
                    <a:latin typeface="微软雅黑" panose="020B0503020204020204" pitchFamily="34" charset="-122"/>
                    <a:ea typeface="微软雅黑" panose="020B0503020204020204" pitchFamily="34" charset="-122"/>
                  </a:rPr>
                  <a:t>OK </a:t>
                </a:r>
                <a:r>
                  <a:rPr lang="zh-CN" altLang="en-US" sz="2200" dirty="0">
                    <a:latin typeface="微软雅黑" panose="020B0503020204020204" pitchFamily="34" charset="-122"/>
                    <a:ea typeface="微软雅黑" panose="020B0503020204020204" pitchFamily="34" charset="-122"/>
                  </a:rPr>
                  <a:t>函数检查当前扩展结点的每一个孩子所相应的颜色的可用性需耗时 </a:t>
                </a:r>
                <a:r>
                  <a:rPr lang="en-US" altLang="zh-CN" i="1" dirty="0"/>
                  <a:t>O(nm)</a:t>
                </a:r>
                <a:r>
                  <a:rPr lang="zh-CN" altLang="en-US" sz="2200" dirty="0">
                    <a:latin typeface="微软雅黑" panose="020B0503020204020204" pitchFamily="34" charset="-122"/>
                    <a:ea typeface="微软雅黑" panose="020B0503020204020204" pitchFamily="34" charset="-122"/>
                  </a:rPr>
                  <a:t>。因此，回溯 法求解该问题的时间复杂度是 </a:t>
                </a:r>
                <a:r>
                  <a:rPr lang="en-US" altLang="zh-CN" i="1" dirty="0"/>
                  <a:t>O(</a:t>
                </a:r>
                <a:r>
                  <a:rPr lang="en-US" altLang="zh-CN" i="1" dirty="0" err="1"/>
                  <a:t>nm</a:t>
                </a:r>
                <a:r>
                  <a:rPr lang="en-US" altLang="zh-CN" i="1" baseline="30000" dirty="0" err="1"/>
                  <a:t>n</a:t>
                </a:r>
                <a:r>
                  <a:rPr lang="en-US" altLang="zh-CN" i="1" dirty="0"/>
                  <a:t> )</a:t>
                </a:r>
                <a:r>
                  <a:rPr lang="zh-CN" altLang="en-US" sz="2200" dirty="0">
                    <a:latin typeface="微软雅黑" panose="020B0503020204020204" pitchFamily="34" charset="-122"/>
                    <a:ea typeface="微软雅黑" panose="020B0503020204020204" pitchFamily="34" charset="-122"/>
                  </a:rPr>
                  <a:t>。 </a:t>
                </a:r>
              </a:p>
            </p:txBody>
          </p:sp>
        </mc:Choice>
        <mc:Fallback xmlns="">
          <p:sp>
            <p:nvSpPr>
              <p:cNvPr id="3" name="矩形 2"/>
              <p:cNvSpPr>
                <a:spLocks noRot="1" noChangeAspect="1" noMove="1" noResize="1" noEditPoints="1" noAdjustHandles="1" noChangeArrowheads="1" noChangeShapeType="1" noTextEdit="1"/>
              </p:cNvSpPr>
              <p:nvPr/>
            </p:nvSpPr>
            <p:spPr>
              <a:xfrm>
                <a:off x="539552" y="1449358"/>
                <a:ext cx="7992888" cy="1785104"/>
              </a:xfrm>
              <a:prstGeom prst="rect">
                <a:avLst/>
              </a:prstGeom>
              <a:blipFill>
                <a:blip r:embed="rId3"/>
                <a:stretch>
                  <a:fillRect l="-992" t="-2389" r="-1373" b="-5802"/>
                </a:stretch>
              </a:blipFill>
            </p:spPr>
            <p:txBody>
              <a:bodyPr/>
              <a:lstStyle/>
              <a:p>
                <a:r>
                  <a:rPr lang="zh-CN" altLang="en-US">
                    <a:noFill/>
                  </a:rPr>
                  <a:t> </a:t>
                </a:r>
              </a:p>
            </p:txBody>
          </p:sp>
        </mc:Fallback>
      </mc:AlternateContent>
      <p:sp>
        <p:nvSpPr>
          <p:cNvPr id="4" name="矩形 3"/>
          <p:cNvSpPr/>
          <p:nvPr/>
        </p:nvSpPr>
        <p:spPr>
          <a:xfrm>
            <a:off x="539552" y="548680"/>
            <a:ext cx="2223686" cy="369332"/>
          </a:xfrm>
          <a:prstGeom prst="rect">
            <a:avLst/>
          </a:prstGeom>
        </p:spPr>
        <p:txBody>
          <a:bodyPr wrap="none">
            <a:spAutoFit/>
          </a:bodyPr>
          <a:lstStyle/>
          <a:p>
            <a:r>
              <a:rPr lang="en-US" altLang="zh-CN" dirty="0"/>
              <a:t>4</a:t>
            </a:r>
            <a:r>
              <a:rPr lang="zh-CN" altLang="en-US" dirty="0"/>
              <a:t>．时间复杂度分析 </a:t>
            </a:r>
          </a:p>
        </p:txBody>
      </p:sp>
    </p:spTree>
    <p:extLst>
      <p:ext uri="{BB962C8B-B14F-4D97-AF65-F5344CB8AC3E}">
        <p14:creationId xmlns:p14="http://schemas.microsoft.com/office/powerpoint/2010/main" val="26587899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476672"/>
            <a:ext cx="1005403" cy="369332"/>
          </a:xfrm>
          <a:prstGeom prst="rect">
            <a:avLst/>
          </a:prstGeom>
        </p:spPr>
        <p:txBody>
          <a:bodyPr wrap="none">
            <a:spAutoFit/>
          </a:bodyPr>
          <a:lstStyle/>
          <a:p>
            <a:r>
              <a:rPr lang="en-US" altLang="zh-CN" dirty="0"/>
              <a:t>5</a:t>
            </a:r>
            <a:r>
              <a:rPr lang="zh-CN" altLang="en-US" dirty="0"/>
              <a:t>．实例</a:t>
            </a:r>
          </a:p>
        </p:txBody>
      </p:sp>
      <p:sp>
        <p:nvSpPr>
          <p:cNvPr id="5" name="矩形 4"/>
          <p:cNvSpPr/>
          <p:nvPr/>
        </p:nvSpPr>
        <p:spPr>
          <a:xfrm>
            <a:off x="467544" y="980728"/>
            <a:ext cx="1928733" cy="369332"/>
          </a:xfrm>
          <a:prstGeom prst="rect">
            <a:avLst/>
          </a:prstGeom>
        </p:spPr>
        <p:txBody>
          <a:bodyPr wrap="none">
            <a:spAutoFit/>
          </a:bodyPr>
          <a:lstStyle/>
          <a:p>
            <a:r>
              <a:rPr lang="zh-CN" altLang="en-US" dirty="0"/>
              <a:t>（</a:t>
            </a:r>
            <a:r>
              <a:rPr lang="en-US" altLang="zh-CN" dirty="0"/>
              <a:t>1</a:t>
            </a:r>
            <a:r>
              <a:rPr lang="zh-CN" altLang="en-US" dirty="0"/>
              <a:t>）考场安排。</a:t>
            </a:r>
          </a:p>
        </p:txBody>
      </p:sp>
      <p:sp>
        <p:nvSpPr>
          <p:cNvPr id="6" name="Rectangle 3"/>
          <p:cNvSpPr txBox="1">
            <a:spLocks noChangeArrowheads="1"/>
          </p:cNvSpPr>
          <p:nvPr/>
        </p:nvSpPr>
        <p:spPr bwMode="auto">
          <a:xfrm>
            <a:off x="624426" y="1557343"/>
            <a:ext cx="8340061" cy="295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zh-CN" sz="1800" b="0" dirty="0"/>
              <a:t>问题描述</a:t>
            </a:r>
            <a:r>
              <a:rPr lang="en-US" altLang="zh-CN" sz="1800" b="0" dirty="0"/>
              <a:t>:</a:t>
            </a:r>
            <a:r>
              <a:rPr lang="zh-CN" altLang="zh-CN" sz="1800" b="0" dirty="0"/>
              <a:t>设学校共有</a:t>
            </a:r>
            <a:r>
              <a:rPr lang="zh-CN" altLang="zh-CN" sz="1800" b="0" i="1" dirty="0"/>
              <a:t>n</a:t>
            </a:r>
            <a:r>
              <a:rPr lang="zh-CN" altLang="zh-CN" sz="1800" b="0" dirty="0"/>
              <a:t>门课，需要进行期末考试，因为不少学生不止选修一门课程，所以不能把同一个学生选修的两门课程安排在同一场次进行考试，问学期的期末考试最少需多少场次考完？</a:t>
            </a:r>
          </a:p>
          <a:p>
            <a:pPr marL="0" indent="0">
              <a:lnSpc>
                <a:spcPct val="150000"/>
              </a:lnSpc>
              <a:buNone/>
            </a:pPr>
            <a:r>
              <a:rPr lang="zh-CN" altLang="zh-CN" sz="1800" b="0" dirty="0"/>
              <a:t>问题分析</a:t>
            </a:r>
            <a:r>
              <a:rPr lang="en-US" altLang="zh-CN" sz="1800" b="0" dirty="0"/>
              <a:t>:</a:t>
            </a:r>
            <a:r>
              <a:rPr lang="zh-CN" altLang="zh-CN" sz="1800" b="0" dirty="0"/>
              <a:t>本问题可转换成是对一平面图的顶点着色问题判定，采用回溯法求解。将所选的每门课程变成一个结点，若一个同学选了</a:t>
            </a:r>
            <a:r>
              <a:rPr lang="zh-CN" altLang="zh-CN" sz="1800" b="0" i="1" dirty="0"/>
              <a:t>m(1≤m≤n)</a:t>
            </a:r>
            <a:r>
              <a:rPr lang="zh-CN" altLang="zh-CN" sz="1800" b="0" dirty="0"/>
              <a:t>门课程时，则这</a:t>
            </a:r>
            <a:r>
              <a:rPr lang="zh-CN" altLang="zh-CN" sz="1800" b="0" i="1" dirty="0"/>
              <a:t>m</a:t>
            </a:r>
            <a:r>
              <a:rPr lang="zh-CN" altLang="zh-CN" sz="1800" b="0" dirty="0"/>
              <a:t>门课程所对应的结点互相用一条边连接起来。则相邻边的顶点不能着同一种颜色，既不能安排在同一场次考试。但本题又不同于</a:t>
            </a:r>
            <a:r>
              <a:rPr lang="zh-CN" altLang="zh-CN" sz="1800" b="0" i="1" dirty="0"/>
              <a:t>m</a:t>
            </a:r>
            <a:r>
              <a:rPr lang="zh-CN" altLang="zh-CN" sz="1800" b="0" dirty="0"/>
              <a:t>着色问题，而是要求最少场次考完，故本问题是求min着色问题，既所有的顶点最少可用多少种颜色来着色，则本问题可解。</a:t>
            </a:r>
          </a:p>
        </p:txBody>
      </p:sp>
    </p:spTree>
    <p:extLst>
      <p:ext uri="{BB962C8B-B14F-4D97-AF65-F5344CB8AC3E}">
        <p14:creationId xmlns:p14="http://schemas.microsoft.com/office/powerpoint/2010/main" val="5130679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1539499" y="1512825"/>
            <a:ext cx="350011" cy="3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38" tIns="34269" rIns="68538" bIns="34269" anchor="ctr">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pPr algn="ctr">
              <a:spcBef>
                <a:spcPct val="50000"/>
              </a:spcBef>
            </a:pPr>
            <a:r>
              <a:rPr kumimoji="1" lang="en-US" altLang="zh-CN" sz="1800">
                <a:latin typeface="Times New Roman" pitchFamily="18" charset="0"/>
              </a:rPr>
              <a:t>( )</a:t>
            </a:r>
          </a:p>
        </p:txBody>
      </p:sp>
      <p:graphicFrame>
        <p:nvGraphicFramePr>
          <p:cNvPr id="24579" name="Object 4"/>
          <p:cNvGraphicFramePr>
            <a:graphicFrameLocks noChangeAspect="1"/>
          </p:cNvGraphicFramePr>
          <p:nvPr/>
        </p:nvGraphicFramePr>
        <p:xfrm>
          <a:off x="4951420" y="1083470"/>
          <a:ext cx="2820987" cy="1756172"/>
        </p:xfrm>
        <a:graphic>
          <a:graphicData uri="http://schemas.openxmlformats.org/presentationml/2006/ole">
            <mc:AlternateContent xmlns:mc="http://schemas.openxmlformats.org/markup-compatibility/2006">
              <mc:Choice xmlns:v="urn:schemas-microsoft-com:vml" Requires="v">
                <p:oleObj spid="_x0000_s1057" name="Document" r:id="rId4" imgW="7241909" imgH="4624958" progId="Word.Document.8">
                  <p:embed/>
                </p:oleObj>
              </mc:Choice>
              <mc:Fallback>
                <p:oleObj name="Document" r:id="rId4" imgW="7241909" imgH="4624958" progId="Word.Document.8">
                  <p:embed/>
                  <p:pic>
                    <p:nvPicPr>
                      <p:cNvPr id="24579"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420" y="1083470"/>
                        <a:ext cx="2820987" cy="1756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607211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980728"/>
            <a:ext cx="1928733" cy="369332"/>
          </a:xfrm>
          <a:prstGeom prst="rect">
            <a:avLst/>
          </a:prstGeom>
        </p:spPr>
        <p:txBody>
          <a:bodyPr wrap="none">
            <a:spAutoFit/>
          </a:bodyPr>
          <a:lstStyle/>
          <a:p>
            <a:r>
              <a:rPr lang="zh-CN" altLang="en-US" dirty="0"/>
              <a:t>（</a:t>
            </a:r>
            <a:r>
              <a:rPr lang="en-US" altLang="zh-CN" dirty="0"/>
              <a:t>2</a:t>
            </a:r>
            <a:r>
              <a:rPr lang="zh-CN" altLang="en-US" dirty="0"/>
              <a:t>）储藏问题。</a:t>
            </a:r>
          </a:p>
        </p:txBody>
      </p:sp>
      <p:sp>
        <p:nvSpPr>
          <p:cNvPr id="6" name="Rectangle 3"/>
          <p:cNvSpPr txBox="1">
            <a:spLocks noChangeArrowheads="1"/>
          </p:cNvSpPr>
          <p:nvPr/>
        </p:nvSpPr>
        <p:spPr bwMode="auto">
          <a:xfrm>
            <a:off x="624427" y="1557343"/>
            <a:ext cx="7763997" cy="295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zh-CN" sz="1800" b="0" dirty="0"/>
              <a:t>问题描述</a:t>
            </a:r>
            <a:r>
              <a:rPr lang="en-US" altLang="zh-CN" sz="1800" b="0" dirty="0"/>
              <a:t>:</a:t>
            </a:r>
            <a:r>
              <a:rPr lang="zh-CN" altLang="en-US" sz="1800" b="0" dirty="0"/>
              <a:t>一家公司制造 </a:t>
            </a:r>
            <a:r>
              <a:rPr lang="en-US" altLang="zh-CN" sz="1800" b="0" i="1" dirty="0"/>
              <a:t>n </a:t>
            </a:r>
            <a:r>
              <a:rPr lang="zh-CN" altLang="en-US" sz="1800" b="0" dirty="0"/>
              <a:t>种化学制品 </a:t>
            </a:r>
            <a:r>
              <a:rPr lang="en-US" altLang="zh-CN" sz="1800" b="0" i="1" dirty="0"/>
              <a:t>C</a:t>
            </a:r>
            <a:r>
              <a:rPr lang="en-US" altLang="zh-CN" sz="1800" b="0" i="1" baseline="-25000" dirty="0"/>
              <a:t>1</a:t>
            </a:r>
            <a:r>
              <a:rPr lang="en-US" altLang="zh-CN" sz="1800" b="0" i="1" dirty="0"/>
              <a:t>,C</a:t>
            </a:r>
            <a:r>
              <a:rPr lang="en-US" altLang="zh-CN" sz="1800" b="0" i="1" baseline="-25000" dirty="0"/>
              <a:t>2</a:t>
            </a:r>
            <a:r>
              <a:rPr lang="en-US" altLang="zh-CN" sz="1800" b="0" i="1" dirty="0"/>
              <a:t>,…,C</a:t>
            </a:r>
            <a:r>
              <a:rPr lang="en-US" altLang="zh-CN" sz="1800" b="0" i="1" baseline="-25000" dirty="0"/>
              <a:t>n</a:t>
            </a:r>
            <a:r>
              <a:rPr lang="zh-CN" altLang="en-US" sz="1800" b="0" dirty="0"/>
              <a:t>，其中某些制品是互不相容的，如果它们互相接触，则会引起爆炸。为安全起见，公司必须把仓库分成多个隔间，以便把不相容的化学制品储藏在不同的隔间里，试问：这个仓库至少应该分成几个隔间？</a:t>
            </a:r>
            <a:endParaRPr lang="en-US" altLang="zh-CN" sz="1800" b="0" dirty="0"/>
          </a:p>
          <a:p>
            <a:pPr marL="0" indent="0">
              <a:lnSpc>
                <a:spcPct val="150000"/>
              </a:lnSpc>
              <a:buNone/>
            </a:pPr>
            <a:r>
              <a:rPr lang="zh-CN" altLang="zh-CN" sz="1800" b="0" dirty="0"/>
              <a:t>问题分析</a:t>
            </a:r>
            <a:r>
              <a:rPr lang="en-US" altLang="zh-CN" sz="1800" b="0" dirty="0"/>
              <a:t>:</a:t>
            </a:r>
            <a:r>
              <a:rPr lang="zh-CN" altLang="en-US" sz="1800" b="0" dirty="0"/>
              <a:t>构造一个图 </a:t>
            </a:r>
            <a:r>
              <a:rPr lang="en-US" altLang="zh-CN" sz="1800" b="0" i="1" dirty="0"/>
              <a:t>G</a:t>
            </a:r>
            <a:r>
              <a:rPr lang="zh-CN" altLang="en-US" sz="1800" b="0" dirty="0"/>
              <a:t>，其顶点集是</a:t>
            </a:r>
            <a:r>
              <a:rPr lang="en-US" altLang="zh-CN" sz="1800" b="0" i="1" dirty="0"/>
              <a:t>{v</a:t>
            </a:r>
            <a:r>
              <a:rPr lang="en-US" altLang="zh-CN" sz="1800" b="0" i="1" baseline="-25000" dirty="0"/>
              <a:t>1</a:t>
            </a:r>
            <a:r>
              <a:rPr lang="en-US" altLang="zh-CN" sz="1800" b="0" i="1" dirty="0"/>
              <a:t>,v</a:t>
            </a:r>
            <a:r>
              <a:rPr lang="en-US" altLang="zh-CN" sz="1800" b="0" i="1" baseline="-25000" dirty="0"/>
              <a:t>2</a:t>
            </a:r>
            <a:r>
              <a:rPr lang="en-US" altLang="zh-CN" sz="1800" b="0" i="1" dirty="0"/>
              <a:t>,…,</a:t>
            </a:r>
            <a:r>
              <a:rPr lang="en-US" altLang="zh-CN" sz="1800" b="0" i="1" dirty="0" err="1"/>
              <a:t>v</a:t>
            </a:r>
            <a:r>
              <a:rPr lang="en-US" altLang="zh-CN" sz="1800" b="0" i="1" baseline="-25000" dirty="0" err="1"/>
              <a:t>n</a:t>
            </a:r>
            <a:r>
              <a:rPr lang="en-US" altLang="zh-CN" sz="1800" b="0" i="1" dirty="0"/>
              <a:t>}</a:t>
            </a:r>
            <a:r>
              <a:rPr lang="zh-CN" altLang="en-US" sz="1800" b="0" dirty="0"/>
              <a:t>，两个顶点 </a:t>
            </a:r>
            <a:r>
              <a:rPr lang="en-US" altLang="zh-CN" sz="1800" b="0" i="1" dirty="0"/>
              <a:t>v</a:t>
            </a:r>
            <a:r>
              <a:rPr lang="en-US" altLang="zh-CN" sz="1800" b="0" i="1" baseline="-25000" dirty="0"/>
              <a:t>i</a:t>
            </a:r>
            <a:r>
              <a:rPr lang="en-US" altLang="zh-CN" sz="1800" b="0" baseline="-25000" dirty="0"/>
              <a:t> </a:t>
            </a:r>
            <a:r>
              <a:rPr lang="zh-CN" altLang="en-US" sz="1800" b="0" dirty="0"/>
              <a:t>和</a:t>
            </a:r>
            <a:r>
              <a:rPr lang="zh-CN" altLang="en-US" sz="1800" b="0" i="1" dirty="0"/>
              <a:t> </a:t>
            </a:r>
            <a:r>
              <a:rPr lang="en-US" altLang="zh-CN" sz="1800" b="0" i="1" dirty="0" err="1"/>
              <a:t>v</a:t>
            </a:r>
            <a:r>
              <a:rPr lang="en-US" altLang="zh-CN" sz="1800" b="0" i="1" baseline="-25000" dirty="0" err="1"/>
              <a:t>j</a:t>
            </a:r>
            <a:r>
              <a:rPr lang="en-US" altLang="zh-CN" sz="1800" b="0" i="1" baseline="-25000" dirty="0"/>
              <a:t> </a:t>
            </a:r>
            <a:r>
              <a:rPr lang="zh-CN" altLang="en-US" sz="1800" b="0" dirty="0"/>
              <a:t>相连，当且仅当化学制品 </a:t>
            </a:r>
            <a:r>
              <a:rPr lang="en-US" altLang="zh-CN" sz="1800" b="0" i="1" dirty="0"/>
              <a:t>C</a:t>
            </a:r>
            <a:r>
              <a:rPr lang="en-US" altLang="zh-CN" sz="1800" b="0" i="1" baseline="-25000" dirty="0"/>
              <a:t>i</a:t>
            </a:r>
            <a:r>
              <a:rPr lang="zh-CN" altLang="en-US" sz="1800" b="0" dirty="0"/>
              <a:t>和 </a:t>
            </a:r>
            <a:r>
              <a:rPr lang="en-US" altLang="zh-CN" sz="1800" b="0" i="1" dirty="0" err="1"/>
              <a:t>C</a:t>
            </a:r>
            <a:r>
              <a:rPr lang="en-US" altLang="zh-CN" sz="1800" b="0" i="1" baseline="-25000" dirty="0" err="1"/>
              <a:t>j</a:t>
            </a:r>
            <a:r>
              <a:rPr lang="en-US" altLang="zh-CN" sz="1800" b="0" dirty="0"/>
              <a:t> </a:t>
            </a:r>
            <a:r>
              <a:rPr lang="zh-CN" altLang="en-US" sz="1800" b="0" dirty="0"/>
              <a:t>互不相容，则仓库的最小间隔数即为</a:t>
            </a:r>
            <a:r>
              <a:rPr lang="zh-CN" altLang="en-US" sz="1800" b="0" i="1" dirty="0"/>
              <a:t> </a:t>
            </a:r>
            <a:r>
              <a:rPr lang="en-US" altLang="zh-CN" sz="1800" b="0" i="1" dirty="0"/>
              <a:t>G </a:t>
            </a:r>
            <a:r>
              <a:rPr lang="zh-CN" altLang="en-US" sz="1800" b="0" dirty="0"/>
              <a:t>的顶点数。</a:t>
            </a:r>
          </a:p>
        </p:txBody>
      </p:sp>
    </p:spTree>
    <p:extLst>
      <p:ext uri="{BB962C8B-B14F-4D97-AF65-F5344CB8AC3E}">
        <p14:creationId xmlns:p14="http://schemas.microsoft.com/office/powerpoint/2010/main" val="13724513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6. 9 </a:t>
            </a:r>
            <a:r>
              <a:rPr lang="zh-CN" altLang="en-US" dirty="0"/>
              <a:t>回溯法效率分析</a:t>
            </a:r>
          </a:p>
        </p:txBody>
      </p:sp>
      <p:sp>
        <p:nvSpPr>
          <p:cNvPr id="2" name="矩形 1"/>
          <p:cNvSpPr/>
          <p:nvPr/>
        </p:nvSpPr>
        <p:spPr>
          <a:xfrm>
            <a:off x="457200" y="1196752"/>
            <a:ext cx="8147248"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 通过前面具体实例的讨论容易看出，回溯法在求解过程中产生的结点数通常只有解空间 结点数的一小部分，这也是回溯法的计算效率大大高于穷举法的原因所在。回溯法的效率在很 大程度上依赖于以下因素： </a:t>
            </a:r>
          </a:p>
        </p:txBody>
      </p:sp>
      <p:sp>
        <p:nvSpPr>
          <p:cNvPr id="3" name="矩形 2"/>
          <p:cNvSpPr/>
          <p:nvPr/>
        </p:nvSpPr>
        <p:spPr>
          <a:xfrm>
            <a:off x="457200" y="2481784"/>
            <a:ext cx="5987008" cy="2116028"/>
          </a:xfrm>
          <a:prstGeom prst="rect">
            <a:avLst/>
          </a:prstGeom>
        </p:spPr>
        <p:txBody>
          <a:bodyPr wrap="square">
            <a:spAutoFit/>
          </a:bodyPr>
          <a:lstStyle/>
          <a:p>
            <a:pPr>
              <a:lnSpc>
                <a:spcPct val="150000"/>
              </a:lnSpc>
            </a:pPr>
            <a:r>
              <a:rPr lang="zh-CN" altLang="en-US" dirty="0"/>
              <a:t>（</a:t>
            </a:r>
            <a:r>
              <a:rPr lang="en-US" altLang="zh-CN" dirty="0"/>
              <a:t>1</a:t>
            </a:r>
            <a:r>
              <a:rPr lang="zh-CN" altLang="en-US" dirty="0"/>
              <a:t>）解空间树的深度。 </a:t>
            </a:r>
            <a:endParaRPr lang="en-US" altLang="zh-CN" dirty="0"/>
          </a:p>
          <a:p>
            <a:pPr>
              <a:lnSpc>
                <a:spcPct val="150000"/>
              </a:lnSpc>
            </a:pPr>
            <a:r>
              <a:rPr lang="zh-CN" altLang="en-US" dirty="0"/>
              <a:t>（</a:t>
            </a:r>
            <a:r>
              <a:rPr lang="en-US" altLang="zh-CN" dirty="0"/>
              <a:t>2</a:t>
            </a:r>
            <a:r>
              <a:rPr lang="zh-CN" altLang="en-US" dirty="0"/>
              <a:t>）满足显式约束的 </a:t>
            </a:r>
            <a:r>
              <a:rPr lang="en-US" altLang="zh-CN" dirty="0"/>
              <a:t>x[k]</a:t>
            </a:r>
            <a:r>
              <a:rPr lang="zh-CN" altLang="en-US" dirty="0"/>
              <a:t>值的个数。 </a:t>
            </a:r>
            <a:endParaRPr lang="en-US" altLang="zh-CN" dirty="0"/>
          </a:p>
          <a:p>
            <a:pPr>
              <a:lnSpc>
                <a:spcPct val="150000"/>
              </a:lnSpc>
            </a:pPr>
            <a:r>
              <a:rPr lang="zh-CN" altLang="en-US" dirty="0"/>
              <a:t>（</a:t>
            </a:r>
            <a:r>
              <a:rPr lang="en-US" altLang="zh-CN" dirty="0"/>
              <a:t>3</a:t>
            </a:r>
            <a:r>
              <a:rPr lang="zh-CN" altLang="en-US" dirty="0"/>
              <a:t>）计算约束函数 </a:t>
            </a:r>
            <a:r>
              <a:rPr lang="en-US" altLang="zh-CN" dirty="0"/>
              <a:t>constraint </a:t>
            </a:r>
            <a:r>
              <a:rPr lang="zh-CN" altLang="en-US" dirty="0"/>
              <a:t>的时间。 </a:t>
            </a:r>
            <a:endParaRPr lang="en-US" altLang="zh-CN" dirty="0"/>
          </a:p>
          <a:p>
            <a:pPr>
              <a:lnSpc>
                <a:spcPct val="150000"/>
              </a:lnSpc>
            </a:pPr>
            <a:r>
              <a:rPr lang="zh-CN" altLang="en-US" dirty="0"/>
              <a:t>（</a:t>
            </a:r>
            <a:r>
              <a:rPr lang="en-US" altLang="zh-CN" dirty="0"/>
              <a:t>4</a:t>
            </a:r>
            <a:r>
              <a:rPr lang="zh-CN" altLang="en-US" dirty="0"/>
              <a:t>）计算上界函数 </a:t>
            </a:r>
            <a:r>
              <a:rPr lang="en-US" altLang="zh-CN" dirty="0"/>
              <a:t>bound </a:t>
            </a:r>
            <a:r>
              <a:rPr lang="zh-CN" altLang="en-US" dirty="0"/>
              <a:t>的时间。 </a:t>
            </a:r>
            <a:endParaRPr lang="en-US" altLang="zh-CN" dirty="0"/>
          </a:p>
          <a:p>
            <a:pPr>
              <a:lnSpc>
                <a:spcPct val="150000"/>
              </a:lnSpc>
            </a:pPr>
            <a:r>
              <a:rPr lang="zh-CN" altLang="en-US" dirty="0"/>
              <a:t>（</a:t>
            </a:r>
            <a:r>
              <a:rPr lang="en-US" altLang="zh-CN" dirty="0"/>
              <a:t>5</a:t>
            </a:r>
            <a:r>
              <a:rPr lang="zh-CN" altLang="en-US" dirty="0"/>
              <a:t>）满足约束函数和上界函数约束的所有 </a:t>
            </a:r>
            <a:r>
              <a:rPr lang="en-US" altLang="zh-CN" dirty="0"/>
              <a:t>x[k]</a:t>
            </a:r>
            <a:r>
              <a:rPr lang="zh-CN" altLang="en-US" dirty="0"/>
              <a:t>的个数。</a:t>
            </a:r>
          </a:p>
        </p:txBody>
      </p:sp>
      <p:sp>
        <p:nvSpPr>
          <p:cNvPr id="5" name="矩形 4"/>
          <p:cNvSpPr/>
          <p:nvPr/>
        </p:nvSpPr>
        <p:spPr>
          <a:xfrm>
            <a:off x="460152" y="4597812"/>
            <a:ext cx="8144296" cy="128503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好的约束函数能显著地减少所生成的结点数，但这样的约束函数往往计算量较大。因此， 在选择约束函数时通常存在生成结点数与约束函数计算量之间的折中。 </a:t>
            </a:r>
          </a:p>
        </p:txBody>
      </p:sp>
      <p:sp>
        <p:nvSpPr>
          <p:cNvPr id="6" name="矩形 5"/>
          <p:cNvSpPr/>
          <p:nvPr/>
        </p:nvSpPr>
        <p:spPr>
          <a:xfrm>
            <a:off x="457200" y="6021288"/>
            <a:ext cx="3704860" cy="369332"/>
          </a:xfrm>
          <a:prstGeom prst="rect">
            <a:avLst/>
          </a:prstGeom>
        </p:spPr>
        <p:txBody>
          <a:bodyPr wrap="none">
            <a:spAutoFit/>
          </a:bodyPr>
          <a:lstStyle/>
          <a:p>
            <a:pPr marL="285750" indent="-285750">
              <a:buFont typeface="Wingdings" panose="05000000000000000000" pitchFamily="2" charset="2"/>
              <a:buChar char="l"/>
            </a:pPr>
            <a:r>
              <a:rPr lang="zh-CN" altLang="en-US" dirty="0"/>
              <a:t>可以用“重排原理”提高效率。</a:t>
            </a:r>
          </a:p>
        </p:txBody>
      </p:sp>
    </p:spTree>
    <p:extLst>
      <p:ext uri="{BB962C8B-B14F-4D97-AF65-F5344CB8AC3E}">
        <p14:creationId xmlns:p14="http://schemas.microsoft.com/office/powerpoint/2010/main" val="17856858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20" name="Rectangle 4"/>
          <p:cNvSpPr>
            <a:spLocks noChangeArrowheads="1"/>
          </p:cNvSpPr>
          <p:nvPr/>
        </p:nvSpPr>
        <p:spPr bwMode="auto">
          <a:xfrm>
            <a:off x="539552" y="370164"/>
            <a:ext cx="7772400" cy="602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8" tIns="34269" rIns="68538" bIns="34269" anchor="ctr"/>
          <a:lstStyle>
            <a:lvl1pPr>
              <a:defRPr sz="4400">
                <a:solidFill>
                  <a:schemeClr val="tx1"/>
                </a:solidFill>
                <a:latin typeface="Arial" charset="0"/>
                <a:ea typeface="宋体" pitchFamily="2" charset="-122"/>
              </a:defRPr>
            </a:lvl1pPr>
            <a:lvl2pPr>
              <a:defRPr sz="4400">
                <a:solidFill>
                  <a:schemeClr val="tx1"/>
                </a:solidFill>
                <a:latin typeface="Arial" charset="0"/>
                <a:ea typeface="宋体" pitchFamily="2" charset="-122"/>
              </a:defRPr>
            </a:lvl2pPr>
            <a:lvl3pPr>
              <a:defRPr sz="4400">
                <a:solidFill>
                  <a:schemeClr val="tx1"/>
                </a:solidFill>
                <a:latin typeface="Arial" charset="0"/>
                <a:ea typeface="宋体" pitchFamily="2" charset="-122"/>
              </a:defRPr>
            </a:lvl3pPr>
            <a:lvl4pPr>
              <a:defRPr sz="4400">
                <a:solidFill>
                  <a:schemeClr val="tx1"/>
                </a:solidFill>
                <a:latin typeface="Arial" charset="0"/>
                <a:ea typeface="宋体" pitchFamily="2" charset="-122"/>
              </a:defRPr>
            </a:lvl4pPr>
            <a:lvl5pPr>
              <a:defRPr sz="4400">
                <a:solidFill>
                  <a:schemeClr val="tx1"/>
                </a:solidFill>
                <a:latin typeface="Arial" charset="0"/>
                <a:ea typeface="宋体" pitchFamily="2" charset="-122"/>
              </a:defRPr>
            </a:lvl5pPr>
            <a:lvl6pPr marL="457200" fontAlgn="base">
              <a:spcBef>
                <a:spcPct val="0"/>
              </a:spcBef>
              <a:spcAft>
                <a:spcPct val="0"/>
              </a:spcAft>
              <a:defRPr sz="4400">
                <a:solidFill>
                  <a:schemeClr val="tx1"/>
                </a:solidFill>
                <a:latin typeface="Arial" charset="0"/>
                <a:ea typeface="宋体" pitchFamily="2" charset="-122"/>
              </a:defRPr>
            </a:lvl6pPr>
            <a:lvl7pPr marL="914400" fontAlgn="base">
              <a:spcBef>
                <a:spcPct val="0"/>
              </a:spcBef>
              <a:spcAft>
                <a:spcPct val="0"/>
              </a:spcAft>
              <a:defRPr sz="4400">
                <a:solidFill>
                  <a:schemeClr val="tx1"/>
                </a:solidFill>
                <a:latin typeface="Arial" charset="0"/>
                <a:ea typeface="宋体" pitchFamily="2" charset="-122"/>
              </a:defRPr>
            </a:lvl7pPr>
            <a:lvl8pPr marL="1371600" fontAlgn="base">
              <a:spcBef>
                <a:spcPct val="0"/>
              </a:spcBef>
              <a:spcAft>
                <a:spcPct val="0"/>
              </a:spcAft>
              <a:defRPr sz="4400">
                <a:solidFill>
                  <a:schemeClr val="tx1"/>
                </a:solidFill>
                <a:latin typeface="Arial" charset="0"/>
                <a:ea typeface="宋体" pitchFamily="2" charset="-122"/>
              </a:defRPr>
            </a:lvl8pPr>
            <a:lvl9pPr marL="1828800" fontAlgn="base">
              <a:spcBef>
                <a:spcPct val="0"/>
              </a:spcBef>
              <a:spcAft>
                <a:spcPct val="0"/>
              </a:spcAft>
              <a:defRPr sz="4400">
                <a:solidFill>
                  <a:schemeClr val="tx1"/>
                </a:solidFill>
                <a:latin typeface="Arial" charset="0"/>
                <a:ea typeface="宋体" pitchFamily="2" charset="-122"/>
              </a:defRPr>
            </a:lvl9pPr>
          </a:lstStyle>
          <a:p>
            <a:pPr>
              <a:defRPr/>
            </a:pPr>
            <a:r>
              <a:rPr lang="en-US" altLang="en-US" sz="3300">
                <a:effectLst>
                  <a:outerShdw blurRad="38100" dist="38100" dir="2700000" algn="tl">
                    <a:srgbClr val="C0C0C0"/>
                  </a:outerShdw>
                </a:effectLst>
                <a:ea typeface="黑体" pitchFamily="49" charset="-122"/>
              </a:rPr>
              <a:t>重排原理</a:t>
            </a:r>
            <a:endParaRPr lang="zh-CN" altLang="en-US" sz="3300">
              <a:effectLst>
                <a:outerShdw blurRad="38100" dist="38100" dir="2700000" algn="tl">
                  <a:srgbClr val="C0C0C0"/>
                </a:outerShdw>
              </a:effectLst>
              <a:ea typeface="黑体" pitchFamily="49" charset="-122"/>
            </a:endParaRPr>
          </a:p>
        </p:txBody>
      </p:sp>
      <p:sp>
        <p:nvSpPr>
          <p:cNvPr id="101380" name="Text Box 5"/>
          <p:cNvSpPr txBox="1">
            <a:spLocks noChangeArrowheads="1"/>
          </p:cNvSpPr>
          <p:nvPr/>
        </p:nvSpPr>
        <p:spPr bwMode="auto">
          <a:xfrm>
            <a:off x="539553" y="1091747"/>
            <a:ext cx="8280920" cy="90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square" lIns="68538" tIns="34269" rIns="68538" bIns="34269">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zh-CN" altLang="en-US" sz="1800" dirty="0"/>
              <a:t>     对于许多问题来说，搜索时选取 </a:t>
            </a:r>
            <a:r>
              <a:rPr lang="en-US" altLang="zh-CN" sz="1800" dirty="0"/>
              <a:t>x[</a:t>
            </a:r>
            <a:r>
              <a:rPr lang="en-US" altLang="zh-CN" sz="1800" dirty="0" err="1"/>
              <a:t>i</a:t>
            </a:r>
            <a:r>
              <a:rPr lang="en-US" altLang="zh-CN" sz="1800" dirty="0"/>
              <a:t>]</a:t>
            </a:r>
            <a:r>
              <a:rPr lang="zh-CN" altLang="en-US" sz="1800" dirty="0"/>
              <a:t>的值顺序是任意的，在其他条件相当的前提下，让取值最少的 </a:t>
            </a:r>
            <a:r>
              <a:rPr lang="en-US" altLang="zh-CN" sz="1800" dirty="0"/>
              <a:t>x[</a:t>
            </a:r>
            <a:r>
              <a:rPr lang="en-US" altLang="zh-CN" sz="1800" dirty="0" err="1"/>
              <a:t>i</a:t>
            </a:r>
            <a:r>
              <a:rPr lang="en-US" altLang="zh-CN" sz="1800" dirty="0"/>
              <a:t>]</a:t>
            </a:r>
            <a:r>
              <a:rPr lang="zh-CN" altLang="en-US" sz="1800" dirty="0"/>
              <a:t>也就是结点少的分支优先。从图 </a:t>
            </a:r>
            <a:r>
              <a:rPr lang="en-US" altLang="zh-CN" sz="1800" dirty="0"/>
              <a:t>6.28 </a:t>
            </a:r>
            <a:r>
              <a:rPr lang="zh-CN" altLang="en-US" sz="1800" dirty="0"/>
              <a:t>中关于同一问题的 </a:t>
            </a:r>
            <a:r>
              <a:rPr lang="en-US" altLang="zh-CN" sz="1800" dirty="0"/>
              <a:t>2 </a:t>
            </a:r>
            <a:r>
              <a:rPr lang="zh-CN" altLang="en-US" sz="1800" dirty="0"/>
              <a:t>棵不同解空间树可以体会到这种策略的好处。  </a:t>
            </a:r>
            <a:endParaRPr lang="zh-CN" altLang="en-US" sz="1800" dirty="0">
              <a:ea typeface="楷体_GB2312" pitchFamily="49" charset="-122"/>
            </a:endParaRPr>
          </a:p>
        </p:txBody>
      </p:sp>
      <p:pic>
        <p:nvPicPr>
          <p:cNvPr id="101381" name="Picture 6" descr="t510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2349107"/>
            <a:ext cx="5183188" cy="10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2" name="Picture 7" descr="t510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2" y="3374995"/>
            <a:ext cx="5184775" cy="104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3" name="Text Box 8"/>
          <p:cNvSpPr txBox="1">
            <a:spLocks noChangeArrowheads="1"/>
          </p:cNvSpPr>
          <p:nvPr/>
        </p:nvSpPr>
        <p:spPr bwMode="auto">
          <a:xfrm>
            <a:off x="539551" y="4781035"/>
            <a:ext cx="7992889" cy="900204"/>
          </a:xfrm>
          <a:prstGeom prst="rect">
            <a:avLst/>
          </a:prstGeom>
          <a:solidFill>
            <a:srgbClr val="FFCC00"/>
          </a:solidFill>
          <a:ln>
            <a:noFill/>
          </a:ln>
          <a:effectLst/>
          <a:extLst>
            <a:ext uri="{91240B29-F687-4F45-9708-019B960494DF}">
              <a14:hiddenLine xmlns:a14="http://schemas.microsoft.com/office/drawing/2010/main" w="6350" algn="ctr">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square" lIns="68538" tIns="34269" rIns="68538" bIns="34269">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zh-CN" altLang="en-US" sz="1800" dirty="0"/>
              <a:t>图（</a:t>
            </a:r>
            <a:r>
              <a:rPr lang="en-US" altLang="zh-CN" sz="1800" dirty="0"/>
              <a:t>a</a:t>
            </a:r>
            <a:r>
              <a:rPr lang="zh-CN" altLang="en-US" sz="1800" dirty="0"/>
              <a:t>）中，从第 </a:t>
            </a:r>
            <a:r>
              <a:rPr lang="en-US" altLang="zh-CN" sz="1800" dirty="0"/>
              <a:t>1 </a:t>
            </a:r>
            <a:r>
              <a:rPr lang="zh-CN" altLang="en-US" sz="1800" dirty="0"/>
              <a:t>层剪去 </a:t>
            </a:r>
            <a:r>
              <a:rPr lang="en-US" altLang="zh-CN" sz="1800" dirty="0"/>
              <a:t>1 </a:t>
            </a:r>
            <a:r>
              <a:rPr lang="zh-CN" altLang="en-US" sz="1800" dirty="0"/>
              <a:t>棵子树，则从一次消去 </a:t>
            </a:r>
            <a:r>
              <a:rPr lang="en-US" altLang="zh-CN" sz="1800" dirty="0"/>
              <a:t>12 </a:t>
            </a:r>
            <a:r>
              <a:rPr lang="zh-CN" altLang="en-US" sz="1800" dirty="0"/>
              <a:t>个叶结点。对于图 </a:t>
            </a:r>
            <a:r>
              <a:rPr lang="en-US" altLang="zh-CN" sz="1800" dirty="0"/>
              <a:t>6.28</a:t>
            </a:r>
            <a:r>
              <a:rPr lang="zh-CN" altLang="en-US" sz="1800" dirty="0"/>
              <a:t>（</a:t>
            </a:r>
            <a:r>
              <a:rPr lang="en-US" altLang="zh-CN" sz="1800" dirty="0"/>
              <a:t>b</a:t>
            </a:r>
            <a:r>
              <a:rPr lang="zh-CN" altLang="en-US" sz="1800" dirty="0"/>
              <a:t>）， 虽然同样从第 </a:t>
            </a:r>
            <a:r>
              <a:rPr lang="en-US" altLang="zh-CN" sz="1800" dirty="0"/>
              <a:t>1 </a:t>
            </a:r>
            <a:r>
              <a:rPr lang="zh-CN" altLang="en-US" sz="1800" dirty="0"/>
              <a:t>层剪去 </a:t>
            </a:r>
            <a:r>
              <a:rPr lang="en-US" altLang="zh-CN" sz="1800" dirty="0"/>
              <a:t>1 </a:t>
            </a:r>
            <a:r>
              <a:rPr lang="zh-CN" altLang="en-US" sz="1800" dirty="0"/>
              <a:t>棵子树，却只能消去 </a:t>
            </a:r>
            <a:r>
              <a:rPr lang="en-US" altLang="zh-CN" sz="1800" dirty="0"/>
              <a:t>8 </a:t>
            </a:r>
            <a:r>
              <a:rPr lang="zh-CN" altLang="en-US" sz="1800" dirty="0"/>
              <a:t>个，所以前者的效果明显比后者好。</a:t>
            </a:r>
            <a:endParaRPr lang="zh-CN" altLang="en-US" sz="1800" dirty="0">
              <a:ea typeface="楷体_GB2312" pitchFamily="49" charset="-122"/>
            </a:endParaRPr>
          </a:p>
        </p:txBody>
      </p:sp>
      <p:sp>
        <p:nvSpPr>
          <p:cNvPr id="101384" name="Text Box 10"/>
          <p:cNvSpPr txBox="1">
            <a:spLocks noChangeArrowheads="1"/>
          </p:cNvSpPr>
          <p:nvPr/>
        </p:nvSpPr>
        <p:spPr bwMode="auto">
          <a:xfrm>
            <a:off x="6856419" y="2957517"/>
            <a:ext cx="420543" cy="346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68538" tIns="34269" rIns="68538" bIns="34269">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en-US" altLang="zh-CN" sz="1800">
                <a:ea typeface="楷体_GB2312" pitchFamily="49" charset="-122"/>
              </a:rPr>
              <a:t>(a)</a:t>
            </a:r>
          </a:p>
        </p:txBody>
      </p:sp>
      <p:sp>
        <p:nvSpPr>
          <p:cNvPr id="101385" name="Text Box 11"/>
          <p:cNvSpPr txBox="1">
            <a:spLocks noChangeArrowheads="1"/>
          </p:cNvSpPr>
          <p:nvPr/>
        </p:nvSpPr>
        <p:spPr bwMode="auto">
          <a:xfrm>
            <a:off x="6948494" y="4023126"/>
            <a:ext cx="420543" cy="346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68538" tIns="34269" rIns="68538" bIns="34269">
            <a:spAutoFit/>
          </a:bodyPr>
          <a:lstStyle>
            <a:lvl1pPr>
              <a:defRPr sz="3200">
                <a:solidFill>
                  <a:schemeClr val="tx1"/>
                </a:solidFill>
                <a:latin typeface="Arial" charset="0"/>
                <a:ea typeface="宋体" pitchFamily="2" charset="-122"/>
              </a:defRPr>
            </a:lvl1pPr>
            <a:lvl2pPr>
              <a:defRPr sz="2800">
                <a:solidFill>
                  <a:schemeClr val="tx1"/>
                </a:solidFill>
                <a:latin typeface="Arial" charset="0"/>
                <a:ea typeface="宋体" pitchFamily="2" charset="-122"/>
              </a:defRPr>
            </a:lvl2pPr>
            <a:lvl3pPr>
              <a:defRPr sz="2400">
                <a:solidFill>
                  <a:schemeClr val="tx1"/>
                </a:solidFill>
                <a:latin typeface="Arial" charset="0"/>
                <a:ea typeface="宋体" pitchFamily="2" charset="-122"/>
              </a:defRPr>
            </a:lvl3pPr>
            <a:lvl4pPr>
              <a:defRPr sz="2000">
                <a:solidFill>
                  <a:schemeClr val="tx1"/>
                </a:solidFill>
                <a:latin typeface="Arial" charset="0"/>
                <a:ea typeface="宋体" pitchFamily="2" charset="-122"/>
              </a:defRPr>
            </a:lvl4pPr>
            <a:lvl5pPr>
              <a:defRPr sz="2000">
                <a:solidFill>
                  <a:schemeClr val="tx1"/>
                </a:solidFill>
                <a:latin typeface="Arial" charset="0"/>
                <a:ea typeface="宋体" pitchFamily="2" charset="-122"/>
              </a:defRPr>
            </a:lvl5pPr>
            <a:lvl6pPr eaLnBrk="0" hangingPunct="0">
              <a:defRPr sz="2000">
                <a:solidFill>
                  <a:schemeClr val="tx1"/>
                </a:solidFill>
                <a:latin typeface="Arial" charset="0"/>
                <a:ea typeface="宋体" pitchFamily="2" charset="-122"/>
              </a:defRPr>
            </a:lvl6pPr>
            <a:lvl7pPr eaLnBrk="0" hangingPunct="0">
              <a:defRPr sz="2000">
                <a:solidFill>
                  <a:schemeClr val="tx1"/>
                </a:solidFill>
                <a:latin typeface="Arial" charset="0"/>
                <a:ea typeface="宋体" pitchFamily="2" charset="-122"/>
              </a:defRPr>
            </a:lvl7pPr>
            <a:lvl8pPr eaLnBrk="0" hangingPunct="0">
              <a:defRPr sz="2000">
                <a:solidFill>
                  <a:schemeClr val="tx1"/>
                </a:solidFill>
                <a:latin typeface="Arial" charset="0"/>
                <a:ea typeface="宋体" pitchFamily="2" charset="-122"/>
              </a:defRPr>
            </a:lvl8pPr>
            <a:lvl9pPr eaLnBrk="0" hangingPunct="0">
              <a:defRPr sz="2000">
                <a:solidFill>
                  <a:schemeClr val="tx1"/>
                </a:solidFill>
                <a:latin typeface="Arial" charset="0"/>
                <a:ea typeface="宋体" pitchFamily="2" charset="-122"/>
              </a:defRPr>
            </a:lvl9pPr>
          </a:lstStyle>
          <a:p>
            <a:r>
              <a:rPr lang="en-US" altLang="zh-CN" sz="1800">
                <a:ea typeface="楷体_GB2312" pitchFamily="49" charset="-122"/>
              </a:rPr>
              <a:t>(b)</a:t>
            </a:r>
          </a:p>
        </p:txBody>
      </p:sp>
    </p:spTree>
    <p:extLst>
      <p:ext uri="{BB962C8B-B14F-4D97-AF65-F5344CB8AC3E}">
        <p14:creationId xmlns:p14="http://schemas.microsoft.com/office/powerpoint/2010/main" val="7809983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10096</TotalTime>
  <Words>10276</Words>
  <Application>Microsoft Office PowerPoint</Application>
  <PresentationFormat>全屏显示(4:3)</PresentationFormat>
  <Paragraphs>1475</Paragraphs>
  <Slides>92</Slides>
  <Notes>70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92</vt:i4>
      </vt:variant>
    </vt:vector>
  </HeadingPairs>
  <TitlesOfParts>
    <vt:vector size="104" baseType="lpstr">
      <vt:lpstr>楷体_GB2312</vt:lpstr>
      <vt:lpstr>微软雅黑</vt:lpstr>
      <vt:lpstr>Arial</vt:lpstr>
      <vt:lpstr>Arial Black</vt:lpstr>
      <vt:lpstr>Calibri</vt:lpstr>
      <vt:lpstr>Cambria Math</vt:lpstr>
      <vt:lpstr>Consolas</vt:lpstr>
      <vt:lpstr>Symbol</vt:lpstr>
      <vt:lpstr>Times New Roman</vt:lpstr>
      <vt:lpstr>Wingdings</vt:lpstr>
      <vt:lpstr>Office 主题​​</vt:lpstr>
      <vt:lpstr>Document</vt:lpstr>
      <vt:lpstr>第6章  回溯法</vt:lpstr>
      <vt:lpstr>PowerPoint 演示文稿</vt:lpstr>
      <vt:lpstr>PowerPoint 演示文稿</vt:lpstr>
      <vt:lpstr>6.1 回溯法引言</vt:lpstr>
      <vt:lpstr>6.2 回溯法的基本思想 6.2.1 问题的解空间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6.2.2 基本思想</vt:lpstr>
      <vt:lpstr>PowerPoint 演示文稿</vt:lpstr>
      <vt:lpstr>6.2.3 构造解空间的过程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3回溯法框架 6.3.1 递归回溯</vt:lpstr>
      <vt:lpstr>PowerPoint 演示文稿</vt:lpstr>
      <vt:lpstr>6.3.2 迭代回溯</vt:lpstr>
      <vt:lpstr>PowerPoint 演示文稿</vt:lpstr>
      <vt:lpstr>6.3.3 子集树</vt:lpstr>
      <vt:lpstr>6.3.4 排列树</vt:lpstr>
      <vt:lpstr>6. 4 装载问题</vt:lpstr>
      <vt:lpstr>PowerPoint 演示文稿</vt:lpstr>
      <vt:lpstr>PowerPoint 演示文稿</vt:lpstr>
      <vt:lpstr>PowerPoint 演示文稿</vt:lpstr>
      <vt:lpstr>PowerPoint 演示文稿</vt:lpstr>
      <vt:lpstr>PowerPoint 演示文稿</vt:lpstr>
      <vt:lpstr>6. 5 n皇后问题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6  0-1背包问题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7 高逐位整除数</vt:lpstr>
      <vt:lpstr>PowerPoint 演示文稿</vt:lpstr>
      <vt:lpstr>PowerPoint 演示文稿</vt:lpstr>
      <vt:lpstr>PowerPoint 演示文稿</vt:lpstr>
      <vt:lpstr>PowerPoint 演示文稿</vt:lpstr>
      <vt:lpstr>6. 8 图的 m 着色问题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9 回溯法效率分析</vt:lpstr>
      <vt:lpstr>PowerPoint 演示文稿</vt:lpstr>
    </vt:vector>
  </TitlesOfParts>
  <Company>Computer 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算法设计与分析</dc:title>
  <dc:creator>wangxd</dc:creator>
  <cp:lastModifiedBy>Administrator</cp:lastModifiedBy>
  <cp:revision>324</cp:revision>
  <dcterms:created xsi:type="dcterms:W3CDTF">2003-12-16T08:40:21Z</dcterms:created>
  <dcterms:modified xsi:type="dcterms:W3CDTF">2024-04-22T07:27:08Z</dcterms:modified>
</cp:coreProperties>
</file>