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90"/>
  </p:notesMasterIdLst>
  <p:sldIdLst>
    <p:sldId id="258" r:id="rId2"/>
    <p:sldId id="430" r:id="rId3"/>
    <p:sldId id="431" r:id="rId4"/>
    <p:sldId id="581" r:id="rId5"/>
    <p:sldId id="582" r:id="rId6"/>
    <p:sldId id="583" r:id="rId7"/>
    <p:sldId id="584" r:id="rId8"/>
    <p:sldId id="532" r:id="rId9"/>
    <p:sldId id="586" r:id="rId10"/>
    <p:sldId id="587" r:id="rId11"/>
    <p:sldId id="588" r:id="rId12"/>
    <p:sldId id="589" r:id="rId13"/>
    <p:sldId id="590" r:id="rId14"/>
    <p:sldId id="591" r:id="rId15"/>
    <p:sldId id="592" r:id="rId16"/>
    <p:sldId id="595" r:id="rId17"/>
    <p:sldId id="596" r:id="rId18"/>
    <p:sldId id="597" r:id="rId19"/>
    <p:sldId id="598" r:id="rId20"/>
    <p:sldId id="599" r:id="rId21"/>
    <p:sldId id="600" r:id="rId22"/>
    <p:sldId id="511" r:id="rId23"/>
    <p:sldId id="601" r:id="rId24"/>
    <p:sldId id="602" r:id="rId25"/>
    <p:sldId id="603" r:id="rId26"/>
    <p:sldId id="604" r:id="rId27"/>
    <p:sldId id="593" r:id="rId28"/>
    <p:sldId id="594" r:id="rId29"/>
    <p:sldId id="606" r:id="rId30"/>
    <p:sldId id="607" r:id="rId31"/>
    <p:sldId id="608" r:id="rId32"/>
    <p:sldId id="609" r:id="rId33"/>
    <p:sldId id="610" r:id="rId34"/>
    <p:sldId id="611" r:id="rId35"/>
    <p:sldId id="612" r:id="rId36"/>
    <p:sldId id="613" r:id="rId37"/>
    <p:sldId id="614" r:id="rId38"/>
    <p:sldId id="615" r:id="rId39"/>
    <p:sldId id="616" r:id="rId40"/>
    <p:sldId id="617" r:id="rId41"/>
    <p:sldId id="529" r:id="rId42"/>
    <p:sldId id="530" r:id="rId43"/>
    <p:sldId id="618" r:id="rId44"/>
    <p:sldId id="619" r:id="rId45"/>
    <p:sldId id="533" r:id="rId46"/>
    <p:sldId id="534" r:id="rId47"/>
    <p:sldId id="535" r:id="rId48"/>
    <p:sldId id="536" r:id="rId49"/>
    <p:sldId id="537" r:id="rId50"/>
    <p:sldId id="538" r:id="rId51"/>
    <p:sldId id="539" r:id="rId52"/>
    <p:sldId id="540" r:id="rId53"/>
    <p:sldId id="541" r:id="rId54"/>
    <p:sldId id="542" r:id="rId55"/>
    <p:sldId id="543" r:id="rId56"/>
    <p:sldId id="544" r:id="rId57"/>
    <p:sldId id="545" r:id="rId58"/>
    <p:sldId id="546" r:id="rId59"/>
    <p:sldId id="547" r:id="rId60"/>
    <p:sldId id="548" r:id="rId61"/>
    <p:sldId id="549" r:id="rId62"/>
    <p:sldId id="550" r:id="rId63"/>
    <p:sldId id="551" r:id="rId64"/>
    <p:sldId id="552" r:id="rId65"/>
    <p:sldId id="553" r:id="rId66"/>
    <p:sldId id="555" r:id="rId67"/>
    <p:sldId id="556" r:id="rId68"/>
    <p:sldId id="620" r:id="rId69"/>
    <p:sldId id="624" r:id="rId70"/>
    <p:sldId id="625" r:id="rId71"/>
    <p:sldId id="626" r:id="rId72"/>
    <p:sldId id="621" r:id="rId73"/>
    <p:sldId id="627" r:id="rId74"/>
    <p:sldId id="628" r:id="rId75"/>
    <p:sldId id="622" r:id="rId76"/>
    <p:sldId id="573" r:id="rId77"/>
    <p:sldId id="629" r:id="rId78"/>
    <p:sldId id="630" r:id="rId79"/>
    <p:sldId id="631" r:id="rId80"/>
    <p:sldId id="623" r:id="rId81"/>
    <p:sldId id="632" r:id="rId82"/>
    <p:sldId id="635" r:id="rId83"/>
    <p:sldId id="636" r:id="rId84"/>
    <p:sldId id="637" r:id="rId85"/>
    <p:sldId id="638" r:id="rId86"/>
    <p:sldId id="639" r:id="rId87"/>
    <p:sldId id="633" r:id="rId88"/>
    <p:sldId id="634" r:id="rId8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希梦" initials="希梦" lastIdx="1" clrIdx="0">
    <p:extLst>
      <p:ext uri="{19B8F6BF-5375-455C-9EA6-DF929625EA0E}">
        <p15:presenceInfo xmlns:p15="http://schemas.microsoft.com/office/powerpoint/2012/main" userId="d9efc244896cf8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401"/>
    <a:srgbClr val="83A355"/>
    <a:srgbClr val="3907F1"/>
    <a:srgbClr val="2605A1"/>
    <a:srgbClr val="562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985" autoAdjust="0"/>
    <p:restoredTop sz="86350" autoAdjust="0"/>
  </p:normalViewPr>
  <p:slideViewPr>
    <p:cSldViewPr>
      <p:cViewPr varScale="1">
        <p:scale>
          <a:sx n="62" d="100"/>
          <a:sy n="62" d="100"/>
        </p:scale>
        <p:origin x="3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44" y="295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1797741C-FE0B-4652-A3D9-A5340F2349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6674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97741C-FE0B-4652-A3D9-A5340F234935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1886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97741C-FE0B-4652-A3D9-A5340F234935}" type="slidenum">
              <a:rPr lang="en-US" altLang="zh-CN" smtClean="0"/>
              <a:pPr>
                <a:defRPr/>
              </a:pPr>
              <a:t>76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4478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97741C-FE0B-4652-A3D9-A5340F234935}" type="slidenum">
              <a:rPr lang="en-US" altLang="zh-CN" smtClean="0"/>
              <a:pPr>
                <a:defRPr/>
              </a:pPr>
              <a:t>77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60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97741C-FE0B-4652-A3D9-A5340F234935}" type="slidenum">
              <a:rPr lang="en-US" altLang="zh-CN" smtClean="0"/>
              <a:pPr>
                <a:defRPr/>
              </a:pPr>
              <a:t>78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879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97741C-FE0B-4652-A3D9-A5340F234935}" type="slidenum">
              <a:rPr lang="en-US" altLang="zh-CN" smtClean="0"/>
              <a:pPr>
                <a:defRPr/>
              </a:pPr>
              <a:t>79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8553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F8FE0-C21C-47A0-A9D8-B25B7537C8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7949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EB95D-77A0-4613-B6F8-D1CD8076E2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769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B5772-AD4B-4AEF-87CB-1C89A56C17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1180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>
                <a:solidFill>
                  <a:srgbClr val="000000"/>
                </a:solidFill>
              </a:rPr>
              <a:pPr/>
              <a:t>5/11/2023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8256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59659-482D-4E6A-8D19-8C36307192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9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98610-E959-419A-A82C-3CDE297AF4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0066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5DF1-3215-4671-A5CA-2014FA1E49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457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14052-9D6F-4172-BC61-5D77B4AB9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236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CCEC8-2CE8-44A3-94D6-27CA5AE61C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5280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8DA2F-A30D-4CF6-A505-322E2BD4D3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48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750A4-1D01-4A8A-8664-5DF384F629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225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73A70-FB9E-4570-A3EF-08E9511846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779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B1BA786-8BD4-4342-844A-9C6AF52C33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tmp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tmp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b="1" dirty="0"/>
              <a:t>第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章  递归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628775"/>
            <a:ext cx="7772400" cy="48958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/>
              <a:t>学习要点</a:t>
            </a:r>
            <a:r>
              <a:rPr lang="en-US" altLang="zh-CN" sz="2400" dirty="0"/>
              <a:t>: </a:t>
            </a:r>
          </a:p>
          <a:p>
            <a:pPr eaLnBrk="1" hangingPunct="1">
              <a:lnSpc>
                <a:spcPct val="150000"/>
              </a:lnSpc>
              <a:buFont typeface="Symbol" pitchFamily="18" charset="2"/>
              <a:buChar char="·"/>
            </a:pPr>
            <a:r>
              <a:rPr lang="zh-CN" altLang="en-US" sz="2400" dirty="0"/>
              <a:t>理解递归的概念。</a:t>
            </a:r>
          </a:p>
          <a:p>
            <a:pPr eaLnBrk="1" hangingPunct="1">
              <a:lnSpc>
                <a:spcPct val="150000"/>
              </a:lnSpc>
              <a:buFont typeface="Symbol" pitchFamily="18" charset="2"/>
              <a:buChar char="·"/>
            </a:pPr>
            <a:r>
              <a:rPr lang="zh-CN" altLang="en-US" sz="2400" dirty="0"/>
              <a:t>掌握递归算法的设计方法。</a:t>
            </a:r>
            <a:endParaRPr lang="en-US" altLang="zh-CN" sz="2400" dirty="0"/>
          </a:p>
          <a:p>
            <a:pPr eaLnBrk="1" hangingPunct="1">
              <a:lnSpc>
                <a:spcPct val="150000"/>
              </a:lnSpc>
              <a:buFont typeface="Symbol" pitchFamily="18" charset="2"/>
              <a:buChar char="·"/>
            </a:pPr>
            <a:r>
              <a:rPr lang="zh-CN" altLang="en-US" sz="2400" dirty="0"/>
              <a:t>理解递推方程的求解方法。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38669" y="3717032"/>
            <a:ext cx="8466661" cy="148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当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m≥n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)=q(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n,n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比如求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的最大加数不大于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的划分个数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q(5,6)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，因为最大加数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实际上不能大于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，因 此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)=q(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n,n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。而且我们可以推出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q(1,m)=1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，也就是正整数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的划分个数为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0" name="Text Box 4"/>
          <p:cNvSpPr txBox="1">
            <a:spLocks noChangeArrowheads="1"/>
          </p:cNvSpPr>
          <p:nvPr/>
        </p:nvSpPr>
        <p:spPr bwMode="auto">
          <a:xfrm>
            <a:off x="426862" y="2930740"/>
            <a:ext cx="185208" cy="4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277665" y="281712"/>
            <a:ext cx="8527665" cy="268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2267" b="1" dirty="0">
              <a:solidFill>
                <a:srgbClr val="9999CC"/>
              </a:solidFill>
              <a:latin typeface="黑体" pitchFamily="49" charset="-122"/>
              <a:ea typeface="黑体" pitchFamily="49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设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q(n)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为正整数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的划分个数，其递归式比较难以构建，因此，我们增加一个自变量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，将最大加数 </a:t>
            </a:r>
            <a:r>
              <a:rPr lang="en-US" altLang="zh-CN" sz="24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4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不大于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的划分个数记作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，可以通过以下分析建立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的递归关系。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当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m=1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q(n,1)=1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当最大加数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不大于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时，任何正整数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只有一种划分形式，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即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267" dirty="0">
              <a:solidFill>
                <a:srgbClr val="9999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338669" y="-182699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439" name="Rectangle 12"/>
          <p:cNvSpPr>
            <a:spLocks noChangeArrowheads="1"/>
          </p:cNvSpPr>
          <p:nvPr/>
        </p:nvSpPr>
        <p:spPr bwMode="auto">
          <a:xfrm>
            <a:off x="338669" y="2789102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Object 5">
                <a:extLst>
                  <a:ext uri="{FF2B5EF4-FFF2-40B4-BE49-F238E27FC236}">
                    <a16:creationId xmlns:a16="http://schemas.microsoft.com/office/drawing/2014/main" id="{29C1D0D9-5F54-4209-9D22-DADF6EBEE273}"/>
                  </a:ext>
                </a:extLst>
              </p:cNvPr>
              <p:cNvSpPr txBox="1"/>
              <p:nvPr/>
            </p:nvSpPr>
            <p:spPr bwMode="auto">
              <a:xfrm>
                <a:off x="2705218" y="2930740"/>
                <a:ext cx="2731088" cy="618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Upp>
                        <m:limUpp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groupChr>
                            <m:groupChrPr>
                              <m:chr m:val="⏞"/>
                              <m:pos m:val="top"/>
                              <m:vertJc m:val="bot"/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1+1+⋯+1</m:t>
                              </m:r>
                            </m:e>
                          </m:groupChr>
                        </m:e>
                        <m:lim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lim>
                      </m:limUp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Object 5">
                <a:extLst>
                  <a:ext uri="{FF2B5EF4-FFF2-40B4-BE49-F238E27FC236}">
                    <a16:creationId xmlns:a16="http://schemas.microsoft.com/office/drawing/2014/main" id="{29C1D0D9-5F54-4209-9D22-DADF6EBEE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5218" y="2930740"/>
                <a:ext cx="2731088" cy="61838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931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4"/>
          <p:cNvSpPr txBox="1">
            <a:spLocks noChangeArrowheads="1"/>
          </p:cNvSpPr>
          <p:nvPr/>
        </p:nvSpPr>
        <p:spPr bwMode="auto">
          <a:xfrm>
            <a:off x="426862" y="2930740"/>
            <a:ext cx="185208" cy="4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257144" y="692696"/>
            <a:ext cx="8527665" cy="343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）当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m&lt;n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)= q(n-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)+ q(n,m-1)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由第（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）种情况的分析可知，当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m&lt;n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时，正整数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的最大加数 </a:t>
            </a:r>
            <a:r>
              <a:rPr lang="en-US" altLang="zh-CN" sz="2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0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不大于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的划分由最大加数 </a:t>
            </a:r>
            <a:r>
              <a:rPr lang="en-US" altLang="zh-CN" sz="2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0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=m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的划分和最大加数 </a:t>
            </a:r>
            <a:r>
              <a:rPr lang="en-US" altLang="zh-CN" sz="2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0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≤m-1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的划分组成。</a:t>
            </a:r>
            <a:r>
              <a:rPr lang="en-US" altLang="zh-CN" sz="2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n</a:t>
            </a:r>
            <a:r>
              <a:rPr lang="en-US" altLang="zh-CN" sz="20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≤m-1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的划分即为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q(n,m-1)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，下面分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析 </a:t>
            </a:r>
            <a:r>
              <a:rPr lang="en-US" altLang="zh-CN" sz="2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000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=m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的划分的表达式。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用正整数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的划分例子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q(5,3)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进行分析。当最大加数等于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的时候，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可以表示为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3+2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3+1+1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，因为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是固定的，我们只需要求出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5-3=2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在最大加数不大于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时的划分个数即可。也就是说，当最大加数为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时，我们只需要求出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q(n-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即可。因此，当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m&lt;n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)= q(n-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)+ q(n,m-1)</a:t>
            </a: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338669" y="-182699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439" name="Rectangle 12"/>
          <p:cNvSpPr>
            <a:spLocks noChangeArrowheads="1"/>
          </p:cNvSpPr>
          <p:nvPr/>
        </p:nvSpPr>
        <p:spPr bwMode="auto">
          <a:xfrm>
            <a:off x="338669" y="2789102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82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580168"/>
              </p:ext>
            </p:extLst>
          </p:nvPr>
        </p:nvGraphicFramePr>
        <p:xfrm>
          <a:off x="611560" y="764704"/>
          <a:ext cx="7267223" cy="236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公式" r:id="rId3" imgW="3035300" imgH="914400" progId="Equation.3">
                  <p:embed/>
                </p:oleObj>
              </mc:Choice>
              <mc:Fallback>
                <p:oleObj name="公式" r:id="rId3" imgW="3035300" imgH="914400" progId="Equation.3">
                  <p:embed/>
                  <p:pic>
                    <p:nvPicPr>
                      <p:cNvPr id="450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764704"/>
                        <a:ext cx="7267223" cy="236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207259" y="3348923"/>
            <a:ext cx="4394293" cy="43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的划分数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p(n)=q(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n,n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。</a:t>
            </a:r>
            <a:r>
              <a:rPr lang="zh-CN" altLang="en-US" sz="2267" dirty="0">
                <a:solidFill>
                  <a:srgbClr val="9999CC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BAF1FD-CF3A-4A26-B30E-0C2DD301FE48}"/>
              </a:ext>
            </a:extLst>
          </p:cNvPr>
          <p:cNvSpPr txBox="1"/>
          <p:nvPr/>
        </p:nvSpPr>
        <p:spPr>
          <a:xfrm>
            <a:off x="176719" y="143230"/>
            <a:ext cx="8424936" cy="441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综上所述，正整数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的最大加数不大于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的划分递归式如下：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1D19CE-0EDA-4033-85D8-9009BEE0A29A}"/>
              </a:ext>
            </a:extLst>
          </p:cNvPr>
          <p:cNvSpPr txBox="1"/>
          <p:nvPr/>
        </p:nvSpPr>
        <p:spPr>
          <a:xfrm>
            <a:off x="210426" y="3965357"/>
            <a:ext cx="8610046" cy="2534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根据上述递归表达式，可以对其递归算法描述如下：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int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maxsum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(int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{   if (n == 1||m==1) return 1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else if (n &lt;m) return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maxsum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n,n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 else if (n ==m) return 1+maxsum(n,n-1)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      else return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maxsum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(n,m-1)+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maxsum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(n-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m,m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);</a:t>
            </a:r>
          </a:p>
          <a:p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3012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82076" y="549518"/>
            <a:ext cx="7980128" cy="2710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  Hanoi</a:t>
            </a: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塔问题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/>
              <a:t>设有 </a:t>
            </a:r>
            <a:r>
              <a:rPr lang="en-US" altLang="zh-CN" sz="2400" dirty="0"/>
              <a:t>3 </a:t>
            </a:r>
            <a:r>
              <a:rPr lang="zh-CN" altLang="en-US" sz="2400" dirty="0"/>
              <a:t>根标号为 </a:t>
            </a:r>
            <a:r>
              <a:rPr lang="en-US" altLang="zh-CN" sz="2400" dirty="0"/>
              <a:t>A</a:t>
            </a:r>
            <a:r>
              <a:rPr lang="zh-CN" altLang="en-US" sz="2400" dirty="0"/>
              <a:t>，</a:t>
            </a:r>
            <a:r>
              <a:rPr lang="en-US" altLang="zh-CN" sz="2400" dirty="0"/>
              <a:t>B</a:t>
            </a:r>
            <a:r>
              <a:rPr lang="zh-CN" altLang="en-US" sz="2400" dirty="0"/>
              <a:t>，</a:t>
            </a:r>
            <a:r>
              <a:rPr lang="en-US" altLang="zh-CN" sz="2400" dirty="0"/>
              <a:t>C </a:t>
            </a:r>
            <a:r>
              <a:rPr lang="zh-CN" altLang="en-US" sz="2400" dirty="0"/>
              <a:t>的柱子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dirty="0"/>
              <a:t>子，在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柱子上放着 </a:t>
            </a:r>
            <a:r>
              <a:rPr lang="en-US" altLang="zh-CN" sz="2400" dirty="0"/>
              <a:t>n </a:t>
            </a:r>
            <a:r>
              <a:rPr lang="zh-CN" altLang="en-US" sz="2400" dirty="0"/>
              <a:t>个盘子，每 一个都比下面的略小一点，要求把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柱子上的盘子全部移到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柱子上，移动的规则是：</a:t>
            </a: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规则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：每次只能移动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个圆盘；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规则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dirty="0"/>
              <a:t>移动过程中大盘子不能放在小盘子上面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规则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dirty="0"/>
              <a:t>在移动过程中盘子可以放 在 </a:t>
            </a:r>
            <a:r>
              <a:rPr lang="en-US" altLang="zh-CN" sz="2400" dirty="0"/>
              <a:t>A</a:t>
            </a:r>
            <a:r>
              <a:rPr lang="zh-CN" altLang="en-US" sz="2400" dirty="0"/>
              <a:t>，</a:t>
            </a:r>
            <a:r>
              <a:rPr lang="en-US" altLang="zh-CN" sz="2400" dirty="0"/>
              <a:t>B</a:t>
            </a:r>
            <a:r>
              <a:rPr lang="zh-CN" altLang="en-US" sz="2400" dirty="0"/>
              <a:t>，</a:t>
            </a:r>
            <a:r>
              <a:rPr lang="en-US" altLang="zh-CN" sz="2400" dirty="0"/>
              <a:t>C </a:t>
            </a:r>
            <a:r>
              <a:rPr lang="zh-CN" altLang="en-US" sz="2400" dirty="0"/>
              <a:t>的任意一个柱子上。</a:t>
            </a: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AA4806C1-11BA-4B77-82B2-C36FB206615A}"/>
              </a:ext>
            </a:extLst>
          </p:cNvPr>
          <p:cNvGrpSpPr>
            <a:grpSpLocks/>
          </p:cNvGrpSpPr>
          <p:nvPr/>
        </p:nvGrpSpPr>
        <p:grpSpPr bwMode="auto">
          <a:xfrm>
            <a:off x="1520473" y="3861048"/>
            <a:ext cx="6003855" cy="2088232"/>
            <a:chOff x="384" y="1257"/>
            <a:chExt cx="4992" cy="1581"/>
          </a:xfrm>
        </p:grpSpPr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FB7F9460-F7E2-42F8-B188-B38B6E388E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257"/>
              <a:ext cx="1392" cy="1134"/>
              <a:chOff x="384" y="1824"/>
              <a:chExt cx="1392" cy="1134"/>
            </a:xfrm>
          </p:grpSpPr>
          <p:sp>
            <p:nvSpPr>
              <p:cNvPr id="22" name="Line 5">
                <a:extLst>
                  <a:ext uri="{FF2B5EF4-FFF2-40B4-BE49-F238E27FC236}">
                    <a16:creationId xmlns:a16="http://schemas.microsoft.com/office/drawing/2014/main" id="{EBA1405F-2ADE-49A4-BC7B-7066480BF9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Line 6">
                <a:extLst>
                  <a:ext uri="{FF2B5EF4-FFF2-40B4-BE49-F238E27FC236}">
                    <a16:creationId xmlns:a16="http://schemas.microsoft.com/office/drawing/2014/main" id="{16AC0A14-AE6E-4D32-AED4-9E0122C615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CF5A3CAE-CA17-4D61-A0D2-D2DC08693D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2" y="1439"/>
              <a:ext cx="1134" cy="941"/>
              <a:chOff x="502" y="2006"/>
              <a:chExt cx="1134" cy="941"/>
            </a:xfrm>
          </p:grpSpPr>
          <p:sp>
            <p:nvSpPr>
              <p:cNvPr id="17" name="Rectangle 8">
                <a:extLst>
                  <a:ext uri="{FF2B5EF4-FFF2-40B4-BE49-F238E27FC236}">
                    <a16:creationId xmlns:a16="http://schemas.microsoft.com/office/drawing/2014/main" id="{32263124-3F5C-4EE4-9727-A5571C98D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" y="2766"/>
                <a:ext cx="1134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Rectangle 9">
                <a:extLst>
                  <a:ext uri="{FF2B5EF4-FFF2-40B4-BE49-F238E27FC236}">
                    <a16:creationId xmlns:a16="http://schemas.microsoft.com/office/drawing/2014/main" id="{49B0A187-BCAF-4916-9C67-8789154B7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" y="2577"/>
                <a:ext cx="90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Rectangle 10">
                <a:extLst>
                  <a:ext uri="{FF2B5EF4-FFF2-40B4-BE49-F238E27FC236}">
                    <a16:creationId xmlns:a16="http://schemas.microsoft.com/office/drawing/2014/main" id="{040E1E9B-FF10-465E-A6E4-E5995246E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" y="2389"/>
                <a:ext cx="680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Rectangle 11">
                <a:extLst>
                  <a:ext uri="{FF2B5EF4-FFF2-40B4-BE49-F238E27FC236}">
                    <a16:creationId xmlns:a16="http://schemas.microsoft.com/office/drawing/2014/main" id="{1F89EB51-CFC0-4655-9891-261BDAE9B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3" y="2198"/>
                <a:ext cx="453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4196ECE6-170F-4D3D-99CE-ECC70CF64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2006"/>
                <a:ext cx="22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id="{FAA4343A-6202-4318-9C26-7A1CC57295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8" y="1257"/>
              <a:ext cx="1392" cy="1134"/>
              <a:chOff x="2208" y="1824"/>
              <a:chExt cx="1392" cy="1134"/>
            </a:xfrm>
          </p:grpSpPr>
          <p:sp>
            <p:nvSpPr>
              <p:cNvPr id="15" name="Line 14">
                <a:extLst>
                  <a:ext uri="{FF2B5EF4-FFF2-40B4-BE49-F238E27FC236}">
                    <a16:creationId xmlns:a16="http://schemas.microsoft.com/office/drawing/2014/main" id="{DFCADE74-3FA6-4D8D-B111-95A8D422FA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15">
                <a:extLst>
                  <a:ext uri="{FF2B5EF4-FFF2-40B4-BE49-F238E27FC236}">
                    <a16:creationId xmlns:a16="http://schemas.microsoft.com/office/drawing/2014/main" id="{1171B752-E81E-4B37-8384-D5F052C43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id="{B709B549-322E-41A1-AF68-8804AAA6F3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84" y="1257"/>
              <a:ext cx="1392" cy="1134"/>
              <a:chOff x="3984" y="1824"/>
              <a:chExt cx="1392" cy="1134"/>
            </a:xfrm>
          </p:grpSpPr>
          <p:sp>
            <p:nvSpPr>
              <p:cNvPr id="13" name="Line 17">
                <a:extLst>
                  <a:ext uri="{FF2B5EF4-FFF2-40B4-BE49-F238E27FC236}">
                    <a16:creationId xmlns:a16="http://schemas.microsoft.com/office/drawing/2014/main" id="{8C55F2DF-177B-4EF4-856E-EA14C4A3C9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18">
                <a:extLst>
                  <a:ext uri="{FF2B5EF4-FFF2-40B4-BE49-F238E27FC236}">
                    <a16:creationId xmlns:a16="http://schemas.microsoft.com/office/drawing/2014/main" id="{FE00A49F-E9C8-4AC5-A7AE-42663E6E3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" name="Text Box 19">
              <a:extLst>
                <a:ext uri="{FF2B5EF4-FFF2-40B4-BE49-F238E27FC236}">
                  <a16:creationId xmlns:a16="http://schemas.microsoft.com/office/drawing/2014/main" id="{44061A6B-BE53-4C94-ABF1-69C8ACF628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591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00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1" name="Text Box 20">
              <a:extLst>
                <a:ext uri="{FF2B5EF4-FFF2-40B4-BE49-F238E27FC236}">
                  <a16:creationId xmlns:a16="http://schemas.microsoft.com/office/drawing/2014/main" id="{CF8B8531-DF5C-41A9-BA8F-E6D483719B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2" y="2591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00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2" name="Text Box 21">
              <a:extLst>
                <a:ext uri="{FF2B5EF4-FFF2-40B4-BE49-F238E27FC236}">
                  <a16:creationId xmlns:a16="http://schemas.microsoft.com/office/drawing/2014/main" id="{6012CA5B-42BA-4CCB-A4F2-990CB4CC18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2" y="2591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00" b="1">
                  <a:solidFill>
                    <a:srgbClr val="000000"/>
                  </a:solidFill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896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50587" y="188640"/>
            <a:ext cx="7980128" cy="282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对于该问题，直接写出求解过程的每一步比较难，但是我们可以用递归思想来解决此问 题，递归思路如下： 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当 </a:t>
            </a:r>
            <a:r>
              <a:rPr lang="en-US" altLang="zh-CN" sz="2400" dirty="0"/>
              <a:t>n=1 </a:t>
            </a:r>
            <a:r>
              <a:rPr lang="zh-CN" altLang="en-US" sz="2400" dirty="0"/>
              <a:t>时，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柱子上只有 </a:t>
            </a:r>
            <a:r>
              <a:rPr lang="en-US" altLang="zh-CN" sz="2400" dirty="0"/>
              <a:t>1 </a:t>
            </a:r>
            <a:r>
              <a:rPr lang="zh-CN" altLang="en-US" sz="2400" dirty="0"/>
              <a:t>个圆盘，将该盘子从 </a:t>
            </a:r>
            <a:r>
              <a:rPr lang="en-US" altLang="zh-CN" sz="2400" dirty="0"/>
              <a:t>A </a:t>
            </a:r>
            <a:r>
              <a:rPr lang="zh-CN" altLang="en-US" sz="2400" dirty="0"/>
              <a:t>柱子直接移到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柱子上即可；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 当 </a:t>
            </a:r>
            <a:r>
              <a:rPr lang="en-US" altLang="zh-CN" sz="2400" dirty="0"/>
              <a:t>n&gt;1 </a:t>
            </a:r>
            <a:r>
              <a:rPr lang="zh-CN" altLang="en-US" sz="2400" dirty="0"/>
              <a:t>时，就需要借助另外一根柱子来移动。如图所示，将 </a:t>
            </a:r>
            <a:r>
              <a:rPr lang="en-US" altLang="zh-CN" sz="2400" dirty="0"/>
              <a:t>n </a:t>
            </a:r>
            <a:r>
              <a:rPr lang="zh-CN" altLang="en-US" sz="2400" dirty="0"/>
              <a:t>个圆盘由 </a:t>
            </a:r>
            <a:r>
              <a:rPr lang="en-US" altLang="zh-CN" sz="2400" dirty="0"/>
              <a:t>A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柱子上可以分解为以下几个步骤：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7655F2-73A4-4870-BE49-8579FABCF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492" y="2708920"/>
            <a:ext cx="7154999" cy="379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62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9512" y="476672"/>
            <a:ext cx="8640960" cy="4077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）将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柱子上的上面 </a:t>
            </a:r>
            <a:r>
              <a:rPr lang="en-US" altLang="zh-CN" sz="2400" dirty="0"/>
              <a:t>n-1 </a:t>
            </a:r>
            <a:r>
              <a:rPr lang="zh-CN" altLang="en-US" sz="2400" dirty="0"/>
              <a:t>个圆盘借助 </a:t>
            </a:r>
            <a:r>
              <a:rPr lang="en-US" altLang="zh-CN" sz="2400" dirty="0"/>
              <a:t>C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B </a:t>
            </a:r>
            <a:r>
              <a:rPr lang="zh-CN" altLang="en-US" sz="2400" dirty="0"/>
              <a:t>柱子上。 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）把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柱子上剩下的 </a:t>
            </a:r>
            <a:r>
              <a:rPr lang="en-US" altLang="zh-CN" sz="2400" dirty="0"/>
              <a:t>1 </a:t>
            </a:r>
            <a:r>
              <a:rPr lang="zh-CN" altLang="en-US" sz="2400" dirty="0"/>
              <a:t>个圆盘从 </a:t>
            </a:r>
            <a:r>
              <a:rPr lang="en-US" altLang="zh-CN" sz="2400" dirty="0"/>
              <a:t>A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柱子上。 （</a:t>
            </a:r>
            <a:r>
              <a:rPr lang="en-US" altLang="zh-CN" sz="2400" dirty="0"/>
              <a:t>3</a:t>
            </a:r>
            <a:r>
              <a:rPr lang="zh-CN" altLang="en-US" sz="2400" dirty="0"/>
              <a:t>）最后将剩下的 </a:t>
            </a:r>
            <a:r>
              <a:rPr lang="en-US" altLang="zh-CN" sz="2400" dirty="0"/>
              <a:t>n-1 </a:t>
            </a:r>
            <a:r>
              <a:rPr lang="zh-CN" altLang="en-US" sz="2400" dirty="0"/>
              <a:t>个圆盘用上述同样的思路借助 </a:t>
            </a:r>
            <a:r>
              <a:rPr lang="en-US" altLang="zh-CN" sz="2400" dirty="0"/>
              <a:t>A</a:t>
            </a:r>
            <a:r>
              <a:rPr lang="zh-CN" altLang="en-US" sz="2400" dirty="0"/>
              <a:t>柱子从 </a:t>
            </a:r>
            <a:r>
              <a:rPr lang="en-US" altLang="zh-CN" sz="2400" dirty="0"/>
              <a:t>B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柱子上。 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步骤（</a:t>
            </a:r>
            <a:r>
              <a:rPr lang="en-US" altLang="zh-CN" sz="2400" dirty="0"/>
              <a:t>1</a:t>
            </a:r>
            <a:r>
              <a:rPr lang="zh-CN" altLang="en-US" sz="2400" dirty="0"/>
              <a:t>）和（</a:t>
            </a:r>
            <a:r>
              <a:rPr lang="en-US" altLang="zh-CN" sz="2400" dirty="0"/>
              <a:t>3</a:t>
            </a:r>
            <a:r>
              <a:rPr lang="zh-CN" altLang="en-US" sz="2400" dirty="0"/>
              <a:t>）与整个任务类似，但涉及的圆盘只有 </a:t>
            </a:r>
            <a:r>
              <a:rPr lang="en-US" altLang="zh-CN" sz="2400" dirty="0"/>
              <a:t>n-1 </a:t>
            </a:r>
            <a:r>
              <a:rPr lang="zh-CN" altLang="en-US" sz="2400" dirty="0"/>
              <a:t>个了，这是一个典型的递 归算法。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假定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柱子上有 </a:t>
            </a:r>
            <a:r>
              <a:rPr lang="en-US" altLang="zh-CN" sz="2400" dirty="0"/>
              <a:t>3 </a:t>
            </a:r>
            <a:r>
              <a:rPr lang="zh-CN" altLang="en-US" sz="2400" dirty="0"/>
              <a:t>张圆盘，按照规则将这 </a:t>
            </a:r>
            <a:r>
              <a:rPr lang="en-US" altLang="zh-CN" sz="2400" dirty="0"/>
              <a:t>3 </a:t>
            </a:r>
            <a:r>
              <a:rPr lang="zh-CN" altLang="en-US" sz="2400" dirty="0"/>
              <a:t>张圆盘移动到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柱子上，需要经历的最少的 步骤有：</a:t>
            </a:r>
            <a:r>
              <a:rPr lang="en-US" altLang="zh-CN" sz="2400" dirty="0"/>
              <a:t>A→C</a:t>
            </a:r>
            <a:r>
              <a:rPr lang="zh-CN" altLang="en-US" sz="2400" dirty="0"/>
              <a:t>、</a:t>
            </a:r>
            <a:r>
              <a:rPr lang="en-US" altLang="zh-CN" sz="2400" dirty="0"/>
              <a:t>A→B</a:t>
            </a:r>
            <a:r>
              <a:rPr lang="zh-CN" altLang="en-US" sz="2400" dirty="0"/>
              <a:t>、</a:t>
            </a:r>
            <a:r>
              <a:rPr lang="en-US" altLang="zh-CN" sz="2400" dirty="0"/>
              <a:t>C→B</a:t>
            </a:r>
            <a:r>
              <a:rPr lang="zh-CN" altLang="en-US" sz="2400" dirty="0"/>
              <a:t>、</a:t>
            </a:r>
            <a:r>
              <a:rPr lang="en-US" altLang="zh-CN" sz="2400" dirty="0"/>
              <a:t>A→C</a:t>
            </a:r>
            <a:r>
              <a:rPr lang="zh-CN" altLang="en-US" sz="2400" dirty="0"/>
              <a:t>、</a:t>
            </a:r>
            <a:r>
              <a:rPr lang="en-US" altLang="zh-CN" sz="2400" dirty="0"/>
              <a:t>B→A</a:t>
            </a:r>
            <a:r>
              <a:rPr lang="zh-CN" altLang="en-US" sz="2400" dirty="0"/>
              <a:t>、</a:t>
            </a:r>
            <a:r>
              <a:rPr lang="en-US" altLang="zh-CN" sz="2400" dirty="0"/>
              <a:t>B→C</a:t>
            </a:r>
            <a:r>
              <a:rPr lang="zh-CN" altLang="en-US" sz="2400" dirty="0"/>
              <a:t>、</a:t>
            </a:r>
            <a:r>
              <a:rPr lang="en-US" altLang="zh-CN" sz="2400" dirty="0"/>
              <a:t>A→C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4400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Text Box 2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  <p:grpSp>
        <p:nvGrpSpPr>
          <p:cNvPr id="737283" name="Group 3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257"/>
            <a:chExt cx="4992" cy="1581"/>
          </a:xfrm>
        </p:grpSpPr>
        <p:grpSp>
          <p:nvGrpSpPr>
            <p:cNvPr id="5124" name="Group 4"/>
            <p:cNvGrpSpPr>
              <a:grpSpLocks/>
            </p:cNvGrpSpPr>
            <p:nvPr/>
          </p:nvGrpSpPr>
          <p:grpSpPr bwMode="auto">
            <a:xfrm>
              <a:off x="384" y="1257"/>
              <a:ext cx="1392" cy="1134"/>
              <a:chOff x="384" y="1824"/>
              <a:chExt cx="1392" cy="1134"/>
            </a:xfrm>
          </p:grpSpPr>
          <p:sp>
            <p:nvSpPr>
              <p:cNvPr id="5140" name="Line 5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41" name="Line 6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5" name="Group 7"/>
            <p:cNvGrpSpPr>
              <a:grpSpLocks/>
            </p:cNvGrpSpPr>
            <p:nvPr/>
          </p:nvGrpSpPr>
          <p:grpSpPr bwMode="auto">
            <a:xfrm>
              <a:off x="502" y="1439"/>
              <a:ext cx="1134" cy="941"/>
              <a:chOff x="502" y="2006"/>
              <a:chExt cx="1134" cy="941"/>
            </a:xfrm>
          </p:grpSpPr>
          <p:sp>
            <p:nvSpPr>
              <p:cNvPr id="5135" name="Rectangle 8"/>
              <p:cNvSpPr>
                <a:spLocks noChangeArrowheads="1"/>
              </p:cNvSpPr>
              <p:nvPr/>
            </p:nvSpPr>
            <p:spPr bwMode="auto">
              <a:xfrm>
                <a:off x="502" y="2766"/>
                <a:ext cx="1134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6" name="Rectangle 9"/>
              <p:cNvSpPr>
                <a:spLocks noChangeArrowheads="1"/>
              </p:cNvSpPr>
              <p:nvPr/>
            </p:nvSpPr>
            <p:spPr bwMode="auto">
              <a:xfrm>
                <a:off x="629" y="2577"/>
                <a:ext cx="90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7" name="Rectangle 10"/>
              <p:cNvSpPr>
                <a:spLocks noChangeArrowheads="1"/>
              </p:cNvSpPr>
              <p:nvPr/>
            </p:nvSpPr>
            <p:spPr bwMode="auto">
              <a:xfrm>
                <a:off x="738" y="2389"/>
                <a:ext cx="680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8" name="Rectangle 11"/>
              <p:cNvSpPr>
                <a:spLocks noChangeArrowheads="1"/>
              </p:cNvSpPr>
              <p:nvPr/>
            </p:nvSpPr>
            <p:spPr bwMode="auto">
              <a:xfrm>
                <a:off x="843" y="2198"/>
                <a:ext cx="453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9" name="Rectangle 12"/>
              <p:cNvSpPr>
                <a:spLocks noChangeArrowheads="1"/>
              </p:cNvSpPr>
              <p:nvPr/>
            </p:nvSpPr>
            <p:spPr bwMode="auto">
              <a:xfrm>
                <a:off x="958" y="2006"/>
                <a:ext cx="22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6" name="Group 13"/>
            <p:cNvGrpSpPr>
              <a:grpSpLocks/>
            </p:cNvGrpSpPr>
            <p:nvPr/>
          </p:nvGrpSpPr>
          <p:grpSpPr bwMode="auto">
            <a:xfrm>
              <a:off x="2208" y="1257"/>
              <a:ext cx="1392" cy="1134"/>
              <a:chOff x="2208" y="1824"/>
              <a:chExt cx="1392" cy="1134"/>
            </a:xfrm>
          </p:grpSpPr>
          <p:sp>
            <p:nvSpPr>
              <p:cNvPr id="5133" name="Line 14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4" name="Line 15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7" name="Group 16"/>
            <p:cNvGrpSpPr>
              <a:grpSpLocks/>
            </p:cNvGrpSpPr>
            <p:nvPr/>
          </p:nvGrpSpPr>
          <p:grpSpPr bwMode="auto">
            <a:xfrm>
              <a:off x="3984" y="1257"/>
              <a:ext cx="1392" cy="1134"/>
              <a:chOff x="3984" y="1824"/>
              <a:chExt cx="1392" cy="1134"/>
            </a:xfrm>
          </p:grpSpPr>
          <p:sp>
            <p:nvSpPr>
              <p:cNvPr id="5131" name="Line 17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2" name="Line 18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128" name="Text Box 19"/>
            <p:cNvSpPr txBox="1">
              <a:spLocks noChangeArrowheads="1"/>
            </p:cNvSpPr>
            <p:nvPr/>
          </p:nvSpPr>
          <p:spPr bwMode="auto">
            <a:xfrm>
              <a:off x="960" y="2591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5129" name="Text Box 20"/>
            <p:cNvSpPr txBox="1">
              <a:spLocks noChangeArrowheads="1"/>
            </p:cNvSpPr>
            <p:nvPr/>
          </p:nvSpPr>
          <p:spPr bwMode="auto">
            <a:xfrm>
              <a:off x="2762" y="2591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5130" name="Text Box 21"/>
            <p:cNvSpPr txBox="1">
              <a:spLocks noChangeArrowheads="1"/>
            </p:cNvSpPr>
            <p:nvPr/>
          </p:nvSpPr>
          <p:spPr bwMode="auto">
            <a:xfrm>
              <a:off x="4582" y="2591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49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3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8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903113" y="2528894"/>
            <a:ext cx="7337777" cy="2509839"/>
            <a:chOff x="384" y="1593"/>
            <a:chExt cx="4992" cy="1581"/>
          </a:xfrm>
        </p:grpSpPr>
        <p:grpSp>
          <p:nvGrpSpPr>
            <p:cNvPr id="6149" name="Group 3"/>
            <p:cNvGrpSpPr>
              <a:grpSpLocks/>
            </p:cNvGrpSpPr>
            <p:nvPr/>
          </p:nvGrpSpPr>
          <p:grpSpPr bwMode="auto">
            <a:xfrm>
              <a:off x="384" y="1593"/>
              <a:ext cx="1392" cy="1134"/>
              <a:chOff x="384" y="1824"/>
              <a:chExt cx="1392" cy="1134"/>
            </a:xfrm>
          </p:grpSpPr>
          <p:sp>
            <p:nvSpPr>
              <p:cNvPr id="6165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6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0" name="Group 6"/>
            <p:cNvGrpSpPr>
              <a:grpSpLocks/>
            </p:cNvGrpSpPr>
            <p:nvPr/>
          </p:nvGrpSpPr>
          <p:grpSpPr bwMode="auto">
            <a:xfrm>
              <a:off x="502" y="1775"/>
              <a:ext cx="1134" cy="941"/>
              <a:chOff x="502" y="1814"/>
              <a:chExt cx="1134" cy="941"/>
            </a:xfrm>
          </p:grpSpPr>
          <p:sp>
            <p:nvSpPr>
              <p:cNvPr id="6160" name="Rectangle 7"/>
              <p:cNvSpPr>
                <a:spLocks noChangeArrowheads="1"/>
              </p:cNvSpPr>
              <p:nvPr/>
            </p:nvSpPr>
            <p:spPr bwMode="auto">
              <a:xfrm>
                <a:off x="502" y="2574"/>
                <a:ext cx="1134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1" name="Rectangle 8"/>
              <p:cNvSpPr>
                <a:spLocks noChangeArrowheads="1"/>
              </p:cNvSpPr>
              <p:nvPr/>
            </p:nvSpPr>
            <p:spPr bwMode="auto">
              <a:xfrm>
                <a:off x="629" y="2385"/>
                <a:ext cx="90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2" name="Rectangle 9"/>
              <p:cNvSpPr>
                <a:spLocks noChangeArrowheads="1"/>
              </p:cNvSpPr>
              <p:nvPr/>
            </p:nvSpPr>
            <p:spPr bwMode="auto">
              <a:xfrm>
                <a:off x="738" y="2197"/>
                <a:ext cx="680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3" name="Rectangle 10"/>
              <p:cNvSpPr>
                <a:spLocks noChangeArrowheads="1"/>
              </p:cNvSpPr>
              <p:nvPr/>
            </p:nvSpPr>
            <p:spPr bwMode="auto">
              <a:xfrm>
                <a:off x="843" y="2006"/>
                <a:ext cx="453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4" name="Rectangle 11"/>
              <p:cNvSpPr>
                <a:spLocks noChangeArrowheads="1"/>
              </p:cNvSpPr>
              <p:nvPr/>
            </p:nvSpPr>
            <p:spPr bwMode="auto">
              <a:xfrm>
                <a:off x="958" y="1814"/>
                <a:ext cx="22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1" name="Group 12"/>
            <p:cNvGrpSpPr>
              <a:grpSpLocks/>
            </p:cNvGrpSpPr>
            <p:nvPr/>
          </p:nvGrpSpPr>
          <p:grpSpPr bwMode="auto">
            <a:xfrm>
              <a:off x="2208" y="1593"/>
              <a:ext cx="1392" cy="1134"/>
              <a:chOff x="2208" y="1824"/>
              <a:chExt cx="1392" cy="1134"/>
            </a:xfrm>
          </p:grpSpPr>
          <p:sp>
            <p:nvSpPr>
              <p:cNvPr id="6158" name="Line 13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9" name="Line 14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2" name="Group 15"/>
            <p:cNvGrpSpPr>
              <a:grpSpLocks/>
            </p:cNvGrpSpPr>
            <p:nvPr/>
          </p:nvGrpSpPr>
          <p:grpSpPr bwMode="auto">
            <a:xfrm>
              <a:off x="3984" y="1593"/>
              <a:ext cx="1392" cy="1134"/>
              <a:chOff x="3984" y="1824"/>
              <a:chExt cx="1392" cy="1134"/>
            </a:xfrm>
          </p:grpSpPr>
          <p:sp>
            <p:nvSpPr>
              <p:cNvPr id="6156" name="Line 16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7" name="Line 17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53" name="Text Box 18"/>
            <p:cNvSpPr txBox="1">
              <a:spLocks noChangeArrowheads="1"/>
            </p:cNvSpPr>
            <p:nvPr/>
          </p:nvSpPr>
          <p:spPr bwMode="auto">
            <a:xfrm>
              <a:off x="960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6154" name="Text Box 19"/>
            <p:cNvSpPr txBox="1">
              <a:spLocks noChangeArrowheads="1"/>
            </p:cNvSpPr>
            <p:nvPr/>
          </p:nvSpPr>
          <p:spPr bwMode="auto">
            <a:xfrm>
              <a:off x="2762" y="2927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6155" name="Text Box 20"/>
            <p:cNvSpPr txBox="1">
              <a:spLocks noChangeArrowheads="1"/>
            </p:cNvSpPr>
            <p:nvPr/>
          </p:nvSpPr>
          <p:spPr bwMode="auto">
            <a:xfrm>
              <a:off x="4582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</p:grpSp>
      <p:sp>
        <p:nvSpPr>
          <p:cNvPr id="6147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  <p:sp>
        <p:nvSpPr>
          <p:cNvPr id="6148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973667" y="609600"/>
            <a:ext cx="7196667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541" tIns="43771" rIns="87541" bIns="43771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0662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7177" name="Group 3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7188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189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178" name="Rectangle 6"/>
            <p:cNvSpPr>
              <a:spLocks noChangeArrowheads="1"/>
            </p:cNvSpPr>
            <p:nvPr/>
          </p:nvSpPr>
          <p:spPr bwMode="auto">
            <a:xfrm>
              <a:off x="502" y="2487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7179" name="Group 7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7186" name="Line 8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187" name="Line 9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180" name="Group 10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7184" name="Line 11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185" name="Line 12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181" name="Text Box 13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7183" name="Text Box 15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</p:grpSp>
      <p:grpSp>
        <p:nvGrpSpPr>
          <p:cNvPr id="7171" name="Group 16"/>
          <p:cNvGrpSpPr>
            <a:grpSpLocks/>
          </p:cNvGrpSpPr>
          <p:nvPr/>
        </p:nvGrpSpPr>
        <p:grpSpPr bwMode="auto">
          <a:xfrm>
            <a:off x="1255893" y="1320800"/>
            <a:ext cx="1333207" cy="1193800"/>
            <a:chOff x="2453" y="2032"/>
            <a:chExt cx="907" cy="752"/>
          </a:xfrm>
        </p:grpSpPr>
        <p:sp>
          <p:nvSpPr>
            <p:cNvPr id="7173" name="Rectangle 17"/>
            <p:cNvSpPr>
              <a:spLocks noChangeArrowheads="1"/>
            </p:cNvSpPr>
            <p:nvPr/>
          </p:nvSpPr>
          <p:spPr bwMode="auto">
            <a:xfrm>
              <a:off x="2453" y="2603"/>
              <a:ext cx="90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74" name="Rectangle 18"/>
            <p:cNvSpPr>
              <a:spLocks noChangeArrowheads="1"/>
            </p:cNvSpPr>
            <p:nvPr/>
          </p:nvSpPr>
          <p:spPr bwMode="auto">
            <a:xfrm>
              <a:off x="2562" y="2415"/>
              <a:ext cx="680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75" name="Rectangle 19"/>
            <p:cNvSpPr>
              <a:spLocks noChangeArrowheads="1"/>
            </p:cNvSpPr>
            <p:nvPr/>
          </p:nvSpPr>
          <p:spPr bwMode="auto">
            <a:xfrm>
              <a:off x="2667" y="2224"/>
              <a:ext cx="453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76" name="Rectangle 20"/>
            <p:cNvSpPr>
              <a:spLocks noChangeArrowheads="1"/>
            </p:cNvSpPr>
            <p:nvPr/>
          </p:nvSpPr>
          <p:spPr bwMode="auto">
            <a:xfrm>
              <a:off x="2782" y="2032"/>
              <a:ext cx="22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7172" name="Text Box 21"/>
          <p:cNvSpPr txBox="1">
            <a:spLocks noChangeArrowheads="1"/>
          </p:cNvSpPr>
          <p:nvPr/>
        </p:nvSpPr>
        <p:spPr bwMode="auto">
          <a:xfrm>
            <a:off x="1185335" y="6370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2793360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8201" name="Group 3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8212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3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02" name="Rectangle 6"/>
            <p:cNvSpPr>
              <a:spLocks noChangeArrowheads="1"/>
            </p:cNvSpPr>
            <p:nvPr/>
          </p:nvSpPr>
          <p:spPr bwMode="auto">
            <a:xfrm>
              <a:off x="502" y="2487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203" name="Group 7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8210" name="Line 8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1" name="Line 9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204" name="Group 10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8208" name="Line 11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09" name="Line 12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</p:grpSp>
      <p:grpSp>
        <p:nvGrpSpPr>
          <p:cNvPr id="8195" name="Group 16"/>
          <p:cNvGrpSpPr>
            <a:grpSpLocks/>
          </p:cNvGrpSpPr>
          <p:nvPr/>
        </p:nvGrpSpPr>
        <p:grpSpPr bwMode="auto">
          <a:xfrm>
            <a:off x="3944351" y="1320800"/>
            <a:ext cx="1333205" cy="1193800"/>
            <a:chOff x="2453" y="2032"/>
            <a:chExt cx="907" cy="752"/>
          </a:xfrm>
        </p:grpSpPr>
        <p:sp>
          <p:nvSpPr>
            <p:cNvPr id="8197" name="Rectangle 17"/>
            <p:cNvSpPr>
              <a:spLocks noChangeArrowheads="1"/>
            </p:cNvSpPr>
            <p:nvPr/>
          </p:nvSpPr>
          <p:spPr bwMode="auto">
            <a:xfrm>
              <a:off x="2453" y="2603"/>
              <a:ext cx="90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98" name="Rectangle 18"/>
            <p:cNvSpPr>
              <a:spLocks noChangeArrowheads="1"/>
            </p:cNvSpPr>
            <p:nvPr/>
          </p:nvSpPr>
          <p:spPr bwMode="auto">
            <a:xfrm>
              <a:off x="2562" y="2415"/>
              <a:ext cx="680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99" name="Rectangle 19"/>
            <p:cNvSpPr>
              <a:spLocks noChangeArrowheads="1"/>
            </p:cNvSpPr>
            <p:nvPr/>
          </p:nvSpPr>
          <p:spPr bwMode="auto">
            <a:xfrm>
              <a:off x="2667" y="2224"/>
              <a:ext cx="453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00" name="Rectangle 20"/>
            <p:cNvSpPr>
              <a:spLocks noChangeArrowheads="1"/>
            </p:cNvSpPr>
            <p:nvPr/>
          </p:nvSpPr>
          <p:spPr bwMode="auto">
            <a:xfrm>
              <a:off x="2782" y="2032"/>
              <a:ext cx="22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6" name="Text Box 21"/>
          <p:cNvSpPr txBox="1">
            <a:spLocks noChangeArrowheads="1"/>
          </p:cNvSpPr>
          <p:nvPr/>
        </p:nvSpPr>
        <p:spPr bwMode="auto">
          <a:xfrm>
            <a:off x="973668" y="5608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346309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63688" y="1726050"/>
            <a:ext cx="5616624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1218565"/>
            <a:r>
              <a:rPr lang="en-US" altLang="zh-CN" sz="2500" i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en-US" altLang="zh-CN" sz="2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递归算法</a:t>
            </a:r>
            <a:endParaRPr lang="zh-CN" altLang="en-US" sz="25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62077" y="2835325"/>
            <a:ext cx="5616624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1218565"/>
            <a:r>
              <a:rPr lang="en-US" altLang="zh-CN" sz="2500" i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 </a:t>
            </a:r>
            <a:r>
              <a:rPr lang="zh-CN" altLang="en-US" sz="2500" i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求解递归方程</a:t>
            </a:r>
            <a:endParaRPr lang="zh-CN" altLang="en-US" sz="2500" kern="0" dirty="0">
              <a:solidFill>
                <a:srgbClr val="098F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799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9220" name="Group 3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9236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7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502" y="2487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222" name="Group 7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9234" name="Line 8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5" name="Line 9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223" name="Group 10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9232" name="Line 11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Line 12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224" name="Text Box 13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9225" name="Text Box 14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9226" name="Text Box 15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grpSp>
          <p:nvGrpSpPr>
            <p:cNvPr id="9227" name="Group 16"/>
            <p:cNvGrpSpPr>
              <a:grpSpLocks/>
            </p:cNvGrpSpPr>
            <p:nvPr/>
          </p:nvGrpSpPr>
          <p:grpSpPr bwMode="auto">
            <a:xfrm>
              <a:off x="2453" y="1920"/>
              <a:ext cx="907" cy="752"/>
              <a:chOff x="2453" y="2032"/>
              <a:chExt cx="907" cy="752"/>
            </a:xfrm>
          </p:grpSpPr>
          <p:sp>
            <p:nvSpPr>
              <p:cNvPr id="9228" name="Rectangle 17"/>
              <p:cNvSpPr>
                <a:spLocks noChangeArrowheads="1"/>
              </p:cNvSpPr>
              <p:nvPr/>
            </p:nvSpPr>
            <p:spPr bwMode="auto">
              <a:xfrm>
                <a:off x="2453" y="2603"/>
                <a:ext cx="90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29" name="Rectangle 18"/>
              <p:cNvSpPr>
                <a:spLocks noChangeArrowheads="1"/>
              </p:cNvSpPr>
              <p:nvPr/>
            </p:nvSpPr>
            <p:spPr bwMode="auto">
              <a:xfrm>
                <a:off x="2562" y="2415"/>
                <a:ext cx="680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Rectangle 19"/>
              <p:cNvSpPr>
                <a:spLocks noChangeArrowheads="1"/>
              </p:cNvSpPr>
              <p:nvPr/>
            </p:nvSpPr>
            <p:spPr bwMode="auto">
              <a:xfrm>
                <a:off x="2667" y="2224"/>
                <a:ext cx="453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Rectangle 20"/>
              <p:cNvSpPr>
                <a:spLocks noChangeArrowheads="1"/>
              </p:cNvSpPr>
              <p:nvPr/>
            </p:nvSpPr>
            <p:spPr bwMode="auto">
              <a:xfrm>
                <a:off x="2782" y="2032"/>
                <a:ext cx="22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19" name="Text Box 21"/>
          <p:cNvSpPr txBox="1">
            <a:spLocks noChangeArrowheads="1"/>
          </p:cNvSpPr>
          <p:nvPr/>
        </p:nvSpPr>
        <p:spPr bwMode="auto">
          <a:xfrm>
            <a:off x="1326444" y="713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639644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76561" y="2227268"/>
            <a:ext cx="1666875" cy="287337"/>
          </a:xfrm>
          <a:prstGeom prst="rect">
            <a:avLst/>
          </a:prstGeom>
          <a:solidFill>
            <a:srgbClr val="FFFF00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64758" dir="20921404" algn="ctr" rotWithShape="0">
              <a:schemeClr val="bg2"/>
            </a:outerShdw>
          </a:effectLst>
        </p:spPr>
        <p:txBody>
          <a:bodyPr wrap="none" lIns="86163" tIns="44805" rIns="86163" bIns="44805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sp>
          <p:nvSpPr>
            <p:cNvPr id="10245" name="Line 4"/>
            <p:cNvSpPr>
              <a:spLocks noChangeShapeType="1"/>
            </p:cNvSpPr>
            <p:nvPr/>
          </p:nvSpPr>
          <p:spPr bwMode="auto">
            <a:xfrm>
              <a:off x="384" y="2679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46" name="Line 5"/>
            <p:cNvSpPr>
              <a:spLocks noChangeShapeType="1"/>
            </p:cNvSpPr>
            <p:nvPr/>
          </p:nvSpPr>
          <p:spPr bwMode="auto">
            <a:xfrm>
              <a:off x="1078" y="1545"/>
              <a:ext cx="0" cy="11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47" name="Line 6"/>
            <p:cNvSpPr>
              <a:spLocks noChangeShapeType="1"/>
            </p:cNvSpPr>
            <p:nvPr/>
          </p:nvSpPr>
          <p:spPr bwMode="auto">
            <a:xfrm>
              <a:off x="2208" y="2679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48" name="Line 7"/>
            <p:cNvSpPr>
              <a:spLocks noChangeShapeType="1"/>
            </p:cNvSpPr>
            <p:nvPr/>
          </p:nvSpPr>
          <p:spPr bwMode="auto">
            <a:xfrm>
              <a:off x="2902" y="1545"/>
              <a:ext cx="0" cy="11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49" name="Line 8"/>
            <p:cNvSpPr>
              <a:spLocks noChangeShapeType="1"/>
            </p:cNvSpPr>
            <p:nvPr/>
          </p:nvSpPr>
          <p:spPr bwMode="auto">
            <a:xfrm>
              <a:off x="3984" y="2679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0" name="Line 9"/>
            <p:cNvSpPr>
              <a:spLocks noChangeShapeType="1"/>
            </p:cNvSpPr>
            <p:nvPr/>
          </p:nvSpPr>
          <p:spPr bwMode="auto">
            <a:xfrm>
              <a:off x="4678" y="1545"/>
              <a:ext cx="0" cy="11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1" name="Text Box 10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0252" name="Text Box 11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0253" name="Text Box 12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0254" name="Rectangle 13"/>
            <p:cNvSpPr>
              <a:spLocks noChangeArrowheads="1"/>
            </p:cNvSpPr>
            <p:nvPr/>
          </p:nvSpPr>
          <p:spPr bwMode="auto">
            <a:xfrm>
              <a:off x="2453" y="2491"/>
              <a:ext cx="90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5" name="Rectangle 14"/>
            <p:cNvSpPr>
              <a:spLocks noChangeArrowheads="1"/>
            </p:cNvSpPr>
            <p:nvPr/>
          </p:nvSpPr>
          <p:spPr bwMode="auto">
            <a:xfrm>
              <a:off x="2562" y="2303"/>
              <a:ext cx="680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6" name="Rectangle 15"/>
            <p:cNvSpPr>
              <a:spLocks noChangeArrowheads="1"/>
            </p:cNvSpPr>
            <p:nvPr/>
          </p:nvSpPr>
          <p:spPr bwMode="auto">
            <a:xfrm>
              <a:off x="2667" y="2112"/>
              <a:ext cx="453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7" name="Rectangle 16"/>
            <p:cNvSpPr>
              <a:spLocks noChangeArrowheads="1"/>
            </p:cNvSpPr>
            <p:nvPr/>
          </p:nvSpPr>
          <p:spPr bwMode="auto">
            <a:xfrm>
              <a:off x="2782" y="1920"/>
              <a:ext cx="22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392355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362349" y="2227268"/>
            <a:ext cx="1666875" cy="287337"/>
          </a:xfrm>
          <a:prstGeom prst="rect">
            <a:avLst/>
          </a:prstGeom>
          <a:solidFill>
            <a:srgbClr val="FFFF00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64758" dir="20921404" algn="ctr" rotWithShape="0">
              <a:schemeClr val="bg2"/>
            </a:outerShdw>
          </a:effectLst>
        </p:spPr>
        <p:txBody>
          <a:bodyPr wrap="none" lIns="86163" tIns="44805" rIns="86163" bIns="44805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11269" name="Group 4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11284" name="Line 5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5" name="Line 6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270" name="Group 7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3" name="Line 9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11280" name="Line 11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1" name="Line 12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72" name="Text Box 13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1273" name="Text Box 14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1274" name="Text Box 15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grpSp>
          <p:nvGrpSpPr>
            <p:cNvPr id="11275" name="Group 16"/>
            <p:cNvGrpSpPr>
              <a:grpSpLocks/>
            </p:cNvGrpSpPr>
            <p:nvPr/>
          </p:nvGrpSpPr>
          <p:grpSpPr bwMode="auto">
            <a:xfrm>
              <a:off x="2453" y="1920"/>
              <a:ext cx="907" cy="752"/>
              <a:chOff x="2453" y="2032"/>
              <a:chExt cx="907" cy="752"/>
            </a:xfrm>
          </p:grpSpPr>
          <p:sp>
            <p:nvSpPr>
              <p:cNvPr id="11276" name="Rectangle 17"/>
              <p:cNvSpPr>
                <a:spLocks noChangeArrowheads="1"/>
              </p:cNvSpPr>
              <p:nvPr/>
            </p:nvSpPr>
            <p:spPr bwMode="auto">
              <a:xfrm>
                <a:off x="2453" y="2603"/>
                <a:ext cx="90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7" name="Rectangle 18"/>
              <p:cNvSpPr>
                <a:spLocks noChangeArrowheads="1"/>
              </p:cNvSpPr>
              <p:nvPr/>
            </p:nvSpPr>
            <p:spPr bwMode="auto">
              <a:xfrm>
                <a:off x="2562" y="2415"/>
                <a:ext cx="680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8" name="Rectangle 19"/>
              <p:cNvSpPr>
                <a:spLocks noChangeArrowheads="1"/>
              </p:cNvSpPr>
              <p:nvPr/>
            </p:nvSpPr>
            <p:spPr bwMode="auto">
              <a:xfrm>
                <a:off x="2667" y="2224"/>
                <a:ext cx="453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9" name="Rectangle 20"/>
              <p:cNvSpPr>
                <a:spLocks noChangeArrowheads="1"/>
              </p:cNvSpPr>
              <p:nvPr/>
            </p:nvSpPr>
            <p:spPr bwMode="auto">
              <a:xfrm>
                <a:off x="2782" y="2032"/>
                <a:ext cx="22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1268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2477940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3944351" y="1320800"/>
            <a:ext cx="1333205" cy="1193800"/>
            <a:chOff x="2453" y="2032"/>
            <a:chExt cx="907" cy="752"/>
          </a:xfrm>
        </p:grpSpPr>
        <p:sp>
          <p:nvSpPr>
            <p:cNvPr id="12306" name="Rectangle 3"/>
            <p:cNvSpPr>
              <a:spLocks noChangeArrowheads="1"/>
            </p:cNvSpPr>
            <p:nvPr/>
          </p:nvSpPr>
          <p:spPr bwMode="auto">
            <a:xfrm>
              <a:off x="2453" y="2603"/>
              <a:ext cx="90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07" name="Rectangle 4"/>
            <p:cNvSpPr>
              <a:spLocks noChangeArrowheads="1"/>
            </p:cNvSpPr>
            <p:nvPr/>
          </p:nvSpPr>
          <p:spPr bwMode="auto">
            <a:xfrm>
              <a:off x="2562" y="2415"/>
              <a:ext cx="680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08" name="Rectangle 5"/>
            <p:cNvSpPr>
              <a:spLocks noChangeArrowheads="1"/>
            </p:cNvSpPr>
            <p:nvPr/>
          </p:nvSpPr>
          <p:spPr bwMode="auto">
            <a:xfrm>
              <a:off x="2667" y="2224"/>
              <a:ext cx="453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09" name="Rectangle 6"/>
            <p:cNvSpPr>
              <a:spLocks noChangeArrowheads="1"/>
            </p:cNvSpPr>
            <p:nvPr/>
          </p:nvSpPr>
          <p:spPr bwMode="auto">
            <a:xfrm>
              <a:off x="2782" y="2032"/>
              <a:ext cx="22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291" name="Group 7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12293" name="Group 8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12304" name="Line 9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5" name="Line 10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4" name="Group 11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12302" name="Line 12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3" name="Line 13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5" name="Group 14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12300" name="Line 15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1" name="Line 16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296" name="Text Box 17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2297" name="Text Box 18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2298" name="Text Box 19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2299" name="Rectangle 20"/>
            <p:cNvSpPr>
              <a:spLocks noChangeArrowheads="1"/>
            </p:cNvSpPr>
            <p:nvPr/>
          </p:nvSpPr>
          <p:spPr bwMode="auto">
            <a:xfrm>
              <a:off x="4128" y="2487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292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 </a:t>
            </a:r>
            <a:r>
              <a:rPr lang="zh-CN" altLang="en-US" sz="1867" b="1" i="1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1560873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6554906" y="1320800"/>
            <a:ext cx="1333205" cy="1193800"/>
            <a:chOff x="2453" y="2032"/>
            <a:chExt cx="907" cy="752"/>
          </a:xfrm>
        </p:grpSpPr>
        <p:sp>
          <p:nvSpPr>
            <p:cNvPr id="13330" name="Rectangle 3"/>
            <p:cNvSpPr>
              <a:spLocks noChangeArrowheads="1"/>
            </p:cNvSpPr>
            <p:nvPr/>
          </p:nvSpPr>
          <p:spPr bwMode="auto">
            <a:xfrm>
              <a:off x="2453" y="2603"/>
              <a:ext cx="90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31" name="Rectangle 4"/>
            <p:cNvSpPr>
              <a:spLocks noChangeArrowheads="1"/>
            </p:cNvSpPr>
            <p:nvPr/>
          </p:nvSpPr>
          <p:spPr bwMode="auto">
            <a:xfrm>
              <a:off x="2562" y="2415"/>
              <a:ext cx="680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32" name="Rectangle 5"/>
            <p:cNvSpPr>
              <a:spLocks noChangeArrowheads="1"/>
            </p:cNvSpPr>
            <p:nvPr/>
          </p:nvSpPr>
          <p:spPr bwMode="auto">
            <a:xfrm>
              <a:off x="2667" y="2224"/>
              <a:ext cx="453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33" name="Rectangle 6"/>
            <p:cNvSpPr>
              <a:spLocks noChangeArrowheads="1"/>
            </p:cNvSpPr>
            <p:nvPr/>
          </p:nvSpPr>
          <p:spPr bwMode="auto">
            <a:xfrm>
              <a:off x="2782" y="2032"/>
              <a:ext cx="227" cy="181"/>
            </a:xfrm>
            <a:prstGeom prst="rect">
              <a:avLst/>
            </a:prstGeom>
            <a:solidFill>
              <a:srgbClr val="FFCC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315" name="Group 7"/>
          <p:cNvGrpSpPr>
            <a:grpSpLocks/>
          </p:cNvGrpSpPr>
          <p:nvPr/>
        </p:nvGrpSpPr>
        <p:grpSpPr bwMode="auto">
          <a:xfrm>
            <a:off x="903113" y="2528892"/>
            <a:ext cx="7337777" cy="2509839"/>
            <a:chOff x="384" y="1545"/>
            <a:chExt cx="4992" cy="1581"/>
          </a:xfrm>
        </p:grpSpPr>
        <p:grpSp>
          <p:nvGrpSpPr>
            <p:cNvPr id="13317" name="Group 8"/>
            <p:cNvGrpSpPr>
              <a:grpSpLocks/>
            </p:cNvGrpSpPr>
            <p:nvPr/>
          </p:nvGrpSpPr>
          <p:grpSpPr bwMode="auto">
            <a:xfrm>
              <a:off x="384" y="1545"/>
              <a:ext cx="1392" cy="1134"/>
              <a:chOff x="384" y="1824"/>
              <a:chExt cx="1392" cy="1134"/>
            </a:xfrm>
          </p:grpSpPr>
          <p:sp>
            <p:nvSpPr>
              <p:cNvPr id="13328" name="Line 9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9" name="Line 10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8" name="Group 11"/>
            <p:cNvGrpSpPr>
              <a:grpSpLocks/>
            </p:cNvGrpSpPr>
            <p:nvPr/>
          </p:nvGrpSpPr>
          <p:grpSpPr bwMode="auto">
            <a:xfrm>
              <a:off x="2208" y="1545"/>
              <a:ext cx="1392" cy="1134"/>
              <a:chOff x="2208" y="1824"/>
              <a:chExt cx="1392" cy="1134"/>
            </a:xfrm>
          </p:grpSpPr>
          <p:sp>
            <p:nvSpPr>
              <p:cNvPr id="13326" name="Line 12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7" name="Line 13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9" name="Group 14"/>
            <p:cNvGrpSpPr>
              <a:grpSpLocks/>
            </p:cNvGrpSpPr>
            <p:nvPr/>
          </p:nvGrpSpPr>
          <p:grpSpPr bwMode="auto">
            <a:xfrm>
              <a:off x="3984" y="1545"/>
              <a:ext cx="1392" cy="1134"/>
              <a:chOff x="3984" y="1824"/>
              <a:chExt cx="1392" cy="1134"/>
            </a:xfrm>
          </p:grpSpPr>
          <p:sp>
            <p:nvSpPr>
              <p:cNvPr id="13324" name="Line 15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5" name="Line 16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3320" name="Text Box 17"/>
            <p:cNvSpPr txBox="1">
              <a:spLocks noChangeArrowheads="1"/>
            </p:cNvSpPr>
            <p:nvPr/>
          </p:nvSpPr>
          <p:spPr bwMode="auto">
            <a:xfrm>
              <a:off x="960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3321" name="Text Box 18"/>
            <p:cNvSpPr txBox="1">
              <a:spLocks noChangeArrowheads="1"/>
            </p:cNvSpPr>
            <p:nvPr/>
          </p:nvSpPr>
          <p:spPr bwMode="auto">
            <a:xfrm>
              <a:off x="2762" y="2879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3322" name="Text Box 19"/>
            <p:cNvSpPr txBox="1">
              <a:spLocks noChangeArrowheads="1"/>
            </p:cNvSpPr>
            <p:nvPr/>
          </p:nvSpPr>
          <p:spPr bwMode="auto">
            <a:xfrm>
              <a:off x="4582" y="2879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3323" name="Rectangle 20"/>
            <p:cNvSpPr>
              <a:spLocks noChangeArrowheads="1"/>
            </p:cNvSpPr>
            <p:nvPr/>
          </p:nvSpPr>
          <p:spPr bwMode="auto">
            <a:xfrm>
              <a:off x="4128" y="2487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316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 </a:t>
            </a:r>
            <a:r>
              <a:rPr lang="zh-CN" altLang="en-US" sz="1867" b="1" i="1" dirty="0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14886352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903113" y="2528894"/>
            <a:ext cx="7337777" cy="2509839"/>
            <a:chOff x="384" y="1593"/>
            <a:chExt cx="4992" cy="1581"/>
          </a:xfrm>
        </p:grpSpPr>
        <p:grpSp>
          <p:nvGrpSpPr>
            <p:cNvPr id="14340" name="Group 3"/>
            <p:cNvGrpSpPr>
              <a:grpSpLocks/>
            </p:cNvGrpSpPr>
            <p:nvPr/>
          </p:nvGrpSpPr>
          <p:grpSpPr bwMode="auto">
            <a:xfrm>
              <a:off x="384" y="1593"/>
              <a:ext cx="1392" cy="1134"/>
              <a:chOff x="384" y="1824"/>
              <a:chExt cx="1392" cy="1134"/>
            </a:xfrm>
          </p:grpSpPr>
          <p:sp>
            <p:nvSpPr>
              <p:cNvPr id="14356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7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341" name="Group 6"/>
            <p:cNvGrpSpPr>
              <a:grpSpLocks/>
            </p:cNvGrpSpPr>
            <p:nvPr/>
          </p:nvGrpSpPr>
          <p:grpSpPr bwMode="auto">
            <a:xfrm>
              <a:off x="2208" y="1593"/>
              <a:ext cx="1392" cy="1134"/>
              <a:chOff x="2208" y="1824"/>
              <a:chExt cx="1392" cy="1134"/>
            </a:xfrm>
          </p:grpSpPr>
          <p:sp>
            <p:nvSpPr>
              <p:cNvPr id="14354" name="Line 7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5" name="Line 8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342" name="Group 9"/>
            <p:cNvGrpSpPr>
              <a:grpSpLocks/>
            </p:cNvGrpSpPr>
            <p:nvPr/>
          </p:nvGrpSpPr>
          <p:grpSpPr bwMode="auto">
            <a:xfrm>
              <a:off x="3984" y="1593"/>
              <a:ext cx="1392" cy="1134"/>
              <a:chOff x="3984" y="1824"/>
              <a:chExt cx="1392" cy="1134"/>
            </a:xfrm>
          </p:grpSpPr>
          <p:sp>
            <p:nvSpPr>
              <p:cNvPr id="14352" name="Line 10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3" name="Line 11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343" name="Text Box 12"/>
            <p:cNvSpPr txBox="1">
              <a:spLocks noChangeArrowheads="1"/>
            </p:cNvSpPr>
            <p:nvPr/>
          </p:nvSpPr>
          <p:spPr bwMode="auto">
            <a:xfrm>
              <a:off x="960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4344" name="Text Box 13"/>
            <p:cNvSpPr txBox="1">
              <a:spLocks noChangeArrowheads="1"/>
            </p:cNvSpPr>
            <p:nvPr/>
          </p:nvSpPr>
          <p:spPr bwMode="auto">
            <a:xfrm>
              <a:off x="2762" y="2927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4345" name="Text Box 14"/>
            <p:cNvSpPr txBox="1">
              <a:spLocks noChangeArrowheads="1"/>
            </p:cNvSpPr>
            <p:nvPr/>
          </p:nvSpPr>
          <p:spPr bwMode="auto">
            <a:xfrm>
              <a:off x="4582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4346" name="Rectangle 15"/>
            <p:cNvSpPr>
              <a:spLocks noChangeArrowheads="1"/>
            </p:cNvSpPr>
            <p:nvPr/>
          </p:nvSpPr>
          <p:spPr bwMode="auto">
            <a:xfrm>
              <a:off x="4128" y="2535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4347" name="Group 16"/>
            <p:cNvGrpSpPr>
              <a:grpSpLocks/>
            </p:cNvGrpSpPr>
            <p:nvPr/>
          </p:nvGrpSpPr>
          <p:grpSpPr bwMode="auto">
            <a:xfrm>
              <a:off x="4229" y="1774"/>
              <a:ext cx="907" cy="752"/>
              <a:chOff x="2453" y="2032"/>
              <a:chExt cx="907" cy="752"/>
            </a:xfrm>
          </p:grpSpPr>
          <p:sp>
            <p:nvSpPr>
              <p:cNvPr id="14348" name="Rectangle 17"/>
              <p:cNvSpPr>
                <a:spLocks noChangeArrowheads="1"/>
              </p:cNvSpPr>
              <p:nvPr/>
            </p:nvSpPr>
            <p:spPr bwMode="auto">
              <a:xfrm>
                <a:off x="2453" y="2603"/>
                <a:ext cx="90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49" name="Rectangle 18"/>
              <p:cNvSpPr>
                <a:spLocks noChangeArrowheads="1"/>
              </p:cNvSpPr>
              <p:nvPr/>
            </p:nvSpPr>
            <p:spPr bwMode="auto">
              <a:xfrm>
                <a:off x="2562" y="2415"/>
                <a:ext cx="680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0" name="Rectangle 19"/>
              <p:cNvSpPr>
                <a:spLocks noChangeArrowheads="1"/>
              </p:cNvSpPr>
              <p:nvPr/>
            </p:nvSpPr>
            <p:spPr bwMode="auto">
              <a:xfrm>
                <a:off x="2667" y="2224"/>
                <a:ext cx="453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1" name="Rectangle 20"/>
              <p:cNvSpPr>
                <a:spLocks noChangeArrowheads="1"/>
              </p:cNvSpPr>
              <p:nvPr/>
            </p:nvSpPr>
            <p:spPr bwMode="auto">
              <a:xfrm>
                <a:off x="2782" y="2032"/>
                <a:ext cx="227" cy="181"/>
              </a:xfrm>
              <a:prstGeom prst="rect">
                <a:avLst/>
              </a:prstGeom>
              <a:solidFill>
                <a:srgbClr val="FFCC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4339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 </a:t>
            </a:r>
            <a:r>
              <a:rPr lang="zh-CN" altLang="en-US" sz="1867" b="1" i="1" dirty="0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1635201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903113" y="2528894"/>
            <a:ext cx="7337777" cy="2509839"/>
            <a:chOff x="384" y="1593"/>
            <a:chExt cx="4992" cy="1581"/>
          </a:xfrm>
        </p:grpSpPr>
        <p:grpSp>
          <p:nvGrpSpPr>
            <p:cNvPr id="15364" name="Group 3"/>
            <p:cNvGrpSpPr>
              <a:grpSpLocks/>
            </p:cNvGrpSpPr>
            <p:nvPr/>
          </p:nvGrpSpPr>
          <p:grpSpPr bwMode="auto">
            <a:xfrm>
              <a:off x="384" y="1593"/>
              <a:ext cx="1392" cy="1134"/>
              <a:chOff x="384" y="1824"/>
              <a:chExt cx="1392" cy="1134"/>
            </a:xfrm>
          </p:grpSpPr>
          <p:sp>
            <p:nvSpPr>
              <p:cNvPr id="15380" name="Line 4"/>
              <p:cNvSpPr>
                <a:spLocks noChangeShapeType="1"/>
              </p:cNvSpPr>
              <p:nvPr/>
            </p:nvSpPr>
            <p:spPr bwMode="auto">
              <a:xfrm>
                <a:off x="3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1" name="Line 5"/>
              <p:cNvSpPr>
                <a:spLocks noChangeShapeType="1"/>
              </p:cNvSpPr>
              <p:nvPr/>
            </p:nvSpPr>
            <p:spPr bwMode="auto">
              <a:xfrm>
                <a:off x="10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365" name="Group 6"/>
            <p:cNvGrpSpPr>
              <a:grpSpLocks/>
            </p:cNvGrpSpPr>
            <p:nvPr/>
          </p:nvGrpSpPr>
          <p:grpSpPr bwMode="auto">
            <a:xfrm>
              <a:off x="2208" y="1593"/>
              <a:ext cx="1392" cy="1134"/>
              <a:chOff x="2208" y="1824"/>
              <a:chExt cx="1392" cy="1134"/>
            </a:xfrm>
          </p:grpSpPr>
          <p:sp>
            <p:nvSpPr>
              <p:cNvPr id="15378" name="Line 7"/>
              <p:cNvSpPr>
                <a:spLocks noChangeShapeType="1"/>
              </p:cNvSpPr>
              <p:nvPr/>
            </p:nvSpPr>
            <p:spPr bwMode="auto">
              <a:xfrm>
                <a:off x="2208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9" name="Line 8"/>
              <p:cNvSpPr>
                <a:spLocks noChangeShapeType="1"/>
              </p:cNvSpPr>
              <p:nvPr/>
            </p:nvSpPr>
            <p:spPr bwMode="auto">
              <a:xfrm>
                <a:off x="2902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366" name="Group 9"/>
            <p:cNvGrpSpPr>
              <a:grpSpLocks/>
            </p:cNvGrpSpPr>
            <p:nvPr/>
          </p:nvGrpSpPr>
          <p:grpSpPr bwMode="auto">
            <a:xfrm>
              <a:off x="3984" y="1593"/>
              <a:ext cx="1392" cy="1134"/>
              <a:chOff x="3984" y="1824"/>
              <a:chExt cx="1392" cy="1134"/>
            </a:xfrm>
          </p:grpSpPr>
          <p:sp>
            <p:nvSpPr>
              <p:cNvPr id="15376" name="Line 10"/>
              <p:cNvSpPr>
                <a:spLocks noChangeShapeType="1"/>
              </p:cNvSpPr>
              <p:nvPr/>
            </p:nvSpPr>
            <p:spPr bwMode="auto">
              <a:xfrm>
                <a:off x="3984" y="2958"/>
                <a:ext cx="139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7" name="Line 11"/>
              <p:cNvSpPr>
                <a:spLocks noChangeShapeType="1"/>
              </p:cNvSpPr>
              <p:nvPr/>
            </p:nvSpPr>
            <p:spPr bwMode="auto">
              <a:xfrm>
                <a:off x="4678" y="1824"/>
                <a:ext cx="0" cy="113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367" name="Text Box 12"/>
            <p:cNvSpPr txBox="1">
              <a:spLocks noChangeArrowheads="1"/>
            </p:cNvSpPr>
            <p:nvPr/>
          </p:nvSpPr>
          <p:spPr bwMode="auto">
            <a:xfrm>
              <a:off x="960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5368" name="Text Box 13"/>
            <p:cNvSpPr txBox="1">
              <a:spLocks noChangeArrowheads="1"/>
            </p:cNvSpPr>
            <p:nvPr/>
          </p:nvSpPr>
          <p:spPr bwMode="auto">
            <a:xfrm>
              <a:off x="2762" y="2927"/>
              <a:ext cx="265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5369" name="Text Box 14"/>
            <p:cNvSpPr txBox="1">
              <a:spLocks noChangeArrowheads="1"/>
            </p:cNvSpPr>
            <p:nvPr/>
          </p:nvSpPr>
          <p:spPr bwMode="auto">
            <a:xfrm>
              <a:off x="4582" y="2927"/>
              <a:ext cx="27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0000" tIns="62400" rIns="120000" bIns="62400" anchor="ctr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5370" name="Rectangle 15"/>
            <p:cNvSpPr>
              <a:spLocks noChangeArrowheads="1"/>
            </p:cNvSpPr>
            <p:nvPr/>
          </p:nvSpPr>
          <p:spPr bwMode="auto">
            <a:xfrm>
              <a:off x="4128" y="2535"/>
              <a:ext cx="1134" cy="18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lIns="120000" tIns="62400" rIns="120000" bIns="624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5371" name="Group 16"/>
            <p:cNvGrpSpPr>
              <a:grpSpLocks/>
            </p:cNvGrpSpPr>
            <p:nvPr/>
          </p:nvGrpSpPr>
          <p:grpSpPr bwMode="auto">
            <a:xfrm>
              <a:off x="4229" y="1774"/>
              <a:ext cx="907" cy="752"/>
              <a:chOff x="2453" y="2032"/>
              <a:chExt cx="907" cy="752"/>
            </a:xfrm>
          </p:grpSpPr>
          <p:sp>
            <p:nvSpPr>
              <p:cNvPr id="15372" name="Rectangle 17"/>
              <p:cNvSpPr>
                <a:spLocks noChangeArrowheads="1"/>
              </p:cNvSpPr>
              <p:nvPr/>
            </p:nvSpPr>
            <p:spPr bwMode="auto">
              <a:xfrm>
                <a:off x="2453" y="2603"/>
                <a:ext cx="90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3" name="Rectangle 18"/>
              <p:cNvSpPr>
                <a:spLocks noChangeArrowheads="1"/>
              </p:cNvSpPr>
              <p:nvPr/>
            </p:nvSpPr>
            <p:spPr bwMode="auto">
              <a:xfrm>
                <a:off x="2562" y="2415"/>
                <a:ext cx="680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4" name="Rectangle 19"/>
              <p:cNvSpPr>
                <a:spLocks noChangeArrowheads="1"/>
              </p:cNvSpPr>
              <p:nvPr/>
            </p:nvSpPr>
            <p:spPr bwMode="auto">
              <a:xfrm>
                <a:off x="2667" y="2224"/>
                <a:ext cx="453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5" name="Rectangle 20"/>
              <p:cNvSpPr>
                <a:spLocks noChangeArrowheads="1"/>
              </p:cNvSpPr>
              <p:nvPr/>
            </p:nvSpPr>
            <p:spPr bwMode="auto">
              <a:xfrm>
                <a:off x="2782" y="2032"/>
                <a:ext cx="227" cy="181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678596" algn="ctr" rotWithShape="0">
                  <a:schemeClr val="bg2"/>
                </a:outerShdw>
              </a:effectLst>
            </p:spPr>
            <p:txBody>
              <a:bodyPr wrap="none" lIns="120000" tIns="62400" rIns="120000" bIns="624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5363" name="Text Box 21"/>
          <p:cNvSpPr txBox="1">
            <a:spLocks noChangeArrowheads="1"/>
          </p:cNvSpPr>
          <p:nvPr/>
        </p:nvSpPr>
        <p:spPr bwMode="auto">
          <a:xfrm>
            <a:off x="1185335" y="1094251"/>
            <a:ext cx="1204740" cy="40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 </a:t>
            </a:r>
            <a:r>
              <a:rPr lang="zh-CN" altLang="en-US" sz="1867" b="1" i="1" dirty="0">
                <a:solidFill>
                  <a:srgbClr val="008000"/>
                </a:solidFill>
              </a:rPr>
              <a:t>汉诺塔 </a:t>
            </a:r>
          </a:p>
        </p:txBody>
      </p:sp>
    </p:spTree>
    <p:extLst>
      <p:ext uri="{BB962C8B-B14F-4D97-AF65-F5344CB8AC3E}">
        <p14:creationId xmlns:p14="http://schemas.microsoft.com/office/powerpoint/2010/main" val="78427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9512" y="476672"/>
            <a:ext cx="8640960" cy="599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汉诺塔问题的递归算法可以描述如下：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template&lt;class Type&gt;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void 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(int n, int a, int b, int c)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     {if (n &gt; 0)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             { 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(n-1, a, c, b);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               move(</a:t>
            </a:r>
            <a:r>
              <a:rPr lang="en-US" altLang="zh-CN" sz="2400" dirty="0" err="1"/>
              <a:t>a,c</a:t>
            </a:r>
            <a:r>
              <a:rPr lang="en-US" altLang="zh-CN" sz="2400" dirty="0"/>
              <a:t>);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               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(n-1, b, a, c);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              }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400" dirty="0"/>
              <a:t> }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endParaRPr lang="en-US" altLang="zh-CN" sz="2400" dirty="0"/>
          </a:p>
          <a:p>
            <a:pPr eaLnBrk="1" hangingPunct="1">
              <a:spcBef>
                <a:spcPct val="20000"/>
              </a:spcBef>
            </a:pPr>
            <a:r>
              <a:rPr lang="zh-CN" altLang="en-US" sz="2400" dirty="0"/>
              <a:t>上述算法中，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(n-1,a,c,b)</a:t>
            </a:r>
            <a:r>
              <a:rPr lang="zh-CN" altLang="en-US" sz="2400" dirty="0"/>
              <a:t>表示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柱子上的 </a:t>
            </a:r>
            <a:r>
              <a:rPr lang="en-US" altLang="zh-CN" sz="2400" dirty="0"/>
              <a:t>n-1 </a:t>
            </a:r>
            <a:r>
              <a:rPr lang="zh-CN" altLang="en-US" sz="2400" dirty="0"/>
              <a:t>个圆盘借助 </a:t>
            </a:r>
            <a:r>
              <a:rPr lang="en-US" altLang="zh-CN" sz="2400" dirty="0"/>
              <a:t>C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B </a:t>
            </a:r>
            <a:r>
              <a:rPr lang="zh-CN" altLang="en-US" sz="2400" dirty="0"/>
              <a:t>柱子上，叠放 顺序不变；</a:t>
            </a:r>
            <a:r>
              <a:rPr lang="en-US" altLang="zh-CN" sz="2400" dirty="0"/>
              <a:t>move(</a:t>
            </a:r>
            <a:r>
              <a:rPr lang="en-US" altLang="zh-CN" sz="2400" dirty="0" err="1"/>
              <a:t>a,c</a:t>
            </a:r>
            <a:r>
              <a:rPr lang="en-US" altLang="zh-CN" sz="2400" dirty="0"/>
              <a:t>)</a:t>
            </a:r>
            <a:r>
              <a:rPr lang="zh-CN" altLang="en-US" sz="2400" dirty="0"/>
              <a:t>表示把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柱子上剩下的 </a:t>
            </a:r>
            <a:r>
              <a:rPr lang="en-US" altLang="zh-CN" sz="2400" dirty="0"/>
              <a:t>1 </a:t>
            </a:r>
            <a:r>
              <a:rPr lang="zh-CN" altLang="en-US" sz="2400" dirty="0"/>
              <a:t>个圆盘从 </a:t>
            </a:r>
            <a:r>
              <a:rPr lang="en-US" altLang="zh-CN" sz="2400" dirty="0"/>
              <a:t>A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柱子上；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(n-1, b, a, c)</a:t>
            </a:r>
            <a:r>
              <a:rPr lang="zh-CN" altLang="en-US" sz="2400" dirty="0"/>
              <a:t>表示剩下的 </a:t>
            </a:r>
            <a:r>
              <a:rPr lang="en-US" altLang="zh-CN" sz="2400" dirty="0"/>
              <a:t>n-1 </a:t>
            </a:r>
            <a:r>
              <a:rPr lang="zh-CN" altLang="en-US" sz="2400" dirty="0"/>
              <a:t>个圆盘借助 </a:t>
            </a:r>
            <a:r>
              <a:rPr lang="en-US" altLang="zh-CN" sz="2400" dirty="0"/>
              <a:t>A </a:t>
            </a:r>
            <a:r>
              <a:rPr lang="zh-CN" altLang="en-US" sz="2400" dirty="0"/>
              <a:t>柱子从 </a:t>
            </a:r>
            <a:r>
              <a:rPr lang="en-US" altLang="zh-CN" sz="2400" dirty="0"/>
              <a:t>B </a:t>
            </a:r>
            <a:r>
              <a:rPr lang="zh-CN" altLang="en-US" sz="2400" dirty="0"/>
              <a:t>柱子移到 </a:t>
            </a:r>
            <a:r>
              <a:rPr lang="en-US" altLang="zh-CN" sz="2400" dirty="0"/>
              <a:t>C </a:t>
            </a:r>
            <a:r>
              <a:rPr lang="zh-CN" altLang="en-US" sz="2400" dirty="0"/>
              <a:t>柱子上。 </a:t>
            </a:r>
          </a:p>
        </p:txBody>
      </p:sp>
    </p:spTree>
    <p:extLst>
      <p:ext uri="{BB962C8B-B14F-4D97-AF65-F5344CB8AC3E}">
        <p14:creationId xmlns:p14="http://schemas.microsoft.com/office/powerpoint/2010/main" val="1237995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9512" y="476672"/>
            <a:ext cx="8640960" cy="457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1DF3C1-DDA9-413C-8644-E97BDA12B9DC}"/>
                  </a:ext>
                </a:extLst>
              </p:cNvPr>
              <p:cNvSpPr txBox="1"/>
              <p:nvPr/>
            </p:nvSpPr>
            <p:spPr>
              <a:xfrm>
                <a:off x="179512" y="243871"/>
                <a:ext cx="8846707" cy="28384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400" dirty="0"/>
                  <a:t>假定 </a:t>
                </a:r>
                <a:r>
                  <a:rPr lang="en-US" altLang="zh-CN" sz="2400" dirty="0"/>
                  <a:t>n </a:t>
                </a:r>
                <a:r>
                  <a:rPr lang="zh-CN" altLang="en-US" sz="2400" dirty="0"/>
                  <a:t>是圆盘的数量，</a:t>
                </a:r>
                <a:r>
                  <a:rPr lang="en-US" altLang="zh-CN" sz="2400" dirty="0"/>
                  <a:t>h(n)</a:t>
                </a:r>
                <a:r>
                  <a:rPr lang="zh-CN" altLang="en-US" sz="2400" dirty="0"/>
                  <a:t>是移动 </a:t>
                </a:r>
                <a:r>
                  <a:rPr lang="en-US" altLang="zh-CN" sz="2400" dirty="0"/>
                  <a:t>n </a:t>
                </a:r>
                <a:r>
                  <a:rPr lang="zh-CN" altLang="en-US" sz="2400" dirty="0"/>
                  <a:t>个圆盘的移动次数。 </a:t>
                </a:r>
                <a:endParaRPr lang="en-US" altLang="zh-CN" sz="2400" dirty="0"/>
              </a:p>
              <a:p>
                <a:pPr>
                  <a:spcBef>
                    <a:spcPct val="20000"/>
                  </a:spcBef>
                </a:pPr>
                <a:r>
                  <a:rPr lang="zh-CN" altLang="en-US" sz="2400" dirty="0"/>
                  <a:t>当 </a:t>
                </a:r>
                <a:r>
                  <a:rPr lang="en-US" altLang="zh-CN" sz="2400" dirty="0"/>
                  <a:t>n=1 </a:t>
                </a:r>
                <a:r>
                  <a:rPr lang="zh-CN" altLang="en-US" sz="2400" dirty="0"/>
                  <a:t>时，</a:t>
                </a:r>
                <a:r>
                  <a:rPr lang="en-US" altLang="zh-CN" sz="2400" dirty="0"/>
                  <a:t>h(1)=1</a:t>
                </a:r>
                <a:r>
                  <a:rPr lang="zh-CN" altLang="en-US" sz="2400" dirty="0"/>
                  <a:t>；当 </a:t>
                </a:r>
                <a:r>
                  <a:rPr lang="en-US" altLang="zh-CN" sz="2400" dirty="0"/>
                  <a:t>n=2 </a:t>
                </a:r>
                <a:r>
                  <a:rPr lang="zh-CN" altLang="en-US" sz="2400" dirty="0"/>
                  <a:t>时，</a:t>
                </a:r>
                <a:r>
                  <a:rPr lang="en-US" altLang="zh-CN" sz="2400" dirty="0"/>
                  <a:t>h(2)=2h(1)+1</a:t>
                </a:r>
                <a:r>
                  <a:rPr lang="zh-CN" altLang="en-US" sz="2400" dirty="0"/>
                  <a:t>；当 </a:t>
                </a:r>
                <a:r>
                  <a:rPr lang="en-US" altLang="zh-CN" sz="2400" dirty="0"/>
                  <a:t>n=3 </a:t>
                </a:r>
                <a:r>
                  <a:rPr lang="zh-CN" altLang="en-US" sz="2400" dirty="0"/>
                  <a:t>时，</a:t>
                </a:r>
                <a:r>
                  <a:rPr lang="en-US" altLang="zh-CN" sz="2400" dirty="0"/>
                  <a:t>h(3)=2h(2)+1</a:t>
                </a:r>
                <a:r>
                  <a:rPr lang="zh-CN" altLang="en-US" sz="2400" dirty="0"/>
                  <a:t>。 </a:t>
                </a:r>
                <a:endParaRPr lang="en-US" altLang="zh-CN" sz="2400" dirty="0"/>
              </a:p>
              <a:p>
                <a:pPr>
                  <a:spcBef>
                    <a:spcPct val="20000"/>
                  </a:spcBef>
                </a:pPr>
                <a:r>
                  <a:rPr lang="zh-CN" altLang="en-US" sz="2400" dirty="0"/>
                  <a:t>依此类推，汉诺塔问题的递归表达式为</a:t>
                </a:r>
                <a:endParaRPr lang="en-US" altLang="zh-CN" sz="2400" dirty="0"/>
              </a:p>
              <a:p>
                <a:pPr>
                  <a:spcBef>
                    <a:spcPct val="20000"/>
                  </a:spcBef>
                </a:pPr>
                <a:endParaRPr lang="en-US" altLang="zh-CN" sz="2400" dirty="0"/>
              </a:p>
              <a:p>
                <a:pPr>
                  <a:spcBef>
                    <a:spcPct val="2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d>
                                <m:dPr>
                                  <m:ctrlP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+1,    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&gt;1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                 1,            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1DF3C1-DDA9-413C-8644-E97BDA12B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43871"/>
                <a:ext cx="8846707" cy="2838406"/>
              </a:xfrm>
              <a:prstGeom prst="rect">
                <a:avLst/>
              </a:prstGeom>
              <a:blipFill>
                <a:blip r:embed="rId2"/>
                <a:stretch>
                  <a:fillRect l="-1033" t="-2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8671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594" name="Group 2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17415" name="Rectangle 3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7416" name="Rectangle 4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0597" name="Rectangle 5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750598" name="Group 6"/>
          <p:cNvGrpSpPr>
            <a:grpSpLocks/>
          </p:cNvGrpSpPr>
          <p:nvPr/>
        </p:nvGrpSpPr>
        <p:grpSpPr bwMode="auto">
          <a:xfrm>
            <a:off x="6335890" y="3094037"/>
            <a:ext cx="1975556" cy="2849563"/>
            <a:chOff x="4080" y="1949"/>
            <a:chExt cx="1344" cy="1795"/>
          </a:xfrm>
        </p:grpSpPr>
        <p:sp>
          <p:nvSpPr>
            <p:cNvPr id="17413" name="Rectangle 7"/>
            <p:cNvSpPr>
              <a:spLocks noChangeArrowheads="1"/>
            </p:cNvSpPr>
            <p:nvPr/>
          </p:nvSpPr>
          <p:spPr bwMode="auto">
            <a:xfrm>
              <a:off x="4560" y="2160"/>
              <a:ext cx="864" cy="1584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14" name="Text Box 8"/>
            <p:cNvSpPr txBox="1">
              <a:spLocks noChangeArrowheads="1"/>
            </p:cNvSpPr>
            <p:nvPr/>
          </p:nvSpPr>
          <p:spPr bwMode="auto">
            <a:xfrm>
              <a:off x="4080" y="1949"/>
              <a:ext cx="545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i="1">
                  <a:solidFill>
                    <a:srgbClr val="0066CC"/>
                  </a:solidFill>
                </a:rPr>
                <a:t>Output</a:t>
              </a:r>
            </a:p>
          </p:txBody>
        </p:sp>
      </p:grp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542986" y="1630361"/>
            <a:ext cx="4787488" cy="2019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</a:t>
            </a:r>
            <a:r>
              <a:rPr lang="zh-CN" altLang="en-US" sz="1867" b="1" i="1" dirty="0">
                <a:solidFill>
                  <a:srgbClr val="008000"/>
                </a:solidFill>
                <a:latin typeface="宋体" charset="-122"/>
                <a:sym typeface="Symbol" pitchFamily="18" charset="2"/>
              </a:rPr>
              <a:t>汉诺塔</a:t>
            </a:r>
            <a:r>
              <a:rPr lang="zh-CN" altLang="en-US" sz="1733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main ()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{ 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 n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867" dirty="0" err="1">
                <a:solidFill>
                  <a:srgbClr val="000000"/>
                </a:solidFill>
              </a:rPr>
              <a:t>printf</a:t>
            </a:r>
            <a:r>
              <a:rPr lang="en-US" altLang="zh-CN" sz="1867" dirty="0">
                <a:solidFill>
                  <a:srgbClr val="000000"/>
                </a:solidFill>
              </a:rPr>
              <a:t>( " Input the number of </a:t>
            </a:r>
            <a:r>
              <a:rPr lang="en-US" altLang="zh-CN" sz="1867" dirty="0" err="1">
                <a:solidFill>
                  <a:srgbClr val="000000"/>
                </a:solidFill>
              </a:rPr>
              <a:t>diskes</a:t>
            </a:r>
            <a:r>
              <a:rPr lang="en-US" altLang="zh-CN" sz="1867" dirty="0">
                <a:solidFill>
                  <a:srgbClr val="000000"/>
                </a:solidFill>
              </a:rPr>
              <a:t>:\n “) ;</a:t>
            </a:r>
            <a:endParaRPr lang="en-US" altLang="zh-CN" sz="1733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867" dirty="0" err="1">
                <a:solidFill>
                  <a:srgbClr val="000000"/>
                </a:solidFill>
              </a:rPr>
              <a:t>scanf</a:t>
            </a:r>
            <a:r>
              <a:rPr lang="en-US" altLang="zh-CN" sz="1867" dirty="0">
                <a:solidFill>
                  <a:srgbClr val="000000"/>
                </a:solidFill>
              </a:rPr>
              <a:t>(“%</a:t>
            </a:r>
            <a:r>
              <a:rPr lang="en-US" altLang="zh-CN" sz="1867" dirty="0" err="1">
                <a:solidFill>
                  <a:srgbClr val="000000"/>
                </a:solidFill>
              </a:rPr>
              <a:t>d”,&amp;n</a:t>
            </a:r>
            <a:r>
              <a:rPr lang="en-US" altLang="zh-CN" sz="1867" dirty="0">
                <a:solidFill>
                  <a:srgbClr val="000000"/>
                </a:solidFill>
              </a:rPr>
              <a:t>)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n,  'A' ,  'B' , 'C' )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}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467E86-863A-4922-862D-2394F491A667}"/>
              </a:ext>
            </a:extLst>
          </p:cNvPr>
          <p:cNvSpPr txBox="1"/>
          <p:nvPr/>
        </p:nvSpPr>
        <p:spPr>
          <a:xfrm>
            <a:off x="97250" y="146208"/>
            <a:ext cx="904674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dirty="0"/>
              <a:t>例：假设汉诺塔问题中 </a:t>
            </a:r>
            <a:r>
              <a:rPr lang="en-US" altLang="zh-CN" sz="2400" dirty="0"/>
              <a:t>n </a:t>
            </a:r>
            <a:r>
              <a:rPr lang="zh-CN" altLang="en-US" sz="2400" dirty="0"/>
              <a:t>的个数为 </a:t>
            </a:r>
            <a:r>
              <a:rPr lang="en-US" altLang="zh-CN" sz="2400" dirty="0"/>
              <a:t>3</a:t>
            </a:r>
            <a:r>
              <a:rPr lang="zh-CN" altLang="en-US" sz="2400" dirty="0"/>
              <a:t>，调用该算法的初始函数为 </a:t>
            </a:r>
            <a:r>
              <a:rPr lang="en-US" altLang="zh-CN" sz="2400" dirty="0" err="1"/>
              <a:t>hanoi</a:t>
            </a:r>
            <a:r>
              <a:rPr lang="en-US" altLang="zh-CN" sz="2400" dirty="0"/>
              <a:t>(3,A,B,C)</a:t>
            </a:r>
            <a:r>
              <a:rPr lang="zh-CN" altLang="en-US" sz="2400" dirty="0"/>
              <a:t>，我们简记为 </a:t>
            </a:r>
            <a:r>
              <a:rPr lang="en-US" altLang="zh-CN" sz="2400" dirty="0"/>
              <a:t>H(3,A,B,C)</a:t>
            </a:r>
            <a:r>
              <a:rPr lang="zh-CN" altLang="en-US" sz="2400" dirty="0"/>
              <a:t>，定义堆栈为 </a:t>
            </a:r>
            <a:r>
              <a:rPr lang="en-US" altLang="zh-CN" sz="2400" dirty="0"/>
              <a:t>Stack</a:t>
            </a:r>
            <a:r>
              <a:rPr lang="zh-CN" altLang="en-US" sz="2400" dirty="0"/>
              <a:t>，根据算法描述，求解汉诺塔问题 </a:t>
            </a:r>
            <a:r>
              <a:rPr lang="en-US" altLang="zh-CN" sz="2400" dirty="0"/>
              <a:t>H(3,A,B,C)</a:t>
            </a:r>
            <a:r>
              <a:rPr lang="zh-CN" altLang="en-US" sz="2400" dirty="0"/>
              <a:t>时堆栈的变化过程见下图。</a:t>
            </a:r>
          </a:p>
        </p:txBody>
      </p:sp>
    </p:spTree>
    <p:extLst>
      <p:ext uri="{BB962C8B-B14F-4D97-AF65-F5344CB8AC3E}">
        <p14:creationId xmlns:p14="http://schemas.microsoft.com/office/powerpoint/2010/main" val="350907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</a:t>
            </a:r>
            <a:r>
              <a:rPr lang="zh-CN" altLang="en-US" dirty="0"/>
              <a:t>递归算法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921FEC-BCB1-4CD3-A6B5-7DC51DA5C910}"/>
              </a:ext>
            </a:extLst>
          </p:cNvPr>
          <p:cNvSpPr txBox="1"/>
          <p:nvPr/>
        </p:nvSpPr>
        <p:spPr>
          <a:xfrm>
            <a:off x="0" y="1094472"/>
            <a:ext cx="914400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lt"/>
                <a:ea typeface="+mn-ea"/>
              </a:rPr>
              <a:t>定义：直接或间接地调用自身的算法定义为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递归算法</a:t>
            </a:r>
            <a:r>
              <a:rPr lang="zh-CN" altLang="en-US" sz="2000" b="1" dirty="0">
                <a:latin typeface="+mn-lt"/>
                <a:ea typeface="+mn-ea"/>
              </a:rPr>
              <a:t>；直接或间接地调用函数本身的函数称为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递归函数</a:t>
            </a:r>
            <a:r>
              <a:rPr lang="zh-CN" altLang="en-US" sz="2000" b="1" dirty="0">
                <a:latin typeface="+mn-lt"/>
                <a:ea typeface="+mn-ea"/>
              </a:rPr>
              <a:t>。</a:t>
            </a:r>
            <a:endParaRPr lang="en-US" altLang="zh-CN" sz="2000" b="1" dirty="0">
              <a:latin typeface="+mn-lt"/>
              <a:ea typeface="+mn-ea"/>
            </a:endParaRPr>
          </a:p>
          <a:p>
            <a:r>
              <a:rPr lang="zh-CN" altLang="en-US" sz="2000" b="1" dirty="0">
                <a:latin typeface="+mn-lt"/>
                <a:ea typeface="+mn-ea"/>
              </a:rPr>
              <a:t>递归算法求解问题的基本思想是：对于一个大型且较为复杂的问题，通过层层转化把原 问题分解成若干个相似的规模较小的子问题，这样，原问题就可递推得到解。递归的求解过程是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分治法</a:t>
            </a:r>
            <a:r>
              <a:rPr lang="zh-CN" altLang="en-US" sz="2000" b="1" dirty="0">
                <a:latin typeface="+mn-lt"/>
                <a:ea typeface="+mn-ea"/>
              </a:rPr>
              <a:t>应用过程的具体体现。</a:t>
            </a:r>
            <a:endParaRPr lang="en-US" altLang="zh-CN" sz="2000" b="1" dirty="0">
              <a:latin typeface="+mn-lt"/>
              <a:ea typeface="+mn-ea"/>
            </a:endParaRPr>
          </a:p>
          <a:p>
            <a:endParaRPr lang="en-US" altLang="zh-CN" sz="2000" b="1" dirty="0">
              <a:latin typeface="+mn-lt"/>
              <a:ea typeface="+mn-ea"/>
            </a:endParaRPr>
          </a:p>
          <a:p>
            <a:r>
              <a:rPr lang="zh-CN" altLang="en-US" sz="2000" b="1" dirty="0">
                <a:latin typeface="+mn-lt"/>
                <a:ea typeface="+mn-ea"/>
              </a:rPr>
              <a:t>递归策略只需少量的程序就可描述出解题过程所 需要的多次重复计算，大大地减少了程序的代码量，用递归思想写出的程序往往十分简洁易懂。 同时也可以看出递归算法存在的两个必要条件：</a:t>
            </a:r>
            <a:endParaRPr lang="en-US" altLang="zh-CN" sz="2000" b="1" dirty="0">
              <a:latin typeface="+mn-lt"/>
              <a:ea typeface="+mn-ea"/>
            </a:endParaRPr>
          </a:p>
          <a:p>
            <a:r>
              <a:rPr lang="zh-CN" altLang="en-US" sz="2000" b="1" dirty="0">
                <a:latin typeface="+mn-lt"/>
                <a:ea typeface="+mn-ea"/>
              </a:rPr>
              <a:t> （</a:t>
            </a:r>
            <a:r>
              <a:rPr lang="en-US" altLang="zh-CN" sz="2000" b="1" dirty="0">
                <a:latin typeface="+mn-lt"/>
                <a:ea typeface="+mn-ea"/>
              </a:rPr>
              <a:t>1</a:t>
            </a:r>
            <a:r>
              <a:rPr lang="zh-CN" altLang="en-US" sz="2000" b="1" dirty="0">
                <a:latin typeface="+mn-lt"/>
                <a:ea typeface="+mn-ea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必须有递归的终止条件</a:t>
            </a:r>
            <a:r>
              <a:rPr lang="zh-CN" altLang="en-US" sz="2000" b="1" dirty="0">
                <a:latin typeface="+mn-lt"/>
                <a:ea typeface="+mn-ea"/>
              </a:rPr>
              <a:t>，如老和尚的故事一定要在某个时候被打断，否则该问题将 成为一个无法结束的问题。 </a:t>
            </a:r>
            <a:endParaRPr lang="en-US" altLang="zh-CN" sz="2000" b="1" dirty="0">
              <a:latin typeface="+mn-lt"/>
              <a:ea typeface="+mn-ea"/>
            </a:endParaRPr>
          </a:p>
          <a:p>
            <a:r>
              <a:rPr lang="zh-CN" altLang="en-US" sz="2000" b="1" dirty="0">
                <a:latin typeface="+mn-lt"/>
                <a:ea typeface="+mn-ea"/>
              </a:rPr>
              <a:t>（</a:t>
            </a:r>
            <a:r>
              <a:rPr lang="en-US" altLang="zh-CN" sz="2000" b="1" dirty="0">
                <a:latin typeface="+mn-lt"/>
                <a:ea typeface="+mn-ea"/>
              </a:rPr>
              <a:t>2</a:t>
            </a:r>
            <a:r>
              <a:rPr lang="zh-CN" altLang="en-US" sz="2000" b="1" dirty="0">
                <a:latin typeface="+mn-lt"/>
                <a:ea typeface="+mn-ea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</a:rPr>
              <a:t>递归过程的描述中包含它本身</a:t>
            </a:r>
            <a:r>
              <a:rPr lang="zh-CN" altLang="en-US" sz="2000" b="1" dirty="0">
                <a:latin typeface="+mn-lt"/>
                <a:ea typeface="+mn-ea"/>
              </a:rPr>
              <a:t>。 递归是一种非常有用的程序设计技术。当一个问题蕴含递归关系且结构比较复杂时，采 用递归算法往往比较自然、简洁、容易理解。</a:t>
            </a:r>
            <a:endParaRPr lang="en-US" altLang="zh-CN" sz="2000" b="1" dirty="0">
              <a:latin typeface="+mn-lt"/>
              <a:ea typeface="+mn-ea"/>
            </a:endParaRPr>
          </a:p>
          <a:p>
            <a:endParaRPr lang="en-US" altLang="zh-CN" sz="2000" b="1" dirty="0">
              <a:latin typeface="+mn-lt"/>
              <a:ea typeface="+mn-ea"/>
            </a:endParaRPr>
          </a:p>
          <a:p>
            <a:r>
              <a:rPr lang="zh-CN" altLang="en-US" sz="2000" b="1" dirty="0">
                <a:latin typeface="+mn-lt"/>
                <a:ea typeface="+mn-ea"/>
              </a:rPr>
              <a:t>使用递归要注意以下几点： （</a:t>
            </a:r>
            <a:r>
              <a:rPr lang="en-US" altLang="zh-CN" sz="2000" b="1" dirty="0">
                <a:latin typeface="+mn-lt"/>
                <a:ea typeface="+mn-ea"/>
              </a:rPr>
              <a:t>1</a:t>
            </a:r>
            <a:r>
              <a:rPr lang="zh-CN" altLang="en-US" sz="2000" b="1" dirty="0">
                <a:latin typeface="+mn-lt"/>
                <a:ea typeface="+mn-ea"/>
              </a:rPr>
              <a:t>）递归就是在过程或函数里调用自身。 （</a:t>
            </a:r>
            <a:r>
              <a:rPr lang="en-US" altLang="zh-CN" sz="2000" b="1" dirty="0">
                <a:latin typeface="+mn-lt"/>
                <a:ea typeface="+mn-ea"/>
              </a:rPr>
              <a:t>2</a:t>
            </a:r>
            <a:r>
              <a:rPr lang="zh-CN" altLang="en-US" sz="2000" b="1" dirty="0">
                <a:latin typeface="+mn-lt"/>
                <a:ea typeface="+mn-ea"/>
              </a:rPr>
              <a:t>）在使用递归策略时，必须有一个明确的递归结束条件，称为递归出口。</a:t>
            </a:r>
          </a:p>
        </p:txBody>
      </p:sp>
    </p:spTree>
    <p:extLst>
      <p:ext uri="{BB962C8B-B14F-4D97-AF65-F5344CB8AC3E}">
        <p14:creationId xmlns:p14="http://schemas.microsoft.com/office/powerpoint/2010/main" val="73032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03113" y="1782336"/>
            <a:ext cx="2900801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18443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8444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1622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51623" name="Rectangle 7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751624" name="Rectangle 8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3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grpSp>
        <p:nvGrpSpPr>
          <p:cNvPr id="18438" name="Group 9"/>
          <p:cNvGrpSpPr>
            <a:grpSpLocks/>
          </p:cNvGrpSpPr>
          <p:nvPr/>
        </p:nvGrpSpPr>
        <p:grpSpPr bwMode="auto">
          <a:xfrm>
            <a:off x="6335890" y="3094037"/>
            <a:ext cx="1975556" cy="2849563"/>
            <a:chOff x="4080" y="1949"/>
            <a:chExt cx="1344" cy="1795"/>
          </a:xfrm>
        </p:grpSpPr>
        <p:sp>
          <p:nvSpPr>
            <p:cNvPr id="18441" name="Rectangle 10"/>
            <p:cNvSpPr>
              <a:spLocks noChangeArrowheads="1"/>
            </p:cNvSpPr>
            <p:nvPr/>
          </p:nvSpPr>
          <p:spPr bwMode="auto">
            <a:xfrm>
              <a:off x="4560" y="2160"/>
              <a:ext cx="864" cy="1584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2" name="Text Box 11"/>
            <p:cNvSpPr txBox="1">
              <a:spLocks noChangeArrowheads="1"/>
            </p:cNvSpPr>
            <p:nvPr/>
          </p:nvSpPr>
          <p:spPr bwMode="auto">
            <a:xfrm>
              <a:off x="4080" y="1949"/>
              <a:ext cx="545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i="1">
                  <a:solidFill>
                    <a:srgbClr val="0066CC"/>
                  </a:solidFill>
                </a:rPr>
                <a:t>Output</a:t>
              </a:r>
            </a:p>
          </p:txBody>
        </p:sp>
      </p:grpSp>
      <p:sp>
        <p:nvSpPr>
          <p:cNvPr id="751628" name="Text Box 12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18440" name="Text Box 17"/>
          <p:cNvSpPr txBox="1">
            <a:spLocks noChangeArrowheads="1"/>
          </p:cNvSpPr>
          <p:nvPr/>
        </p:nvSpPr>
        <p:spPr bwMode="auto">
          <a:xfrm>
            <a:off x="842845" y="362025"/>
            <a:ext cx="4787488" cy="2019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</a:t>
            </a:r>
            <a:r>
              <a:rPr lang="zh-CN" altLang="en-US" sz="1867" b="1" i="1" dirty="0">
                <a:solidFill>
                  <a:srgbClr val="008000"/>
                </a:solidFill>
                <a:latin typeface="宋体" charset="-122"/>
                <a:sym typeface="Symbol" pitchFamily="18" charset="2"/>
              </a:rPr>
              <a:t>汉诺塔</a:t>
            </a:r>
            <a:r>
              <a:rPr lang="zh-CN" altLang="en-US" sz="1733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main ()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{ 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 n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867" dirty="0" err="1">
                <a:solidFill>
                  <a:srgbClr val="000000"/>
                </a:solidFill>
              </a:rPr>
              <a:t>printf</a:t>
            </a:r>
            <a:r>
              <a:rPr lang="en-US" altLang="zh-CN" sz="1867" dirty="0">
                <a:solidFill>
                  <a:srgbClr val="000000"/>
                </a:solidFill>
              </a:rPr>
              <a:t>( " Input the number of </a:t>
            </a:r>
            <a:r>
              <a:rPr lang="en-US" altLang="zh-CN" sz="1867" dirty="0" err="1">
                <a:solidFill>
                  <a:srgbClr val="000000"/>
                </a:solidFill>
              </a:rPr>
              <a:t>diskes</a:t>
            </a:r>
            <a:r>
              <a:rPr lang="en-US" altLang="zh-CN" sz="1867" dirty="0">
                <a:solidFill>
                  <a:srgbClr val="000000"/>
                </a:solidFill>
              </a:rPr>
              <a:t>:\n “) ;</a:t>
            </a:r>
            <a:endParaRPr lang="en-US" altLang="zh-CN" sz="1733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867" dirty="0" err="1">
                <a:solidFill>
                  <a:srgbClr val="000000"/>
                </a:solidFill>
              </a:rPr>
              <a:t>scanf</a:t>
            </a:r>
            <a:r>
              <a:rPr lang="en-US" altLang="zh-CN" sz="1867" dirty="0">
                <a:solidFill>
                  <a:srgbClr val="000000"/>
                </a:solidFill>
              </a:rPr>
              <a:t>(“%</a:t>
            </a:r>
            <a:r>
              <a:rPr lang="en-US" altLang="zh-CN" sz="1867" dirty="0" err="1">
                <a:solidFill>
                  <a:srgbClr val="000000"/>
                </a:solidFill>
              </a:rPr>
              <a:t>d”,&amp;n</a:t>
            </a:r>
            <a:r>
              <a:rPr lang="en-US" altLang="zh-CN" sz="1867" dirty="0">
                <a:solidFill>
                  <a:srgbClr val="000000"/>
                </a:solidFill>
              </a:rPr>
              <a:t>)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 n,  'A' ,  'B' , 'C' ) 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15875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5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5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5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23" grpId="0" animBg="1" autoUpdateAnimBg="0"/>
      <p:bldP spid="751624" grpId="0" animBg="1" autoUpdateAnimBg="0"/>
      <p:bldP spid="75162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19467" name="Rectangle 3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19468" name="Rectangle 4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 dirty="0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2645" name="Rectangle 5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 dirty="0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 dirty="0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grpSp>
        <p:nvGrpSpPr>
          <p:cNvPr id="19461" name="Group 8"/>
          <p:cNvGrpSpPr>
            <a:grpSpLocks/>
          </p:cNvGrpSpPr>
          <p:nvPr/>
        </p:nvGrpSpPr>
        <p:grpSpPr bwMode="auto">
          <a:xfrm>
            <a:off x="6335890" y="3094037"/>
            <a:ext cx="1975556" cy="2849563"/>
            <a:chOff x="4080" y="1949"/>
            <a:chExt cx="1344" cy="1795"/>
          </a:xfrm>
        </p:grpSpPr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4560" y="2160"/>
              <a:ext cx="864" cy="1584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6" name="Text Box 10"/>
            <p:cNvSpPr txBox="1">
              <a:spLocks noChangeArrowheads="1"/>
            </p:cNvSpPr>
            <p:nvPr/>
          </p:nvSpPr>
          <p:spPr bwMode="auto">
            <a:xfrm>
              <a:off x="4080" y="1949"/>
              <a:ext cx="545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i="1">
                  <a:solidFill>
                    <a:srgbClr val="0066CC"/>
                  </a:solidFill>
                </a:rPr>
                <a:t>Output</a:t>
              </a:r>
            </a:p>
          </p:txBody>
        </p:sp>
      </p:grpSp>
      <p:sp>
        <p:nvSpPr>
          <p:cNvPr id="19462" name="Text Box 11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19463" name="Text Box 12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  <p:sp>
        <p:nvSpPr>
          <p:cNvPr id="19464" name="Rectangle 13"/>
          <p:cNvSpPr>
            <a:spLocks noChangeArrowheads="1"/>
          </p:cNvSpPr>
          <p:nvPr/>
        </p:nvSpPr>
        <p:spPr bwMode="auto">
          <a:xfrm>
            <a:off x="841377" y="365127"/>
            <a:ext cx="1092530" cy="37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</a:t>
            </a:r>
            <a:r>
              <a:rPr lang="zh-CN" altLang="en-US" sz="1867" b="1" i="1">
                <a:solidFill>
                  <a:srgbClr val="008000"/>
                </a:solidFill>
                <a:latin typeface="宋体" charset="-122"/>
                <a:sym typeface="Symbol" pitchFamily="18" charset="2"/>
              </a:rPr>
              <a:t>汉诺塔</a:t>
            </a:r>
          </a:p>
        </p:txBody>
      </p:sp>
    </p:spTree>
    <p:extLst>
      <p:ext uri="{BB962C8B-B14F-4D97-AF65-F5344CB8AC3E}">
        <p14:creationId xmlns:p14="http://schemas.microsoft.com/office/powerpoint/2010/main" val="180045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903113" y="1220755"/>
            <a:ext cx="2900803" cy="380757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0483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0503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0504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3671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53674" name="Line 10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53676" name="Rectangle 12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53677" name="Line 13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53679" name="Rectangle 15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1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grpSp>
        <p:nvGrpSpPr>
          <p:cNvPr id="20490" name="Group 16"/>
          <p:cNvGrpSpPr>
            <a:grpSpLocks/>
          </p:cNvGrpSpPr>
          <p:nvPr/>
        </p:nvGrpSpPr>
        <p:grpSpPr bwMode="auto">
          <a:xfrm>
            <a:off x="6335890" y="3094037"/>
            <a:ext cx="1975556" cy="2849563"/>
            <a:chOff x="4080" y="1949"/>
            <a:chExt cx="1344" cy="1795"/>
          </a:xfrm>
        </p:grpSpPr>
        <p:sp>
          <p:nvSpPr>
            <p:cNvPr id="20501" name="Rectangle 17"/>
            <p:cNvSpPr>
              <a:spLocks noChangeArrowheads="1"/>
            </p:cNvSpPr>
            <p:nvPr/>
          </p:nvSpPr>
          <p:spPr bwMode="auto">
            <a:xfrm>
              <a:off x="4560" y="2160"/>
              <a:ext cx="864" cy="1584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02" name="Text Box 18"/>
            <p:cNvSpPr txBox="1">
              <a:spLocks noChangeArrowheads="1"/>
            </p:cNvSpPr>
            <p:nvPr/>
          </p:nvSpPr>
          <p:spPr bwMode="auto">
            <a:xfrm>
              <a:off x="4080" y="1949"/>
              <a:ext cx="545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i="1">
                  <a:solidFill>
                    <a:srgbClr val="0066CC"/>
                  </a:solidFill>
                </a:rPr>
                <a:t>Output</a:t>
              </a:r>
            </a:p>
          </p:txBody>
        </p:sp>
      </p:grpSp>
      <p:sp>
        <p:nvSpPr>
          <p:cNvPr id="20491" name="Text Box 19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753684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3685" name="Text Box 21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3688" name="Line 24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53689" name="Rectangle 25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A, C, B )</a:t>
            </a:r>
          </a:p>
        </p:txBody>
      </p:sp>
      <p:sp>
        <p:nvSpPr>
          <p:cNvPr id="753690" name="Text Box 26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3691" name="Rectangle 27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53692" name="Rectangle 28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753693" name="Rectangle 29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20500" name="Text Box 30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3160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5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53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536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536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3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3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5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753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3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3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3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3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53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75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53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53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3674" grpId="0" animBg="1"/>
      <p:bldP spid="753676" grpId="0" autoUpdateAnimBg="0"/>
      <p:bldP spid="753677" grpId="0" animBg="1"/>
      <p:bldP spid="753679" grpId="0" animBg="1" autoUpdateAnimBg="0"/>
      <p:bldP spid="753684" grpId="0" autoUpdateAnimBg="0"/>
      <p:bldP spid="753685" grpId="0" autoUpdateAnimBg="0"/>
      <p:bldP spid="753688" grpId="0" animBg="1"/>
      <p:bldP spid="753689" grpId="0" animBg="1" autoUpdateAnimBg="0"/>
      <p:bldP spid="753690" grpId="0" autoUpdateAnimBg="0"/>
      <p:bldP spid="753691" grpId="0" animBg="1" autoUpdateAnimBg="0"/>
      <p:bldP spid="753692" grpId="0" animBg="1" autoUpdateAnimBg="0"/>
      <p:bldP spid="753693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832559" y="2304168"/>
            <a:ext cx="2875347" cy="371629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1507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1529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1530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897031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1509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1510" name="Line 10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1" name="Rectangle 11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1512" name="Rectangle 12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1513" name="Line 13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4" name="Rectangle 14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21515" name="Rectangle 15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grpSp>
        <p:nvGrpSpPr>
          <p:cNvPr id="21516" name="Group 16"/>
          <p:cNvGrpSpPr>
            <a:grpSpLocks/>
          </p:cNvGrpSpPr>
          <p:nvPr/>
        </p:nvGrpSpPr>
        <p:grpSpPr bwMode="auto">
          <a:xfrm>
            <a:off x="6335890" y="3094037"/>
            <a:ext cx="1975556" cy="2849563"/>
            <a:chOff x="4080" y="1949"/>
            <a:chExt cx="1344" cy="1795"/>
          </a:xfrm>
        </p:grpSpPr>
        <p:sp>
          <p:nvSpPr>
            <p:cNvPr id="21527" name="Rectangle 17"/>
            <p:cNvSpPr>
              <a:spLocks noChangeArrowheads="1"/>
            </p:cNvSpPr>
            <p:nvPr/>
          </p:nvSpPr>
          <p:spPr bwMode="auto">
            <a:xfrm>
              <a:off x="4560" y="2160"/>
              <a:ext cx="864" cy="1584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528" name="Text Box 18"/>
            <p:cNvSpPr txBox="1">
              <a:spLocks noChangeArrowheads="1"/>
            </p:cNvSpPr>
            <p:nvPr/>
          </p:nvSpPr>
          <p:spPr bwMode="auto">
            <a:xfrm>
              <a:off x="4080" y="1949"/>
              <a:ext cx="545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33" i="1">
                  <a:solidFill>
                    <a:srgbClr val="0066CC"/>
                  </a:solidFill>
                </a:rPr>
                <a:t>Output</a:t>
              </a:r>
            </a:p>
          </p:txBody>
        </p:sp>
      </p:grpSp>
      <p:sp>
        <p:nvSpPr>
          <p:cNvPr id="21517" name="Text Box 19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1518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1519" name="Text Box 21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1520" name="Line 23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23" name="Rectangle 26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897051" name="Rectangle 27"/>
          <p:cNvSpPr>
            <a:spLocks noChangeArrowheads="1"/>
          </p:cNvSpPr>
          <p:nvPr/>
        </p:nvSpPr>
        <p:spPr bwMode="auto">
          <a:xfrm>
            <a:off x="4642556" y="3810000"/>
            <a:ext cx="1340555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26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81591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9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705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03112" y="1483409"/>
            <a:ext cx="280479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2532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2549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2550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4696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2533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2534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2535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36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2537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2538" name="Line 14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39" name="Rectangle 15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22540" name="Rectangle 16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2541" name="Text Box 17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754706" name="Text Box 18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2543" name="Text Box 19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2544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2545" name="Text Box 21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4710" name="Line 22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4711" name="Text Box 23"/>
          <p:cNvSpPr txBox="1">
            <a:spLocks noChangeArrowheads="1"/>
          </p:cNvSpPr>
          <p:nvPr/>
        </p:nvSpPr>
        <p:spPr bwMode="auto">
          <a:xfrm>
            <a:off x="2737557" y="5110163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754715" name="Text Box 27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65652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4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4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4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5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706" grpId="0" animBg="1" autoUpdateAnimBg="0"/>
      <p:bldP spid="754710" grpId="0" animBg="1"/>
      <p:bldP spid="754711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903113" y="1752529"/>
            <a:ext cx="2804792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3556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3575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3576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898056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3557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3558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3559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0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3561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3562" name="Line 14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3" name="Rectangle 15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23564" name="Rectangle 16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3565" name="Text Box 17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3566" name="Text Box 18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3567" name="Text Box 19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3568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3569" name="Text Box 21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898073" name="Line 25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98074" name="Rectangle 26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B , A, C )</a:t>
            </a:r>
          </a:p>
        </p:txBody>
      </p:sp>
      <p:sp>
        <p:nvSpPr>
          <p:cNvPr id="898075" name="Text Box 27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898076" name="Rectangle 28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  <p:sp>
        <p:nvSpPr>
          <p:cNvPr id="898077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0522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9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9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9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89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9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9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8073" grpId="0" animBg="1"/>
      <p:bldP spid="898074" grpId="0" animBg="1" autoUpdateAnimBg="0"/>
      <p:bldP spid="898075" grpId="0" autoUpdateAnimBg="0"/>
      <p:bldP spid="898076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580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4601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4602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899080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3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24583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4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4585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4586" name="Line 14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7" name="Rectangle 15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 dirty="0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24588" name="Rectangle 16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4589" name="Text Box 17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4590" name="Text Box 18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4591" name="Text Box 19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4592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4593" name="Text Box 21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4594" name="Line 23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7" name="Rectangle 26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  <p:sp>
        <p:nvSpPr>
          <p:cNvPr id="899099" name="Rectangle 27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899101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475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9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9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9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5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5604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5621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5622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5718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5607" name="Line 9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08" name="Rectangle 10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5609" name="Rectangle 11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5610" name="Line 1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12" name="Rectangle 1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1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25613" name="Text Box 15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5614" name="Text Box 16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55729" name="Rectangle 17"/>
          <p:cNvSpPr>
            <a:spLocks noChangeArrowheads="1"/>
          </p:cNvSpPr>
          <p:nvPr/>
        </p:nvSpPr>
        <p:spPr bwMode="auto">
          <a:xfrm>
            <a:off x="4642556" y="4114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5616" name="Text Box 18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5617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5739" name="Text Box 27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</a:t>
            </a:r>
            <a:r>
              <a:rPr lang="en-US" altLang="zh-CN" sz="1733" dirty="0">
                <a:solidFill>
                  <a:srgbClr val="FFFFFF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6560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5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5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7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6627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6643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6644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6742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6630" name="Line 9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1" name="Rectangle 10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6632" name="Rectangle 11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6633" name="Line 1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4" name="Text Box 15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6635" name="Text Box 16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56753" name="Line 17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6755" name="Text Box 19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6638" name="Text Box 20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6639" name="Text Box 21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6760" name="Text Box 24"/>
          <p:cNvSpPr txBox="1">
            <a:spLocks noChangeArrowheads="1"/>
          </p:cNvSpPr>
          <p:nvPr/>
        </p:nvSpPr>
        <p:spPr bwMode="auto">
          <a:xfrm>
            <a:off x="2737557" y="4267202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26641" name="Rectangle 25"/>
          <p:cNvSpPr>
            <a:spLocks noChangeArrowheads="1"/>
          </p:cNvSpPr>
          <p:nvPr/>
        </p:nvSpPr>
        <p:spPr bwMode="auto">
          <a:xfrm>
            <a:off x="903112" y="1474310"/>
            <a:ext cx="3033889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6766" name="Text Box 30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411944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6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6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6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6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5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6753" grpId="0" animBg="1"/>
      <p:bldP spid="756755" grpId="0" animBg="1" autoUpdateAnimBg="0"/>
      <p:bldP spid="756760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903112" y="1766651"/>
            <a:ext cx="2612771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7652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7668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7669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7768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7654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7655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7656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7657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7658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7659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7660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7661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7662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57779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57781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57782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757785" name="Rectangle 25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757787" name="Text Box 27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</a:t>
            </a:r>
            <a:r>
              <a:rPr lang="en-US" altLang="zh-CN" sz="1733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8875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5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5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57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57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9" grpId="0" animBg="1"/>
      <p:bldP spid="757781" grpId="0" autoUpdateAnimBg="0"/>
      <p:bldP spid="757782" grpId="0" autoUpdateAnimBg="0"/>
      <p:bldP spid="75778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1520" y="595547"/>
            <a:ext cx="8065381" cy="78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阶乘函数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阶乘函数可递归地定义为：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1" name="Object 5"/>
              <p:cNvSpPr txBox="1"/>
              <p:nvPr/>
            </p:nvSpPr>
            <p:spPr bwMode="auto">
              <a:xfrm>
                <a:off x="1763713" y="2332038"/>
                <a:ext cx="4126604" cy="19593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!=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CN" altLang="en-US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−1)!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</m:mr>
                        <m:mr>
                          <m:e/>
                        </m:mr>
                      </m:m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zh-CN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&gt;0</m:t>
                            </m:r>
                          </m:e>
                        </m:mr>
                      </m:m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14341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3713" y="2332038"/>
                <a:ext cx="4126604" cy="19593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6164128" y="1581088"/>
            <a:ext cx="1727141" cy="865188"/>
          </a:xfrm>
          <a:prstGeom prst="wedgeRoundRectCallout">
            <a:avLst>
              <a:gd name="adj1" fmla="val -85296"/>
              <a:gd name="adj2" fmla="val 52824"/>
              <a:gd name="adj3" fmla="val 16667"/>
            </a:avLst>
          </a:prstGeom>
          <a:solidFill>
            <a:schemeClr val="hlink"/>
          </a:solidFill>
          <a:ln w="635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</a:rPr>
              <a:t>终止条件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6288137" y="3032918"/>
            <a:ext cx="1637477" cy="792163"/>
          </a:xfrm>
          <a:prstGeom prst="wedgeRoundRectCallout">
            <a:avLst>
              <a:gd name="adj1" fmla="val -88412"/>
              <a:gd name="adj2" fmla="val -35463"/>
              <a:gd name="adj3" fmla="val 16667"/>
            </a:avLst>
          </a:prstGeom>
          <a:solidFill>
            <a:schemeClr val="hlink"/>
          </a:solidFill>
          <a:ln w="635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>
                <a:solidFill>
                  <a:srgbClr val="FF0000"/>
                </a:solidFill>
              </a:rPr>
              <a:t>递归方程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899592" y="4686039"/>
            <a:ext cx="7020277" cy="113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终止条件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zh-CN" altLang="en-US" sz="2267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递归方程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是递归函数的二个要素，递归函数只有具备了这两个要素，才能在有限次计算后得出结果。</a:t>
            </a:r>
          </a:p>
        </p:txBody>
      </p:sp>
    </p:spTree>
    <p:extLst>
      <p:ext uri="{BB962C8B-B14F-4D97-AF65-F5344CB8AC3E}">
        <p14:creationId xmlns:p14="http://schemas.microsoft.com/office/powerpoint/2010/main" val="157775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 autoUpdateAnimBg="0"/>
      <p:bldP spid="14346" grpId="0" animBg="1" autoUpdateAnimBg="0"/>
      <p:bldP spid="1434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03113" y="1204524"/>
            <a:ext cx="290080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8676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8696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8697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0104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8679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8680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8681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8682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8683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8684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8685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8686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8687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8688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28689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8690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900120" name="Line 24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00121" name="Rectangle 25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C, B , A)</a:t>
            </a:r>
          </a:p>
        </p:txBody>
      </p:sp>
      <p:sp>
        <p:nvSpPr>
          <p:cNvPr id="900122" name="Text Box 26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900123" name="Rectangle 27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C   B   A</a:t>
            </a:r>
          </a:p>
        </p:txBody>
      </p:sp>
      <p:sp>
        <p:nvSpPr>
          <p:cNvPr id="900125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2686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0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0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0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0120" grpId="0" animBg="1"/>
      <p:bldP spid="900121" grpId="0" animBg="1" autoUpdateAnimBg="0"/>
      <p:bldP spid="900122" grpId="0" autoUpdateAnimBg="0"/>
      <p:bldP spid="900123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9700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29722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29723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1128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29702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9703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9704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29705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9706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29707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9708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29709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29710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29711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9712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29713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29714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29715" name="Line 24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29718" name="Rectangle 27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C   B   A</a:t>
            </a:r>
          </a:p>
        </p:txBody>
      </p:sp>
      <p:sp>
        <p:nvSpPr>
          <p:cNvPr id="901148" name="Rectangle 28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01151" name="Text Box 31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765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0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03111" y="1497531"/>
            <a:ext cx="3188836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0724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0743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0744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8792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0725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0726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0727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8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30729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0730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0731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0732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0733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0734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0735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36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30737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0738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758807" name="Text Box 23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58808" name="Line 24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8809" name="Text Box 25"/>
          <p:cNvSpPr txBox="1">
            <a:spLocks noChangeArrowheads="1"/>
          </p:cNvSpPr>
          <p:nvPr/>
        </p:nvSpPr>
        <p:spPr bwMode="auto">
          <a:xfrm>
            <a:off x="2737557" y="5110163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758813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8428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8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8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5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807" grpId="0" animBg="1" autoUpdateAnimBg="0"/>
      <p:bldP spid="758808" grpId="0" animBg="1"/>
      <p:bldP spid="758809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903113" y="1734331"/>
            <a:ext cx="290080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1748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1769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1770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2152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1749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1750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1751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752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31753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1754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1755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1756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1757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1758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1759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760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 dirty="0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1   C   A   B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31762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31763" name="Text Box 23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902171" name="Line 27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2172" name="Rectangle 28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( 0, A, C , B )</a:t>
            </a:r>
          </a:p>
        </p:txBody>
      </p:sp>
      <p:sp>
        <p:nvSpPr>
          <p:cNvPr id="902173" name="Text Box 29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902174" name="Rectangle 30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0   A   C   B</a:t>
            </a:r>
          </a:p>
        </p:txBody>
      </p:sp>
      <p:sp>
        <p:nvSpPr>
          <p:cNvPr id="902176" name="Text Box 32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3077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2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2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0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2171" grpId="0" animBg="1"/>
      <p:bldP spid="902172" grpId="0" animBg="1" autoUpdateAnimBg="0"/>
      <p:bldP spid="902173" grpId="0" autoUpdateAnimBg="0"/>
      <p:bldP spid="902174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2772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2796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2797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3176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2773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2775" name="Line 11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76" name="Rectangle 12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32777" name="Rectangle 13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2778" name="Text Box 14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2779" name="Text Box 15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2780" name="Text Box 16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2781" name="Text Box 17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2782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2783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84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C, A, B )</a:t>
            </a:r>
          </a:p>
        </p:txBody>
      </p:sp>
      <p:sp>
        <p:nvSpPr>
          <p:cNvPr id="32785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2786" name="Text Box 22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32787" name="Text Box 23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2788" name="Line 25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91" name="Rectangle 28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A   C   B</a:t>
            </a:r>
          </a:p>
        </p:txBody>
      </p:sp>
      <p:sp>
        <p:nvSpPr>
          <p:cNvPr id="903197" name="Rectangle 29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03199" name="Line 31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3201" name="Text Box 33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32287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0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3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3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3197" grpId="0" animBg="1"/>
      <p:bldP spid="90319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8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3796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3816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3817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59815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3799" name="Line 10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A, C, B )</a:t>
            </a:r>
          </a:p>
        </p:txBody>
      </p:sp>
      <p:sp>
        <p:nvSpPr>
          <p:cNvPr id="33801" name="Rectangle 12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3802" name="Text Box 13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3803" name="Text Box 14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3805" name="Text Box 16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3806" name="Text Box 17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3807" name="Line 18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809" name="Rectangle 20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C   A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3811" name="Text Box 22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59831" name="Line 23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9832" name="Rectangle 24"/>
          <p:cNvSpPr>
            <a:spLocks noChangeArrowheads="1"/>
          </p:cNvSpPr>
          <p:nvPr/>
        </p:nvSpPr>
        <p:spPr bwMode="auto">
          <a:xfrm>
            <a:off x="4642556" y="4114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59837" name="Text Box 29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5431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59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5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9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9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9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9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9831" grpId="0" animBg="1"/>
      <p:bldP spid="7598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3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4820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4835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4836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0838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4821" name="Rectangle 7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4823" name="Line 9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5" name="Rectangle 11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A   C   B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4826" name="Text Box 12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4827" name="Text Box 13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4828" name="Text Box 14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4829" name="Text Box 15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4831" name="Text Box 17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0850" name="Rectangle 18"/>
          <p:cNvSpPr>
            <a:spLocks noChangeArrowheads="1"/>
          </p:cNvSpPr>
          <p:nvPr/>
        </p:nvSpPr>
        <p:spPr bwMode="auto">
          <a:xfrm>
            <a:off x="4642556" y="4495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60857" name="Text Box 25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</a:t>
            </a:r>
            <a:r>
              <a:rPr lang="en-US" altLang="zh-CN" sz="1733" dirty="0">
                <a:solidFill>
                  <a:srgbClr val="FFFFFF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9112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6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085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903112" y="1483409"/>
            <a:ext cx="3033889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5862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5863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1863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5845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3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35847" name="Line 10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2   A   C   B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35850" name="Text Box 13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5851" name="Text Box 14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5852" name="Text Box 15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5853" name="Text Box 16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5855" name="Text Box 18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1875" name="Line 19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857" name="Rectangle 20"/>
          <p:cNvSpPr>
            <a:spLocks noChangeArrowheads="1"/>
          </p:cNvSpPr>
          <p:nvPr/>
        </p:nvSpPr>
        <p:spPr bwMode="auto">
          <a:xfrm>
            <a:off x="4642556" y="4495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61878" name="Text Box 22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1879" name="Text Box 23"/>
          <p:cNvSpPr txBox="1">
            <a:spLocks noChangeArrowheads="1"/>
          </p:cNvSpPr>
          <p:nvPr/>
        </p:nvSpPr>
        <p:spPr bwMode="auto">
          <a:xfrm>
            <a:off x="2737557" y="3373438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761884" name="Text Box 28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75942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6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6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1875" grpId="0" animBg="1"/>
      <p:bldP spid="761878" grpId="0" animBg="1" autoUpdateAnimBg="0"/>
      <p:bldP spid="761879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903113" y="1752529"/>
            <a:ext cx="290080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6868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6882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6883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2888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6869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6870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6871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6872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6873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6874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6875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2896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2897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762898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62899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36880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2903" name="Text Box 23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53433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2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2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6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6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6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2896" grpId="0" animBg="1"/>
      <p:bldP spid="762897" grpId="0" animBg="1" autoUpdateAnimBg="0"/>
      <p:bldP spid="762898" grpId="0" animBg="1" autoUpdateAnimBg="0"/>
      <p:bldP spid="76289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903114" y="1178874"/>
            <a:ext cx="299681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7892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7914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7915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3912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7893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7894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7895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7896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7897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7898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7899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7900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901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37902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63923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3925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7905" name="Text Box 22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763927" name="Text Box 23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7907" name="Text Box 24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3931" name="Line 27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3932" name="Rectangle 28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0000"/>
                </a:solidFill>
              </a:rPr>
              <a:t>H ( 0, B, A, C )</a:t>
            </a:r>
          </a:p>
        </p:txBody>
      </p:sp>
      <p:sp>
        <p:nvSpPr>
          <p:cNvPr id="763933" name="Text Box 29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763934" name="Rectangle 30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  <p:sp>
        <p:nvSpPr>
          <p:cNvPr id="763935" name="Rectangle 31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B, C, A )</a:t>
            </a:r>
          </a:p>
        </p:txBody>
      </p:sp>
      <p:sp>
        <p:nvSpPr>
          <p:cNvPr id="763937" name="Text Box 33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519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3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3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3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63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6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639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39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3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63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763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63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6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3923" grpId="0" animBg="1"/>
      <p:bldP spid="763925" grpId="0" autoUpdateAnimBg="0"/>
      <p:bldP spid="763927" grpId="0" autoUpdateAnimBg="0"/>
      <p:bldP spid="763931" grpId="0" animBg="1"/>
      <p:bldP spid="763932" grpId="0" animBg="1" autoUpdateAnimBg="0"/>
      <p:bldP spid="763933" grpId="0" autoUpdateAnimBg="0"/>
      <p:bldP spid="763934" grpId="0" animBg="1" autoUpdateAnimBg="0"/>
      <p:bldP spid="76393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13274" y="307537"/>
            <a:ext cx="8065381" cy="122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  Fibonacci</a:t>
            </a: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数列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无穷数列1，1，2，3，5，8，13，21，34，55，……，称为Fibonacci数列。它可以递归地定义为：</a:t>
            </a: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38669" y="3017702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6173987" y="1442567"/>
            <a:ext cx="1865312" cy="863600"/>
          </a:xfrm>
          <a:prstGeom prst="wedgeRoundRectCallout">
            <a:avLst>
              <a:gd name="adj1" fmla="val -69935"/>
              <a:gd name="adj2" fmla="val 63787"/>
              <a:gd name="adj3" fmla="val 16667"/>
            </a:avLst>
          </a:prstGeom>
          <a:solidFill>
            <a:schemeClr val="hlink"/>
          </a:solidFill>
          <a:ln w="635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</a:rPr>
              <a:t>终止条件</a:t>
            </a: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6156176" y="2792963"/>
            <a:ext cx="1794756" cy="795339"/>
          </a:xfrm>
          <a:prstGeom prst="wedgeRoundRectCallout">
            <a:avLst>
              <a:gd name="adj1" fmla="val -65806"/>
              <a:gd name="adj2" fmla="val 4690"/>
              <a:gd name="adj3" fmla="val 16667"/>
            </a:avLst>
          </a:prstGeom>
          <a:solidFill>
            <a:schemeClr val="hlink"/>
          </a:solidFill>
          <a:ln w="635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>
                <a:solidFill>
                  <a:srgbClr val="FF0000"/>
                </a:solidFill>
              </a:rPr>
              <a:t>递归方程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72" name="Object 12"/>
              <p:cNvSpPr txBox="1"/>
              <p:nvPr/>
            </p:nvSpPr>
            <p:spPr bwMode="auto">
              <a:xfrm>
                <a:off x="513390" y="2208845"/>
                <a:ext cx="5776442" cy="1474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−1)+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−2)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</m:mr>
                        <m:mr>
                          <m:e/>
                        </m:mr>
                        <m:mr>
                          <m:e/>
                        </m:mr>
                      </m:m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mr>
                        <m:mr>
                          <m:e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e>
                        </m:mr>
                        <m:mr>
                          <m:e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&gt;1</m:t>
                            </m:r>
                          </m:e>
                        </m:mr>
                      </m:m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15372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3390" y="2208845"/>
                <a:ext cx="5776442" cy="147478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42220" y="3840516"/>
            <a:ext cx="8065381" cy="271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根据斐波那契数列的递归表达式，可以对其递归算法描述如下： 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int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fibonacci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int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n)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{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if (n &lt;= 1) return 1;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return 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fibonacci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(n-1)+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fibonacci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(n-2);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}</a:t>
            </a:r>
          </a:p>
        </p:txBody>
      </p:sp>
    </p:spTree>
    <p:extLst>
      <p:ext uri="{BB962C8B-B14F-4D97-AF65-F5344CB8AC3E}">
        <p14:creationId xmlns:p14="http://schemas.microsoft.com/office/powerpoint/2010/main" val="267914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 autoUpdateAnimBg="0"/>
      <p:bldP spid="15369" grpId="0" animBg="1" autoUpdateAnimBg="0"/>
      <p:bldP spid="1537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8916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8940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8941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4200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8917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8918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8919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8920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8921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8922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8923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8924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25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38926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8927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28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B, C, A )</a:t>
            </a:r>
          </a:p>
        </p:txBody>
      </p:sp>
      <p:sp>
        <p:nvSpPr>
          <p:cNvPr id="38929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8930" name="Text Box 22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38931" name="Text Box 23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8932" name="Text Box 24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8933" name="Line 26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36" name="Rectangle 29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  <p:sp>
        <p:nvSpPr>
          <p:cNvPr id="904222" name="Rectangle 30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04224" name="Text Box 32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95515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0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22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903111" y="1483409"/>
            <a:ext cx="3188836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9940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39961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39962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4936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9941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39942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9943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39944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9945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9946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39947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39948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9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39950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9951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52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B, C, A )</a:t>
            </a:r>
          </a:p>
        </p:txBody>
      </p:sp>
      <p:sp>
        <p:nvSpPr>
          <p:cNvPr id="39953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39954" name="Text Box 22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39955" name="Text Box 23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39956" name="Text Box 24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4953" name="Text Box 25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4954" name="Line 26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4955" name="Text Box 27"/>
          <p:cNvSpPr txBox="1">
            <a:spLocks noChangeArrowheads="1"/>
          </p:cNvSpPr>
          <p:nvPr/>
        </p:nvSpPr>
        <p:spPr bwMode="auto">
          <a:xfrm>
            <a:off x="2737557" y="5110163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764959" name="Text Box 31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17381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4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4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4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4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6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6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4953" grpId="0" animBg="1" autoUpdateAnimBg="0"/>
      <p:bldP spid="764954" grpId="0" animBg="1"/>
      <p:bldP spid="764955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903113" y="1734331"/>
            <a:ext cx="3033888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0964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0987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0988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5224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0965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0966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0967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0968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0969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0970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0971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0972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3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0974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0975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6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B, C, A )</a:t>
            </a:r>
          </a:p>
        </p:txBody>
      </p:sp>
      <p:sp>
        <p:nvSpPr>
          <p:cNvPr id="40977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0978" name="Text Box 22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0979" name="Text Box 23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40980" name="Text Box 24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0981" name="Text Box 25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905245" name="Line 29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5246" name="Rectangle 30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C , B , A)</a:t>
            </a:r>
          </a:p>
        </p:txBody>
      </p:sp>
      <p:sp>
        <p:nvSpPr>
          <p:cNvPr id="905247" name="Text Box 31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905248" name="Rectangle 32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C   B   A</a:t>
            </a:r>
          </a:p>
        </p:txBody>
      </p:sp>
      <p:sp>
        <p:nvSpPr>
          <p:cNvPr id="905250" name="Text Box 34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97351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0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5245" grpId="0" animBg="1"/>
      <p:bldP spid="905246" grpId="0" animBg="1" autoUpdateAnimBg="0"/>
      <p:bldP spid="905247" grpId="0" autoUpdateAnimBg="0"/>
      <p:bldP spid="905248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1988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2014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2015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6248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1989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1990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1991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1992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1993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1994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1995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1996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97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1998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1999" name="Line 19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00" name="Rectangle 20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B, C, A )</a:t>
            </a:r>
          </a:p>
        </p:txBody>
      </p:sp>
      <p:sp>
        <p:nvSpPr>
          <p:cNvPr id="42001" name="Rectangle 21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2002" name="Text Box 22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2003" name="Text Box 23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42004" name="Text Box 24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2005" name="Text Box 25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2006" name="Line 27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09" name="Rectangle 30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C   B   A</a:t>
            </a:r>
          </a:p>
        </p:txBody>
      </p:sp>
      <p:sp>
        <p:nvSpPr>
          <p:cNvPr id="906271" name="Rectangle 31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06273" name="Line 33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6275" name="Text Box 35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0213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0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6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6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6271" grpId="0" animBg="1"/>
      <p:bldP spid="90627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9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3033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3034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5959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013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3014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3017" name="Text Box 12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3018" name="Text Box 13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3019" name="Text Box 14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3020" name="Line 15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1" name="Rectangle 16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3022" name="Rectangle 17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3023" name="Line 18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5" name="Rectangle 20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3026" name="Text Box 21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3028" name="Text Box 23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3029" name="Text Box 24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5977" name="Rectangle 25"/>
          <p:cNvSpPr>
            <a:spLocks noChangeArrowheads="1"/>
          </p:cNvSpPr>
          <p:nvPr/>
        </p:nvSpPr>
        <p:spPr bwMode="auto">
          <a:xfrm>
            <a:off x="4642556" y="4114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65983" name="Text Box 31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</a:t>
            </a:r>
            <a:r>
              <a:rPr lang="en-US" altLang="zh-CN" sz="1733" dirty="0">
                <a:solidFill>
                  <a:srgbClr val="FFFFFF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2957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6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597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4060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4061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6982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4036" name="Rectangle 7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4038" name="Text Box 9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4039" name="Text Box 10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4040" name="Text Box 11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4041" name="Text Box 12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4042" name="Text Box 13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4043" name="Line 14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44" name="Rectangle 15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4045" name="Rectangle 16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4046" name="Line 17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48" name="Rectangle 19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B   C   A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4049" name="Text Box 20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4051" name="Text Box 22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4052" name="Text Box 23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7000" name="Line 24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54" name="Rectangle 25"/>
          <p:cNvSpPr>
            <a:spLocks noChangeArrowheads="1"/>
          </p:cNvSpPr>
          <p:nvPr/>
        </p:nvSpPr>
        <p:spPr bwMode="auto">
          <a:xfrm>
            <a:off x="4642556" y="4114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767003" name="Text Box 27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7004" name="Text Box 28"/>
          <p:cNvSpPr txBox="1">
            <a:spLocks noChangeArrowheads="1"/>
          </p:cNvSpPr>
          <p:nvPr/>
        </p:nvSpPr>
        <p:spPr bwMode="auto">
          <a:xfrm>
            <a:off x="2737557" y="4267202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44058" name="Rectangle 29"/>
          <p:cNvSpPr>
            <a:spLocks noChangeArrowheads="1"/>
          </p:cNvSpPr>
          <p:nvPr/>
        </p:nvSpPr>
        <p:spPr bwMode="auto">
          <a:xfrm>
            <a:off x="903111" y="1474310"/>
            <a:ext cx="3188836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7010" name="Text Box 34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32107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7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7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6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6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7000" grpId="0" animBg="1"/>
      <p:bldP spid="767003" grpId="0" animBg="1" autoUpdateAnimBg="0"/>
      <p:bldP spid="767004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903111" y="1734331"/>
            <a:ext cx="290080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5060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5080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5081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8008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5061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5062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5063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5064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5065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5066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5067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5068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69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5070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5071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5072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5073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8022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24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768025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5077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8029" name="Rectangle 29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768031" name="Text Box 31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4831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68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68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680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80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2" grpId="0" animBg="1"/>
      <p:bldP spid="768024" grpId="0" autoUpdateAnimBg="0"/>
      <p:bldP spid="768025" grpId="0" autoUpdateAnimBg="0"/>
      <p:bldP spid="768029" grpId="0" animBg="1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903113" y="1197071"/>
            <a:ext cx="2900803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6084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6108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6109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7272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6085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6086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6087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6088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6089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6090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6091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6092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93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6094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6095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6096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6097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6098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99" name="Rectangle 23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46100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6101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6102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907292" name="Line 28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7293" name="Rectangle 29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A, C , B)</a:t>
            </a:r>
          </a:p>
        </p:txBody>
      </p:sp>
      <p:sp>
        <p:nvSpPr>
          <p:cNvPr id="907294" name="Text Box 30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H(n-1,a,c,b)</a:t>
            </a:r>
          </a:p>
        </p:txBody>
      </p:sp>
      <p:sp>
        <p:nvSpPr>
          <p:cNvPr id="907295" name="Rectangle 31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A   C   B</a:t>
            </a:r>
          </a:p>
        </p:txBody>
      </p:sp>
      <p:sp>
        <p:nvSpPr>
          <p:cNvPr id="907297" name="Text Box 33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FFFFFF"/>
                </a:solidFill>
              </a:rPr>
              <a:t>hanoi</a:t>
            </a:r>
            <a:r>
              <a:rPr lang="en-US" altLang="zh-CN" sz="1733" dirty="0">
                <a:solidFill>
                  <a:srgbClr val="FFFFFF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73899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7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7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0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0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0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7292" grpId="0" animBg="1"/>
      <p:bldP spid="907293" grpId="0" animBg="1" autoUpdateAnimBg="0"/>
      <p:bldP spid="907294" grpId="0" autoUpdateAnimBg="0"/>
      <p:bldP spid="907295" grpId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7108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7134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7135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8296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7109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7110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7111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7112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13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14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7115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16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17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7118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7119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7120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21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22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23" name="Rectangle 23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47124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7125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7126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7127" name="Line 28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30" name="Rectangle 31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A   C   B</a:t>
            </a:r>
          </a:p>
        </p:txBody>
      </p:sp>
      <p:sp>
        <p:nvSpPr>
          <p:cNvPr id="908320" name="Rectangle 32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8323" name="Text Box 35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</a:t>
            </a:r>
            <a:r>
              <a:rPr lang="en-US" altLang="zh-CN" sz="1733" dirty="0">
                <a:solidFill>
                  <a:srgbClr val="FFFFFF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335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8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0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832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903112" y="1483409"/>
            <a:ext cx="3092825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8132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8155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8156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69032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8133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8134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8135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8136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8137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8138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8139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8140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41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8142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8143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8144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8145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8146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47" name="Rectangle 23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48148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8149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8150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9051" name="Line 27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9052" name="Text Box 28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69053" name="Text Box 29"/>
          <p:cNvSpPr txBox="1">
            <a:spLocks noChangeArrowheads="1"/>
          </p:cNvSpPr>
          <p:nvPr/>
        </p:nvSpPr>
        <p:spPr bwMode="auto">
          <a:xfrm>
            <a:off x="2737557" y="5110163"/>
            <a:ext cx="572734" cy="28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0000"/>
                </a:solidFill>
              </a:rPr>
              <a:t>cout</a:t>
            </a:r>
          </a:p>
        </p:txBody>
      </p:sp>
      <p:sp>
        <p:nvSpPr>
          <p:cNvPr id="769057" name="Text Box 33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FFFFFF"/>
                </a:solidFill>
              </a:rPr>
              <a:t>printf</a:t>
            </a:r>
            <a:r>
              <a:rPr lang="en-US" altLang="zh-CN" sz="1733" dirty="0">
                <a:solidFill>
                  <a:srgbClr val="FFFFFF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FFFFFF"/>
                </a:solidFill>
              </a:rPr>
              <a:t>a,c</a:t>
            </a:r>
            <a:r>
              <a:rPr lang="en-US" altLang="zh-CN" sz="1733" dirty="0">
                <a:solidFill>
                  <a:srgbClr val="FFFFFF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65738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9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9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9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9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6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6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9051" grpId="0" animBg="1"/>
      <p:bldP spid="769052" grpId="0" animBg="1" autoUpdateAnimBg="0"/>
      <p:bldP spid="76905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6" y="4765"/>
            <a:ext cx="7461251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210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903113" y="1803046"/>
            <a:ext cx="3033888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 dirty="0">
                <a:solidFill>
                  <a:srgbClr val="008000"/>
                </a:solidFill>
              </a:rPr>
              <a:t>// </a:t>
            </a:r>
            <a:r>
              <a:rPr lang="zh-CN" altLang="en-US" sz="1867" b="1" i="1" dirty="0">
                <a:solidFill>
                  <a:srgbClr val="008000"/>
                </a:solidFill>
                <a:latin typeface="宋体" charset="-122"/>
                <a:sym typeface="Symbol" pitchFamily="18" charset="2"/>
              </a:rPr>
              <a:t>汉诺塔</a:t>
            </a:r>
            <a:endParaRPr lang="zh-CN" altLang="en-US" sz="1867" dirty="0">
              <a:solidFill>
                <a:srgbClr val="008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cout</a:t>
            </a:r>
            <a:r>
              <a:rPr lang="en-US" altLang="zh-CN" sz="1733" dirty="0">
                <a:solidFill>
                  <a:srgbClr val="000000"/>
                </a:solidFill>
              </a:rPr>
              <a:t>&lt;&lt;a&lt;&lt;" --&gt; "&lt;&lt;c&lt;&lt;</a:t>
            </a:r>
            <a:r>
              <a:rPr lang="en-US" altLang="zh-CN" sz="1733" dirty="0" err="1">
                <a:solidFill>
                  <a:srgbClr val="000000"/>
                </a:solidFill>
              </a:rPr>
              <a:t>endl</a:t>
            </a:r>
            <a:r>
              <a:rPr lang="en-US" altLang="zh-CN" sz="1733" dirty="0">
                <a:solidFill>
                  <a:srgbClr val="000000"/>
                </a:solidFill>
              </a:rPr>
              <a:t>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b="1" dirty="0" err="1">
                <a:solidFill>
                  <a:srgbClr val="FFFFFF"/>
                </a:solidFill>
              </a:rPr>
              <a:t>hanoi</a:t>
            </a:r>
            <a:r>
              <a:rPr lang="en-US" altLang="zh-CN" sz="1733" b="1" dirty="0">
                <a:solidFill>
                  <a:srgbClr val="FFFFFF"/>
                </a:solidFill>
              </a:rPr>
              <a:t> (n-1, b, a, c) ;</a:t>
            </a:r>
            <a:r>
              <a:rPr lang="en-US" altLang="zh-CN" sz="1733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  <p:grpSp>
        <p:nvGrpSpPr>
          <p:cNvPr id="49157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49181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49182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09320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9158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9160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49161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62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63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49164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65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66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49167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9168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9169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70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71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72" name="Rectangle 23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49173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49174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49175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49176" name="Text Box 28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909343" name="Line 31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9344" name="Rectangle 32"/>
          <p:cNvSpPr>
            <a:spLocks noChangeArrowheads="1"/>
          </p:cNvSpPr>
          <p:nvPr/>
        </p:nvSpPr>
        <p:spPr bwMode="auto">
          <a:xfrm>
            <a:off x="1961444" y="54864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0000"/>
                </a:solidFill>
              </a:rPr>
              <a:t>H ( 0, B , A , C)</a:t>
            </a:r>
          </a:p>
        </p:txBody>
      </p:sp>
      <p:sp>
        <p:nvSpPr>
          <p:cNvPr id="909345" name="Text Box 33"/>
          <p:cNvSpPr txBox="1">
            <a:spLocks noChangeArrowheads="1"/>
          </p:cNvSpPr>
          <p:nvPr/>
        </p:nvSpPr>
        <p:spPr bwMode="auto">
          <a:xfrm>
            <a:off x="832559" y="54546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909346" name="Rectangle 34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</p:spTree>
    <p:extLst>
      <p:ext uri="{BB962C8B-B14F-4D97-AF65-F5344CB8AC3E}">
        <p14:creationId xmlns:p14="http://schemas.microsoft.com/office/powerpoint/2010/main" val="26036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9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9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9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9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0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0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90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9343" grpId="0" animBg="1"/>
      <p:bldP spid="909344" grpId="0" animBg="1" autoUpdateAnimBg="0"/>
      <p:bldP spid="909345" grpId="0" autoUpdateAnimBg="0"/>
      <p:bldP spid="909346" grpId="0" animBg="1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0180" name="Group 5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50208" name="Rectangle 6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50209" name="Rectangle 7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910344" name="Rectangle 8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0181" name="Rectangle 9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50182" name="Rectangle 10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0183" name="Text Box 11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50184" name="Text Box 12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85" name="Text Box 13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86" name="Text Box 14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50187" name="Text Box 15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88" name="Line 16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9" name="Rectangle 17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50190" name="Rectangle 18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0191" name="Text Box 19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50192" name="Text Box 20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93" name="Text Box 21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94" name="Line 22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5" name="Rectangle 23"/>
          <p:cNvSpPr>
            <a:spLocks noChangeArrowheads="1"/>
          </p:cNvSpPr>
          <p:nvPr/>
        </p:nvSpPr>
        <p:spPr bwMode="auto">
          <a:xfrm>
            <a:off x="1961444" y="46482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( 1, A, B, C )</a:t>
            </a:r>
          </a:p>
        </p:txBody>
      </p:sp>
      <p:sp>
        <p:nvSpPr>
          <p:cNvPr id="50196" name="Rectangle 24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0197" name="Text Box 25"/>
          <p:cNvSpPr txBox="1">
            <a:spLocks noChangeArrowheads="1"/>
          </p:cNvSpPr>
          <p:nvPr/>
        </p:nvSpPr>
        <p:spPr bwMode="auto">
          <a:xfrm>
            <a:off x="832559" y="4616451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50198" name="Text Box 26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199" name="Text Box 27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0200" name="Line 29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03" name="Rectangle 32"/>
          <p:cNvSpPr>
            <a:spLocks noChangeArrowheads="1"/>
          </p:cNvSpPr>
          <p:nvPr/>
        </p:nvSpPr>
        <p:spPr bwMode="auto">
          <a:xfrm>
            <a:off x="4713112" y="3886200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0   B   A   C</a:t>
            </a:r>
          </a:p>
        </p:txBody>
      </p:sp>
      <p:sp>
        <p:nvSpPr>
          <p:cNvPr id="910369" name="Rectangle 33"/>
          <p:cNvSpPr>
            <a:spLocks noChangeArrowheads="1"/>
          </p:cNvSpPr>
          <p:nvPr/>
        </p:nvSpPr>
        <p:spPr bwMode="auto">
          <a:xfrm>
            <a:off x="4642556" y="38100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910371" name="Line 35"/>
          <p:cNvSpPr>
            <a:spLocks noChangeShapeType="1"/>
          </p:cNvSpPr>
          <p:nvPr/>
        </p:nvSpPr>
        <p:spPr bwMode="auto">
          <a:xfrm flipV="1">
            <a:off x="2667000" y="49530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0373" name="Text Box 37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86435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1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0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0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0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0369" grpId="0" animBg="1"/>
      <p:bldP spid="91037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2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51228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51229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70055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1205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51206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1207" name="Text Box 10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51208" name="Text Box 11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09" name="Text Box 12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10" name="Text Box 13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51211" name="Text Box 14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12" name="Line 15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13" name="Rectangle 16"/>
          <p:cNvSpPr>
            <a:spLocks noChangeArrowheads="1"/>
          </p:cNvSpPr>
          <p:nvPr/>
        </p:nvSpPr>
        <p:spPr bwMode="auto">
          <a:xfrm>
            <a:off x="1961444" y="38100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( 2, B, A, C )</a:t>
            </a:r>
          </a:p>
        </p:txBody>
      </p:sp>
      <p:sp>
        <p:nvSpPr>
          <p:cNvPr id="51214" name="Rectangle 17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1215" name="Text Box 18"/>
          <p:cNvSpPr txBox="1">
            <a:spLocks noChangeArrowheads="1"/>
          </p:cNvSpPr>
          <p:nvPr/>
        </p:nvSpPr>
        <p:spPr bwMode="auto">
          <a:xfrm>
            <a:off x="832559" y="3810002"/>
            <a:ext cx="1120961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 dirty="0">
                <a:solidFill>
                  <a:srgbClr val="0033CC"/>
                </a:solidFill>
              </a:rPr>
              <a:t>H(n-1,b,a,c)</a:t>
            </a:r>
          </a:p>
        </p:txBody>
      </p:sp>
      <p:sp>
        <p:nvSpPr>
          <p:cNvPr id="51216" name="Text Box 19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17" name="Text Box 20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18" name="Line 21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19" name="Rectangle 23"/>
          <p:cNvSpPr>
            <a:spLocks noChangeArrowheads="1"/>
          </p:cNvSpPr>
          <p:nvPr/>
        </p:nvSpPr>
        <p:spPr bwMode="auto">
          <a:xfrm>
            <a:off x="4713112" y="42370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1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1220" name="Text Box 25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1221" name="Text Box 26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70075" name="Line 27"/>
          <p:cNvSpPr>
            <a:spLocks noChangeShapeType="1"/>
          </p:cNvSpPr>
          <p:nvPr/>
        </p:nvSpPr>
        <p:spPr bwMode="auto">
          <a:xfrm flipV="1">
            <a:off x="2667000" y="41148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0076" name="Rectangle 28"/>
          <p:cNvSpPr>
            <a:spLocks noChangeArrowheads="1"/>
          </p:cNvSpPr>
          <p:nvPr/>
        </p:nvSpPr>
        <p:spPr bwMode="auto">
          <a:xfrm>
            <a:off x="4642556" y="41148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0084" name="Text Box 36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14302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70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7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0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0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0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0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0075" grpId="0" animBg="1"/>
      <p:bldP spid="77007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52248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52249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71079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2228" name="Rectangle 8"/>
          <p:cNvSpPr>
            <a:spLocks noChangeArrowheads="1"/>
          </p:cNvSpPr>
          <p:nvPr/>
        </p:nvSpPr>
        <p:spPr bwMode="auto">
          <a:xfrm>
            <a:off x="1961444" y="2971800"/>
            <a:ext cx="1481667" cy="3048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0000"/>
                </a:solidFill>
              </a:rPr>
              <a:t>H ( 3, A, B, C )</a:t>
            </a:r>
          </a:p>
        </p:txBody>
      </p:sp>
      <p:sp>
        <p:nvSpPr>
          <p:cNvPr id="52229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3   A   B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2230" name="Text Box 10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52231" name="Text Box 11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32" name="Text Box 12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33" name="Text Box 13"/>
          <p:cNvSpPr txBox="1">
            <a:spLocks noChangeArrowheads="1"/>
          </p:cNvSpPr>
          <p:nvPr/>
        </p:nvSpPr>
        <p:spPr bwMode="auto">
          <a:xfrm>
            <a:off x="832558" y="2971802"/>
            <a:ext cx="1066459" cy="3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b="1" i="1">
                <a:solidFill>
                  <a:srgbClr val="0033CC"/>
                </a:solidFill>
              </a:rPr>
              <a:t>H(n,A,B,C)</a:t>
            </a:r>
          </a:p>
        </p:txBody>
      </p:sp>
      <p:sp>
        <p:nvSpPr>
          <p:cNvPr id="52234" name="Text Box 14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35" name="Line 15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237" name="Rectangle 17"/>
          <p:cNvSpPr>
            <a:spLocks noChangeArrowheads="1"/>
          </p:cNvSpPr>
          <p:nvPr/>
        </p:nvSpPr>
        <p:spPr bwMode="auto">
          <a:xfrm>
            <a:off x="4713112" y="4541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0066CC"/>
                </a:solidFill>
              </a:rPr>
              <a:t>2   B   A   C</a:t>
            </a:r>
            <a:endParaRPr lang="en-US" altLang="zh-CN" sz="1733" i="1">
              <a:solidFill>
                <a:srgbClr val="0066CC"/>
              </a:solidFill>
            </a:endParaRPr>
          </a:p>
        </p:txBody>
      </p:sp>
      <p:sp>
        <p:nvSpPr>
          <p:cNvPr id="52239" name="Text Box 19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40" name="Text Box 20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41" name="Text Box 21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2242" name="Text Box 22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71095" name="Line 23"/>
          <p:cNvSpPr>
            <a:spLocks noChangeShapeType="1"/>
          </p:cNvSpPr>
          <p:nvPr/>
        </p:nvSpPr>
        <p:spPr bwMode="auto">
          <a:xfrm flipV="1">
            <a:off x="2667000" y="32766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1096" name="Rectangle 24"/>
          <p:cNvSpPr>
            <a:spLocks noChangeArrowheads="1"/>
          </p:cNvSpPr>
          <p:nvPr/>
        </p:nvSpPr>
        <p:spPr bwMode="auto">
          <a:xfrm>
            <a:off x="4642556" y="44196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srgbClr val="000000"/>
              </a:solidFill>
            </a:endParaRPr>
          </a:p>
        </p:txBody>
      </p:sp>
      <p:sp>
        <p:nvSpPr>
          <p:cNvPr id="52246" name="Rectangle 28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1102" name="Text Box 30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49316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71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7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095" grpId="0" animBg="1"/>
      <p:bldP spid="77109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3251" name="Group 4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53269" name="Rectangle 5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53270" name="Rectangle 6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72103" name="Rectangle 7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3253" name="Rectangle 9"/>
          <p:cNvSpPr>
            <a:spLocks noChangeArrowheads="1"/>
          </p:cNvSpPr>
          <p:nvPr/>
        </p:nvSpPr>
        <p:spPr bwMode="auto">
          <a:xfrm>
            <a:off x="4713112" y="4922839"/>
            <a:ext cx="1128889" cy="3048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dirty="0">
                <a:solidFill>
                  <a:srgbClr val="0066CC"/>
                </a:solidFill>
              </a:rPr>
              <a:t>3   A   B   C</a:t>
            </a:r>
            <a:endParaRPr lang="en-US" altLang="zh-CN" sz="1733" i="1" dirty="0">
              <a:solidFill>
                <a:srgbClr val="0066CC"/>
              </a:solidFill>
            </a:endParaRPr>
          </a:p>
        </p:txBody>
      </p:sp>
      <p:sp>
        <p:nvSpPr>
          <p:cNvPr id="53254" name="Text Box 10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53255" name="Text Box 11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56" name="Text Box 12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58" name="Text Box 14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59" name="Text Box 15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60" name="Text Box 16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61" name="Text Box 17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3262" name="Text Box 18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72116" name="Rectangle 20"/>
          <p:cNvSpPr>
            <a:spLocks noChangeArrowheads="1"/>
          </p:cNvSpPr>
          <p:nvPr/>
        </p:nvSpPr>
        <p:spPr bwMode="auto">
          <a:xfrm>
            <a:off x="4642556" y="4800600"/>
            <a:ext cx="1270000" cy="38100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733" dirty="0">
              <a:solidFill>
                <a:srgbClr val="000000"/>
              </a:solidFill>
            </a:endParaRPr>
          </a:p>
        </p:txBody>
      </p:sp>
      <p:sp>
        <p:nvSpPr>
          <p:cNvPr id="53265" name="Rectangle 25"/>
          <p:cNvSpPr>
            <a:spLocks noChangeArrowheads="1"/>
          </p:cNvSpPr>
          <p:nvPr/>
        </p:nvSpPr>
        <p:spPr bwMode="auto">
          <a:xfrm>
            <a:off x="903113" y="2330862"/>
            <a:ext cx="3104444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2115" name="Line 19"/>
          <p:cNvSpPr>
            <a:spLocks noChangeShapeType="1"/>
          </p:cNvSpPr>
          <p:nvPr/>
        </p:nvSpPr>
        <p:spPr bwMode="auto">
          <a:xfrm flipV="1">
            <a:off x="2667000" y="27432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2118" name="Text Box 22"/>
          <p:cNvSpPr txBox="1">
            <a:spLocks noChangeArrowheads="1"/>
          </p:cNvSpPr>
          <p:nvPr/>
        </p:nvSpPr>
        <p:spPr bwMode="auto">
          <a:xfrm>
            <a:off x="1861491" y="2757489"/>
            <a:ext cx="622427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33CC"/>
                </a:solidFill>
              </a:rPr>
              <a:t>Over</a:t>
            </a:r>
          </a:p>
        </p:txBody>
      </p:sp>
      <p:sp>
        <p:nvSpPr>
          <p:cNvPr id="772124" name="Text Box 28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37212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7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7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7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2116" grpId="0" animBg="1"/>
      <p:bldP spid="772115" grpId="0" animBg="1"/>
      <p:bldP spid="772118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Line 24"/>
          <p:cNvSpPr>
            <a:spLocks noChangeShapeType="1"/>
          </p:cNvSpPr>
          <p:nvPr/>
        </p:nvSpPr>
        <p:spPr bwMode="auto">
          <a:xfrm flipV="1">
            <a:off x="2667000" y="274320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75" name="Text Box 25"/>
          <p:cNvSpPr txBox="1">
            <a:spLocks noChangeArrowheads="1"/>
          </p:cNvSpPr>
          <p:nvPr/>
        </p:nvSpPr>
        <p:spPr bwMode="auto">
          <a:xfrm>
            <a:off x="1861491" y="2757489"/>
            <a:ext cx="622427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b="1" i="1">
                <a:solidFill>
                  <a:srgbClr val="0033CC"/>
                </a:solidFill>
              </a:rPr>
              <a:t>Over</a:t>
            </a:r>
          </a:p>
        </p:txBody>
      </p:sp>
      <p:sp>
        <p:nvSpPr>
          <p:cNvPr id="54276" name="Rectangle 2"/>
          <p:cNvSpPr>
            <a:spLocks noChangeArrowheads="1"/>
          </p:cNvSpPr>
          <p:nvPr/>
        </p:nvSpPr>
        <p:spPr bwMode="auto">
          <a:xfrm>
            <a:off x="7041444" y="3429000"/>
            <a:ext cx="1270000" cy="2514600"/>
          </a:xfrm>
          <a:prstGeom prst="rect">
            <a:avLst/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4277" name="Group 3"/>
          <p:cNvGrpSpPr>
            <a:grpSpLocks/>
          </p:cNvGrpSpPr>
          <p:nvPr/>
        </p:nvGrpSpPr>
        <p:grpSpPr bwMode="auto">
          <a:xfrm>
            <a:off x="3937000" y="3094039"/>
            <a:ext cx="2116667" cy="2514600"/>
            <a:chOff x="2880" y="1680"/>
            <a:chExt cx="1440" cy="1584"/>
          </a:xfrm>
        </p:grpSpPr>
        <p:sp>
          <p:nvSpPr>
            <p:cNvPr id="54290" name="Rectangle 4"/>
            <p:cNvSpPr>
              <a:spLocks noChangeArrowheads="1"/>
            </p:cNvSpPr>
            <p:nvPr/>
          </p:nvSpPr>
          <p:spPr bwMode="auto">
            <a:xfrm>
              <a:off x="3331" y="1824"/>
              <a:ext cx="941" cy="1200"/>
            </a:xfrm>
            <a:prstGeom prst="rect">
              <a:avLst/>
            </a:prstGeom>
            <a:solidFill>
              <a:srgbClr val="FFE7FF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 useBgFill="1">
          <p:nvSpPr>
            <p:cNvPr id="54291" name="Rectangle 5"/>
            <p:cNvSpPr>
              <a:spLocks noChangeArrowheads="1"/>
            </p:cNvSpPr>
            <p:nvPr/>
          </p:nvSpPr>
          <p:spPr bwMode="auto">
            <a:xfrm>
              <a:off x="2880" y="1680"/>
              <a:ext cx="1440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i="1">
                  <a:solidFill>
                    <a:srgbClr val="000000"/>
                  </a:solidFill>
                </a:rPr>
                <a:t>Stack</a:t>
              </a:r>
            </a:p>
          </p:txBody>
        </p:sp>
        <p:sp useBgFill="1">
          <p:nvSpPr>
            <p:cNvPr id="773126" name="Rectangle 6"/>
            <p:cNvSpPr>
              <a:spLocks noChangeArrowheads="1"/>
            </p:cNvSpPr>
            <p:nvPr/>
          </p:nvSpPr>
          <p:spPr bwMode="auto">
            <a:xfrm>
              <a:off x="3360" y="3072"/>
              <a:ext cx="912" cy="192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b="1">
                  <a:solidFill>
                    <a:srgbClr val="9999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   a   b   c</a:t>
              </a:r>
              <a:endParaRPr lang="en-US" altLang="zh-CN" sz="1867" i="1">
                <a:solidFill>
                  <a:srgbClr val="99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4278" name="Text Box 7"/>
          <p:cNvSpPr txBox="1">
            <a:spLocks noChangeArrowheads="1"/>
          </p:cNvSpPr>
          <p:nvPr/>
        </p:nvSpPr>
        <p:spPr bwMode="auto">
          <a:xfrm>
            <a:off x="6335893" y="3094039"/>
            <a:ext cx="793948" cy="35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33" i="1">
                <a:solidFill>
                  <a:srgbClr val="0066CC"/>
                </a:solidFill>
              </a:rPr>
              <a:t>Output</a:t>
            </a:r>
          </a:p>
        </p:txBody>
      </p:sp>
      <p:sp>
        <p:nvSpPr>
          <p:cNvPr id="54279" name="Text Box 8"/>
          <p:cNvSpPr txBox="1">
            <a:spLocks noChangeArrowheads="1"/>
          </p:cNvSpPr>
          <p:nvPr/>
        </p:nvSpPr>
        <p:spPr bwMode="auto">
          <a:xfrm>
            <a:off x="7112000" y="35528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0" name="Text Box 9"/>
          <p:cNvSpPr txBox="1">
            <a:spLocks noChangeArrowheads="1"/>
          </p:cNvSpPr>
          <p:nvPr/>
        </p:nvSpPr>
        <p:spPr bwMode="auto">
          <a:xfrm>
            <a:off x="7112000" y="38862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1" name="Text Box 10"/>
          <p:cNvSpPr txBox="1">
            <a:spLocks noChangeArrowheads="1"/>
          </p:cNvSpPr>
          <p:nvPr/>
        </p:nvSpPr>
        <p:spPr bwMode="auto">
          <a:xfrm>
            <a:off x="7112000" y="42386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C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B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2" name="Text Box 11"/>
          <p:cNvSpPr txBox="1">
            <a:spLocks noChangeArrowheads="1"/>
          </p:cNvSpPr>
          <p:nvPr/>
        </p:nvSpPr>
        <p:spPr bwMode="auto">
          <a:xfrm>
            <a:off x="7112000" y="45720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3" name="Text Box 12"/>
          <p:cNvSpPr txBox="1">
            <a:spLocks noChangeArrowheads="1"/>
          </p:cNvSpPr>
          <p:nvPr/>
        </p:nvSpPr>
        <p:spPr bwMode="auto">
          <a:xfrm>
            <a:off x="7112000" y="49244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A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4" name="Text Box 13"/>
          <p:cNvSpPr txBox="1">
            <a:spLocks noChangeArrowheads="1"/>
          </p:cNvSpPr>
          <p:nvPr/>
        </p:nvSpPr>
        <p:spPr bwMode="auto">
          <a:xfrm>
            <a:off x="7112000" y="5257804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B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54285" name="Text Box 14"/>
          <p:cNvSpPr txBox="1">
            <a:spLocks noChangeArrowheads="1"/>
          </p:cNvSpPr>
          <p:nvPr/>
        </p:nvSpPr>
        <p:spPr bwMode="auto">
          <a:xfrm>
            <a:off x="7112000" y="5610228"/>
            <a:ext cx="1058333" cy="260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fontAlgn="base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1733" b="1">
                <a:solidFill>
                  <a:srgbClr val="FFFFFF"/>
                </a:solidFill>
              </a:rPr>
              <a:t>A </a:t>
            </a:r>
            <a:r>
              <a:rPr lang="en-US" altLang="zh-CN" sz="1733" b="1">
                <a:solidFill>
                  <a:srgbClr val="FFFFFF"/>
                </a:solidFill>
                <a:sym typeface="Wingdings" pitchFamily="2" charset="2"/>
              </a:rPr>
              <a:t> C</a:t>
            </a:r>
            <a:endParaRPr lang="en-US" altLang="zh-CN" sz="1733" b="1">
              <a:solidFill>
                <a:srgbClr val="FFFFFF"/>
              </a:solidFill>
            </a:endParaRPr>
          </a:p>
        </p:txBody>
      </p:sp>
      <p:sp>
        <p:nvSpPr>
          <p:cNvPr id="773138" name="Rectangle 18"/>
          <p:cNvSpPr>
            <a:spLocks noChangeArrowheads="1"/>
          </p:cNvSpPr>
          <p:nvPr/>
        </p:nvSpPr>
        <p:spPr bwMode="auto">
          <a:xfrm>
            <a:off x="973669" y="2042145"/>
            <a:ext cx="3118279" cy="36748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87" name="Rectangle 20"/>
          <p:cNvSpPr>
            <a:spLocks noChangeArrowheads="1"/>
          </p:cNvSpPr>
          <p:nvPr/>
        </p:nvSpPr>
        <p:spPr bwMode="auto">
          <a:xfrm>
            <a:off x="831089" y="365127"/>
            <a:ext cx="1092530" cy="37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163" tIns="44805" rIns="86163" bIns="4480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i="1">
                <a:solidFill>
                  <a:srgbClr val="008000"/>
                </a:solidFill>
              </a:rPr>
              <a:t>// </a:t>
            </a:r>
            <a:r>
              <a:rPr lang="zh-CN" altLang="en-US" sz="1867" b="1" i="1">
                <a:solidFill>
                  <a:srgbClr val="008000"/>
                </a:solidFill>
                <a:latin typeface="宋体" charset="-122"/>
                <a:sym typeface="Symbol" pitchFamily="18" charset="2"/>
              </a:rPr>
              <a:t>汉诺塔</a:t>
            </a:r>
          </a:p>
        </p:txBody>
      </p:sp>
      <p:sp useBgFill="1">
        <p:nvSpPr>
          <p:cNvPr id="773141" name="Rectangle 21"/>
          <p:cNvSpPr>
            <a:spLocks noChangeArrowheads="1"/>
          </p:cNvSpPr>
          <p:nvPr/>
        </p:nvSpPr>
        <p:spPr bwMode="auto">
          <a:xfrm>
            <a:off x="1467556" y="3969160"/>
            <a:ext cx="4656667" cy="367484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3148" name="Text Box 28"/>
          <p:cNvSpPr txBox="1">
            <a:spLocks noChangeArrowheads="1"/>
          </p:cNvSpPr>
          <p:nvPr/>
        </p:nvSpPr>
        <p:spPr bwMode="auto">
          <a:xfrm>
            <a:off x="842850" y="385067"/>
            <a:ext cx="4081932" cy="224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163" tIns="44805" rIns="86163" bIns="44805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867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void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</a:t>
            </a:r>
            <a:r>
              <a:rPr lang="en-US" altLang="zh-CN" sz="1733" dirty="0" err="1">
                <a:solidFill>
                  <a:srgbClr val="000000"/>
                </a:solidFill>
              </a:rPr>
              <a:t>int</a:t>
            </a:r>
            <a:r>
              <a:rPr lang="en-US" altLang="zh-CN" sz="1733" dirty="0">
                <a:solidFill>
                  <a:srgbClr val="000000"/>
                </a:solidFill>
              </a:rPr>
              <a:t> n, char a,  char b,  char c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{  if  ( n &gt;= 1 )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{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 n-1, a, c, b)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printf</a:t>
            </a:r>
            <a:r>
              <a:rPr lang="en-US" altLang="zh-CN" sz="1733" dirty="0">
                <a:solidFill>
                  <a:srgbClr val="000000"/>
                </a:solidFill>
              </a:rPr>
              <a:t>(“%c --&gt;%c\n“,</a:t>
            </a:r>
            <a:r>
              <a:rPr lang="en-US" altLang="zh-CN" sz="1733" dirty="0" err="1">
                <a:solidFill>
                  <a:srgbClr val="000000"/>
                </a:solidFill>
              </a:rPr>
              <a:t>a,c</a:t>
            </a:r>
            <a:r>
              <a:rPr lang="en-US" altLang="zh-CN" sz="1733" dirty="0">
                <a:solidFill>
                  <a:srgbClr val="000000"/>
                </a:solidFill>
              </a:rPr>
              <a:t>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       </a:t>
            </a:r>
            <a:r>
              <a:rPr lang="en-US" altLang="zh-CN" sz="1733" dirty="0" err="1">
                <a:solidFill>
                  <a:srgbClr val="000000"/>
                </a:solidFill>
              </a:rPr>
              <a:t>hanoi</a:t>
            </a:r>
            <a:r>
              <a:rPr lang="en-US" altLang="zh-CN" sz="1733" dirty="0">
                <a:solidFill>
                  <a:srgbClr val="000000"/>
                </a:solidFill>
              </a:rPr>
              <a:t> (n-1, b, a, c) 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FFFFFF"/>
                </a:solidFill>
              </a:rPr>
              <a:t>     }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33" dirty="0">
                <a:solidFill>
                  <a:srgbClr val="000000"/>
                </a:solidFill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63711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7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3138" grpId="0" animBg="1"/>
      <p:bldP spid="773141" grpId="0" animBg="1"/>
      <p:bldP spid="773148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67793" y="398275"/>
            <a:ext cx="719666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267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递归小结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70912" y="1700214"/>
            <a:ext cx="7980128" cy="17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467" b="1" dirty="0">
                <a:solidFill>
                  <a:srgbClr val="9999CC"/>
                </a:solidFill>
                <a:latin typeface="黑体" pitchFamily="49" charset="-122"/>
                <a:ea typeface="黑体" pitchFamily="49" charset="-122"/>
              </a:rPr>
              <a:t>优点：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结构清晰，可读性强，而且容易用数学归纳法来证明算法的正确性，因此它为设计算法、调试程序带来很大方便。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70912" y="3429000"/>
            <a:ext cx="7980128" cy="186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467" b="1" dirty="0">
                <a:solidFill>
                  <a:srgbClr val="9999CC"/>
                </a:solidFill>
                <a:latin typeface="黑体" pitchFamily="49" charset="-122"/>
                <a:ea typeface="黑体" pitchFamily="49" charset="-122"/>
              </a:rPr>
              <a:t>缺点：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很多计算都是重复的，调用栈可能会溢出，运行效率较低，无论是耗费的计算时间还是占用的存储空间都比非递归算法要多。</a:t>
            </a:r>
          </a:p>
        </p:txBody>
      </p:sp>
    </p:spTree>
    <p:extLst>
      <p:ext uri="{BB962C8B-B14F-4D97-AF65-F5344CB8AC3E}">
        <p14:creationId xmlns:p14="http://schemas.microsoft.com/office/powerpoint/2010/main" val="190030164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70912" y="1700217"/>
            <a:ext cx="7980128" cy="1237558"/>
          </a:xfrm>
          <a:prstGeom prst="rect">
            <a:avLst/>
          </a:prstGeom>
          <a:noFill/>
          <a:ln w="508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0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解决方法</a:t>
            </a:r>
            <a:r>
              <a:rPr lang="zh-CN" altLang="en-US" sz="3067" b="1" dirty="0">
                <a:solidFill>
                  <a:srgbClr val="9999CC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0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多个算法嵌套调用时遵循“后调用先返回”的原则，因此我们可以借助</a:t>
            </a:r>
            <a:r>
              <a:rPr lang="zh-CN" altLang="en-US" sz="3067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堆栈</a:t>
            </a:r>
            <a:r>
              <a:rPr lang="zh-CN" altLang="en-US" sz="30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来解决此类问题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73667" y="609600"/>
            <a:ext cx="719666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267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递归小结</a:t>
            </a:r>
          </a:p>
        </p:txBody>
      </p:sp>
    </p:spTree>
    <p:extLst>
      <p:ext uri="{BB962C8B-B14F-4D97-AF65-F5344CB8AC3E}">
        <p14:creationId xmlns:p14="http://schemas.microsoft.com/office/powerpoint/2010/main" val="29391935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altLang="zh-CN" dirty="0"/>
              <a:t>2.2 </a:t>
            </a:r>
            <a:r>
              <a:rPr lang="zh-CN" altLang="en-US" dirty="0"/>
              <a:t>求解递归方程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0494A7-0F41-44D6-9024-59106832AB90}"/>
              </a:ext>
            </a:extLst>
          </p:cNvPr>
          <p:cNvSpPr txBox="1"/>
          <p:nvPr/>
        </p:nvSpPr>
        <p:spPr>
          <a:xfrm>
            <a:off x="457200" y="1048172"/>
            <a:ext cx="8455968" cy="4894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递归算法的重点就是递归式（递归方程）的构造，递归算法的执行时间与递归式也息息相关。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求解递归方程的方法比较多，我们介绍常用的 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 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种方法：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迭代法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差消法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递归树法 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主定理法</a:t>
            </a:r>
          </a:p>
        </p:txBody>
      </p:sp>
    </p:spTree>
    <p:extLst>
      <p:ext uri="{BB962C8B-B14F-4D97-AF65-F5344CB8AC3E}">
        <p14:creationId xmlns:p14="http://schemas.microsoft.com/office/powerpoint/2010/main" val="34763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altLang="zh-CN"/>
              <a:t>2.2.1 </a:t>
            </a:r>
            <a:r>
              <a:rPr lang="zh-CN" altLang="en-US"/>
              <a:t>迭代法</a:t>
            </a:r>
            <a:br>
              <a:rPr lang="en-US" altLang="zh-CN"/>
            </a:b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E3F7B7-29A6-47AF-A27E-8873C37A776A}"/>
              </a:ext>
            </a:extLst>
          </p:cNvPr>
          <p:cNvSpPr txBox="1"/>
          <p:nvPr/>
        </p:nvSpPr>
        <p:spPr>
          <a:xfrm>
            <a:off x="323528" y="1296506"/>
            <a:ext cx="8363272" cy="3293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迭代法也称之为递推法，一般用于一阶递归方程。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所谓迭代，就是对递归方程</a:t>
            </a:r>
            <a:r>
              <a:rPr lang="zh-CN" altLang="en-US" sz="3467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不断用其等号右部分公式替换等号左部分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，通过一步步递推找到求解方程的规律。</a:t>
            </a:r>
          </a:p>
        </p:txBody>
      </p:sp>
    </p:spTree>
    <p:extLst>
      <p:ext uri="{BB962C8B-B14F-4D97-AF65-F5344CB8AC3E}">
        <p14:creationId xmlns:p14="http://schemas.microsoft.com/office/powerpoint/2010/main" val="413406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38669" y="307537"/>
            <a:ext cx="8805331" cy="2358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杨辉三角</a:t>
            </a:r>
            <a:endParaRPr lang="en-US" altLang="zh-CN" sz="2267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267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杨辉三角，又称贾宪三角，在中国南宋数学家杨辉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1261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年所著的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详解 九章算法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一书中提到了该问题，并注明“贾宪用此术”，这就是著名的“杨辉三角”，是二项式系数在三角形中的一种几何排列。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38669" y="3017702"/>
            <a:ext cx="176856" cy="3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541" tIns="43771" rIns="87541" bIns="43771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BD6962-544A-4BEB-946A-7CC941A7BF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4" r="3862"/>
          <a:stretch/>
        </p:blipFill>
        <p:spPr>
          <a:xfrm>
            <a:off x="818534" y="2852936"/>
            <a:ext cx="7845599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706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AE3F7B7-29A6-47AF-A27E-8873C37A776A}"/>
              </a:ext>
            </a:extLst>
          </p:cNvPr>
          <p:cNvSpPr txBox="1"/>
          <p:nvPr/>
        </p:nvSpPr>
        <p:spPr>
          <a:xfrm>
            <a:off x="200954" y="160368"/>
            <a:ext cx="8363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例 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汉诺塔问题的递归方程为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45EF2B-7683-447F-9819-F7CB57EDF8D1}"/>
                  </a:ext>
                </a:extLst>
              </p:cNvPr>
              <p:cNvSpPr txBox="1"/>
              <p:nvPr/>
            </p:nvSpPr>
            <p:spPr>
              <a:xfrm>
                <a:off x="1598050" y="991159"/>
                <a:ext cx="4579748" cy="6006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i="1" smtClean="0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d>
                                <m:dPr>
                                  <m:ctrlPr>
                                    <a:rPr lang="en-US" altLang="zh-CN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18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+1,    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&gt;1</m:t>
                              </m:r>
                            </m:e>
                            <m:e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                 1,            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45EF2B-7683-447F-9819-F7CB57EDF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050" y="991159"/>
                <a:ext cx="4579748" cy="6006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13F585F-3827-4D3B-8E0D-65A5E70C6684}"/>
              </a:ext>
            </a:extLst>
          </p:cNvPr>
          <p:cNvSpPr txBox="1"/>
          <p:nvPr/>
        </p:nvSpPr>
        <p:spPr>
          <a:xfrm>
            <a:off x="200954" y="16604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解上述方程：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BF5F78A-3EA9-4D30-931D-27CF5F63D8A7}"/>
                  </a:ext>
                </a:extLst>
              </p:cNvPr>
              <p:cNvSpPr txBox="1"/>
              <p:nvPr/>
            </p:nvSpPr>
            <p:spPr>
              <a:xfrm>
                <a:off x="200954" y="2029818"/>
                <a:ext cx="7416824" cy="25853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i="1" smtClean="0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altLang="zh-CN" dirty="0"/>
              </a:p>
              <a:p>
                <a:r>
                  <a:rPr lang="en-US" altLang="zh-CN" dirty="0"/>
                  <a:t>                           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latin typeface="Cambria Math" panose="02040503050406030204" pitchFamily="18" charset="0"/>
                      </a:rPr>
                      <m:t>                           </m:t>
                    </m:r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=2(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+1)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altLang="zh-CN" dirty="0"/>
              </a:p>
              <a:p>
                <a:r>
                  <a:rPr lang="en-US" altLang="zh-CN" dirty="0"/>
                  <a:t>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altLang="zh-CN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                      =</m:t>
                      </m:r>
                      <m:sSup>
                        <m:sSupPr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altLang="zh-CN" dirty="0"/>
              </a:p>
              <a:p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        = </m:t>
                    </m:r>
                  </m:oMath>
                </a14:m>
                <a:r>
                  <a:rPr lang="en-US" altLang="zh-CN" dirty="0"/>
                  <a:t>…</a:t>
                </a:r>
              </a:p>
              <a:p>
                <a:pPr/>
                <a:r>
                  <a:rPr lang="en-US" altLang="zh-CN" sz="1800" b="0" dirty="0"/>
                  <a:t>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…+2+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altLang="zh-CN" dirty="0"/>
              </a:p>
              <a:p>
                <a:r>
                  <a:rPr lang="en-US" altLang="zh-CN" sz="1800" b="0" dirty="0"/>
                  <a:t>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…+2+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zh-CN" alt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zh-CN" b="0" i="1" dirty="0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zh-CN" altLang="en-US" dirty="0"/>
              </a:p>
              <a:p>
                <a:pPr/>
                <a:endParaRPr lang="zh-CN" altLang="en-US" dirty="0"/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BF5F78A-3EA9-4D30-931D-27CF5F63D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54" y="2029818"/>
                <a:ext cx="7416824" cy="25853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888788B-1F4D-4262-8ACD-20DE6BB85A02}"/>
                  </a:ext>
                </a:extLst>
              </p:cNvPr>
              <p:cNvSpPr txBox="1"/>
              <p:nvPr/>
            </p:nvSpPr>
            <p:spPr>
              <a:xfrm>
                <a:off x="200954" y="4437112"/>
                <a:ext cx="8742092" cy="2031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下面对上述求得的解进行验证。 </a:t>
                </a:r>
                <a:r>
                  <a:rPr lang="en-US" altLang="zh-CN" dirty="0"/>
                  <a:t>n=1 </a:t>
                </a:r>
                <a:r>
                  <a:rPr lang="zh-CN" altLang="en-US" dirty="0"/>
                  <a:t>时，</a:t>
                </a:r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1" smtClean="0">
                        <a:latin typeface="Cambria Math" panose="02040503050406030204" pitchFamily="18" charset="0"/>
                      </a:rPr>
                      <m:t>T</m:t>
                    </m:r>
                    <m:d>
                      <m:dPr>
                        <m:ctrlP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dirty="0"/>
                  <a:t>1</a:t>
                </a:r>
                <a:r>
                  <a:rPr lang="zh-CN" altLang="en-US" dirty="0"/>
                  <a:t>，与给定初值符合。假设对于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有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1">
                        <a:latin typeface="Cambria Math" panose="02040503050406030204" pitchFamily="18" charset="0"/>
                      </a:rPr>
                      <m:t>T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dirty="0"/>
                  <a:t>，则</a:t>
                </a:r>
                <a:endParaRPr lang="en-US" altLang="zh-CN" dirty="0"/>
              </a:p>
              <a:p>
                <a:endParaRPr lang="en-US" altLang="zh-CN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i="1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m:rPr>
                          <m:sty m:val="p"/>
                        </m:rPr>
                        <a:rPr lang="en-US" altLang="zh-CN" i="1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i="1" dirty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CN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dirty="0"/>
                        <m:t>2(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m:rPr>
                          <m:nor/>
                        </m:rPr>
                        <a:rPr lang="en-US" altLang="zh-CN" dirty="0"/>
                        <m:t>-1)+1=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b="0" i="1" dirty="0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altLang="zh-CN" b="0" i="1" dirty="0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altLang="zh-CN" dirty="0"/>
              </a:p>
              <a:p>
                <a:endParaRPr lang="en-US" altLang="zh-CN" dirty="0"/>
              </a:p>
              <a:p>
                <a:r>
                  <a:rPr lang="zh-CN" altLang="en-US" dirty="0"/>
                  <a:t>说明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1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dirty="0"/>
                  <a:t>是原递归方程的解。</a:t>
                </a: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888788B-1F4D-4262-8ACD-20DE6BB85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54" y="4437112"/>
                <a:ext cx="8742092" cy="2031325"/>
              </a:xfrm>
              <a:prstGeom prst="rect">
                <a:avLst/>
              </a:prstGeom>
              <a:blipFill>
                <a:blip r:embed="rId4"/>
                <a:stretch>
                  <a:fillRect l="-628" t="-2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8241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E3F7B7-29A6-47AF-A27E-8873C37A776A}"/>
                  </a:ext>
                </a:extLst>
              </p:cNvPr>
              <p:cNvSpPr txBox="1"/>
              <p:nvPr/>
            </p:nvSpPr>
            <p:spPr>
              <a:xfrm>
                <a:off x="73619" y="742509"/>
                <a:ext cx="8363272" cy="1744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3467" b="1" dirty="0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例</a:t>
                </a:r>
                <a:r>
                  <a:rPr lang="en-US" altLang="zh-CN" sz="3467" b="1" dirty="0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</a:rPr>
                  <a:t>2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sub>
                                <m:sup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bSup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sSubSup>
                                <m:sSubSup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  <m:sup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bSup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800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E3F7B7-29A6-47AF-A27E-8873C37A7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19" y="742509"/>
                <a:ext cx="8363272" cy="1744965"/>
              </a:xfrm>
              <a:prstGeom prst="rect">
                <a:avLst/>
              </a:prstGeom>
              <a:blipFill>
                <a:blip r:embed="rId2"/>
                <a:stretch>
                  <a:fillRect l="-2041" t="-5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5356B65-0F44-414F-971A-BB3AC57E23D0}"/>
              </a:ext>
            </a:extLst>
          </p:cNvPr>
          <p:cNvSpPr txBox="1"/>
          <p:nvPr/>
        </p:nvSpPr>
        <p:spPr>
          <a:xfrm>
            <a:off x="107504" y="116632"/>
            <a:ext cx="8856984" cy="625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如果直接迭代不方便时，可以应用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换元迭代法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6F20F4-0A3A-4A96-99F5-FAF3F16B828B}"/>
                  </a:ext>
                </a:extLst>
              </p:cNvPr>
              <p:cNvSpPr txBox="1"/>
              <p:nvPr/>
            </p:nvSpPr>
            <p:spPr>
              <a:xfrm>
                <a:off x="161764" y="2487474"/>
                <a:ext cx="8820472" cy="33211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解上述方程： 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zh-CN" altLang="en-US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  <m:sup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bSup>
                    <m:r>
                      <a:rPr lang="en-US" altLang="zh-CN" sz="1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，代入原递归方程，则有</a:t>
                </a:r>
                <a:endParaRPr lang="en-US" altLang="zh-CN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dirty="0"/>
              </a:p>
              <a:p>
                <a:r>
                  <a:rPr lang="zh-CN" altLang="en-US" dirty="0"/>
                  <a:t>最终求得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CN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</m:oMath>
                </a14:m>
                <a:endParaRPr lang="zh-CN" altLang="en-US" dirty="0"/>
              </a:p>
              <a:p>
                <a:endParaRPr lang="en-US" altLang="zh-CN" dirty="0"/>
              </a:p>
              <a:p>
                <a:r>
                  <a:rPr lang="zh-CN" altLang="en-US" dirty="0"/>
                  <a:t>下面对上述求得的解进行验证。</a:t>
                </a:r>
                <a:endParaRPr lang="en-US" altLang="zh-CN" dirty="0"/>
              </a:p>
              <a:p>
                <a:r>
                  <a:rPr lang="zh-CN" altLang="en-US" dirty="0"/>
                  <a:t> </a:t>
                </a:r>
                <a:r>
                  <a:rPr lang="en-US" altLang="zh-CN" dirty="0"/>
                  <a:t>n=0 </a:t>
                </a:r>
                <a:r>
                  <a:rPr lang="zh-CN" altLang="en-US" dirty="0"/>
                  <a:t>时，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CN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，与给定初值符合。</a:t>
                </a:r>
                <a:endParaRPr lang="en-US" altLang="zh-CN" dirty="0"/>
              </a:p>
              <a:p>
                <a:r>
                  <a:rPr lang="zh-CN" altLang="en-US" dirty="0"/>
                  <a:t>假设对于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有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  <m:sup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bSup>
                    <m:r>
                      <a:rPr lang="en-US" altLang="zh-CN" sz="18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dirty="0"/>
                  <a:t>，则</a:t>
                </a:r>
                <a:endParaRPr lang="en-US" altLang="zh-CN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CN" sz="18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𝟐</m:t>
                      </m:r>
                      <m:sSubSup>
                        <m:sSubSupPr>
                          <m:ctrlPr>
                            <a:rPr lang="en-US" altLang="zh-CN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altLang="zh-CN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zh-CN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altLang="zh-CN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5×</m:t>
                          </m:r>
                          <m:sSup>
                            <m:sSupPr>
                              <m:ctrlPr>
                                <a:rPr lang="en-US" altLang="zh-CN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altLang="zh-CN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+1=5×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altLang="zh-CN" b="0" dirty="0">
                  <a:ea typeface="Cambria Math" panose="02040503050406030204" pitchFamily="18" charset="0"/>
                </a:endParaRPr>
              </a:p>
              <a:p>
                <a:endParaRPr lang="en-US" altLang="zh-CN" b="0" dirty="0">
                  <a:ea typeface="Cambria Math" panose="02040503050406030204" pitchFamily="18" charset="0"/>
                </a:endParaRPr>
              </a:p>
              <a:p>
                <a:r>
                  <a:rPr lang="zh-CN" altLang="en-US" dirty="0"/>
                  <a:t>说明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CN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en-US" dirty="0"/>
                  <a:t>是原递归方程的解。</a:t>
                </a: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6F20F4-0A3A-4A96-99F5-FAF3F16B8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64" y="2487474"/>
                <a:ext cx="8820472" cy="3321102"/>
              </a:xfrm>
              <a:prstGeom prst="rect">
                <a:avLst/>
              </a:prstGeom>
              <a:blipFill>
                <a:blip r:embed="rId3"/>
                <a:stretch>
                  <a:fillRect l="-622" t="-1101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269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altLang="zh-CN" dirty="0"/>
              <a:t>2.2.2 </a:t>
            </a:r>
            <a:r>
              <a:rPr lang="zh-CN" altLang="en-US" dirty="0"/>
              <a:t>差消法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4C56E8-AC58-4B86-ACE1-27833AD472B4}"/>
              </a:ext>
            </a:extLst>
          </p:cNvPr>
          <p:cNvSpPr txBox="1"/>
          <p:nvPr/>
        </p:nvSpPr>
        <p:spPr>
          <a:xfrm>
            <a:off x="215516" y="1515431"/>
            <a:ext cx="8712968" cy="382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迭代法一般适用于一阶的递归方程，二阶及其以上的情况，即递归方程等号左部分求解 时不仅仅依赖于当前项的前一项，而是依赖于很多项，如果用直接迭代，会导致迭代后的项太多，使得递归方程更为复杂，此时可以使用</a:t>
            </a:r>
            <a:r>
              <a:rPr lang="zh-CN" altLang="en-US" sz="3467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差消法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，将高阶递归方程化简为一阶递归方程再进行求解。</a:t>
            </a:r>
          </a:p>
        </p:txBody>
      </p:sp>
    </p:spTree>
    <p:extLst>
      <p:ext uri="{BB962C8B-B14F-4D97-AF65-F5344CB8AC3E}">
        <p14:creationId xmlns:p14="http://schemas.microsoft.com/office/powerpoint/2010/main" val="893196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24C56E8-AC58-4B86-ACE1-27833AD472B4}"/>
              </a:ext>
            </a:extLst>
          </p:cNvPr>
          <p:cNvSpPr txBox="1"/>
          <p:nvPr/>
        </p:nvSpPr>
        <p:spPr>
          <a:xfrm>
            <a:off x="215516" y="260648"/>
            <a:ext cx="8712968" cy="115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  <a:p>
            <a:endParaRPr lang="zh-CN" altLang="en-US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CF5D0C-4EE7-414E-80D9-D04EE4F57754}"/>
                  </a:ext>
                </a:extLst>
              </p:cNvPr>
              <p:cNvSpPr txBox="1"/>
              <p:nvPr/>
            </p:nvSpPr>
            <p:spPr>
              <a:xfrm>
                <a:off x="2286000" y="1196752"/>
                <a:ext cx="4572000" cy="1117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limLoc m:val="subSup"/>
                                  <m:grow m:val="on"/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  <m:d>
                                    <m:d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nary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⩾2</m:t>
                              </m:r>
                            </m:e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zh-CN" i="1"/>
                          </m:ctrlPr>
                        </m:mPr>
                        <m:mr>
                          <m:e/>
                          <m:e/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CF5D0C-4EE7-414E-80D9-D04EE4F577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196752"/>
                <a:ext cx="4572000" cy="1117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B1C7399-A7B6-4690-9427-65F6A6796C55}"/>
              </a:ext>
            </a:extLst>
          </p:cNvPr>
          <p:cNvSpPr txBox="1"/>
          <p:nvPr/>
        </p:nvSpPr>
        <p:spPr>
          <a:xfrm>
            <a:off x="204057" y="256490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解上述方程，由原方程可得到以下两个方程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4C39224-8634-4C5D-910C-01D73AA25557}"/>
                  </a:ext>
                </a:extLst>
              </p:cNvPr>
              <p:cNvSpPr txBox="1"/>
              <p:nvPr/>
            </p:nvSpPr>
            <p:spPr>
              <a:xfrm>
                <a:off x="1331640" y="3003913"/>
                <a:ext cx="4572000" cy="1511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𝑛𝑇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=2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  <m:r>
                            <a:rPr lang="zh-CN" altLang="en-US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zh-CN" altLang="en-US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nary>
                    </m:oMath>
                  </m:oMathPara>
                </a14:m>
                <a:endParaRPr lang="en-US" altLang="zh-CN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zh-CN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/>
                        </m:mr>
                        <m:m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𝑇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−1)</m:t>
                            </m:r>
                          </m:e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=2</m:t>
                            </m:r>
                            <m:nary>
                              <m:naryPr>
                                <m:chr m:val="∑"/>
                                <m:limLoc m:val="undOvr"/>
                                <m:grow m:val="on"/>
                                <m:ctrlPr>
                                  <a:rPr lang="zh-CN" altLang="zh-CN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sup>
                              <m:e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)+(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  <m:sSup>
                                  <m:sSupPr>
                                    <m:ctrlPr>
                                      <a:rPr lang="zh-CN" altLang="zh-CN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1800" i="1">
                                        <a:effectLst/>
                                        <a:latin typeface="Cambria Math" panose="02040503050406030204" pitchFamily="18" charset="0"/>
                                        <a:ea typeface="等线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altLang="zh-CN" sz="1800" i="1">
                                        <a:effectLst/>
                                        <a:latin typeface="Cambria Math" panose="02040503050406030204" pitchFamily="18" charset="0"/>
                                        <a:ea typeface="等线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−(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a:rPr lang="en-US" altLang="zh-CN" sz="1800" i="1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−1)</m:t>
                                </m:r>
                              </m:e>
                            </m:nary>
                          </m:e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4C39224-8634-4C5D-910C-01D73AA25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003913"/>
                <a:ext cx="4572000" cy="1511119"/>
              </a:xfrm>
              <a:prstGeom prst="rect">
                <a:avLst/>
              </a:prstGeom>
              <a:blipFill>
                <a:blip r:embed="rId3"/>
                <a:stretch>
                  <a:fillRect r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BE96D11-0487-4AD6-887A-261FCE0DD243}"/>
              </a:ext>
            </a:extLst>
          </p:cNvPr>
          <p:cNvSpPr txBox="1"/>
          <p:nvPr/>
        </p:nvSpPr>
        <p:spPr>
          <a:xfrm>
            <a:off x="323528" y="45847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将两个方程相减可以求得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BF45DF-AF52-470F-9D72-0081A19BA1CB}"/>
                  </a:ext>
                </a:extLst>
              </p:cNvPr>
              <p:cNvSpPr txBox="1"/>
              <p:nvPr/>
            </p:nvSpPr>
            <p:spPr>
              <a:xfrm>
                <a:off x="1331640" y="5186385"/>
                <a:ext cx="61926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𝑛𝑇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BF45DF-AF52-470F-9D72-0081A19BA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5186385"/>
                <a:ext cx="619268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137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95EF209-7CAB-472E-98F7-AB3CF6981D45}"/>
              </a:ext>
            </a:extLst>
          </p:cNvPr>
          <p:cNvSpPr txBox="1"/>
          <p:nvPr/>
        </p:nvSpPr>
        <p:spPr>
          <a:xfrm>
            <a:off x="395536" y="40466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化简得到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E7C55E7-368E-47E6-B6F0-D61AFF8EC29C}"/>
                  </a:ext>
                </a:extLst>
              </p:cNvPr>
              <p:cNvSpPr txBox="1"/>
              <p:nvPr/>
            </p:nvSpPr>
            <p:spPr>
              <a:xfrm>
                <a:off x="1259632" y="1052736"/>
                <a:ext cx="4572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𝑛𝑇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E7C55E7-368E-47E6-B6F0-D61AFF8EC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052736"/>
                <a:ext cx="457200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1C451180-14B5-44CA-A742-54E3BFA2A6BB}"/>
              </a:ext>
            </a:extLst>
          </p:cNvPr>
          <p:cNvSpPr txBox="1"/>
          <p:nvPr/>
        </p:nvSpPr>
        <p:spPr>
          <a:xfrm>
            <a:off x="395536" y="173663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将上述方程左右各除以 </a:t>
            </a:r>
            <a:r>
              <a:rPr lang="en-US" altLang="zh-CN" dirty="0"/>
              <a:t>n(n+1)</a:t>
            </a:r>
            <a:r>
              <a:rPr lang="zh-CN" altLang="en-US" dirty="0"/>
              <a:t>，可以得到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0ABDC5D-5F70-4750-AB3D-CD0FD0D8753A}"/>
                  </a:ext>
                </a:extLst>
              </p:cNvPr>
              <p:cNvSpPr txBox="1"/>
              <p:nvPr/>
            </p:nvSpPr>
            <p:spPr>
              <a:xfrm>
                <a:off x="1259632" y="2322643"/>
                <a:ext cx="4572000" cy="6690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0ABDC5D-5F70-4750-AB3D-CD0FD0D875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322643"/>
                <a:ext cx="4572000" cy="6690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8438E5D8-BC7D-418C-BE45-66DFC491A013}"/>
              </a:ext>
            </a:extLst>
          </p:cNvPr>
          <p:cNvSpPr txBox="1"/>
          <p:nvPr/>
        </p:nvSpPr>
        <p:spPr>
          <a:xfrm>
            <a:off x="402202" y="306859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对上述方程进行迭代，可以求得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EC2C482-7B4C-47CF-AA93-B64372DD56DE}"/>
                  </a:ext>
                </a:extLst>
              </p:cNvPr>
              <p:cNvSpPr txBox="1"/>
              <p:nvPr/>
            </p:nvSpPr>
            <p:spPr>
              <a:xfrm>
                <a:off x="1043608" y="3637137"/>
                <a:ext cx="6120680" cy="634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+...+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EC2C482-7B4C-47CF-AA93-B64372DD5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637137"/>
                <a:ext cx="6120680" cy="6344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30DB5D7-3584-47E6-94DF-A7428816E9F9}"/>
                  </a:ext>
                </a:extLst>
              </p:cNvPr>
              <p:cNvSpPr txBox="1"/>
              <p:nvPr/>
            </p:nvSpPr>
            <p:spPr>
              <a:xfrm>
                <a:off x="402202" y="5788182"/>
                <a:ext cx="829989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括号内为调和级数，它的和约等于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i="0" dirty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</m:func>
                  </m:oMath>
                </a14:m>
                <a:r>
                  <a:rPr lang="zh-CN" altLang="en-US" dirty="0"/>
                  <a:t>，因此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i="1">
                        <a:latin typeface="Cambria Math" panose="02040503050406030204" pitchFamily="18" charset="0"/>
                      </a:rPr>
                      <m:t>O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func>
                      <m:func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dirty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</m:func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30DB5D7-3584-47E6-94DF-A7428816E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02" y="5788182"/>
                <a:ext cx="8299898" cy="369332"/>
              </a:xfrm>
              <a:prstGeom prst="rect">
                <a:avLst/>
              </a:prstGeom>
              <a:blipFill>
                <a:blip r:embed="rId5"/>
                <a:stretch>
                  <a:fillRect l="-661" t="-13333" b="-2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651EE5B-E9A1-498D-A464-05B9993DEA95}"/>
                  </a:ext>
                </a:extLst>
              </p:cNvPr>
              <p:cNvSpPr txBox="1"/>
              <p:nvPr/>
            </p:nvSpPr>
            <p:spPr>
              <a:xfrm>
                <a:off x="1817948" y="4400565"/>
                <a:ext cx="4572000" cy="12966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den>
                            </m:f>
                          </m:e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den>
                            </m:f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den>
                            </m:f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+...+</m:t>
                            </m:r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=2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den>
                                </m:f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+...+</m:t>
                                </m:r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651EE5B-E9A1-498D-A464-05B9993DE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7948" y="4400565"/>
                <a:ext cx="4572000" cy="1296637"/>
              </a:xfrm>
              <a:prstGeom prst="rect">
                <a:avLst/>
              </a:prstGeom>
              <a:blipFill>
                <a:blip r:embed="rId6"/>
                <a:stretch>
                  <a:fillRect r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6636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altLang="zh-CN" dirty="0"/>
              <a:t>2.2.3 </a:t>
            </a:r>
            <a:r>
              <a:rPr lang="zh-CN" altLang="en-US" dirty="0"/>
              <a:t>递归树法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80D27B-8626-4FED-9A22-5BF13FE2CA92}"/>
              </a:ext>
            </a:extLst>
          </p:cNvPr>
          <p:cNvSpPr txBox="1"/>
          <p:nvPr/>
        </p:nvSpPr>
        <p:spPr>
          <a:xfrm>
            <a:off x="260781" y="1430568"/>
            <a:ext cx="8856984" cy="2862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Calibri"/>
              </a:rPr>
              <a:t>递归树是是一棵二叉树</a:t>
            </a:r>
            <a:r>
              <a:rPr lang="en-US" altLang="zh-CN" sz="2800" b="1" dirty="0">
                <a:solidFill>
                  <a:prstClr val="black"/>
                </a:solidFill>
                <a:latin typeface="Calibri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Calibri"/>
              </a:rPr>
              <a:t>是迭代过程的图像描述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递归树的生成过程与迭代过程一致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对递归树上的项求和就是迭代后方程的解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递归树上所有项恰好是迭代之后产生和式中的项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45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AF4A36D-99CB-4B35-8433-BBA67203174C}"/>
              </a:ext>
            </a:extLst>
          </p:cNvPr>
          <p:cNvSpPr txBox="1"/>
          <p:nvPr/>
        </p:nvSpPr>
        <p:spPr>
          <a:xfrm>
            <a:off x="215516" y="260648"/>
            <a:ext cx="8712968" cy="117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汉诺塔问题。递归方程为</a:t>
            </a:r>
            <a:endParaRPr lang="en-US" altLang="zh-CN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BDFF486-B5F4-4E47-8C02-ABA4A7FEE64D}"/>
                  </a:ext>
                </a:extLst>
              </p:cNvPr>
              <p:cNvSpPr txBox="1"/>
              <p:nvPr/>
            </p:nvSpPr>
            <p:spPr>
              <a:xfrm>
                <a:off x="1547664" y="1196752"/>
                <a:ext cx="4572000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&gt;1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BDFF486-B5F4-4E47-8C02-ABA4A7FEE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196752"/>
                <a:ext cx="4572000" cy="7101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EFAD5A7-4FB0-4461-800E-21EB0960FCED}"/>
              </a:ext>
            </a:extLst>
          </p:cNvPr>
          <p:cNvSpPr txBox="1"/>
          <p:nvPr/>
        </p:nvSpPr>
        <p:spPr>
          <a:xfrm>
            <a:off x="215516" y="2177973"/>
            <a:ext cx="87129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该递归方程的递归树生成过程与迭代过程一致，初始只有 </a:t>
            </a:r>
            <a:r>
              <a:rPr lang="en-US" altLang="zh-CN" dirty="0"/>
              <a:t>1 </a:t>
            </a:r>
            <a:r>
              <a:rPr lang="zh-CN" altLang="en-US" dirty="0"/>
              <a:t>个根结点，其值为 </a:t>
            </a:r>
            <a:r>
              <a:rPr lang="en-US" altLang="zh-CN" dirty="0"/>
              <a:t>T(n)</a:t>
            </a:r>
            <a:r>
              <a:rPr lang="zh-CN" altLang="en-US" dirty="0"/>
              <a:t>，然后 不断进行迭代，重复以下过程：将权写在递归树的结点上，如 </a:t>
            </a:r>
            <a:r>
              <a:rPr lang="en-US" altLang="zh-CN" dirty="0"/>
              <a:t>T(n)</a:t>
            </a:r>
            <a:r>
              <a:rPr lang="zh-CN" altLang="en-US" dirty="0"/>
              <a:t>、</a:t>
            </a:r>
            <a:r>
              <a:rPr lang="en-US" altLang="zh-CN" dirty="0"/>
              <a:t>T(n-1)</a:t>
            </a:r>
            <a:r>
              <a:rPr lang="zh-CN" altLang="en-US" dirty="0"/>
              <a:t>、</a:t>
            </a:r>
            <a:r>
              <a:rPr lang="en-US" altLang="zh-CN" dirty="0"/>
              <a:t>T(n-2)</a:t>
            </a:r>
            <a:r>
              <a:rPr lang="zh-CN" altLang="en-US" dirty="0"/>
              <a:t>等不断用和这个函数相等的递推方程等号右部分的二层子树来替代，直到树中没有函数项为止。随着迭 代的进行，递归树的层数越来越多，直到树叶都变成 </a:t>
            </a:r>
            <a:r>
              <a:rPr lang="en-US" altLang="zh-CN" dirty="0"/>
              <a:t>T(1)=1</a:t>
            </a:r>
            <a:r>
              <a:rPr lang="zh-CN" altLang="en-US" dirty="0"/>
              <a:t>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7ECE8F8-2CBF-4474-97A6-477F2BFA27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1065"/>
            <a:ext cx="9144000" cy="225083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4E6E948-66C9-4D42-B916-FDD481545A8E}"/>
              </a:ext>
            </a:extLst>
          </p:cNvPr>
          <p:cNvSpPr txBox="1"/>
          <p:nvPr/>
        </p:nvSpPr>
        <p:spPr>
          <a:xfrm>
            <a:off x="215516" y="6176435"/>
            <a:ext cx="7452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递归树中所有层 数的全部结点的权值的和不变，等于 </a:t>
            </a:r>
            <a:r>
              <a:rPr lang="en-US" altLang="zh-CN" dirty="0"/>
              <a:t>T(n)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250271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A63672D-FB76-421D-AA23-CE98A9C8A26E}"/>
                  </a:ext>
                </a:extLst>
              </p:cNvPr>
              <p:cNvSpPr txBox="1"/>
              <p:nvPr/>
            </p:nvSpPr>
            <p:spPr>
              <a:xfrm>
                <a:off x="0" y="1124744"/>
                <a:ext cx="9036496" cy="1821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上述递归树第 </a:t>
                </a:r>
                <a:r>
                  <a:rPr lang="en-US" altLang="zh-CN" dirty="0"/>
                  <a:t>1 </a:t>
                </a:r>
                <a:r>
                  <a:rPr lang="zh-CN" altLang="en-US" dirty="0"/>
                  <a:t>层的问题规模为 </a:t>
                </a:r>
                <a:r>
                  <a:rPr lang="en-US" altLang="zh-CN" dirty="0"/>
                  <a:t>n</a:t>
                </a:r>
                <a:r>
                  <a:rPr lang="zh-CN" altLang="en-US" dirty="0"/>
                  <a:t>，第 </a:t>
                </a:r>
                <a:r>
                  <a:rPr lang="en-US" altLang="zh-CN" dirty="0"/>
                  <a:t>2 </a:t>
                </a:r>
                <a:r>
                  <a:rPr lang="zh-CN" altLang="en-US" dirty="0"/>
                  <a:t>层的问题规模为 </a:t>
                </a:r>
                <a:r>
                  <a:rPr lang="en-US" altLang="zh-CN" dirty="0"/>
                  <a:t>n-1</a:t>
                </a:r>
                <a:r>
                  <a:rPr lang="zh-CN" altLang="en-US" dirty="0"/>
                  <a:t>，第 </a:t>
                </a:r>
                <a:r>
                  <a:rPr lang="en-US" altLang="zh-CN" dirty="0"/>
                  <a:t>3 </a:t>
                </a:r>
                <a:r>
                  <a:rPr lang="zh-CN" altLang="en-US" dirty="0"/>
                  <a:t>层的问题规模为 </a:t>
                </a:r>
                <a:r>
                  <a:rPr lang="en-US" altLang="zh-CN" dirty="0"/>
                  <a:t>n-2</a:t>
                </a:r>
                <a:r>
                  <a:rPr lang="zh-CN" altLang="en-US" dirty="0"/>
                  <a:t>， 依此类推，第 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 </a:t>
                </a:r>
                <a:r>
                  <a:rPr lang="zh-CN" altLang="en-US" dirty="0"/>
                  <a:t>层的问题规模为 </a:t>
                </a:r>
                <a:r>
                  <a:rPr lang="en-US" altLang="zh-CN" dirty="0"/>
                  <a:t>n-(i-1)</a:t>
                </a:r>
                <a:r>
                  <a:rPr lang="zh-CN" altLang="en-US" dirty="0"/>
                  <a:t>，到第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层时的问题规模为 </a:t>
                </a:r>
                <a:r>
                  <a:rPr lang="en-US" altLang="zh-CN" dirty="0"/>
                  <a:t>n-(n-1)=1</a:t>
                </a:r>
                <a:r>
                  <a:rPr lang="zh-CN" altLang="en-US" dirty="0"/>
                  <a:t>，因此，递归树 的高度为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层。第 </a:t>
                </a:r>
                <a:r>
                  <a:rPr lang="en-US" altLang="zh-CN" dirty="0"/>
                  <a:t>1 </a:t>
                </a:r>
                <a:r>
                  <a:rPr lang="zh-CN" altLang="en-US" dirty="0"/>
                  <a:t>层有 </a:t>
                </a:r>
                <a:r>
                  <a:rPr lang="en-US" altLang="zh-CN" dirty="0"/>
                  <a:t>1 </a:t>
                </a:r>
                <a:r>
                  <a:rPr lang="zh-CN" altLang="en-US" dirty="0"/>
                  <a:t>个结点，其时间总和为 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，第 </a:t>
                </a:r>
                <a:r>
                  <a:rPr lang="en-US" altLang="zh-CN" dirty="0"/>
                  <a:t>2 </a:t>
                </a:r>
                <a:r>
                  <a:rPr lang="zh-CN" altLang="en-US" dirty="0"/>
                  <a:t>层有 </a:t>
                </a:r>
                <a:r>
                  <a:rPr lang="en-US" altLang="zh-CN" dirty="0"/>
                  <a:t>2 </a:t>
                </a:r>
                <a:r>
                  <a:rPr lang="zh-CN" altLang="en-US" dirty="0"/>
                  <a:t>个结点，其时间总和为 </a:t>
                </a:r>
                <a:r>
                  <a:rPr lang="en-US" altLang="zh-CN" dirty="0"/>
                  <a:t>2</a:t>
                </a:r>
                <a:r>
                  <a:rPr lang="zh-CN" altLang="en-US" dirty="0"/>
                  <a:t>， 第 </a:t>
                </a:r>
                <a:r>
                  <a:rPr lang="en-US" altLang="zh-CN" dirty="0"/>
                  <a:t>3 </a:t>
                </a:r>
                <a:r>
                  <a:rPr lang="zh-CN" altLang="en-US" dirty="0"/>
                  <a:t>层有 </a:t>
                </a:r>
                <a:r>
                  <a:rPr lang="en-US" altLang="zh-CN" dirty="0"/>
                  <a:t>4 </a:t>
                </a:r>
                <a:r>
                  <a:rPr lang="zh-CN" altLang="en-US" dirty="0"/>
                  <a:t>个结点，其时间总和为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，依此类推，第 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 </a:t>
                </a:r>
                <a:r>
                  <a:rPr lang="zh-CN" altLang="en-US" dirty="0"/>
                  <a:t>层有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-1</m:t>
                        </m:r>
                      </m:sup>
                    </m:sSup>
                  </m:oMath>
                </a14:m>
                <a:r>
                  <a:rPr lang="zh-CN" altLang="en-US" dirty="0"/>
                  <a:t>个结点，其时间总和为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 第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层有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zh-CN" altLang="en-US" dirty="0"/>
                  <a:t>个结点，其时间总和为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。将递归树每一层的时间加起来，可得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A63672D-FB76-421D-AA23-CE98A9C8A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24744"/>
                <a:ext cx="9036496" cy="1821140"/>
              </a:xfrm>
              <a:prstGeom prst="rect">
                <a:avLst/>
              </a:prstGeom>
              <a:blipFill>
                <a:blip r:embed="rId3"/>
                <a:stretch>
                  <a:fillRect l="-540" t="-2685" r="-3036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6C89786-0957-4E25-94EF-89358B40623B}"/>
                  </a:ext>
                </a:extLst>
              </p:cNvPr>
              <p:cNvSpPr txBox="1"/>
              <p:nvPr/>
            </p:nvSpPr>
            <p:spPr>
              <a:xfrm>
                <a:off x="2084424" y="3244334"/>
                <a:ext cx="497515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=1+2+4+⋯+</m:t>
                      </m:r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6C89786-0957-4E25-94EF-89358B406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424" y="3244334"/>
                <a:ext cx="497515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888487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AF4A36D-99CB-4B35-8433-BBA67203174C}"/>
              </a:ext>
            </a:extLst>
          </p:cNvPr>
          <p:cNvSpPr txBox="1"/>
          <p:nvPr/>
        </p:nvSpPr>
        <p:spPr>
          <a:xfrm>
            <a:off x="215516" y="260648"/>
            <a:ext cx="8712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构造下述递归方程的递归树，并分析其时间复杂度。</a:t>
            </a:r>
            <a:r>
              <a:rPr lang="zh-CN" altLang="en-US" sz="3600" dirty="0"/>
              <a:t> </a:t>
            </a:r>
            <a:endParaRPr lang="zh-CN" altLang="en-US" sz="3467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9927AF-8F52-42BC-9DB9-975114E97AE5}"/>
                  </a:ext>
                </a:extLst>
              </p:cNvPr>
              <p:cNvSpPr txBox="1"/>
              <p:nvPr/>
            </p:nvSpPr>
            <p:spPr>
              <a:xfrm>
                <a:off x="1835696" y="1460977"/>
                <a:ext cx="4572000" cy="1117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&gt;1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9927AF-8F52-42BC-9DB9-975114E97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460977"/>
                <a:ext cx="4572000" cy="1117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5054390D-691D-4AE4-AEF5-934D3BA02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058" y="3454347"/>
            <a:ext cx="4994247" cy="295232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9D50CF2-AEC0-4E67-BCE1-9973945516A5}"/>
              </a:ext>
            </a:extLst>
          </p:cNvPr>
          <p:cNvSpPr txBox="1"/>
          <p:nvPr/>
        </p:nvSpPr>
        <p:spPr>
          <a:xfrm>
            <a:off x="222182" y="281932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递归树如图所示</a:t>
            </a:r>
          </a:p>
        </p:txBody>
      </p:sp>
    </p:spTree>
    <p:extLst>
      <p:ext uri="{BB962C8B-B14F-4D97-AF65-F5344CB8AC3E}">
        <p14:creationId xmlns:p14="http://schemas.microsoft.com/office/powerpoint/2010/main" val="3671097788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BEE66D3-5C1B-4635-ACDC-04BECD768DBF}"/>
              </a:ext>
            </a:extLst>
          </p:cNvPr>
          <p:cNvSpPr txBox="1"/>
          <p:nvPr/>
        </p:nvSpPr>
        <p:spPr>
          <a:xfrm>
            <a:off x="251520" y="908720"/>
            <a:ext cx="86409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这棵递归树与例 </a:t>
            </a:r>
            <a:r>
              <a:rPr lang="en-US" altLang="zh-CN" dirty="0"/>
              <a:t>1 </a:t>
            </a:r>
            <a:r>
              <a:rPr lang="zh-CN" altLang="en-US" dirty="0"/>
              <a:t>的递归树不同，其叶子结点不在同一层上，从根结点出发，最左边的路径是最短路径，每走一步，问题规模就减少为原问题规模的 </a:t>
            </a:r>
            <a:r>
              <a:rPr lang="en-US" altLang="zh-CN" dirty="0"/>
              <a:t>1/3</a:t>
            </a:r>
            <a:r>
              <a:rPr lang="zh-CN" altLang="en-US" dirty="0"/>
              <a:t>；最右边的路径是最长路径， 每走一步，问题规模就减少为原问题规模的 </a:t>
            </a:r>
            <a:r>
              <a:rPr lang="en-US" altLang="zh-CN" dirty="0"/>
              <a:t>2/3</a:t>
            </a:r>
            <a:r>
              <a:rPr lang="zh-CN" altLang="en-US" dirty="0"/>
              <a:t>。在最坏的情况下，我们考虑最长路径，假设最长路径长度为 </a:t>
            </a:r>
            <a:r>
              <a:rPr lang="en-US" altLang="zh-CN" dirty="0"/>
              <a:t>k</a:t>
            </a:r>
            <a:r>
              <a:rPr lang="zh-CN" altLang="en-US" dirty="0"/>
              <a:t>，则有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0DB42C1-79DC-40D6-AD77-412C668DE2AA}"/>
                  </a:ext>
                </a:extLst>
              </p:cNvPr>
              <p:cNvSpPr txBox="1"/>
              <p:nvPr/>
            </p:nvSpPr>
            <p:spPr>
              <a:xfrm>
                <a:off x="2195736" y="2816268"/>
                <a:ext cx="457200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/>
                        <m:t>𝑛</m:t>
                      </m:r>
                      <m:sSup>
                        <m:sSupPr>
                          <m:ctrlPr>
                            <a:rPr lang="zh-CN" altLang="zh-CN" i="1"/>
                          </m:ctrlPr>
                        </m:sSupPr>
                        <m:e>
                          <m:r>
                            <a:rPr lang="en-US" altLang="zh-CN" i="1"/>
                            <m:t>(</m:t>
                          </m:r>
                          <m:f>
                            <m:fPr>
                              <m:ctrlPr>
                                <a:rPr lang="zh-CN" altLang="zh-CN" i="1"/>
                              </m:ctrlPr>
                            </m:fPr>
                            <m:num>
                              <m:r>
                                <a:rPr lang="en-US" altLang="zh-CN" i="1"/>
                                <m:t>2</m:t>
                              </m:r>
                            </m:num>
                            <m:den>
                              <m:r>
                                <a:rPr lang="en-US" altLang="zh-CN" i="1"/>
                                <m:t>3</m:t>
                              </m:r>
                            </m:den>
                          </m:f>
                          <m:r>
                            <a:rPr lang="en-US" altLang="zh-CN" i="1"/>
                            <m:t>)</m:t>
                          </m:r>
                        </m:e>
                        <m:sup>
                          <m:r>
                            <a:rPr lang="en-US" altLang="zh-CN" i="1"/>
                            <m:t>𝑘</m:t>
                          </m:r>
                        </m:sup>
                      </m:sSup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altLang="zh-CN" i="1"/>
                        <m:t>⇒</m:t>
                      </m:r>
                      <m:r>
                        <a:rPr lang="en-US" altLang="zh-CN" i="1"/>
                        <m:t>𝑛</m:t>
                      </m:r>
                      <m:r>
                        <a:rPr lang="en-US" altLang="zh-CN" i="1"/>
                        <m:t>=(</m:t>
                      </m:r>
                      <m:f>
                        <m:fPr>
                          <m:ctrlPr>
                            <a:rPr lang="zh-CN" altLang="zh-CN" i="1"/>
                          </m:ctrlPr>
                        </m:fPr>
                        <m:num>
                          <m:r>
                            <a:rPr lang="en-US" altLang="zh-CN" i="1"/>
                            <m:t>3</m:t>
                          </m:r>
                        </m:num>
                        <m:den>
                          <m:r>
                            <a:rPr lang="en-US" altLang="zh-CN" i="1"/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zh-CN" altLang="zh-CN" i="1"/>
                          </m:ctrlPr>
                        </m:sSupPr>
                        <m:e>
                          <m:r>
                            <a:rPr lang="en-US" altLang="zh-CN" i="1"/>
                            <m:t>)</m:t>
                          </m:r>
                        </m:e>
                        <m:sup>
                          <m:r>
                            <a:rPr lang="en-US" altLang="zh-CN" i="1"/>
                            <m:t>𝑘</m:t>
                          </m:r>
                        </m:sup>
                      </m:sSup>
                      <m:r>
                        <a:rPr lang="en-US" altLang="zh-CN" i="1"/>
                        <m:t>⇒</m:t>
                      </m:r>
                      <m:r>
                        <a:rPr lang="en-US" altLang="zh-CN" i="1"/>
                        <m:t>𝑘</m:t>
                      </m:r>
                      <m:r>
                        <a:rPr lang="en-US" altLang="zh-CN" i="1"/>
                        <m:t>=</m:t>
                      </m:r>
                      <m:sSub>
                        <m:sSubPr>
                          <m:ctrlPr>
                            <a:rPr lang="zh-CN" altLang="zh-CN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/>
                            <m:t>log</m:t>
                          </m:r>
                        </m:e>
                        <m:sub>
                          <m:r>
                            <a:rPr lang="en-US" altLang="zh-CN" i="1"/>
                            <m:t>3</m:t>
                          </m:r>
                          <m:r>
                            <a:rPr lang="en-US" altLang="zh-CN"/>
                            <m:t>/</m:t>
                          </m:r>
                          <m:r>
                            <a:rPr lang="en-US" altLang="zh-CN" i="1"/>
                            <m:t>2</m:t>
                          </m:r>
                        </m:sub>
                      </m:sSub>
                      <m:r>
                        <a:rPr lang="en-US" altLang="zh-CN" i="1"/>
                        <m:t>𝑛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0DB42C1-79DC-40D6-AD77-412C668DE2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816268"/>
                <a:ext cx="4572000" cy="612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7D11574-7E48-4B79-B1C5-F1949BE0F871}"/>
                  </a:ext>
                </a:extLst>
              </p:cNvPr>
              <p:cNvSpPr txBox="1"/>
              <p:nvPr/>
            </p:nvSpPr>
            <p:spPr>
              <a:xfrm>
                <a:off x="251520" y="4390160"/>
                <a:ext cx="8640960" cy="6960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因此这棵递归树的最右边路径共有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log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CN" dirty="0"/>
                  <a:t> </a:t>
                </a:r>
                <a:r>
                  <a:rPr lang="zh-CN" altLang="en-US" dirty="0"/>
                  <a:t>层，每一层结点的时间总和都为 </a:t>
                </a:r>
                <a:r>
                  <a:rPr lang="en-US" altLang="zh-CN" dirty="0"/>
                  <a:t>n</a:t>
                </a:r>
                <a:r>
                  <a:rPr lang="zh-CN" altLang="en-US" dirty="0"/>
                  <a:t>，因此总的时 间总和为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smtClean="0">
                        <a:latin typeface="Cambria Math" panose="02040503050406030204" pitchFamily="18" charset="0"/>
                      </a:rPr>
                      <m:t>n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log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，其时间复杂度为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𝑙𝑜𝑔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7D11574-7E48-4B79-B1C5-F1949BE0F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390160"/>
                <a:ext cx="8640960" cy="696088"/>
              </a:xfrm>
              <a:prstGeom prst="rect">
                <a:avLst/>
              </a:prstGeom>
              <a:blipFill>
                <a:blip r:embed="rId4"/>
                <a:stretch>
                  <a:fillRect l="-564" t="-7018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593096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C2C4B67-CC94-4FD5-90B9-22208D5FC072}"/>
              </a:ext>
            </a:extLst>
          </p:cNvPr>
          <p:cNvSpPr txBox="1"/>
          <p:nvPr/>
        </p:nvSpPr>
        <p:spPr>
          <a:xfrm>
            <a:off x="251520" y="404664"/>
            <a:ext cx="8784976" cy="6185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杨辉三角具有以下特点：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）各行第一个数和最后一个数都是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）从第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行起，除第一个数和最后一个数外，其他位置的数都等于它肩上两个数之和。 计算杨辉三角第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行第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列数的递归算法描述如下： 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pt-BR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int yhdg (int n, int r)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{//n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代表行数，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r 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代表列数</a:t>
            </a:r>
            <a:endParaRPr lang="en-US" altLang="zh-CN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int res;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if (n == 1 &amp;&amp; r == 1)//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设定第一行第一列数为 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res = 1;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pt-BR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else res = yhdg (n - 1, r) + yhdg (n - 1, r - 1);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return res;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}</a:t>
            </a: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60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altLang="zh-CN" dirty="0"/>
              <a:t>2.2.4 </a:t>
            </a:r>
            <a:r>
              <a:rPr lang="zh-CN" altLang="en-US" dirty="0"/>
              <a:t>主定理法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7D719162-4C89-4D0B-869A-B9D8C1B7F663}"/>
              </a:ext>
            </a:extLst>
          </p:cNvPr>
          <p:cNvSpPr txBox="1"/>
          <p:nvPr/>
        </p:nvSpPr>
        <p:spPr>
          <a:xfrm>
            <a:off x="457200" y="2563965"/>
            <a:ext cx="7924367" cy="2475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4318" algn="ctr" fontAlgn="base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T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) = 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a T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/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) + 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f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sz="2400" b="1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914318" algn="ctr" fontAlgn="base">
              <a:lnSpc>
                <a:spcPts val="2657"/>
              </a:lnSpc>
              <a:spcBef>
                <a:spcPct val="0"/>
              </a:spcBef>
              <a:spcAft>
                <a:spcPct val="0"/>
              </a:spcAft>
            </a:pPr>
            <a:endParaRPr sz="2400" b="1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8944" fontAlgn="base">
              <a:lnSpc>
                <a:spcPts val="2659"/>
              </a:lnSpc>
              <a:spcBef>
                <a:spcPts val="808"/>
              </a:spcBef>
              <a:spcAft>
                <a:spcPct val="0"/>
              </a:spcAft>
            </a:pP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a</a:t>
            </a:r>
            <a:r>
              <a:rPr sz="2400" kern="0" dirty="0">
                <a:solidFill>
                  <a:srgbClr val="000000"/>
                </a:solidFill>
                <a:latin typeface="PGJMOH+ËÎÌå"/>
                <a:cs typeface="PGJMOH+ËÎÌå"/>
              </a:rPr>
              <a:t>：</a:t>
            </a:r>
            <a:r>
              <a:rPr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分解</a:t>
            </a:r>
            <a:r>
              <a:rPr sz="2400" kern="0" dirty="0" err="1">
                <a:solidFill>
                  <a:srgbClr val="000000"/>
                </a:solidFill>
                <a:latin typeface="PGJMOH+ËÎÌå"/>
                <a:cs typeface="PGJMOH+ËÎÌå"/>
              </a:rPr>
              <a:t>后的子问题个数</a:t>
            </a:r>
            <a:endParaRPr lang="en-US" sz="2400" kern="0" dirty="0">
              <a:solidFill>
                <a:srgbClr val="000000"/>
              </a:solidFill>
              <a:latin typeface="PGJMOH+ËÎÌå"/>
              <a:cs typeface="PGJMOH+ËÎÌå"/>
            </a:endParaRPr>
          </a:p>
          <a:p>
            <a:pPr marL="28944">
              <a:lnSpc>
                <a:spcPts val="2659"/>
              </a:lnSpc>
              <a:spcBef>
                <a:spcPts val="808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n: 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     </a:t>
            </a:r>
            <a:r>
              <a:rPr lang="zh-CN" altLang="en-US" sz="2400" dirty="0"/>
              <a:t>问题规模的大小</a:t>
            </a:r>
            <a:endParaRPr sz="2400" kern="0" dirty="0">
              <a:solidFill>
                <a:srgbClr val="000000"/>
              </a:solidFill>
              <a:latin typeface="PGJMOH+ËÎÌå"/>
              <a:cs typeface="PGJMOH+ËÎÌå"/>
            </a:endParaRPr>
          </a:p>
          <a:p>
            <a:pPr fontAlgn="base">
              <a:lnSpc>
                <a:spcPts val="2657"/>
              </a:lnSpc>
              <a:spcBef>
                <a:spcPts val="831"/>
              </a:spcBef>
              <a:spcAft>
                <a:spcPct val="0"/>
              </a:spcAft>
            </a:pP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n/b</a:t>
            </a:r>
            <a:r>
              <a:rPr sz="2400" spc="11" dirty="0">
                <a:solidFill>
                  <a:srgbClr val="000000"/>
                </a:solidFill>
                <a:latin typeface="PGJMOH+ËÎÌå"/>
                <a:cs typeface="PGJMOH+ËÎÌå"/>
              </a:rPr>
              <a:t>：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分解</a:t>
            </a:r>
            <a:r>
              <a:rPr sz="2400" spc="11" dirty="0" err="1">
                <a:solidFill>
                  <a:srgbClr val="000000"/>
                </a:solidFill>
                <a:latin typeface="PGJMOH+ËÎÌå"/>
                <a:cs typeface="PGJMOH+ËÎÌå"/>
              </a:rPr>
              <a:t>后子问题的规模</a:t>
            </a:r>
            <a:endParaRPr sz="2400" spc="11" dirty="0">
              <a:solidFill>
                <a:srgbClr val="000000"/>
              </a:solidFill>
              <a:latin typeface="PGJMOH+ËÎÌå"/>
              <a:cs typeface="PGJMOH+ËÎÌå"/>
            </a:endParaRPr>
          </a:p>
          <a:p>
            <a:pPr fontAlgn="base">
              <a:lnSpc>
                <a:spcPts val="2659"/>
              </a:lnSpc>
              <a:spcBef>
                <a:spcPts val="712"/>
              </a:spcBef>
              <a:spcAft>
                <a:spcPct val="0"/>
              </a:spcAft>
            </a:pP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f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sz="2400" b="1" i="1" dirty="0">
                <a:solidFill>
                  <a:srgbClr val="000000"/>
                </a:solidFill>
                <a:latin typeface="Times New Roman"/>
                <a:cs typeface="Times New Roman"/>
              </a:rPr>
              <a:t>n</a:t>
            </a:r>
            <a:r>
              <a:rPr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r>
              <a:rPr sz="2400" spc="11" dirty="0">
                <a:solidFill>
                  <a:srgbClr val="000000"/>
                </a:solidFill>
                <a:latin typeface="PGJMOH+ËÎÌå"/>
                <a:cs typeface="PGJMOH+ËÎÌå"/>
              </a:rPr>
              <a:t>：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分解</a:t>
            </a:r>
            <a:r>
              <a:rPr sz="2400" spc="11" dirty="0" err="1">
                <a:solidFill>
                  <a:srgbClr val="000000"/>
                </a:solidFill>
                <a:latin typeface="PGJMOH+ËÎÌå"/>
                <a:cs typeface="PGJMOH+ËÎÌå"/>
              </a:rPr>
              <a:t>过程及</a:t>
            </a:r>
            <a:r>
              <a:rPr lang="zh-CN" altLang="en-US" sz="2400" spc="11" dirty="0">
                <a:solidFill>
                  <a:srgbClr val="000000"/>
                </a:solidFill>
                <a:latin typeface="PGJMOH+ËÎÌå"/>
                <a:cs typeface="PGJMOH+ËÎÌå"/>
              </a:rPr>
              <a:t>合并</a:t>
            </a:r>
            <a:r>
              <a:rPr sz="2400" spc="11" dirty="0" err="1">
                <a:solidFill>
                  <a:srgbClr val="000000"/>
                </a:solidFill>
                <a:latin typeface="PGJMOH+ËÎÌå"/>
                <a:cs typeface="PGJMOH+ËÎÌå"/>
              </a:rPr>
              <a:t>子问题的解的工作量</a:t>
            </a:r>
            <a:endParaRPr sz="2400" spc="11" dirty="0">
              <a:solidFill>
                <a:srgbClr val="000000"/>
              </a:solidFill>
              <a:latin typeface="PGJMOH+ËÎÌå"/>
              <a:cs typeface="PGJMOH+ËÎÌå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A5A569-C0FE-466E-BADB-A3BD6CC91564}"/>
              </a:ext>
            </a:extLst>
          </p:cNvPr>
          <p:cNvSpPr txBox="1"/>
          <p:nvPr/>
        </p:nvSpPr>
        <p:spPr>
          <a:xfrm>
            <a:off x="323528" y="1602073"/>
            <a:ext cx="7704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Times New Roman"/>
                <a:cs typeface="Times New Roman"/>
              </a:rPr>
              <a:t>主定理法适用于求解如下递归式算法的时间复杂度：</a:t>
            </a:r>
          </a:p>
        </p:txBody>
      </p:sp>
    </p:spTree>
    <p:extLst>
      <p:ext uri="{BB962C8B-B14F-4D97-AF65-F5344CB8AC3E}">
        <p14:creationId xmlns:p14="http://schemas.microsoft.com/office/powerpoint/2010/main" val="3130006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152C29-4C1F-4D7E-8940-2E5013FE2D45}"/>
                  </a:ext>
                </a:extLst>
              </p:cNvPr>
              <p:cNvSpPr txBox="1"/>
              <p:nvPr/>
            </p:nvSpPr>
            <p:spPr>
              <a:xfrm>
                <a:off x="179512" y="1188906"/>
                <a:ext cx="8784976" cy="1902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对上面的递归方程进行分析，可以得到以下三种情况： </a:t>
                </a:r>
                <a:endParaRPr lang="en-US" altLang="zh-CN" dirty="0"/>
              </a:p>
              <a:p>
                <a:r>
                  <a:rPr lang="zh-CN" altLang="en-US" dirty="0"/>
                  <a:t>（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）若对某些常数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&gt;0,</m:t>
                    </m:r>
                  </m:oMath>
                </a14:m>
                <a:r>
                  <a:rPr lang="zh-CN" altLang="en-US" dirty="0"/>
                  <a:t>有 </a:t>
                </a:r>
                <a14:m>
                  <m:oMath xmlns:m="http://schemas.openxmlformats.org/officeDocument/2006/math">
                    <m:r>
                      <a:rPr lang="en-US" altLang="zh-CN" i="1"/>
                      <m:t>𝑓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a:rPr lang="en-US" altLang="zh-CN" i="1"/>
                      <m:t>𝑂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  <m:r>
                          <a:rPr lang="en-US" altLang="zh-CN" i="1"/>
                          <m:t>−</m:t>
                        </m:r>
                        <m:r>
                          <a:rPr lang="en-US" altLang="zh-CN" i="1"/>
                          <m:t>𝜀</m:t>
                        </m:r>
                      </m:sup>
                    </m:sSup>
                    <m:r>
                      <a:rPr lang="en-US" altLang="zh-CN" i="1"/>
                      <m:t>),</m:t>
                    </m:r>
                  </m:oMath>
                </a14:m>
                <a:r>
                  <a:rPr lang="en-US" altLang="zh-CN" dirty="0"/>
                  <a:t> </a:t>
                </a:r>
                <a:r>
                  <a:rPr lang="zh-CN" altLang="en-US" dirty="0"/>
                  <a:t>则 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m:rPr>
                        <m:sty m:val="p"/>
                      </m:rPr>
                      <a:rPr lang="en-US" altLang="zh-CN"/>
                      <m:t>Θ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</m:sup>
                    </m:sSup>
                    <m:r>
                      <a:rPr lang="en-US" altLang="zh-CN" i="1"/>
                      <m:t>)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/>
              </a:p>
              <a:p>
                <a:r>
                  <a:rPr lang="zh-CN" altLang="en-US" dirty="0"/>
                  <a:t>（</a:t>
                </a:r>
                <a:r>
                  <a:rPr lang="en-US" altLang="zh-CN" dirty="0"/>
                  <a:t>2</a:t>
                </a:r>
                <a:r>
                  <a:rPr lang="zh-CN" altLang="en-US" dirty="0"/>
                  <a:t>）若 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Θ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dirty="0"/>
                  <a:t>,</a:t>
                </a:r>
                <a:r>
                  <a:rPr lang="zh-CN" altLang="en-US" dirty="0"/>
                  <a:t>则 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m:rPr>
                        <m:sty m:val="p"/>
                      </m:rPr>
                      <a:rPr lang="en-US" altLang="zh-CN"/>
                      <m:t>Θ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/>
                      <m:t>log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</m:t>
                    </m:r>
                  </m:oMath>
                </a14:m>
                <a:endParaRPr lang="en-US" altLang="zh-CN" dirty="0"/>
              </a:p>
              <a:p>
                <a:r>
                  <a:rPr lang="zh-CN" altLang="en-US" dirty="0"/>
                  <a:t>（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）若对某些常数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&gt;0 </m:t>
                    </m:r>
                  </m:oMath>
                </a14:m>
                <a:r>
                  <a:rPr lang="en-US" altLang="zh-CN" dirty="0"/>
                  <a:t>,</a:t>
                </a:r>
                <a:r>
                  <a:rPr lang="zh-CN" altLang="en-US" dirty="0"/>
                  <a:t>有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𝜀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),</m:t>
                    </m:r>
                  </m:oMath>
                </a14:m>
                <a:r>
                  <a:rPr lang="zh-CN" altLang="en-US" dirty="0"/>
                  <a:t>且对某个常数 </a:t>
                </a:r>
                <a:r>
                  <a:rPr lang="en-US" altLang="zh-CN" dirty="0"/>
                  <a:t>c&lt;1 </a:t>
                </a:r>
                <a:r>
                  <a:rPr lang="zh-CN" altLang="en-US" dirty="0"/>
                  <a:t>和所有足够大的 </a:t>
                </a:r>
                <a:r>
                  <a:rPr lang="en-US" altLang="zh-CN" dirty="0"/>
                  <a:t>n </a:t>
                </a:r>
                <a:r>
                  <a:rPr lang="zh-CN" altLang="en-US" dirty="0"/>
                  <a:t>有</a:t>
                </a:r>
                <a14:m>
                  <m:oMath xmlns:m="http://schemas.openxmlformats.org/officeDocument/2006/math">
                    <m:r>
                      <a:rPr lang="en-US" altLang="zh-CN" i="1"/>
                      <m:t>𝑎𝑓</m:t>
                    </m:r>
                    <m:r>
                      <a:rPr lang="en-US" altLang="zh-CN" i="1"/>
                      <m:t>(</m:t>
                    </m:r>
                    <m:f>
                      <m:fPr>
                        <m:ctrlPr>
                          <a:rPr lang="zh-CN" altLang="zh-CN" i="1"/>
                        </m:ctrlPr>
                      </m:fPr>
                      <m:num>
                        <m:r>
                          <a:rPr lang="en-US" altLang="zh-CN" i="1"/>
                          <m:t>𝑛</m:t>
                        </m:r>
                      </m:num>
                      <m:den>
                        <m:r>
                          <a:rPr lang="en-US" altLang="zh-CN" i="1"/>
                          <m:t>𝑏</m:t>
                        </m:r>
                      </m:den>
                    </m:f>
                    <m:r>
                      <a:rPr lang="en-US" altLang="zh-CN" i="1"/>
                      <m:t>)⩽</m:t>
                    </m:r>
                    <m:r>
                      <a:rPr lang="en-US" altLang="zh-CN" i="1"/>
                      <m:t>𝑐𝑓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 </m:t>
                    </m:r>
                  </m:oMath>
                </a14:m>
                <a:r>
                  <a:rPr lang="zh-CN" altLang="en-US" dirty="0"/>
                  <a:t>，则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m:rPr>
                        <m:sty m:val="p"/>
                      </m:rPr>
                      <a:rPr lang="en-US" altLang="zh-CN"/>
                      <m:t>Θ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𝑓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)) </m:t>
                    </m:r>
                  </m:oMath>
                </a14:m>
                <a:r>
                  <a:rPr lang="zh-CN" altLang="en-US" dirty="0"/>
                  <a:t>。</a:t>
                </a: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152C29-4C1F-4D7E-8940-2E5013FE2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188906"/>
                <a:ext cx="8784976" cy="1902187"/>
              </a:xfrm>
              <a:prstGeom prst="rect">
                <a:avLst/>
              </a:prstGeom>
              <a:blipFill>
                <a:blip r:embed="rId2"/>
                <a:stretch>
                  <a:fillRect l="-555" t="-2244" r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AD801F-7FCB-4F76-AD7D-9BC20061DFE6}"/>
                  </a:ext>
                </a:extLst>
              </p:cNvPr>
              <p:cNvSpPr txBox="1"/>
              <p:nvPr/>
            </p:nvSpPr>
            <p:spPr>
              <a:xfrm>
                <a:off x="179512" y="3496019"/>
                <a:ext cx="8784976" cy="1037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可以用以下方法简记，将 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与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zh-CN" altLang="en-US" dirty="0"/>
                  <a:t>比较，两个函数较大者决定递归方程的解： </a:t>
                </a:r>
                <a:endParaRPr lang="en-US" altLang="zh-CN" dirty="0"/>
              </a:p>
              <a:p>
                <a:r>
                  <a:rPr lang="zh-CN" altLang="en-US" dirty="0"/>
                  <a:t>若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zh-CN" altLang="en-US" dirty="0"/>
                  <a:t>大，则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zh-CN" altLang="en-US" dirty="0"/>
                  <a:t>；若相等，则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log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；若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更大，且</a:t>
                </a:r>
                <a14:m>
                  <m:oMath xmlns:m="http://schemas.openxmlformats.org/officeDocument/2006/math">
                    <m:r>
                      <a:rPr lang="en-US" altLang="zh-CN" i="1"/>
                      <m:t>𝑎𝑓</m:t>
                    </m:r>
                    <m:r>
                      <a:rPr lang="en-US" altLang="zh-CN" i="1"/>
                      <m:t>(</m:t>
                    </m:r>
                    <m:f>
                      <m:fPr>
                        <m:ctrlPr>
                          <a:rPr lang="zh-CN" altLang="zh-CN" i="1"/>
                        </m:ctrlPr>
                      </m:fPr>
                      <m:num>
                        <m:r>
                          <a:rPr lang="en-US" altLang="zh-CN" i="1"/>
                          <m:t>𝑛</m:t>
                        </m:r>
                      </m:num>
                      <m:den>
                        <m:r>
                          <a:rPr lang="en-US" altLang="zh-CN" i="1"/>
                          <m:t>𝑏</m:t>
                        </m:r>
                      </m:den>
                    </m:f>
                    <m:r>
                      <a:rPr lang="en-US" altLang="zh-CN" i="1"/>
                      <m:t>)⩽</m:t>
                    </m:r>
                    <m:r>
                      <a:rPr lang="en-US" altLang="zh-CN" i="1"/>
                      <m:t>𝑐𝑓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),</m:t>
                    </m:r>
                  </m:oMath>
                </a14:m>
                <a:r>
                  <a:rPr lang="zh-CN" altLang="en-US" dirty="0"/>
                  <a:t>则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)) 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AD801F-7FCB-4F76-AD7D-9BC20061D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496019"/>
                <a:ext cx="8784976" cy="1037528"/>
              </a:xfrm>
              <a:prstGeom prst="rect">
                <a:avLst/>
              </a:prstGeom>
              <a:blipFill>
                <a:blip r:embed="rId3"/>
                <a:stretch>
                  <a:fillRect l="-555" t="-2924" r="-3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BFAFA60-F804-49F3-B578-FF470FB723BD}"/>
              </a:ext>
            </a:extLst>
          </p:cNvPr>
          <p:cNvSpPr txBox="1"/>
          <p:nvPr/>
        </p:nvSpPr>
        <p:spPr>
          <a:xfrm>
            <a:off x="179512" y="5229200"/>
            <a:ext cx="8784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需要注意的是，以上的大小比较，都是渐进意义上的。 </a:t>
            </a:r>
          </a:p>
        </p:txBody>
      </p:sp>
    </p:spTree>
    <p:extLst>
      <p:ext uri="{BB962C8B-B14F-4D97-AF65-F5344CB8AC3E}">
        <p14:creationId xmlns:p14="http://schemas.microsoft.com/office/powerpoint/2010/main" val="103478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00212-C3CB-4922-A42E-B2A462CB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对上述定理进行证明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F7EAB7-610D-4D2E-9060-DE5EBD3EAD44}"/>
                  </a:ext>
                </a:extLst>
              </p:cNvPr>
              <p:cNvSpPr txBox="1"/>
              <p:nvPr/>
            </p:nvSpPr>
            <p:spPr>
              <a:xfrm>
                <a:off x="457200" y="1402435"/>
                <a:ext cx="7715200" cy="374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证明：假设 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zh-CN" altLang="en-US" dirty="0"/>
                  <a:t>则 </a:t>
                </a:r>
                <a14:m>
                  <m:oMath xmlns:m="http://schemas.openxmlformats.org/officeDocument/2006/math">
                    <m:r>
                      <a:rPr lang="en-US" altLang="zh-CN" i="1"/>
                      <m:t>𝑘</m:t>
                    </m:r>
                    <m:r>
                      <a:rPr lang="en-US" altLang="zh-CN" i="1"/>
                      <m:t>=</m:t>
                    </m:r>
                    <m:sSub>
                      <m:sSubPr>
                        <m:ctrlPr>
                          <a:rPr lang="zh-CN" altLang="zh-CN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/>
                          <m:t>log</m:t>
                        </m:r>
                      </m:e>
                      <m:sub>
                        <m:r>
                          <a:rPr lang="en-US" altLang="zh-CN" i="1"/>
                          <m:t>𝑏</m:t>
                        </m:r>
                      </m:sub>
                    </m:sSub>
                    <m:r>
                      <a:rPr lang="en-US" altLang="zh-CN" i="1"/>
                      <m:t>𝑛</m:t>
                    </m:r>
                  </m:oMath>
                </a14:m>
                <a:r>
                  <a:rPr lang="zh-CN" altLang="en-US" dirty="0"/>
                  <a:t>，且有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F7EAB7-610D-4D2E-9060-DE5EBD3EA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402435"/>
                <a:ext cx="7715200" cy="374270"/>
              </a:xfrm>
              <a:prstGeom prst="rect">
                <a:avLst/>
              </a:prstGeom>
              <a:blipFill>
                <a:blip r:embed="rId2"/>
                <a:stretch>
                  <a:fillRect l="-632" t="-9836" b="-22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E049DF4-818B-4422-B623-19E4425B0951}"/>
                  </a:ext>
                </a:extLst>
              </p:cNvPr>
              <p:cNvSpPr txBox="1"/>
              <p:nvPr/>
            </p:nvSpPr>
            <p:spPr>
              <a:xfrm>
                <a:off x="1331640" y="1916832"/>
                <a:ext cx="4572000" cy="2647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𝑎𝑇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sSup>
                                          <m:sSupPr>
                                            <m:ctrlPr>
                                              <a:rPr lang="zh-CN" altLang="en-US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p>
                                            <m:r>
                                              <a:rPr lang="zh-CN" altLang="en-US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𝑎𝑓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=…</m:t>
                            </m:r>
                          </m:e>
                        </m:mr>
                        <m:mr>
                          <m:e/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p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b="0" i="0" smtClean="0">
                                            <a:latin typeface="Cambria Math" panose="02040503050406030204" pitchFamily="18" charset="0"/>
                                          </a:rPr>
                                          <m:t>k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b="0" i="0" smtClean="0">
                                            <a:latin typeface="Cambria Math" panose="02040503050406030204" pitchFamily="18" charset="0"/>
                                          </a:rPr>
                                          <m:t>k</m:t>
                                        </m:r>
                                        <m:r>
                                          <a:rPr lang="en-US" altLang="zh-CN" b="0" i="0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+...+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𝑎𝑓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p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grow m:val="on"/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sub>
                              <m: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  <m:e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j</m:t>
                                    </m:r>
                                  </m:sup>
                                </m:sSup>
                              </m:e>
                            </m:nary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b="0" i="0" smtClean="0">
                                            <a:latin typeface="Cambria Math" panose="02040503050406030204" pitchFamily="18" charset="0"/>
                                          </a:rPr>
                                          <m:t>j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E049DF4-818B-4422-B623-19E4425B0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916832"/>
                <a:ext cx="4572000" cy="2647713"/>
              </a:xfrm>
              <a:prstGeom prst="rect">
                <a:avLst/>
              </a:prstGeom>
              <a:blipFill>
                <a:blip r:embed="rId3"/>
                <a:stretch>
                  <a:fillRect r="-20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2425FF-44B4-4B21-AE0F-F8A5CC497420}"/>
                  </a:ext>
                </a:extLst>
              </p:cNvPr>
              <p:cNvSpPr txBox="1"/>
              <p:nvPr/>
            </p:nvSpPr>
            <p:spPr>
              <a:xfrm>
                <a:off x="457200" y="4704672"/>
                <a:ext cx="7715200" cy="3816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由换底公式可知，</a:t>
                </a:r>
                <a:r>
                  <a:rPr lang="zh-CN" altLang="zh-CN" dirty="0">
                    <a:effectLst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⁡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⁡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zh-CN" altLang="en-US" dirty="0"/>
                  <a:t>设 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(1)=</m:t>
                    </m:r>
                    <m:sSub>
                      <m:sSubPr>
                        <m:ctrlPr>
                          <a:rPr lang="zh-CN" altLang="zh-CN" i="1"/>
                        </m:ctrlPr>
                      </m:sSubPr>
                      <m:e>
                        <m:r>
                          <a:rPr lang="en-US" altLang="zh-CN" i="1"/>
                          <m:t>𝑐</m:t>
                        </m:r>
                      </m:e>
                      <m:sub>
                        <m:r>
                          <a:rPr lang="en-US" altLang="zh-CN" i="1"/>
                          <m:t>1</m:t>
                        </m:r>
                      </m:sub>
                    </m:sSub>
                    <m:r>
                      <a:rPr lang="en-US" altLang="zh-CN" i="1"/>
                      <m:t> </m:t>
                    </m:r>
                  </m:oMath>
                </a14:m>
                <a:r>
                  <a:rPr lang="zh-CN" altLang="en-US" dirty="0"/>
                  <a:t>，则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2425FF-44B4-4B21-AE0F-F8A5CC497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704672"/>
                <a:ext cx="7715200" cy="381643"/>
              </a:xfrm>
              <a:prstGeom prst="rect">
                <a:avLst/>
              </a:prstGeom>
              <a:blipFill>
                <a:blip r:embed="rId4"/>
                <a:stretch>
                  <a:fillRect l="-632" t="-9677" b="-2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8A35605-EE56-49FC-886A-06CCF157B67D}"/>
                  </a:ext>
                </a:extLst>
              </p:cNvPr>
              <p:cNvSpPr txBox="1"/>
              <p:nvPr/>
            </p:nvSpPr>
            <p:spPr>
              <a:xfrm>
                <a:off x="2286000" y="5242236"/>
                <a:ext cx="4572000" cy="696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p>
                        </m:e>
                      </m:nary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8A35605-EE56-49FC-886A-06CCF157B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5242236"/>
                <a:ext cx="4572000" cy="6962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FB4DD38-1EFC-437E-9AF6-7FEE99629604}"/>
                  </a:ext>
                </a:extLst>
              </p:cNvPr>
              <p:cNvSpPr txBox="1"/>
              <p:nvPr/>
            </p:nvSpPr>
            <p:spPr>
              <a:xfrm>
                <a:off x="457200" y="5937031"/>
                <a:ext cx="843528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递归方程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由两部分组成，最终的解由上述公式的哪部分决定分为以下三种情况</a:t>
                </a: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FB4DD38-1EFC-437E-9AF6-7FEE996296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937031"/>
                <a:ext cx="8435280" cy="369332"/>
              </a:xfrm>
              <a:prstGeom prst="rect">
                <a:avLst/>
              </a:prstGeom>
              <a:blipFill>
                <a:blip r:embed="rId6"/>
                <a:stretch>
                  <a:fillRect l="-578" t="-13115" r="-578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78574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30A3ECB-8C21-4726-A44C-99D6EA605936}"/>
                  </a:ext>
                </a:extLst>
              </p:cNvPr>
              <p:cNvSpPr txBox="1"/>
              <p:nvPr/>
            </p:nvSpPr>
            <p:spPr>
              <a:xfrm>
                <a:off x="251520" y="260648"/>
                <a:ext cx="7560840" cy="3816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第一种情况</a:t>
                </a:r>
                <a:r>
                  <a:rPr lang="en-US" altLang="zh-CN" dirty="0"/>
                  <a:t>,</a:t>
                </a:r>
                <a:r>
                  <a:rPr lang="en-US" altLang="zh-CN" sz="1800" dirty="0">
                    <a:effectLst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⁡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𝜀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zh-CN" dirty="0"/>
                  <a:t>,</a:t>
                </a:r>
                <a:r>
                  <a:rPr lang="zh-CN" altLang="en-US" dirty="0"/>
                  <a:t>将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代入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，得 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30A3ECB-8C21-4726-A44C-99D6EA605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60648"/>
                <a:ext cx="7560840" cy="381643"/>
              </a:xfrm>
              <a:prstGeom prst="rect">
                <a:avLst/>
              </a:prstGeom>
              <a:blipFill>
                <a:blip r:embed="rId2"/>
                <a:stretch>
                  <a:fillRect l="-645" t="-9677" b="-27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C638A3-D72A-4C0A-BBA4-18DC6E157FA3}"/>
                  </a:ext>
                </a:extLst>
              </p:cNvPr>
              <p:cNvSpPr txBox="1"/>
              <p:nvPr/>
            </p:nvSpPr>
            <p:spPr>
              <a:xfrm>
                <a:off x="827584" y="799386"/>
                <a:ext cx="4572000" cy="696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p>
                        </m:e>
                      </m:nary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C638A3-D72A-4C0A-BBA4-18DC6E157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799386"/>
                <a:ext cx="4572000" cy="6962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0F25B0B-4C5D-44B7-9C06-00D14C85E5EC}"/>
                  </a:ext>
                </a:extLst>
              </p:cNvPr>
              <p:cNvSpPr txBox="1"/>
              <p:nvPr/>
            </p:nvSpPr>
            <p:spPr>
              <a:xfrm>
                <a:off x="1195784" y="1614502"/>
                <a:ext cx="5742384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subSup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p>
                              </m:sSup>
                            </m:e>
                          </m:nary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p>
                              </m:sSup>
                            </m:den>
                          </m:f>
                          <m:sSup>
                            <m:sSup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0F25B0B-4C5D-44B7-9C06-00D14C85E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784" y="1614502"/>
                <a:ext cx="5742384" cy="7146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1495CD1-F18F-44D3-BEB5-423D7B14F8AA}"/>
                  </a:ext>
                </a:extLst>
              </p:cNvPr>
              <p:cNvSpPr txBox="1"/>
              <p:nvPr/>
            </p:nvSpPr>
            <p:spPr>
              <a:xfrm>
                <a:off x="1079612" y="2428331"/>
                <a:ext cx="6984776" cy="9840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  <m:t>𝑙𝑜𝑔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subSup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  <m:t>𝑙𝑜𝑔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num>
                                <m:den>
                                  <m:d>
                                    <m:dPr>
                                      <m:endChr m:val=""/>
                                      <m:ctrl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zh-CN" altLang="en-US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begChr m:val=""/>
                                              <m:ctrlP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p>
                                                <m:sSupPr>
                                                  <m:ctrlPr>
                                                    <a:rPr lang="zh-CN" altLang="en-US" i="1">
                                                      <a:solidFill>
                                                        <a:srgbClr val="836967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p>
                                                  <m:sSub>
                                                    <m:sSubPr>
                                                      <m:ctrlPr>
                                                        <a:rPr lang="zh-CN" altLang="en-US" i="1">
                                                          <a:solidFill>
                                                            <a:srgbClr val="836967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altLang="zh-CN" i="1">
                                                          <a:solidFill>
                                                            <a:srgbClr val="836967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𝑙𝑜𝑔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zh-CN" altLang="en-US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  <m:r>
                                                    <a:rPr lang="zh-CN" altLang="en-US"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𝜀</m:t>
                                                  </m:r>
                                                </m:sup>
                                              </m:s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p>
                                      </m:sSup>
                                    </m:e>
                                  </m:d>
                                </m:den>
                              </m:f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1495CD1-F18F-44D3-BEB5-423D7B14F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612" y="2428331"/>
                <a:ext cx="6984776" cy="98405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9BEE37C-6867-4846-BEAB-4E503289227B}"/>
                  </a:ext>
                </a:extLst>
              </p:cNvPr>
              <p:cNvSpPr txBox="1"/>
              <p:nvPr/>
            </p:nvSpPr>
            <p:spPr>
              <a:xfrm>
                <a:off x="1160748" y="4776251"/>
                <a:ext cx="6174432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subSup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"/>
                                          <m:ctrlP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p>
                                            <m:sSupPr>
                                              <m:ctrlPr>
                                                <a:rPr lang="zh-CN" altLang="en-US" i="1">
                                                  <a:solidFill>
                                                    <a:srgbClr val="836967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p>
                                              <m: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  <m:t>𝜀</m:t>
                                              </m:r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9BEE37C-6867-4846-BEAB-4E5032892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48" y="4776251"/>
                <a:ext cx="6174432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69733B0-7778-479F-AF9E-FBC1CD701B63}"/>
                  </a:ext>
                </a:extLst>
              </p:cNvPr>
              <p:cNvSpPr txBox="1"/>
              <p:nvPr/>
            </p:nvSpPr>
            <p:spPr>
              <a:xfrm>
                <a:off x="1425171" y="3412383"/>
                <a:ext cx="5958408" cy="12309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subSup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num>
                                            <m:den>
                                              <m:sSup>
                                                <m:sSupPr>
                                                  <m:ctrlP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zh-CN" alt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𝜀</m:t>
                                                  </m:r>
                                                </m:sup>
                                              </m:sSup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69733B0-7778-479F-AF9E-FBC1CD701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171" y="3412383"/>
                <a:ext cx="5958408" cy="12309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21BD985-6E01-467B-9976-976511C86F3D}"/>
                  </a:ext>
                </a:extLst>
              </p:cNvPr>
              <p:cNvSpPr txBox="1"/>
              <p:nvPr/>
            </p:nvSpPr>
            <p:spPr>
              <a:xfrm>
                <a:off x="1745940" y="5655583"/>
                <a:ext cx="4572000" cy="7448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𝜀</m:t>
                                  </m:r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lo</m:t>
                                      </m:r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𝜀</m:t>
                                  </m:r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21BD985-6E01-467B-9976-976511C86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5940" y="5655583"/>
                <a:ext cx="4572000" cy="7448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643775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D6C888-E892-4E78-BBDF-5A5FA6418ABE}"/>
                  </a:ext>
                </a:extLst>
              </p:cNvPr>
              <p:cNvSpPr txBox="1"/>
              <p:nvPr/>
            </p:nvSpPr>
            <p:spPr>
              <a:xfrm>
                <a:off x="1763688" y="476672"/>
                <a:ext cx="4572000" cy="746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lo</m:t>
                                      </m:r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𝜀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𝜀</m:t>
                                  </m:r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D6C888-E892-4E78-BBDF-5A5FA6418A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76672"/>
                <a:ext cx="4572000" cy="7464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95AC8F3-5833-4BB4-A642-430DF45A552C}"/>
                  </a:ext>
                </a:extLst>
              </p:cNvPr>
              <p:cNvSpPr txBox="1"/>
              <p:nvPr/>
            </p:nvSpPr>
            <p:spPr>
              <a:xfrm>
                <a:off x="1547664" y="1201243"/>
                <a:ext cx="457200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𝜀</m:t>
                              </m:r>
                            </m:sup>
                          </m:sSup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𝜀</m:t>
                                  </m:r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𝜀</m:t>
                                  </m:r>
                                </m:sup>
                              </m:s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95AC8F3-5833-4BB4-A642-430DF45A55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201243"/>
                <a:ext cx="4572000" cy="7146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BDD31B-491E-4EB4-91A3-1E55F3C887EA}"/>
                  </a:ext>
                </a:extLst>
              </p:cNvPr>
              <p:cNvSpPr txBox="1"/>
              <p:nvPr/>
            </p:nvSpPr>
            <p:spPr>
              <a:xfrm>
                <a:off x="1196194" y="1935726"/>
                <a:ext cx="4572000" cy="8831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lo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lo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𝑔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sub>
                                    </m:s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𝜀</m:t>
                                    </m:r>
                                  </m:sup>
                                </m:sSup>
                              </m:e>
                            </m:d>
                          </m:e>
                        </m:mr>
                        <m:mr>
                          <m:e/>
                          <m:e/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BDD31B-491E-4EB4-91A3-1E55F3C887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194" y="1935726"/>
                <a:ext cx="4572000" cy="8831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420283E-26FA-449D-BE95-A82872CA73E6}"/>
                  </a:ext>
                </a:extLst>
              </p:cNvPr>
              <p:cNvSpPr txBox="1"/>
              <p:nvPr/>
            </p:nvSpPr>
            <p:spPr>
              <a:xfrm>
                <a:off x="1187624" y="2365510"/>
                <a:ext cx="4572000" cy="415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420283E-26FA-449D-BE95-A82872CA7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65510"/>
                <a:ext cx="4572000" cy="4152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B212652-E9E3-4E1C-BCD5-A54F303E544E}"/>
                  </a:ext>
                </a:extLst>
              </p:cNvPr>
              <p:cNvSpPr txBox="1"/>
              <p:nvPr/>
            </p:nvSpPr>
            <p:spPr>
              <a:xfrm>
                <a:off x="683568" y="2780752"/>
                <a:ext cx="4572000" cy="415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zh-CN" altLang="en-US" i="0" smtClean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B212652-E9E3-4E1C-BCD5-A54F303E5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780752"/>
                <a:ext cx="4572000" cy="4152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699211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7F16F2-E8AE-4A28-A341-951E467C2641}"/>
                  </a:ext>
                </a:extLst>
              </p:cNvPr>
              <p:cNvSpPr txBox="1"/>
              <p:nvPr/>
            </p:nvSpPr>
            <p:spPr>
              <a:xfrm>
                <a:off x="539552" y="332656"/>
                <a:ext cx="7776864" cy="3816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第二种情况，即 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Θ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⁡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zh-CN" altLang="en-US" dirty="0"/>
                  <a:t>，将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代入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，得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7F16F2-E8AE-4A28-A341-951E467C2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32656"/>
                <a:ext cx="7776864" cy="381643"/>
              </a:xfrm>
              <a:prstGeom prst="rect">
                <a:avLst/>
              </a:prstGeom>
              <a:blipFill>
                <a:blip r:embed="rId2"/>
                <a:stretch>
                  <a:fillRect l="-706" t="-9677" b="-2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8F169EA-8484-4C8A-93A0-DC5A66BDB4FE}"/>
                  </a:ext>
                </a:extLst>
              </p:cNvPr>
              <p:cNvSpPr txBox="1"/>
              <p:nvPr/>
            </p:nvSpPr>
            <p:spPr>
              <a:xfrm>
                <a:off x="971600" y="980728"/>
                <a:ext cx="6174432" cy="9819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  <m:e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lo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grow m:val="on"/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sub>
                              <m: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  <m:e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p>
                                </m:sSup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sSup>
                                          <m:sSupPr>
                                            <m:ctrlPr>
                                              <a:rPr lang="zh-CN" altLang="en-US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p>
                                        </m:sSup>
                                      </m:den>
                                    </m:f>
                                  </m:e>
                                </m:d>
                              </m:e>
                            </m:nary>
                          </m:e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8F169EA-8484-4C8A-93A0-DC5A66BDB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980728"/>
                <a:ext cx="6174432" cy="9819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5AEC753-EDB3-4EF2-BF6A-8E2F3E44114D}"/>
                  </a:ext>
                </a:extLst>
              </p:cNvPr>
              <p:cNvSpPr txBox="1"/>
              <p:nvPr/>
            </p:nvSpPr>
            <p:spPr>
              <a:xfrm>
                <a:off x="1981287" y="1658583"/>
                <a:ext cx="6174432" cy="1141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zh-CN" altLang="en-US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num>
                                        <m:den>
                                          <m:sSup>
                                            <m:sSupPr>
                                              <m:ctrlPr>
                                                <a:rPr lang="zh-CN" altLang="en-US" i="1">
                                                  <a:solidFill>
                                                    <a:srgbClr val="836967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p>
                                              <m:r>
                                                <a:rPr lang="zh-CN" altLang="en-US" i="1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zh-CN" altLang="en-US">
                                          <a:latin typeface="Cambria Math" panose="02040503050406030204" pitchFamily="18" charset="0"/>
                                        </a:rPr>
                                        <m:t>lo</m:t>
                                      </m:r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5AEC753-EDB3-4EF2-BF6A-8E2F3E4411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87" y="1658583"/>
                <a:ext cx="6174432" cy="11410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EAF645A-B244-49CF-AB1F-5DD9EE8AD113}"/>
                  </a:ext>
                </a:extLst>
              </p:cNvPr>
              <p:cNvSpPr txBox="1"/>
              <p:nvPr/>
            </p:nvSpPr>
            <p:spPr>
              <a:xfrm>
                <a:off x="2042592" y="2778922"/>
                <a:ext cx="6318448" cy="1141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sSub>
                                        <m:sSubPr>
                                          <m:ctrlPr>
                                            <a:rPr lang="zh-CN" altLang="en-US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zh-CN" altLang="en-US">
                                              <a:latin typeface="Cambria Math" panose="02040503050406030204" pitchFamily="18" charset="0"/>
                                            </a:rPr>
                                            <m:t>lo</m:t>
                                          </m:r>
                                          <m: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sub>
                                      </m:sSub>
                                      <m:sSup>
                                        <m:sSupPr>
                                          <m:ctrlPr>
                                            <a:rPr lang="zh-CN" altLang="en-US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p>
                                          <m:r>
                                            <a:rPr lang="zh-CN" alt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p>
                                      </m:sSup>
                                    </m:sup>
                                  </m:sSup>
                                </m:den>
                              </m:f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EAF645A-B244-49CF-AB1F-5DD9EE8AD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592" y="2778922"/>
                <a:ext cx="6318448" cy="114101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7F300A0-973D-4586-8A8D-A0388AFB63A4}"/>
                  </a:ext>
                </a:extLst>
              </p:cNvPr>
              <p:cNvSpPr txBox="1"/>
              <p:nvPr/>
            </p:nvSpPr>
            <p:spPr>
              <a:xfrm>
                <a:off x="2782503" y="4025013"/>
                <a:ext cx="4572000" cy="1141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7F300A0-973D-4586-8A8D-A0388AFB6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503" y="4025013"/>
                <a:ext cx="4572000" cy="11410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2CA00D0-0555-4953-A835-2434919F1CF5}"/>
                  </a:ext>
                </a:extLst>
              </p:cNvPr>
              <p:cNvSpPr txBox="1"/>
              <p:nvPr/>
            </p:nvSpPr>
            <p:spPr>
              <a:xfrm>
                <a:off x="2411760" y="5275650"/>
                <a:ext cx="4572000" cy="612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lo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zh-CN" altLang="en-US" i="0">
                                <a:latin typeface="Cambria Math" panose="02040503050406030204" pitchFamily="18" charset="0"/>
                              </a:rPr>
                              <m:t>Θ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lo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𝑔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sub>
                                    </m:s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sup>
                                </m:sSup>
                                <m:r>
                                  <m:rPr>
                                    <m:sty m:val="p"/>
                                  </m:rP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lo</m:t>
                                </m:r>
                                <m:func>
                                  <m:funcPr>
                                    <m:ctrl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g</m:t>
                                    </m:r>
                                  </m:fName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func>
                              </m:e>
                            </m:d>
                          </m:e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2CA00D0-0555-4953-A835-2434919F1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275650"/>
                <a:ext cx="4572000" cy="6124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4B1416A-2216-4BE8-8ECD-44063D324417}"/>
                  </a:ext>
                </a:extLst>
              </p:cNvPr>
              <p:cNvSpPr txBox="1"/>
              <p:nvPr/>
            </p:nvSpPr>
            <p:spPr>
              <a:xfrm>
                <a:off x="2042592" y="6075402"/>
                <a:ext cx="4572000" cy="415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zh-CN" altLang="en-US" i="0" smtClean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lo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zh-CN" altLang="en-US" i="0">
                              <a:latin typeface="Cambria Math" panose="02040503050406030204" pitchFamily="18" charset="0"/>
                            </a:rPr>
                            <m:t>lo</m:t>
                          </m:r>
                          <m:func>
                            <m:func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</m:fName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4B1416A-2216-4BE8-8ECD-44063D324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592" y="6075402"/>
                <a:ext cx="4572000" cy="4152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575756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17F16F2-E8AE-4A28-A341-951E467C2641}"/>
              </a:ext>
            </a:extLst>
          </p:cNvPr>
          <p:cNvSpPr txBox="1"/>
          <p:nvPr/>
        </p:nvSpPr>
        <p:spPr>
          <a:xfrm>
            <a:off x="539552" y="332656"/>
            <a:ext cx="7776864" cy="38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第三种情况，有 </a:t>
            </a:r>
            <a:r>
              <a:rPr lang="en-US" altLang="zh-CN" dirty="0"/>
              <a:t>3 </a:t>
            </a:r>
            <a:r>
              <a:rPr lang="zh-CN" altLang="en-US" dirty="0"/>
              <a:t>个条件：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4E8DB6-FAE7-4A69-8F59-3BE3925DC426}"/>
                  </a:ext>
                </a:extLst>
              </p:cNvPr>
              <p:cNvSpPr txBox="1"/>
              <p:nvPr/>
            </p:nvSpPr>
            <p:spPr>
              <a:xfrm>
                <a:off x="538108" y="714299"/>
                <a:ext cx="4572000" cy="10292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条件 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： 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Ω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log</m:t>
                            </m:r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⁡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𝜀</m:t>
                        </m:r>
                      </m:sup>
                    </m:sSup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r>
                  <a:rPr lang="zh-CN" altLang="en-US" dirty="0"/>
                  <a:t>条件 </a:t>
                </a:r>
                <a:r>
                  <a:rPr lang="en-US" altLang="zh-CN" dirty="0"/>
                  <a:t>2</a:t>
                </a:r>
                <a:r>
                  <a:rPr lang="zh-CN" altLang="en-US" dirty="0"/>
                  <a:t>： 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𝑎𝑓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f>
                      <m:f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)≤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𝑐𝑓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endParaRPr lang="en-US" altLang="zh-CN" dirty="0"/>
              </a:p>
              <a:p>
                <a:r>
                  <a:rPr lang="zh-CN" altLang="en-US" dirty="0"/>
                  <a:t>条件 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：</a:t>
                </a:r>
                <a:r>
                  <a:rPr lang="en-US" altLang="zh-CN" dirty="0"/>
                  <a:t>c&lt;1</a:t>
                </a:r>
                <a:endParaRPr lang="zh-CN" altLang="en-US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4E8DB6-FAE7-4A69-8F59-3BE3925DC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08" y="714299"/>
                <a:ext cx="4572000" cy="1029256"/>
              </a:xfrm>
              <a:prstGeom prst="rect">
                <a:avLst/>
              </a:prstGeom>
              <a:blipFill>
                <a:blip r:embed="rId2"/>
                <a:stretch>
                  <a:fillRect l="-1067" t="-2959" b="-8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17ED163-0303-4466-9CBD-35475AF28E7F}"/>
                  </a:ext>
                </a:extLst>
              </p:cNvPr>
              <p:cNvSpPr txBox="1"/>
              <p:nvPr/>
            </p:nvSpPr>
            <p:spPr>
              <a:xfrm>
                <a:off x="538108" y="1786206"/>
                <a:ext cx="4572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利用条件 </a:t>
                </a:r>
                <a:r>
                  <a:rPr lang="en-US" altLang="zh-CN" dirty="0"/>
                  <a:t>2 </a:t>
                </a:r>
                <a:r>
                  <a:rPr lang="zh-CN" altLang="en-US" dirty="0"/>
                  <a:t>对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求解，可得</a:t>
                </a: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17ED163-0303-4466-9CBD-35475AF28E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08" y="1786206"/>
                <a:ext cx="4572000" cy="369332"/>
              </a:xfrm>
              <a:prstGeom prst="rect">
                <a:avLst/>
              </a:prstGeom>
              <a:blipFill>
                <a:blip r:embed="rId3"/>
                <a:stretch>
                  <a:fillRect l="-1067" t="-11475" b="-26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39B0D92-84C0-4D8E-9511-4E3A84B24822}"/>
                  </a:ext>
                </a:extLst>
              </p:cNvPr>
              <p:cNvSpPr txBox="1"/>
              <p:nvPr/>
            </p:nvSpPr>
            <p:spPr>
              <a:xfrm>
                <a:off x="538108" y="2198189"/>
                <a:ext cx="8066340" cy="714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nary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⩽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39B0D92-84C0-4D8E-9511-4E3A84B24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08" y="2198189"/>
                <a:ext cx="8066340" cy="7149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CF8DA5F-D8E4-4790-BE1F-67E74AF3D0A8}"/>
                  </a:ext>
                </a:extLst>
              </p:cNvPr>
              <p:cNvSpPr txBox="1"/>
              <p:nvPr/>
            </p:nvSpPr>
            <p:spPr>
              <a:xfrm>
                <a:off x="971600" y="3020638"/>
                <a:ext cx="5040560" cy="714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nary>
                        <m:naryPr>
                          <m:chr m:val="∑"/>
                          <m:limLoc m:val="subSup"/>
                          <m:grow m:val="on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CF8DA5F-D8E4-4790-BE1F-67E74AF3D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020638"/>
                <a:ext cx="5040560" cy="7149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8BBEE77-ED1E-47C3-8064-F392C3FAC9D8}"/>
                  </a:ext>
                </a:extLst>
              </p:cNvPr>
              <p:cNvSpPr txBox="1"/>
              <p:nvPr/>
            </p:nvSpPr>
            <p:spPr>
              <a:xfrm>
                <a:off x="971600" y="3805872"/>
                <a:ext cx="4572000" cy="7872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i="0">
                                        <a:latin typeface="Cambria Math" panose="02040503050406030204" pitchFamily="18" charset="0"/>
                                      </a:rPr>
                                      <m:t>lo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zh-CN" alt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f>
                              <m:fPr>
                                <m:ctrlPr>
                                  <a:rPr lang="zh-CN" alt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lo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𝑔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sub>
                                    </m:sSub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num>
                              <m:den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den>
                            </m:f>
                          </m:e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8BBEE77-ED1E-47C3-8064-F392C3FAC9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805872"/>
                <a:ext cx="4572000" cy="78720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8270245-A07B-4B80-8C53-E8675EEAAA77}"/>
                  </a:ext>
                </a:extLst>
              </p:cNvPr>
              <p:cNvSpPr txBox="1"/>
              <p:nvPr/>
            </p:nvSpPr>
            <p:spPr>
              <a:xfrm>
                <a:off x="1115616" y="4593075"/>
                <a:ext cx="4572000" cy="415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lo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&lt;1</m:t>
                          </m: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8270245-A07B-4B80-8C53-E8675EEAAA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593075"/>
                <a:ext cx="4572000" cy="415242"/>
              </a:xfrm>
              <a:prstGeom prst="rect">
                <a:avLst/>
              </a:prstGeom>
              <a:blipFill>
                <a:blip r:embed="rId7"/>
                <a:stretch>
                  <a:fillRect b="-5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F8DFEA59-263D-4C5A-8673-DA6AFEFFB323}"/>
              </a:ext>
            </a:extLst>
          </p:cNvPr>
          <p:cNvSpPr txBox="1"/>
          <p:nvPr/>
        </p:nvSpPr>
        <p:spPr>
          <a:xfrm>
            <a:off x="538108" y="526590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由条件 </a:t>
            </a:r>
            <a:r>
              <a:rPr lang="en-US" altLang="zh-CN" dirty="0"/>
              <a:t>1 </a:t>
            </a:r>
            <a:r>
              <a:rPr lang="zh-CN" altLang="en-US" dirty="0"/>
              <a:t>可知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7EE41E2-7211-4FDA-AEE8-F1E55DB3C0E8}"/>
                  </a:ext>
                </a:extLst>
              </p:cNvPr>
              <p:cNvSpPr txBox="1"/>
              <p:nvPr/>
            </p:nvSpPr>
            <p:spPr>
              <a:xfrm>
                <a:off x="1619672" y="6076655"/>
                <a:ext cx="4572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7EE41E2-7211-4FDA-AEE8-F1E55DB3C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6076655"/>
                <a:ext cx="4572000" cy="404983"/>
              </a:xfrm>
              <a:prstGeom prst="rect">
                <a:avLst/>
              </a:prstGeom>
              <a:blipFill>
                <a:blip r:embed="rId8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134317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CE824B8-84D7-4D66-8339-DF76BA5608C7}"/>
              </a:ext>
            </a:extLst>
          </p:cNvPr>
          <p:cNvSpPr txBox="1"/>
          <p:nvPr/>
        </p:nvSpPr>
        <p:spPr>
          <a:xfrm>
            <a:off x="236252" y="233826"/>
            <a:ext cx="8496944" cy="625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4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AD482E9-33C5-4723-BF41-4241F42F5771}"/>
                  </a:ext>
                </a:extLst>
              </p:cNvPr>
              <p:cNvSpPr txBox="1"/>
              <p:nvPr/>
            </p:nvSpPr>
            <p:spPr>
              <a:xfrm>
                <a:off x="1619672" y="1052735"/>
                <a:ext cx="4572000" cy="9766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&gt;1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AD482E9-33C5-4723-BF41-4241F42F57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052735"/>
                <a:ext cx="4572000" cy="97661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349D69-1CDB-429B-9BBE-BC92EC5CD43D}"/>
                  </a:ext>
                </a:extLst>
              </p:cNvPr>
              <p:cNvSpPr txBox="1"/>
              <p:nvPr/>
            </p:nvSpPr>
            <p:spPr>
              <a:xfrm>
                <a:off x="179512" y="2140880"/>
                <a:ext cx="8784976" cy="6717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这里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=4,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=2,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。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</m:sup>
                    </m:sSup>
                    <m:r>
                      <a:rPr lang="en-US" altLang="zh-CN" i="1"/>
                      <m:t>=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2</m:t>
                            </m:r>
                          </m:sub>
                        </m:sSub>
                        <m:r>
                          <a:rPr lang="en-US" altLang="zh-CN" i="1"/>
                          <m:t>4</m:t>
                        </m:r>
                      </m:sup>
                    </m:sSup>
                    <m:r>
                      <a:rPr lang="en-US" altLang="zh-CN" i="1"/>
                      <m:t>=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r>
                          <a:rPr lang="en-US" altLang="zh-CN" i="1"/>
                          <m:t>2</m:t>
                        </m:r>
                      </m:sup>
                    </m:sSup>
                    <m:r>
                      <a:rPr lang="en-US" altLang="zh-CN" i="1"/>
                      <m:t> 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/>
                  <a:t>比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大，满足第一种情况，此时</a:t>
                </a:r>
                <a14:m>
                  <m:oMath xmlns:m="http://schemas.openxmlformats.org/officeDocument/2006/math">
                    <m:r>
                      <a:rPr lang="en-US" altLang="zh-CN" i="1"/>
                      <m:t>𝜀</m:t>
                    </m:r>
                    <m:r>
                      <a:rPr lang="en-US" altLang="zh-CN" i="1"/>
                      <m:t>=2, </m:t>
                    </m:r>
                  </m:oMath>
                </a14:m>
                <a:r>
                  <a:rPr lang="zh-CN" altLang="en-US" dirty="0"/>
                  <a:t>因此 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a:rPr lang="en-US" altLang="zh-CN" i="1"/>
                      <m:t>𝑂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</m:sup>
                    </m:sSup>
                    <m:r>
                      <a:rPr lang="en-US" altLang="zh-CN" i="1"/>
                      <m:t>)=</m:t>
                    </m:r>
                    <m:r>
                      <a:rPr lang="en-US" altLang="zh-CN" i="1"/>
                      <m:t>𝑂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r>
                          <a:rPr lang="en-US" altLang="zh-CN" i="1"/>
                          <m:t>2</m:t>
                        </m:r>
                      </m:sup>
                    </m:sSup>
                    <m:r>
                      <a:rPr lang="en-US" altLang="zh-CN" i="1"/>
                      <m:t>) </m:t>
                    </m:r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349D69-1CDB-429B-9BBE-BC92EC5CD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140880"/>
                <a:ext cx="8784976" cy="671787"/>
              </a:xfrm>
              <a:prstGeom prst="rect">
                <a:avLst/>
              </a:prstGeom>
              <a:blipFill>
                <a:blip r:embed="rId3"/>
                <a:stretch>
                  <a:fillRect l="-555" t="-5455" b="-10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FD1ED6EA-F420-4734-94C6-67D79CDF3694}"/>
              </a:ext>
            </a:extLst>
          </p:cNvPr>
          <p:cNvSpPr txBox="1"/>
          <p:nvPr/>
        </p:nvSpPr>
        <p:spPr>
          <a:xfrm>
            <a:off x="251258" y="2924198"/>
            <a:ext cx="8497206" cy="625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lang="en-US" altLang="zh-CN" sz="3467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F2AE707-E867-4852-8CCF-2839BB08A0ED}"/>
                  </a:ext>
                </a:extLst>
              </p:cNvPr>
              <p:cNvSpPr txBox="1"/>
              <p:nvPr/>
            </p:nvSpPr>
            <p:spPr>
              <a:xfrm>
                <a:off x="1835696" y="3933802"/>
                <a:ext cx="4572000" cy="9766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&gt;1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F2AE707-E867-4852-8CCF-2839BB08A0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3933802"/>
                <a:ext cx="4572000" cy="9766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2B0B292-E94D-4EB5-8D6C-D07CE24FD6A3}"/>
                  </a:ext>
                </a:extLst>
              </p:cNvPr>
              <p:cNvSpPr txBox="1"/>
              <p:nvPr/>
            </p:nvSpPr>
            <p:spPr>
              <a:xfrm>
                <a:off x="236252" y="5327344"/>
                <a:ext cx="8784976" cy="670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这里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=2,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=2,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dirty="0"/>
                  <a:t>。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/>
                  <a:t>和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/>
                  <a:t> </a:t>
                </a:r>
                <a:r>
                  <a:rPr lang="zh-CN" altLang="en-US" dirty="0"/>
                  <a:t>大小一样，满足第二种情况，因此</a:t>
                </a:r>
                <a14:m>
                  <m:oMath xmlns:m="http://schemas.openxmlformats.org/officeDocument/2006/math">
                    <m:r>
                      <a:rPr lang="en-US" altLang="zh-CN" i="1"/>
                      <m:t>𝑇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a:rPr lang="en-US" altLang="zh-CN" i="1"/>
                      <m:t>𝑂</m:t>
                    </m:r>
                    <m:r>
                      <a:rPr lang="en-US" altLang="zh-CN" i="1"/>
                      <m:t>(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/>
                              <m:t>log</m:t>
                            </m:r>
                          </m:e>
                          <m:sub>
                            <m:r>
                              <a:rPr lang="en-US" altLang="zh-CN" i="1"/>
                              <m:t>𝑏</m:t>
                            </m:r>
                          </m:sub>
                        </m:sSub>
                        <m:r>
                          <a:rPr lang="en-US" altLang="zh-CN" i="1"/>
                          <m:t>𝑎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/>
                      <m:t>log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)=</m:t>
                    </m:r>
                    <m:r>
                      <a:rPr lang="en-US" altLang="zh-CN" i="1"/>
                      <m:t>𝑂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m:rPr>
                        <m:sty m:val="p"/>
                      </m:rPr>
                      <a:rPr lang="en-US" altLang="zh-CN"/>
                      <m:t>log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</m:t>
                    </m:r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2B0B292-E94D-4EB5-8D6C-D07CE24FD6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52" y="5327344"/>
                <a:ext cx="8784976" cy="670953"/>
              </a:xfrm>
              <a:prstGeom prst="rect">
                <a:avLst/>
              </a:prstGeom>
              <a:blipFill>
                <a:blip r:embed="rId5"/>
                <a:stretch>
                  <a:fillRect l="-625" t="-5455" b="-10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932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CE824B8-84D7-4D66-8339-DF76BA5608C7}"/>
              </a:ext>
            </a:extLst>
          </p:cNvPr>
          <p:cNvSpPr txBox="1"/>
          <p:nvPr/>
        </p:nvSpPr>
        <p:spPr>
          <a:xfrm>
            <a:off x="236252" y="233826"/>
            <a:ext cx="8496944" cy="625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4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kumimoji="0" lang="en-US" altLang="zh-CN" sz="34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349D69-1CDB-429B-9BBE-BC92EC5CD43D}"/>
                  </a:ext>
                </a:extLst>
              </p:cNvPr>
              <p:cNvSpPr txBox="1"/>
              <p:nvPr/>
            </p:nvSpPr>
            <p:spPr>
              <a:xfrm>
                <a:off x="179512" y="2140880"/>
                <a:ext cx="8784976" cy="7468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这里</a:t>
                </a:r>
                <a14:m>
                  <m:oMath xmlns:m="http://schemas.openxmlformats.org/officeDocument/2006/math"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=2,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=2,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zh-CN" sz="1800" i="1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/>
                  <a:t>。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/>
                  <a:t>比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小，符 合 存 在 </a:t>
                </a:r>
                <a:r>
                  <a:rPr lang="en-US" altLang="zh-CN" dirty="0"/>
                  <a:t>c&lt;1</a:t>
                </a:r>
                <a:r>
                  <a:rPr lang="zh-CN" altLang="en-US" dirty="0"/>
                  <a:t>，且</a:t>
                </a:r>
                <a14:m>
                  <m:oMath xmlns:m="http://schemas.openxmlformats.org/officeDocument/2006/math">
                    <m:r>
                      <a:rPr lang="en-US" altLang="zh-CN" i="1"/>
                      <m:t>2</m:t>
                    </m:r>
                    <m:r>
                      <a:rPr lang="en-US" altLang="zh-CN" i="1"/>
                      <m:t>𝑓</m:t>
                    </m:r>
                    <m:r>
                      <a:rPr lang="en-US" altLang="zh-CN" i="1"/>
                      <m:t>(</m:t>
                    </m:r>
                    <m:f>
                      <m:fPr>
                        <m:ctrlPr>
                          <a:rPr lang="zh-CN" altLang="zh-CN" i="1"/>
                        </m:ctrlPr>
                      </m:fPr>
                      <m:num>
                        <m:r>
                          <a:rPr lang="en-US" altLang="zh-CN" i="1"/>
                          <m:t>𝑛</m:t>
                        </m:r>
                      </m:num>
                      <m:den>
                        <m:r>
                          <a:rPr lang="en-US" altLang="zh-CN" i="1"/>
                          <m:t>2</m:t>
                        </m:r>
                      </m:den>
                    </m:f>
                    <m:r>
                      <a:rPr lang="en-US" altLang="zh-CN" i="1"/>
                      <m:t>)⩽</m:t>
                    </m:r>
                    <m:r>
                      <a:rPr lang="en-US" altLang="zh-CN" i="1"/>
                      <m:t>𝑐𝑓</m:t>
                    </m:r>
                    <m:r>
                      <a:rPr lang="en-US" altLang="zh-CN" i="1"/>
                      <m:t>(</m:t>
                    </m:r>
                    <m:r>
                      <a:rPr lang="en-US" altLang="zh-CN" i="1"/>
                      <m:t>𝑛</m:t>
                    </m:r>
                    <m:r>
                      <a:rPr lang="en-US" altLang="zh-CN" i="1"/>
                      <m:t>)</m:t>
                    </m:r>
                  </m:oMath>
                </a14:m>
                <a:r>
                  <a:rPr lang="zh-CN" altLang="en-US" dirty="0"/>
                  <a:t>，此时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zh-CN" altLang="en-US" dirty="0"/>
                  <a:t>，满足第三种情况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因此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))=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349D69-1CDB-429B-9BBE-BC92EC5CD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140880"/>
                <a:ext cx="8784976" cy="746871"/>
              </a:xfrm>
              <a:prstGeom prst="rect">
                <a:avLst/>
              </a:prstGeom>
              <a:blipFill>
                <a:blip r:embed="rId2"/>
                <a:stretch>
                  <a:fillRect l="-555" t="-4065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DD1387-8E2E-444D-94DB-7285DCC0F93E}"/>
                  </a:ext>
                </a:extLst>
              </p:cNvPr>
              <p:cNvSpPr txBox="1"/>
              <p:nvPr/>
            </p:nvSpPr>
            <p:spPr>
              <a:xfrm>
                <a:off x="1619672" y="859703"/>
                <a:ext cx="4572000" cy="9766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zh-CN" alt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zh-CN" altLang="en-US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zh-CN" alt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&gt;1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</m:e>
                              <m:e>
                                <m:r>
                                  <a:rPr lang="zh-CN" alt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zh-CN" altLang="en-US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DD1387-8E2E-444D-94DB-7285DCC0F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859703"/>
                <a:ext cx="4572000" cy="9766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8637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51520" y="260648"/>
            <a:ext cx="8892480" cy="193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  </a:t>
            </a:r>
            <a:r>
              <a:rPr lang="zh-CN" altLang="en-US" sz="2267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整数划分问题</a:t>
            </a:r>
          </a:p>
          <a:p>
            <a:pPr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将正整数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表示成一系列正整数之和：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n=n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+n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en-US" altLang="zh-CN" sz="2267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…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en-US" altLang="zh-CN" sz="2267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267" baseline="-25000" dirty="0" err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k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，其中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≥n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≥</a:t>
            </a:r>
            <a:r>
              <a:rPr lang="en-US" altLang="zh-CN" sz="2267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…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≥n</a:t>
            </a:r>
            <a:r>
              <a:rPr lang="en-US" altLang="zh-CN" sz="2267" baseline="-25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k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≥1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k≥1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的这种表示称为正整数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的划分。求正整数</a:t>
            </a:r>
            <a:r>
              <a:rPr lang="en-US" altLang="zh-CN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267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的不同划分个数。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267" dirty="0">
              <a:solidFill>
                <a:srgbClr val="9999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51520" y="1763027"/>
            <a:ext cx="7980128" cy="4889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541" tIns="43771" rIns="87541" bIns="437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/>
              <a:t>例如正整数 </a:t>
            </a:r>
            <a:r>
              <a:rPr lang="en-US" altLang="zh-CN" sz="2400" dirty="0"/>
              <a:t>4 </a:t>
            </a:r>
            <a:r>
              <a:rPr lang="zh-CN" altLang="en-US" sz="2400" dirty="0"/>
              <a:t>有如下 </a:t>
            </a:r>
            <a:r>
              <a:rPr lang="en-US" altLang="zh-CN" sz="2400" dirty="0"/>
              <a:t>5 </a:t>
            </a:r>
            <a:r>
              <a:rPr lang="zh-CN" altLang="en-US" sz="2400" dirty="0"/>
              <a:t>种不同的划分： 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4 </a:t>
            </a:r>
          </a:p>
          <a:p>
            <a:pPr eaLnBrk="1" hangingPunct="1"/>
            <a:r>
              <a:rPr lang="en-US" altLang="zh-CN" sz="2400" dirty="0"/>
              <a:t>3+1 </a:t>
            </a:r>
          </a:p>
          <a:p>
            <a:pPr eaLnBrk="1" hangingPunct="1"/>
            <a:r>
              <a:rPr lang="en-US" altLang="zh-CN" sz="2400" dirty="0"/>
              <a:t>2+2</a:t>
            </a:r>
            <a:r>
              <a:rPr lang="zh-CN" altLang="en-US" sz="2400" dirty="0"/>
              <a:t>，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2+1+1 </a:t>
            </a:r>
          </a:p>
          <a:p>
            <a:pPr eaLnBrk="1" hangingPunct="1"/>
            <a:r>
              <a:rPr lang="en-US" altLang="zh-CN" sz="2400" dirty="0"/>
              <a:t>1+1+1+1</a:t>
            </a:r>
          </a:p>
          <a:p>
            <a:pPr eaLnBrk="1" hangingPunct="1"/>
            <a:r>
              <a:rPr lang="zh-CN" altLang="en-US" sz="2400" dirty="0"/>
              <a:t>正整数 </a:t>
            </a:r>
            <a:r>
              <a:rPr lang="en-US" altLang="zh-CN" sz="2400" dirty="0"/>
              <a:t>5 </a:t>
            </a:r>
            <a:r>
              <a:rPr lang="zh-CN" altLang="en-US" sz="2400" dirty="0"/>
              <a:t>有如下 </a:t>
            </a:r>
            <a:r>
              <a:rPr lang="en-US" altLang="zh-CN" sz="2400" dirty="0"/>
              <a:t>7 </a:t>
            </a:r>
            <a:r>
              <a:rPr lang="zh-CN" altLang="en-US" sz="2400" dirty="0"/>
              <a:t>种不同的划分： 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5 </a:t>
            </a:r>
          </a:p>
          <a:p>
            <a:pPr eaLnBrk="1" hangingPunct="1"/>
            <a:r>
              <a:rPr lang="en-US" altLang="zh-CN" sz="2400" dirty="0"/>
              <a:t>4+1 </a:t>
            </a:r>
          </a:p>
          <a:p>
            <a:pPr eaLnBrk="1" hangingPunct="1"/>
            <a:r>
              <a:rPr lang="en-US" altLang="zh-CN" sz="2400" dirty="0"/>
              <a:t>3+2</a:t>
            </a:r>
            <a:r>
              <a:rPr lang="zh-CN" altLang="en-US" sz="2400" dirty="0"/>
              <a:t>，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3+1+1 2+2+1</a:t>
            </a:r>
            <a:r>
              <a:rPr lang="zh-CN" altLang="en-US" sz="2400" dirty="0"/>
              <a:t>，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2+1+1+1 </a:t>
            </a:r>
          </a:p>
          <a:p>
            <a:pPr eaLnBrk="1" hangingPunct="1"/>
            <a:r>
              <a:rPr lang="en-US" altLang="zh-CN" sz="2400" dirty="0"/>
              <a:t>1+1+1+1+1+1</a:t>
            </a:r>
            <a:endParaRPr lang="zh-CN" altLang="en-US" sz="2267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51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5634</TotalTime>
  <Words>9414</Words>
  <Application>Microsoft Office PowerPoint</Application>
  <PresentationFormat>全屏显示(4:3)</PresentationFormat>
  <Paragraphs>1154</Paragraphs>
  <Slides>88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100" baseType="lpstr">
      <vt:lpstr>PGJMOH+ËÎÌå</vt:lpstr>
      <vt:lpstr>黑体</vt:lpstr>
      <vt:lpstr>楷体_GB2312</vt:lpstr>
      <vt:lpstr>宋体</vt:lpstr>
      <vt:lpstr>微软雅黑</vt:lpstr>
      <vt:lpstr>Arial</vt:lpstr>
      <vt:lpstr>Calibri</vt:lpstr>
      <vt:lpstr>Cambria Math</vt:lpstr>
      <vt:lpstr>Symbol</vt:lpstr>
      <vt:lpstr>Times New Roman</vt:lpstr>
      <vt:lpstr>Office 主题​​</vt:lpstr>
      <vt:lpstr>公式</vt:lpstr>
      <vt:lpstr>第2章  递归</vt:lpstr>
      <vt:lpstr>PowerPoint 演示文稿</vt:lpstr>
      <vt:lpstr>2.1 递归算法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2.2 求解递归方程 </vt:lpstr>
      <vt:lpstr>2.2.1 迭代法 </vt:lpstr>
      <vt:lpstr>PowerPoint 演示文稿</vt:lpstr>
      <vt:lpstr>PowerPoint 演示文稿</vt:lpstr>
      <vt:lpstr>2.2.2 差消法 </vt:lpstr>
      <vt:lpstr>PowerPoint 演示文稿</vt:lpstr>
      <vt:lpstr>PowerPoint 演示文稿</vt:lpstr>
      <vt:lpstr>2.2.3 递归树法 </vt:lpstr>
      <vt:lpstr>PowerPoint 演示文稿</vt:lpstr>
      <vt:lpstr>PowerPoint 演示文稿</vt:lpstr>
      <vt:lpstr>PowerPoint 演示文稿</vt:lpstr>
      <vt:lpstr>PowerPoint 演示文稿</vt:lpstr>
      <vt:lpstr>2.2.4 主定理法 </vt:lpstr>
      <vt:lpstr>PowerPoint 演示文稿</vt:lpstr>
      <vt:lpstr>对上述定理进行证明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Computer Science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算法设计与分析</dc:title>
  <dc:creator>wangxd</dc:creator>
  <cp:lastModifiedBy>希梦</cp:lastModifiedBy>
  <cp:revision>320</cp:revision>
  <dcterms:created xsi:type="dcterms:W3CDTF">2003-12-16T08:40:21Z</dcterms:created>
  <dcterms:modified xsi:type="dcterms:W3CDTF">2023-05-11T10:58:52Z</dcterms:modified>
</cp:coreProperties>
</file>