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7" r:id="rId1"/>
  </p:sldMasterIdLst>
  <p:notesMasterIdLst>
    <p:notesMasterId r:id="rId60"/>
  </p:notesMasterIdLst>
  <p:sldIdLst>
    <p:sldId id="258" r:id="rId2"/>
    <p:sldId id="430" r:id="rId3"/>
    <p:sldId id="431" r:id="rId4"/>
    <p:sldId id="475" r:id="rId5"/>
    <p:sldId id="476" r:id="rId6"/>
    <p:sldId id="437" r:id="rId7"/>
    <p:sldId id="492" r:id="rId8"/>
    <p:sldId id="493" r:id="rId9"/>
    <p:sldId id="494" r:id="rId10"/>
    <p:sldId id="480" r:id="rId11"/>
    <p:sldId id="495" r:id="rId12"/>
    <p:sldId id="496" r:id="rId13"/>
    <p:sldId id="481" r:id="rId14"/>
    <p:sldId id="497" r:id="rId15"/>
    <p:sldId id="498" r:id="rId16"/>
    <p:sldId id="482" r:id="rId17"/>
    <p:sldId id="499" r:id="rId18"/>
    <p:sldId id="500" r:id="rId19"/>
    <p:sldId id="501" r:id="rId20"/>
    <p:sldId id="502" r:id="rId21"/>
    <p:sldId id="504" r:id="rId22"/>
    <p:sldId id="503" r:id="rId23"/>
    <p:sldId id="505" r:id="rId24"/>
    <p:sldId id="506" r:id="rId25"/>
    <p:sldId id="507" r:id="rId26"/>
    <p:sldId id="508" r:id="rId27"/>
    <p:sldId id="509" r:id="rId28"/>
    <p:sldId id="477" r:id="rId29"/>
    <p:sldId id="483" r:id="rId30"/>
    <p:sldId id="484" r:id="rId31"/>
    <p:sldId id="510" r:id="rId32"/>
    <p:sldId id="406" r:id="rId33"/>
    <p:sldId id="478" r:id="rId34"/>
    <p:sldId id="512" r:id="rId35"/>
    <p:sldId id="513" r:id="rId36"/>
    <p:sldId id="515" r:id="rId37"/>
    <p:sldId id="514" r:id="rId38"/>
    <p:sldId id="516" r:id="rId39"/>
    <p:sldId id="486" r:id="rId40"/>
    <p:sldId id="517" r:id="rId41"/>
    <p:sldId id="518" r:id="rId42"/>
    <p:sldId id="519" r:id="rId43"/>
    <p:sldId id="487" r:id="rId44"/>
    <p:sldId id="520" r:id="rId45"/>
    <p:sldId id="524" r:id="rId46"/>
    <p:sldId id="488" r:id="rId47"/>
    <p:sldId id="521" r:id="rId48"/>
    <p:sldId id="525" r:id="rId49"/>
    <p:sldId id="522" r:id="rId50"/>
    <p:sldId id="489" r:id="rId51"/>
    <p:sldId id="523" r:id="rId52"/>
    <p:sldId id="526" r:id="rId53"/>
    <p:sldId id="490" r:id="rId54"/>
    <p:sldId id="527" r:id="rId55"/>
    <p:sldId id="528" r:id="rId56"/>
    <p:sldId id="491" r:id="rId57"/>
    <p:sldId id="479" r:id="rId58"/>
    <p:sldId id="531" r:id="rId5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2401"/>
    <a:srgbClr val="83A355"/>
    <a:srgbClr val="3907F1"/>
    <a:srgbClr val="2605A1"/>
    <a:srgbClr val="5629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985" autoAdjust="0"/>
    <p:restoredTop sz="86350" autoAdjust="0"/>
  </p:normalViewPr>
  <p:slideViewPr>
    <p:cSldViewPr>
      <p:cViewPr varScale="1">
        <p:scale>
          <a:sx n="62" d="100"/>
          <a:sy n="62" d="100"/>
        </p:scale>
        <p:origin x="954" y="66"/>
      </p:cViewPr>
      <p:guideLst>
        <p:guide orient="horz" pos="2160"/>
        <p:guide pos="2880"/>
      </p:guideLst>
    </p:cSldViewPr>
  </p:slideViewPr>
  <p:outlineViewPr>
    <p:cViewPr>
      <p:scale>
        <a:sx n="33" d="100"/>
        <a:sy n="33" d="100"/>
      </p:scale>
      <p:origin x="144" y="29538"/>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colorful4#1">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3104ED85-3733-4012-8E88-3036544583F2}" type="doc">
      <dgm:prSet loTypeId="urn:microsoft.com/office/officeart/2005/8/layout/equation1" loCatId="process" qsTypeId="urn:microsoft.com/office/officeart/2005/8/quickstyle/simple1#1" qsCatId="simple" csTypeId="urn:microsoft.com/office/officeart/2005/8/colors/colorful4#1" csCatId="colorful" phldr="1"/>
      <dgm:spPr/>
    </dgm:pt>
    <dgm:pt modelId="{F4BA2725-371B-417E-910D-5855FC47E48A}">
      <dgm:prSet phldrT="[文本]" custT="1"/>
      <dgm:spPr/>
      <dgm:t>
        <a:bodyPr/>
        <a:lstStyle/>
        <a:p>
          <a:r>
            <a:rPr lang="zh-CN" altLang="en-US" sz="2000" b="1" dirty="0">
              <a:latin typeface="微软雅黑" panose="020B0503020204020204" pitchFamily="34" charset="-122"/>
              <a:ea typeface="微软雅黑" panose="020B0503020204020204" pitchFamily="34" charset="-122"/>
            </a:rPr>
            <a:t>算法</a:t>
          </a:r>
        </a:p>
      </dgm:t>
    </dgm:pt>
    <dgm:pt modelId="{E8A4B18B-33DE-45A3-BC12-FE327CA83069}" type="parTrans" cxnId="{269C936F-8249-4D5D-96B3-CFFB8BBF21A2}">
      <dgm:prSet/>
      <dgm:spPr/>
      <dgm:t>
        <a:bodyPr/>
        <a:lstStyle/>
        <a:p>
          <a:endParaRPr lang="zh-CN" altLang="en-US">
            <a:latin typeface="微软雅黑" panose="020B0503020204020204" pitchFamily="34" charset="-122"/>
            <a:ea typeface="微软雅黑" panose="020B0503020204020204" pitchFamily="34" charset="-122"/>
          </a:endParaRPr>
        </a:p>
      </dgm:t>
    </dgm:pt>
    <dgm:pt modelId="{1CDD501E-137A-41DB-ACA4-029B7D4BA9A8}" type="sibTrans" cxnId="{269C936F-8249-4D5D-96B3-CFFB8BBF21A2}">
      <dgm:prSet/>
      <dgm:spPr/>
      <dgm:t>
        <a:bodyPr/>
        <a:lstStyle/>
        <a:p>
          <a:endParaRPr lang="zh-CN" altLang="en-US">
            <a:latin typeface="微软雅黑" panose="020B0503020204020204" pitchFamily="34" charset="-122"/>
            <a:ea typeface="微软雅黑" panose="020B0503020204020204" pitchFamily="34" charset="-122"/>
          </a:endParaRPr>
        </a:p>
      </dgm:t>
    </dgm:pt>
    <dgm:pt modelId="{4ABF2C8D-33A4-4ADA-A749-7199C74C817B}">
      <dgm:prSet phldrT="[文本]" custT="1"/>
      <dgm:spPr/>
      <dgm:t>
        <a:bodyPr/>
        <a:lstStyle/>
        <a:p>
          <a:r>
            <a:rPr lang="zh-CN" altLang="en-US" sz="2000" b="1" dirty="0">
              <a:latin typeface="微软雅黑" panose="020B0503020204020204" pitchFamily="34" charset="-122"/>
              <a:ea typeface="微软雅黑" panose="020B0503020204020204" pitchFamily="34" charset="-122"/>
            </a:rPr>
            <a:t>数据结构</a:t>
          </a:r>
        </a:p>
      </dgm:t>
    </dgm:pt>
    <dgm:pt modelId="{93640994-1FD3-4BD7-A344-D96E3EEB1118}" type="parTrans" cxnId="{59CB1BD5-60E6-40E1-825F-38804B3479CE}">
      <dgm:prSet/>
      <dgm:spPr/>
      <dgm:t>
        <a:bodyPr/>
        <a:lstStyle/>
        <a:p>
          <a:endParaRPr lang="zh-CN" altLang="en-US">
            <a:latin typeface="微软雅黑" panose="020B0503020204020204" pitchFamily="34" charset="-122"/>
            <a:ea typeface="微软雅黑" panose="020B0503020204020204" pitchFamily="34" charset="-122"/>
          </a:endParaRPr>
        </a:p>
      </dgm:t>
    </dgm:pt>
    <dgm:pt modelId="{D90BF433-DC91-42E2-B2B2-BC6B037AC925}" type="sibTrans" cxnId="{59CB1BD5-60E6-40E1-825F-38804B3479CE}">
      <dgm:prSet/>
      <dgm:spPr/>
      <dgm:t>
        <a:bodyPr/>
        <a:lstStyle/>
        <a:p>
          <a:endParaRPr lang="zh-CN" altLang="en-US">
            <a:latin typeface="微软雅黑" panose="020B0503020204020204" pitchFamily="34" charset="-122"/>
            <a:ea typeface="微软雅黑" panose="020B0503020204020204" pitchFamily="34" charset="-122"/>
          </a:endParaRPr>
        </a:p>
      </dgm:t>
    </dgm:pt>
    <dgm:pt modelId="{4C643B45-5AEE-4AEF-B517-0496B426FDD1}">
      <dgm:prSet phldrT="[文本]" custT="1"/>
      <dgm:spPr/>
      <dgm:t>
        <a:bodyPr/>
        <a:lstStyle/>
        <a:p>
          <a:r>
            <a:rPr lang="zh-CN" altLang="en-US" sz="2000" b="1" dirty="0">
              <a:latin typeface="微软雅黑" panose="020B0503020204020204" pitchFamily="34" charset="-122"/>
              <a:ea typeface="微软雅黑" panose="020B0503020204020204" pitchFamily="34" charset="-122"/>
            </a:rPr>
            <a:t>程序</a:t>
          </a:r>
        </a:p>
      </dgm:t>
    </dgm:pt>
    <dgm:pt modelId="{90CE8208-DD24-4B01-B423-AC628821714D}" type="parTrans" cxnId="{9E292810-8764-4F25-97B6-3E52F18B36AE}">
      <dgm:prSet/>
      <dgm:spPr/>
      <dgm:t>
        <a:bodyPr/>
        <a:lstStyle/>
        <a:p>
          <a:endParaRPr lang="zh-CN" altLang="en-US">
            <a:latin typeface="微软雅黑" panose="020B0503020204020204" pitchFamily="34" charset="-122"/>
            <a:ea typeface="微软雅黑" panose="020B0503020204020204" pitchFamily="34" charset="-122"/>
          </a:endParaRPr>
        </a:p>
      </dgm:t>
    </dgm:pt>
    <dgm:pt modelId="{351279A0-D80C-458A-AA96-0D83A9DC2DF4}" type="sibTrans" cxnId="{9E292810-8764-4F25-97B6-3E52F18B36AE}">
      <dgm:prSet/>
      <dgm:spPr/>
      <dgm:t>
        <a:bodyPr/>
        <a:lstStyle/>
        <a:p>
          <a:endParaRPr lang="zh-CN" altLang="en-US">
            <a:latin typeface="微软雅黑" panose="020B0503020204020204" pitchFamily="34" charset="-122"/>
            <a:ea typeface="微软雅黑" panose="020B0503020204020204" pitchFamily="34" charset="-122"/>
          </a:endParaRPr>
        </a:p>
      </dgm:t>
    </dgm:pt>
    <dgm:pt modelId="{33D877BD-0955-46F2-BD67-0F2000051E63}" type="pres">
      <dgm:prSet presAssocID="{3104ED85-3733-4012-8E88-3036544583F2}" presName="linearFlow" presStyleCnt="0">
        <dgm:presLayoutVars>
          <dgm:dir/>
          <dgm:resizeHandles val="exact"/>
        </dgm:presLayoutVars>
      </dgm:prSet>
      <dgm:spPr/>
    </dgm:pt>
    <dgm:pt modelId="{F7DCBC70-818C-498E-BC75-FF519042E002}" type="pres">
      <dgm:prSet presAssocID="{F4BA2725-371B-417E-910D-5855FC47E48A}" presName="node" presStyleLbl="node1" presStyleIdx="0" presStyleCnt="3">
        <dgm:presLayoutVars>
          <dgm:bulletEnabled val="1"/>
        </dgm:presLayoutVars>
      </dgm:prSet>
      <dgm:spPr/>
    </dgm:pt>
    <dgm:pt modelId="{F06907A6-9D97-4E94-B3D8-ACE73DB7B4C6}" type="pres">
      <dgm:prSet presAssocID="{1CDD501E-137A-41DB-ACA4-029B7D4BA9A8}" presName="spacerL" presStyleCnt="0"/>
      <dgm:spPr/>
    </dgm:pt>
    <dgm:pt modelId="{45437EEE-7390-410D-BE82-20A4F7247B43}" type="pres">
      <dgm:prSet presAssocID="{1CDD501E-137A-41DB-ACA4-029B7D4BA9A8}" presName="sibTrans" presStyleLbl="sibTrans2D1" presStyleIdx="0" presStyleCnt="2"/>
      <dgm:spPr/>
    </dgm:pt>
    <dgm:pt modelId="{C9D1B84B-3C65-4010-819D-09A52A2BB034}" type="pres">
      <dgm:prSet presAssocID="{1CDD501E-137A-41DB-ACA4-029B7D4BA9A8}" presName="spacerR" presStyleCnt="0"/>
      <dgm:spPr/>
    </dgm:pt>
    <dgm:pt modelId="{5F3F751D-8C68-4246-973D-E7BF15CFDA0E}" type="pres">
      <dgm:prSet presAssocID="{4ABF2C8D-33A4-4ADA-A749-7199C74C817B}" presName="node" presStyleLbl="node1" presStyleIdx="1" presStyleCnt="3">
        <dgm:presLayoutVars>
          <dgm:bulletEnabled val="1"/>
        </dgm:presLayoutVars>
      </dgm:prSet>
      <dgm:spPr/>
    </dgm:pt>
    <dgm:pt modelId="{4614888F-AC55-43F3-8628-899C29DEA287}" type="pres">
      <dgm:prSet presAssocID="{D90BF433-DC91-42E2-B2B2-BC6B037AC925}" presName="spacerL" presStyleCnt="0"/>
      <dgm:spPr/>
    </dgm:pt>
    <dgm:pt modelId="{BDFC27E7-33A3-47EC-88DD-6BF37803C708}" type="pres">
      <dgm:prSet presAssocID="{D90BF433-DC91-42E2-B2B2-BC6B037AC925}" presName="sibTrans" presStyleLbl="sibTrans2D1" presStyleIdx="1" presStyleCnt="2"/>
      <dgm:spPr/>
    </dgm:pt>
    <dgm:pt modelId="{C6574E38-93B7-4109-B692-2F99CA7B9E34}" type="pres">
      <dgm:prSet presAssocID="{D90BF433-DC91-42E2-B2B2-BC6B037AC925}" presName="spacerR" presStyleCnt="0"/>
      <dgm:spPr/>
    </dgm:pt>
    <dgm:pt modelId="{5C829CE4-B61C-4085-85C6-43F88EDBFAF9}" type="pres">
      <dgm:prSet presAssocID="{4C643B45-5AEE-4AEF-B517-0496B426FDD1}" presName="node" presStyleLbl="node1" presStyleIdx="2" presStyleCnt="3">
        <dgm:presLayoutVars>
          <dgm:bulletEnabled val="1"/>
        </dgm:presLayoutVars>
      </dgm:prSet>
      <dgm:spPr/>
    </dgm:pt>
  </dgm:ptLst>
  <dgm:cxnLst>
    <dgm:cxn modelId="{BA3A430D-AE0B-4C63-BD96-9E5D382E6F35}" type="presOf" srcId="{F4BA2725-371B-417E-910D-5855FC47E48A}" destId="{F7DCBC70-818C-498E-BC75-FF519042E002}" srcOrd="0" destOrd="0" presId="urn:microsoft.com/office/officeart/2005/8/layout/equation1"/>
    <dgm:cxn modelId="{9E292810-8764-4F25-97B6-3E52F18B36AE}" srcId="{3104ED85-3733-4012-8E88-3036544583F2}" destId="{4C643B45-5AEE-4AEF-B517-0496B426FDD1}" srcOrd="2" destOrd="0" parTransId="{90CE8208-DD24-4B01-B423-AC628821714D}" sibTransId="{351279A0-D80C-458A-AA96-0D83A9DC2DF4}"/>
    <dgm:cxn modelId="{71BCCE4B-8530-40FF-AE0A-F2EABBCD4FE7}" type="presOf" srcId="{1CDD501E-137A-41DB-ACA4-029B7D4BA9A8}" destId="{45437EEE-7390-410D-BE82-20A4F7247B43}" srcOrd="0" destOrd="0" presId="urn:microsoft.com/office/officeart/2005/8/layout/equation1"/>
    <dgm:cxn modelId="{9666D66B-F4EA-488B-8E99-1B257756DA3B}" type="presOf" srcId="{D90BF433-DC91-42E2-B2B2-BC6B037AC925}" destId="{BDFC27E7-33A3-47EC-88DD-6BF37803C708}" srcOrd="0" destOrd="0" presId="urn:microsoft.com/office/officeart/2005/8/layout/equation1"/>
    <dgm:cxn modelId="{269C936F-8249-4D5D-96B3-CFFB8BBF21A2}" srcId="{3104ED85-3733-4012-8E88-3036544583F2}" destId="{F4BA2725-371B-417E-910D-5855FC47E48A}" srcOrd="0" destOrd="0" parTransId="{E8A4B18B-33DE-45A3-BC12-FE327CA83069}" sibTransId="{1CDD501E-137A-41DB-ACA4-029B7D4BA9A8}"/>
    <dgm:cxn modelId="{3E272F7C-573D-4C78-917A-3EEA93C1B08D}" type="presOf" srcId="{3104ED85-3733-4012-8E88-3036544583F2}" destId="{33D877BD-0955-46F2-BD67-0F2000051E63}" srcOrd="0" destOrd="0" presId="urn:microsoft.com/office/officeart/2005/8/layout/equation1"/>
    <dgm:cxn modelId="{6C5E7AB1-5BA7-477B-BF79-10EAECF29C2B}" type="presOf" srcId="{4ABF2C8D-33A4-4ADA-A749-7199C74C817B}" destId="{5F3F751D-8C68-4246-973D-E7BF15CFDA0E}" srcOrd="0" destOrd="0" presId="urn:microsoft.com/office/officeart/2005/8/layout/equation1"/>
    <dgm:cxn modelId="{1F2E20B2-D98A-4A92-88AB-DF7EFD7054AA}" type="presOf" srcId="{4C643B45-5AEE-4AEF-B517-0496B426FDD1}" destId="{5C829CE4-B61C-4085-85C6-43F88EDBFAF9}" srcOrd="0" destOrd="0" presId="urn:microsoft.com/office/officeart/2005/8/layout/equation1"/>
    <dgm:cxn modelId="{59CB1BD5-60E6-40E1-825F-38804B3479CE}" srcId="{3104ED85-3733-4012-8E88-3036544583F2}" destId="{4ABF2C8D-33A4-4ADA-A749-7199C74C817B}" srcOrd="1" destOrd="0" parTransId="{93640994-1FD3-4BD7-A344-D96E3EEB1118}" sibTransId="{D90BF433-DC91-42E2-B2B2-BC6B037AC925}"/>
    <dgm:cxn modelId="{8C82DFC8-FCD1-44D8-A0FB-AE65BA9B4BBB}" type="presParOf" srcId="{33D877BD-0955-46F2-BD67-0F2000051E63}" destId="{F7DCBC70-818C-498E-BC75-FF519042E002}" srcOrd="0" destOrd="0" presId="urn:microsoft.com/office/officeart/2005/8/layout/equation1"/>
    <dgm:cxn modelId="{FDC9BB97-899D-4D5D-8354-0345E96C5E14}" type="presParOf" srcId="{33D877BD-0955-46F2-BD67-0F2000051E63}" destId="{F06907A6-9D97-4E94-B3D8-ACE73DB7B4C6}" srcOrd="1" destOrd="0" presId="urn:microsoft.com/office/officeart/2005/8/layout/equation1"/>
    <dgm:cxn modelId="{7E3C1FAE-A591-4628-ACB1-BCF4EE529362}" type="presParOf" srcId="{33D877BD-0955-46F2-BD67-0F2000051E63}" destId="{45437EEE-7390-410D-BE82-20A4F7247B43}" srcOrd="2" destOrd="0" presId="urn:microsoft.com/office/officeart/2005/8/layout/equation1"/>
    <dgm:cxn modelId="{C6F6C437-C70A-4E60-A8BF-0B64C71B22E9}" type="presParOf" srcId="{33D877BD-0955-46F2-BD67-0F2000051E63}" destId="{C9D1B84B-3C65-4010-819D-09A52A2BB034}" srcOrd="3" destOrd="0" presId="urn:microsoft.com/office/officeart/2005/8/layout/equation1"/>
    <dgm:cxn modelId="{493EB9AF-A009-4A9B-802A-7604660DFDDC}" type="presParOf" srcId="{33D877BD-0955-46F2-BD67-0F2000051E63}" destId="{5F3F751D-8C68-4246-973D-E7BF15CFDA0E}" srcOrd="4" destOrd="0" presId="urn:microsoft.com/office/officeart/2005/8/layout/equation1"/>
    <dgm:cxn modelId="{1C8B38E4-4EF0-4E38-864D-4862BC8C4B7C}" type="presParOf" srcId="{33D877BD-0955-46F2-BD67-0F2000051E63}" destId="{4614888F-AC55-43F3-8628-899C29DEA287}" srcOrd="5" destOrd="0" presId="urn:microsoft.com/office/officeart/2005/8/layout/equation1"/>
    <dgm:cxn modelId="{E1E9874C-9BEE-4B6D-8A4C-98E14CA28823}" type="presParOf" srcId="{33D877BD-0955-46F2-BD67-0F2000051E63}" destId="{BDFC27E7-33A3-47EC-88DD-6BF37803C708}" srcOrd="6" destOrd="0" presId="urn:microsoft.com/office/officeart/2005/8/layout/equation1"/>
    <dgm:cxn modelId="{AB7BD14A-48B8-42F6-A61A-2F7398511C6C}" type="presParOf" srcId="{33D877BD-0955-46F2-BD67-0F2000051E63}" destId="{C6574E38-93B7-4109-B692-2F99CA7B9E34}" srcOrd="7" destOrd="0" presId="urn:microsoft.com/office/officeart/2005/8/layout/equation1"/>
    <dgm:cxn modelId="{F5C26E89-5F06-4074-9686-2CD16926A41D}" type="presParOf" srcId="{33D877BD-0955-46F2-BD67-0F2000051E63}" destId="{5C829CE4-B61C-4085-85C6-43F88EDBFAF9}" srcOrd="8" destOrd="0" presId="urn:microsoft.com/office/officeart/2005/8/layout/equati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DCBC70-818C-498E-BC75-FF519042E002}">
      <dsp:nvSpPr>
        <dsp:cNvPr id="0" name=""/>
        <dsp:cNvSpPr/>
      </dsp:nvSpPr>
      <dsp:spPr>
        <a:xfrm>
          <a:off x="618" y="645801"/>
          <a:ext cx="819860" cy="819860"/>
        </a:xfrm>
        <a:prstGeom prst="ellips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latin typeface="微软雅黑" panose="020B0503020204020204" pitchFamily="34" charset="-122"/>
              <a:ea typeface="微软雅黑" panose="020B0503020204020204" pitchFamily="34" charset="-122"/>
            </a:rPr>
            <a:t>算法</a:t>
          </a:r>
        </a:p>
      </dsp:txBody>
      <dsp:txXfrm>
        <a:off x="120684" y="765867"/>
        <a:ext cx="579728" cy="579728"/>
      </dsp:txXfrm>
    </dsp:sp>
    <dsp:sp modelId="{45437EEE-7390-410D-BE82-20A4F7247B43}">
      <dsp:nvSpPr>
        <dsp:cNvPr id="0" name=""/>
        <dsp:cNvSpPr/>
      </dsp:nvSpPr>
      <dsp:spPr>
        <a:xfrm>
          <a:off x="887051" y="817972"/>
          <a:ext cx="475519" cy="475519"/>
        </a:xfrm>
        <a:prstGeom prst="mathPlus">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latin typeface="微软雅黑" panose="020B0503020204020204" pitchFamily="34" charset="-122"/>
            <a:ea typeface="微软雅黑" panose="020B0503020204020204" pitchFamily="34" charset="-122"/>
          </a:endParaRPr>
        </a:p>
      </dsp:txBody>
      <dsp:txXfrm>
        <a:off x="950081" y="999810"/>
        <a:ext cx="349459" cy="111843"/>
      </dsp:txXfrm>
    </dsp:sp>
    <dsp:sp modelId="{5F3F751D-8C68-4246-973D-E7BF15CFDA0E}">
      <dsp:nvSpPr>
        <dsp:cNvPr id="0" name=""/>
        <dsp:cNvSpPr/>
      </dsp:nvSpPr>
      <dsp:spPr>
        <a:xfrm>
          <a:off x="1429143" y="645801"/>
          <a:ext cx="819860" cy="819860"/>
        </a:xfrm>
        <a:prstGeom prst="ellipse">
          <a:avLst/>
        </a:prstGeom>
        <a:solidFill>
          <a:schemeClr val="accent4">
            <a:hueOff val="-2232385"/>
            <a:satOff val="13449"/>
            <a:lumOff val="107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latin typeface="微软雅黑" panose="020B0503020204020204" pitchFamily="34" charset="-122"/>
              <a:ea typeface="微软雅黑" panose="020B0503020204020204" pitchFamily="34" charset="-122"/>
            </a:rPr>
            <a:t>数据结构</a:t>
          </a:r>
        </a:p>
      </dsp:txBody>
      <dsp:txXfrm>
        <a:off x="1549209" y="765867"/>
        <a:ext cx="579728" cy="579728"/>
      </dsp:txXfrm>
    </dsp:sp>
    <dsp:sp modelId="{BDFC27E7-33A3-47EC-88DD-6BF37803C708}">
      <dsp:nvSpPr>
        <dsp:cNvPr id="0" name=""/>
        <dsp:cNvSpPr/>
      </dsp:nvSpPr>
      <dsp:spPr>
        <a:xfrm>
          <a:off x="2315576" y="817972"/>
          <a:ext cx="475519" cy="475519"/>
        </a:xfrm>
        <a:prstGeom prst="mathEqual">
          <a:avLst/>
        </a:prstGeom>
        <a:solidFill>
          <a:schemeClr val="accent4">
            <a:hueOff val="-4464770"/>
            <a:satOff val="26899"/>
            <a:lumOff val="215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zh-CN" altLang="en-US" sz="1300" kern="1200">
            <a:latin typeface="微软雅黑" panose="020B0503020204020204" pitchFamily="34" charset="-122"/>
            <a:ea typeface="微软雅黑" panose="020B0503020204020204" pitchFamily="34" charset="-122"/>
          </a:endParaRPr>
        </a:p>
      </dsp:txBody>
      <dsp:txXfrm>
        <a:off x="2378606" y="915929"/>
        <a:ext cx="349459" cy="279605"/>
      </dsp:txXfrm>
    </dsp:sp>
    <dsp:sp modelId="{5C829CE4-B61C-4085-85C6-43F88EDBFAF9}">
      <dsp:nvSpPr>
        <dsp:cNvPr id="0" name=""/>
        <dsp:cNvSpPr/>
      </dsp:nvSpPr>
      <dsp:spPr>
        <a:xfrm>
          <a:off x="2857668" y="645801"/>
          <a:ext cx="819860" cy="819860"/>
        </a:xfrm>
        <a:prstGeom prst="ellipse">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latin typeface="微软雅黑" panose="020B0503020204020204" pitchFamily="34" charset="-122"/>
              <a:ea typeface="微软雅黑" panose="020B0503020204020204" pitchFamily="34" charset="-122"/>
            </a:rPr>
            <a:t>程序</a:t>
          </a:r>
        </a:p>
      </dsp:txBody>
      <dsp:txXfrm>
        <a:off x="2977734" y="765867"/>
        <a:ext cx="579728" cy="579728"/>
      </dsp:txXfrm>
    </dsp:sp>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179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1" sz="1200">
                <a:latin typeface="Times New Roman" pitchFamily="18" charset="0"/>
                <a:ea typeface="宋体" pitchFamily="2" charset="-122"/>
              </a:defRPr>
            </a:lvl1pPr>
          </a:lstStyle>
          <a:p>
            <a:pPr>
              <a:defRPr/>
            </a:pPr>
            <a:endParaRPr lang="en-US" altLang="zh-CN"/>
          </a:p>
        </p:txBody>
      </p:sp>
      <p:sp>
        <p:nvSpPr>
          <p:cNvPr id="16179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kumimoji="1" sz="1200">
                <a:latin typeface="Times New Roman" pitchFamily="18" charset="0"/>
                <a:ea typeface="宋体" pitchFamily="2" charset="-122"/>
              </a:defRPr>
            </a:lvl1pPr>
          </a:lstStyle>
          <a:p>
            <a:pPr>
              <a:defRPr/>
            </a:pPr>
            <a:endParaRPr lang="en-US" altLang="zh-CN"/>
          </a:p>
        </p:txBody>
      </p:sp>
      <p:sp>
        <p:nvSpPr>
          <p:cNvPr id="522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6179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16179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kumimoji="1" sz="1200">
                <a:latin typeface="Times New Roman" pitchFamily="18" charset="0"/>
                <a:ea typeface="宋体" pitchFamily="2" charset="-122"/>
              </a:defRPr>
            </a:lvl1pPr>
          </a:lstStyle>
          <a:p>
            <a:pPr>
              <a:defRPr/>
            </a:pPr>
            <a:endParaRPr lang="en-US" altLang="zh-CN"/>
          </a:p>
        </p:txBody>
      </p:sp>
      <p:sp>
        <p:nvSpPr>
          <p:cNvPr id="16179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kumimoji="1" sz="1200">
                <a:latin typeface="Times New Roman" pitchFamily="18" charset="0"/>
                <a:ea typeface="宋体" pitchFamily="2" charset="-122"/>
              </a:defRPr>
            </a:lvl1pPr>
          </a:lstStyle>
          <a:p>
            <a:pPr>
              <a:defRPr/>
            </a:pPr>
            <a:fld id="{1797741C-FE0B-4652-A3D9-A5340F234935}" type="slidenum">
              <a:rPr lang="en-US" altLang="zh-CN"/>
              <a:pPr>
                <a:defRPr/>
              </a:pPr>
              <a:t>‹#›</a:t>
            </a:fld>
            <a:endParaRPr lang="en-US" altLang="zh-CN"/>
          </a:p>
        </p:txBody>
      </p:sp>
    </p:spTree>
    <p:extLst>
      <p:ext uri="{BB962C8B-B14F-4D97-AF65-F5344CB8AC3E}">
        <p14:creationId xmlns:p14="http://schemas.microsoft.com/office/powerpoint/2010/main" val="181667492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B64F8FE0-C21C-47A0-A9D8-B25B7537C831}" type="slidenum">
              <a:rPr lang="en-US" altLang="zh-CN"/>
              <a:pPr>
                <a:defRPr/>
              </a:pPr>
              <a:t>‹#›</a:t>
            </a:fld>
            <a:endParaRPr lang="en-US" altLang="zh-CN"/>
          </a:p>
        </p:txBody>
      </p:sp>
    </p:spTree>
    <p:extLst>
      <p:ext uri="{BB962C8B-B14F-4D97-AF65-F5344CB8AC3E}">
        <p14:creationId xmlns:p14="http://schemas.microsoft.com/office/powerpoint/2010/main" val="8579495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367EB95D-77A0-4613-B6F8-D1CD8076E210}" type="slidenum">
              <a:rPr lang="en-US" altLang="zh-CN"/>
              <a:pPr>
                <a:defRPr/>
              </a:pPr>
              <a:t>‹#›</a:t>
            </a:fld>
            <a:endParaRPr lang="en-US" altLang="zh-CN"/>
          </a:p>
        </p:txBody>
      </p:sp>
    </p:spTree>
    <p:extLst>
      <p:ext uri="{BB962C8B-B14F-4D97-AF65-F5344CB8AC3E}">
        <p14:creationId xmlns:p14="http://schemas.microsoft.com/office/powerpoint/2010/main" val="34876961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046B5772-AD4B-4AEF-87CB-1C89A56C17B2}" type="slidenum">
              <a:rPr lang="en-US" altLang="zh-CN"/>
              <a:pPr>
                <a:defRPr/>
              </a:pPr>
              <a:t>‹#›</a:t>
            </a:fld>
            <a:endParaRPr lang="en-US" altLang="zh-CN"/>
          </a:p>
        </p:txBody>
      </p:sp>
    </p:spTree>
    <p:extLst>
      <p:ext uri="{BB962C8B-B14F-4D97-AF65-F5344CB8AC3E}">
        <p14:creationId xmlns:p14="http://schemas.microsoft.com/office/powerpoint/2010/main" val="40011809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29459659-482D-4E6A-8D19-8C3630719243}" type="slidenum">
              <a:rPr lang="en-US" altLang="zh-CN"/>
              <a:pPr>
                <a:defRPr/>
              </a:pPr>
              <a:t>‹#›</a:t>
            </a:fld>
            <a:endParaRPr lang="en-US" altLang="zh-CN"/>
          </a:p>
        </p:txBody>
      </p:sp>
    </p:spTree>
    <p:extLst>
      <p:ext uri="{BB962C8B-B14F-4D97-AF65-F5344CB8AC3E}">
        <p14:creationId xmlns:p14="http://schemas.microsoft.com/office/powerpoint/2010/main" val="38075999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FF598610-E959-419A-A82C-3CDE297AF40E}" type="slidenum">
              <a:rPr lang="en-US" altLang="zh-CN"/>
              <a:pPr>
                <a:defRPr/>
              </a:pPr>
              <a:t>‹#›</a:t>
            </a:fld>
            <a:endParaRPr lang="en-US" altLang="zh-CN"/>
          </a:p>
        </p:txBody>
      </p:sp>
    </p:spTree>
    <p:extLst>
      <p:ext uri="{BB962C8B-B14F-4D97-AF65-F5344CB8AC3E}">
        <p14:creationId xmlns:p14="http://schemas.microsoft.com/office/powerpoint/2010/main" val="33500660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79D45DF1-3215-4671-A5CA-2014FA1E496B}" type="slidenum">
              <a:rPr lang="en-US" altLang="zh-CN"/>
              <a:pPr>
                <a:defRPr/>
              </a:pPr>
              <a:t>‹#›</a:t>
            </a:fld>
            <a:endParaRPr lang="en-US" altLang="zh-CN"/>
          </a:p>
        </p:txBody>
      </p:sp>
    </p:spTree>
    <p:extLst>
      <p:ext uri="{BB962C8B-B14F-4D97-AF65-F5344CB8AC3E}">
        <p14:creationId xmlns:p14="http://schemas.microsoft.com/office/powerpoint/2010/main" val="21045762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pPr>
              <a:defRPr/>
            </a:pPr>
            <a:fld id="{5D114052-9D6F-4172-BC61-5D77B4AB91C0}" type="slidenum">
              <a:rPr lang="en-US" altLang="zh-CN"/>
              <a:pPr>
                <a:defRPr/>
              </a:pPr>
              <a:t>‹#›</a:t>
            </a:fld>
            <a:endParaRPr lang="en-US" altLang="zh-CN"/>
          </a:p>
        </p:txBody>
      </p:sp>
    </p:spTree>
    <p:extLst>
      <p:ext uri="{BB962C8B-B14F-4D97-AF65-F5344CB8AC3E}">
        <p14:creationId xmlns:p14="http://schemas.microsoft.com/office/powerpoint/2010/main" val="34723632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pPr>
              <a:defRPr/>
            </a:pPr>
            <a:fld id="{A6ECCEC8-2CE8-44A3-94D6-27CA5AE61CDF}" type="slidenum">
              <a:rPr lang="en-US" altLang="zh-CN"/>
              <a:pPr>
                <a:defRPr/>
              </a:pPr>
              <a:t>‹#›</a:t>
            </a:fld>
            <a:endParaRPr lang="en-US" altLang="zh-CN"/>
          </a:p>
        </p:txBody>
      </p:sp>
    </p:spTree>
    <p:extLst>
      <p:ext uri="{BB962C8B-B14F-4D97-AF65-F5344CB8AC3E}">
        <p14:creationId xmlns:p14="http://schemas.microsoft.com/office/powerpoint/2010/main" val="18352809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pPr>
              <a:defRPr/>
            </a:pPr>
            <a:fld id="{1DA8DA2F-A30D-4CF6-A505-322E2BD4D35A}" type="slidenum">
              <a:rPr lang="en-US" altLang="zh-CN"/>
              <a:pPr>
                <a:defRPr/>
              </a:pPr>
              <a:t>‹#›</a:t>
            </a:fld>
            <a:endParaRPr lang="en-US" altLang="zh-CN"/>
          </a:p>
        </p:txBody>
      </p:sp>
    </p:spTree>
    <p:extLst>
      <p:ext uri="{BB962C8B-B14F-4D97-AF65-F5344CB8AC3E}">
        <p14:creationId xmlns:p14="http://schemas.microsoft.com/office/powerpoint/2010/main" val="1764818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3DC750A4-1D01-4A8A-8664-5DF384F62967}" type="slidenum">
              <a:rPr lang="en-US" altLang="zh-CN"/>
              <a:pPr>
                <a:defRPr/>
              </a:pPr>
              <a:t>‹#›</a:t>
            </a:fld>
            <a:endParaRPr lang="en-US" altLang="zh-CN"/>
          </a:p>
        </p:txBody>
      </p:sp>
    </p:spTree>
    <p:extLst>
      <p:ext uri="{BB962C8B-B14F-4D97-AF65-F5344CB8AC3E}">
        <p14:creationId xmlns:p14="http://schemas.microsoft.com/office/powerpoint/2010/main" val="6882256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7E273A70-FB9E-4570-A3EF-08E951184657}" type="slidenum">
              <a:rPr lang="en-US" altLang="zh-CN"/>
              <a:pPr>
                <a:defRPr/>
              </a:pPr>
              <a:t>‹#›</a:t>
            </a:fld>
            <a:endParaRPr lang="en-US" altLang="zh-CN"/>
          </a:p>
        </p:txBody>
      </p:sp>
    </p:spTree>
    <p:extLst>
      <p:ext uri="{BB962C8B-B14F-4D97-AF65-F5344CB8AC3E}">
        <p14:creationId xmlns:p14="http://schemas.microsoft.com/office/powerpoint/2010/main" val="15677940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2051"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ea typeface="宋体" pitchFamily="2" charset="-122"/>
              </a:defRPr>
            </a:lvl1pPr>
          </a:lstStyle>
          <a:p>
            <a:pPr>
              <a:defRPr/>
            </a:pPr>
            <a:endParaRPr lang="en-US" altLang="zh-CN"/>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ea typeface="宋体" pitchFamily="2" charset="-122"/>
              </a:defRPr>
            </a:lvl1pPr>
          </a:lstStyle>
          <a:p>
            <a:pPr>
              <a:defRPr/>
            </a:pPr>
            <a:endParaRPr lang="en-US" altLang="zh-CN"/>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Arial" charset="0"/>
                <a:ea typeface="宋体" pitchFamily="2" charset="-122"/>
              </a:defRPr>
            </a:lvl1pPr>
          </a:lstStyle>
          <a:p>
            <a:pPr>
              <a:defRPr/>
            </a:pPr>
            <a:fld id="{EB1BA786-8BD4-4342-844A-9C6AF52C334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charset="0"/>
        <a:buChar char="•"/>
        <a:defRPr sz="32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b="1"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b="1"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b="1"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3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2.tmp"/><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5.tmp"/><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9.tmp"/><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zh-CN" altLang="en-US" sz="3200" b="1"/>
              <a:t>第</a:t>
            </a:r>
            <a:r>
              <a:rPr lang="en-US" altLang="zh-CN" sz="3200" b="1"/>
              <a:t>1</a:t>
            </a:r>
            <a:r>
              <a:rPr lang="zh-CN" altLang="en-US" sz="3200" b="1"/>
              <a:t>章  算法概述</a:t>
            </a:r>
          </a:p>
        </p:txBody>
      </p:sp>
      <p:sp>
        <p:nvSpPr>
          <p:cNvPr id="9219" name="Rectangle 3"/>
          <p:cNvSpPr>
            <a:spLocks noGrp="1" noChangeArrowheads="1"/>
          </p:cNvSpPr>
          <p:nvPr>
            <p:ph idx="1"/>
          </p:nvPr>
        </p:nvSpPr>
        <p:spPr>
          <a:xfrm>
            <a:off x="1371600" y="1628775"/>
            <a:ext cx="7772400" cy="4895850"/>
          </a:xfrm>
        </p:spPr>
        <p:txBody>
          <a:bodyPr/>
          <a:lstStyle/>
          <a:p>
            <a:pPr eaLnBrk="1" hangingPunct="1">
              <a:lnSpc>
                <a:spcPct val="150000"/>
              </a:lnSpc>
              <a:buFontTx/>
              <a:buNone/>
            </a:pPr>
            <a:r>
              <a:rPr lang="zh-CN" altLang="en-US" sz="2400" dirty="0"/>
              <a:t>学习要点</a:t>
            </a:r>
            <a:r>
              <a:rPr lang="en-US" altLang="zh-CN" sz="2400" dirty="0"/>
              <a:t>: </a:t>
            </a:r>
          </a:p>
          <a:p>
            <a:pPr eaLnBrk="1" hangingPunct="1">
              <a:lnSpc>
                <a:spcPct val="150000"/>
              </a:lnSpc>
              <a:buFont typeface="Symbol" pitchFamily="18" charset="2"/>
              <a:buChar char="·"/>
            </a:pPr>
            <a:r>
              <a:rPr lang="zh-CN" altLang="en-US" sz="2400" dirty="0"/>
              <a:t>理解算法的概念。</a:t>
            </a:r>
          </a:p>
          <a:p>
            <a:pPr eaLnBrk="1" hangingPunct="1">
              <a:lnSpc>
                <a:spcPct val="150000"/>
              </a:lnSpc>
              <a:buFont typeface="Symbol" pitchFamily="18" charset="2"/>
              <a:buChar char="·"/>
            </a:pPr>
            <a:r>
              <a:rPr lang="zh-CN" altLang="en-US" sz="2400" dirty="0"/>
              <a:t>理解什么是程序，程序与算法的区别和内在联系。</a:t>
            </a:r>
          </a:p>
          <a:p>
            <a:pPr eaLnBrk="1" hangingPunct="1">
              <a:lnSpc>
                <a:spcPct val="150000"/>
              </a:lnSpc>
              <a:buFont typeface="Symbol" pitchFamily="18" charset="2"/>
              <a:buChar char="·"/>
            </a:pPr>
            <a:r>
              <a:rPr lang="zh-CN" altLang="en-US" sz="2400" dirty="0"/>
              <a:t>掌握算法的计算复杂性概念。</a:t>
            </a:r>
          </a:p>
          <a:p>
            <a:pPr eaLnBrk="1" hangingPunct="1">
              <a:lnSpc>
                <a:spcPct val="150000"/>
              </a:lnSpc>
              <a:buFont typeface="Symbol" pitchFamily="18" charset="2"/>
              <a:buChar char="·"/>
            </a:pPr>
            <a:r>
              <a:rPr lang="zh-CN" altLang="en-US" sz="2400" dirty="0"/>
              <a:t>掌握算法渐近复杂性的数学表述。</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1.1.3 </a:t>
            </a:r>
            <a:r>
              <a:rPr lang="zh-CN" altLang="en-US" dirty="0"/>
              <a:t>算法的描述方法</a:t>
            </a:r>
          </a:p>
        </p:txBody>
      </p:sp>
      <p:sp>
        <p:nvSpPr>
          <p:cNvPr id="6" name="内容占位符 4">
            <a:extLst>
              <a:ext uri="{FF2B5EF4-FFF2-40B4-BE49-F238E27FC236}">
                <a16:creationId xmlns:a16="http://schemas.microsoft.com/office/drawing/2014/main" id="{1A73B876-77F0-471A-8F74-E7618A602D94}"/>
              </a:ext>
            </a:extLst>
          </p:cNvPr>
          <p:cNvSpPr>
            <a:spLocks noGrp="1"/>
          </p:cNvSpPr>
          <p:nvPr>
            <p:ph idx="1"/>
          </p:nvPr>
        </p:nvSpPr>
        <p:spPr>
          <a:xfrm>
            <a:off x="628650" y="1508125"/>
            <a:ext cx="7886700" cy="4770755"/>
          </a:xfrm>
        </p:spPr>
        <p:txBody>
          <a:bodyPr>
            <a:noAutofit/>
          </a:bodyPr>
          <a:lstStyle/>
          <a:p>
            <a:pPr marL="0" indent="0">
              <a:lnSpc>
                <a:spcPct val="150000"/>
              </a:lnSpc>
              <a:spcBef>
                <a:spcPts val="0"/>
              </a:spcBef>
              <a:buNone/>
            </a:pPr>
            <a:r>
              <a:rPr lang="zh-CN" altLang="en-US" sz="2400" b="1" dirty="0">
                <a:solidFill>
                  <a:srgbClr val="3333FF"/>
                </a:solidFill>
              </a:rPr>
              <a:t>⑴自然语言</a:t>
            </a:r>
          </a:p>
          <a:p>
            <a:pPr marL="0" indent="0">
              <a:lnSpc>
                <a:spcPct val="150000"/>
              </a:lnSpc>
              <a:spcBef>
                <a:spcPts val="0"/>
              </a:spcBef>
              <a:buNone/>
            </a:pPr>
            <a:r>
              <a:rPr lang="zh-CN" altLang="en-US" sz="2400" dirty="0"/>
              <a:t>优点：容易理解</a:t>
            </a:r>
          </a:p>
          <a:p>
            <a:pPr marL="0" indent="0">
              <a:lnSpc>
                <a:spcPct val="150000"/>
              </a:lnSpc>
              <a:spcBef>
                <a:spcPts val="0"/>
              </a:spcBef>
              <a:buNone/>
            </a:pPr>
            <a:r>
              <a:rPr lang="zh-CN" altLang="en-US" sz="2400" dirty="0"/>
              <a:t>缺点：冗长、二义性</a:t>
            </a:r>
            <a:endParaRPr lang="en-US" altLang="zh-CN" sz="2400" dirty="0"/>
          </a:p>
          <a:p>
            <a:pPr marL="0" indent="0">
              <a:lnSpc>
                <a:spcPct val="150000"/>
              </a:lnSpc>
              <a:spcBef>
                <a:spcPts val="0"/>
              </a:spcBef>
              <a:buNone/>
            </a:pPr>
            <a:r>
              <a:rPr lang="zh-CN" altLang="en-US" sz="2400" dirty="0"/>
              <a:t>注意：避免写成自然段</a:t>
            </a:r>
            <a:endParaRPr lang="zh-CN" altLang="en-US" b="1" dirty="0">
              <a:solidFill>
                <a:srgbClr val="FF0000"/>
              </a:solidFill>
            </a:endParaRPr>
          </a:p>
          <a:p>
            <a:pPr marL="0" indent="0">
              <a:lnSpc>
                <a:spcPct val="150000"/>
              </a:lnSpc>
              <a:spcBef>
                <a:spcPts val="0"/>
              </a:spcBef>
              <a:buNone/>
            </a:pPr>
            <a:endParaRPr lang="zh-CN" altLang="en-US" dirty="0"/>
          </a:p>
        </p:txBody>
      </p:sp>
      <p:sp>
        <p:nvSpPr>
          <p:cNvPr id="7" name="矩形 6">
            <a:extLst>
              <a:ext uri="{FF2B5EF4-FFF2-40B4-BE49-F238E27FC236}">
                <a16:creationId xmlns:a16="http://schemas.microsoft.com/office/drawing/2014/main" id="{C677AD9E-9C0B-4A93-8B87-02808F86DF9E}"/>
              </a:ext>
            </a:extLst>
          </p:cNvPr>
          <p:cNvSpPr/>
          <p:nvPr/>
        </p:nvSpPr>
        <p:spPr>
          <a:xfrm>
            <a:off x="4200057" y="2128691"/>
            <a:ext cx="4813415" cy="4454665"/>
          </a:xfrm>
          <a:prstGeom prst="rect">
            <a:avLst/>
          </a:prstGeom>
          <a:noFill/>
          <a:ln w="38100">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nSpc>
                <a:spcPct val="150000"/>
              </a:lnSpc>
            </a:pPr>
            <a:r>
              <a:rPr lang="zh-CN" altLang="en-US" sz="2400" dirty="0">
                <a:latin typeface="微软雅黑" panose="020B0503020204020204" pitchFamily="34" charset="-122"/>
                <a:ea typeface="微软雅黑" panose="020B0503020204020204" pitchFamily="34" charset="-122"/>
              </a:rPr>
              <a:t>① 输入</a:t>
            </a:r>
            <a:r>
              <a:rPr lang="en-US" altLang="zh-CN" sz="2400" dirty="0">
                <a:latin typeface="微软雅黑" panose="020B0503020204020204" pitchFamily="34" charset="-122"/>
                <a:ea typeface="微软雅黑" panose="020B0503020204020204" pitchFamily="34" charset="-122"/>
              </a:rPr>
              <a:t>m </a:t>
            </a:r>
            <a:r>
              <a:rPr lang="zh-CN" altLang="en-US" sz="2400" dirty="0">
                <a:latin typeface="微软雅黑" panose="020B0503020204020204" pitchFamily="34" charset="-122"/>
                <a:ea typeface="微软雅黑" panose="020B0503020204020204" pitchFamily="34" charset="-122"/>
              </a:rPr>
              <a:t>和</a:t>
            </a:r>
            <a:r>
              <a:rPr lang="en-US" altLang="zh-CN" sz="2400" dirty="0">
                <a:latin typeface="微软雅黑" panose="020B0503020204020204" pitchFamily="34" charset="-122"/>
                <a:ea typeface="微软雅黑" panose="020B0503020204020204" pitchFamily="34" charset="-122"/>
              </a:rPr>
              <a:t>n</a:t>
            </a:r>
            <a:r>
              <a:rPr lang="zh-CN" altLang="en-US" sz="2400" dirty="0">
                <a:latin typeface="微软雅黑" panose="020B0503020204020204" pitchFamily="34" charset="-122"/>
                <a:ea typeface="微软雅黑" panose="020B0503020204020204" pitchFamily="34" charset="-122"/>
              </a:rPr>
              <a:t>；</a:t>
            </a:r>
          </a:p>
          <a:p>
            <a:pPr>
              <a:lnSpc>
                <a:spcPct val="150000"/>
              </a:lnSpc>
            </a:pPr>
            <a:r>
              <a:rPr lang="zh-CN" altLang="en-US" sz="2400" dirty="0">
                <a:latin typeface="微软雅黑" panose="020B0503020204020204" pitchFamily="34" charset="-122"/>
                <a:ea typeface="微软雅黑" panose="020B0503020204020204" pitchFamily="34" charset="-122"/>
              </a:rPr>
              <a:t>② 求</a:t>
            </a:r>
            <a:r>
              <a:rPr lang="en-US" altLang="zh-CN" sz="2400" dirty="0">
                <a:latin typeface="微软雅黑" panose="020B0503020204020204" pitchFamily="34" charset="-122"/>
                <a:ea typeface="微软雅黑" panose="020B0503020204020204" pitchFamily="34" charset="-122"/>
              </a:rPr>
              <a:t>m</a:t>
            </a:r>
            <a:r>
              <a:rPr lang="zh-CN" altLang="en-US" sz="2400" dirty="0">
                <a:latin typeface="微软雅黑" panose="020B0503020204020204" pitchFamily="34" charset="-122"/>
                <a:ea typeface="微软雅黑" panose="020B0503020204020204" pitchFamily="34" charset="-122"/>
              </a:rPr>
              <a:t>除以</a:t>
            </a:r>
            <a:r>
              <a:rPr lang="en-US" altLang="zh-CN" sz="2400" dirty="0">
                <a:latin typeface="微软雅黑" panose="020B0503020204020204" pitchFamily="34" charset="-122"/>
                <a:ea typeface="微软雅黑" panose="020B0503020204020204" pitchFamily="34" charset="-122"/>
              </a:rPr>
              <a:t>n</a:t>
            </a:r>
            <a:r>
              <a:rPr lang="zh-CN" altLang="en-US" sz="2400" dirty="0">
                <a:latin typeface="微软雅黑" panose="020B0503020204020204" pitchFamily="34" charset="-122"/>
                <a:ea typeface="微软雅黑" panose="020B0503020204020204" pitchFamily="34" charset="-122"/>
              </a:rPr>
              <a:t>的余数</a:t>
            </a:r>
            <a:r>
              <a:rPr lang="en-US" altLang="zh-CN" sz="2400" dirty="0">
                <a:latin typeface="微软雅黑" panose="020B0503020204020204" pitchFamily="34" charset="-122"/>
                <a:ea typeface="微软雅黑" panose="020B0503020204020204" pitchFamily="34" charset="-122"/>
              </a:rPr>
              <a:t>r</a:t>
            </a:r>
            <a:r>
              <a:rPr lang="zh-CN" altLang="en-US" sz="2400" dirty="0">
                <a:latin typeface="微软雅黑" panose="020B0503020204020204" pitchFamily="34" charset="-122"/>
                <a:ea typeface="微软雅黑" panose="020B0503020204020204" pitchFamily="34" charset="-122"/>
              </a:rPr>
              <a:t>；</a:t>
            </a:r>
          </a:p>
          <a:p>
            <a:pPr>
              <a:lnSpc>
                <a:spcPct val="150000"/>
              </a:lnSpc>
            </a:pPr>
            <a:r>
              <a:rPr lang="zh-CN" altLang="en-US" sz="2400" dirty="0">
                <a:latin typeface="微软雅黑" panose="020B0503020204020204" pitchFamily="34" charset="-122"/>
                <a:ea typeface="微软雅黑" panose="020B0503020204020204" pitchFamily="34" charset="-122"/>
              </a:rPr>
              <a:t>③ 若</a:t>
            </a:r>
            <a:r>
              <a:rPr lang="en-US" altLang="zh-CN" sz="2400" dirty="0">
                <a:latin typeface="微软雅黑" panose="020B0503020204020204" pitchFamily="34" charset="-122"/>
                <a:ea typeface="微软雅黑" panose="020B0503020204020204" pitchFamily="34" charset="-122"/>
              </a:rPr>
              <a:t>r</a:t>
            </a:r>
            <a:r>
              <a:rPr lang="zh-CN" altLang="en-US" sz="2400" dirty="0">
                <a:latin typeface="微软雅黑" panose="020B0503020204020204" pitchFamily="34" charset="-122"/>
                <a:ea typeface="微软雅黑" panose="020B0503020204020204" pitchFamily="34" charset="-122"/>
              </a:rPr>
              <a:t>等于</a:t>
            </a:r>
            <a:r>
              <a:rPr lang="en-US" altLang="zh-CN" sz="2400" dirty="0">
                <a:latin typeface="微软雅黑" panose="020B0503020204020204" pitchFamily="34" charset="-122"/>
                <a:ea typeface="微软雅黑" panose="020B0503020204020204" pitchFamily="34" charset="-122"/>
              </a:rPr>
              <a:t>0</a:t>
            </a:r>
            <a:r>
              <a:rPr lang="zh-CN" altLang="en-US" sz="2400" dirty="0">
                <a:latin typeface="微软雅黑" panose="020B0503020204020204" pitchFamily="34" charset="-122"/>
                <a:ea typeface="微软雅黑" panose="020B0503020204020204" pitchFamily="34" charset="-122"/>
              </a:rPr>
              <a:t>，则</a:t>
            </a:r>
            <a:r>
              <a:rPr lang="en-US" altLang="zh-CN" sz="2400" dirty="0">
                <a:latin typeface="微软雅黑" panose="020B0503020204020204" pitchFamily="34" charset="-122"/>
                <a:ea typeface="微软雅黑" panose="020B0503020204020204" pitchFamily="34" charset="-122"/>
              </a:rPr>
              <a:t>n</a:t>
            </a:r>
            <a:r>
              <a:rPr lang="zh-CN" altLang="en-US" sz="2400" dirty="0">
                <a:latin typeface="微软雅黑" panose="020B0503020204020204" pitchFamily="34" charset="-122"/>
                <a:ea typeface="微软雅黑" panose="020B0503020204020204" pitchFamily="34" charset="-122"/>
              </a:rPr>
              <a:t>为最大公约数，算法结束；</a:t>
            </a:r>
          </a:p>
          <a:p>
            <a:pPr>
              <a:lnSpc>
                <a:spcPct val="150000"/>
              </a:lnSpc>
            </a:pPr>
            <a:r>
              <a:rPr lang="zh-CN" altLang="en-US" sz="2400" dirty="0">
                <a:latin typeface="微软雅黑" panose="020B0503020204020204" pitchFamily="34" charset="-122"/>
                <a:ea typeface="微软雅黑" panose="020B0503020204020204" pitchFamily="34" charset="-122"/>
              </a:rPr>
              <a:t>否则执行第④步；</a:t>
            </a:r>
          </a:p>
          <a:p>
            <a:pPr>
              <a:lnSpc>
                <a:spcPct val="150000"/>
              </a:lnSpc>
            </a:pPr>
            <a:r>
              <a:rPr lang="zh-CN" altLang="en-US" sz="2400" dirty="0">
                <a:latin typeface="微软雅黑" panose="020B0503020204020204" pitchFamily="34" charset="-122"/>
                <a:ea typeface="微软雅黑" panose="020B0503020204020204" pitchFamily="34" charset="-122"/>
              </a:rPr>
              <a:t>④ 将</a:t>
            </a:r>
            <a:r>
              <a:rPr lang="en-US" altLang="zh-CN" sz="2400" dirty="0">
                <a:latin typeface="微软雅黑" panose="020B0503020204020204" pitchFamily="34" charset="-122"/>
                <a:ea typeface="微软雅黑" panose="020B0503020204020204" pitchFamily="34" charset="-122"/>
              </a:rPr>
              <a:t>n</a:t>
            </a:r>
            <a:r>
              <a:rPr lang="zh-CN" altLang="en-US" sz="2400" dirty="0">
                <a:latin typeface="微软雅黑" panose="020B0503020204020204" pitchFamily="34" charset="-122"/>
                <a:ea typeface="微软雅黑" panose="020B0503020204020204" pitchFamily="34" charset="-122"/>
              </a:rPr>
              <a:t>的值放在</a:t>
            </a:r>
            <a:r>
              <a:rPr lang="en-US" altLang="zh-CN" sz="2400" dirty="0">
                <a:latin typeface="微软雅黑" panose="020B0503020204020204" pitchFamily="34" charset="-122"/>
                <a:ea typeface="微软雅黑" panose="020B0503020204020204" pitchFamily="34" charset="-122"/>
              </a:rPr>
              <a:t>m</a:t>
            </a:r>
            <a:r>
              <a:rPr lang="zh-CN" altLang="en-US" sz="2400" dirty="0">
                <a:latin typeface="微软雅黑" panose="020B0503020204020204" pitchFamily="34" charset="-122"/>
                <a:ea typeface="微软雅黑" panose="020B0503020204020204" pitchFamily="34" charset="-122"/>
              </a:rPr>
              <a:t>中，将</a:t>
            </a:r>
            <a:r>
              <a:rPr lang="en-US" altLang="zh-CN" sz="2400" dirty="0">
                <a:latin typeface="微软雅黑" panose="020B0503020204020204" pitchFamily="34" charset="-122"/>
                <a:ea typeface="微软雅黑" panose="020B0503020204020204" pitchFamily="34" charset="-122"/>
              </a:rPr>
              <a:t>r</a:t>
            </a:r>
            <a:r>
              <a:rPr lang="zh-CN" altLang="en-US" sz="2400" dirty="0">
                <a:latin typeface="微软雅黑" panose="020B0503020204020204" pitchFamily="34" charset="-122"/>
                <a:ea typeface="微软雅黑" panose="020B0503020204020204" pitchFamily="34" charset="-122"/>
              </a:rPr>
              <a:t>的值放在</a:t>
            </a:r>
            <a:r>
              <a:rPr lang="en-US" altLang="zh-CN" sz="2400" dirty="0">
                <a:latin typeface="微软雅黑" panose="020B0503020204020204" pitchFamily="34" charset="-122"/>
                <a:ea typeface="微软雅黑" panose="020B0503020204020204" pitchFamily="34" charset="-122"/>
              </a:rPr>
              <a:t>n</a:t>
            </a:r>
            <a:r>
              <a:rPr lang="zh-CN" altLang="en-US" sz="2400" dirty="0">
                <a:latin typeface="微软雅黑" panose="020B0503020204020204" pitchFamily="34" charset="-122"/>
                <a:ea typeface="微软雅黑" panose="020B0503020204020204" pitchFamily="34" charset="-122"/>
              </a:rPr>
              <a:t>中；</a:t>
            </a:r>
          </a:p>
          <a:p>
            <a:pPr>
              <a:lnSpc>
                <a:spcPct val="150000"/>
              </a:lnSpc>
            </a:pPr>
            <a:r>
              <a:rPr lang="zh-CN" altLang="en-US" sz="2400" dirty="0">
                <a:latin typeface="微软雅黑" panose="020B0503020204020204" pitchFamily="34" charset="-122"/>
                <a:ea typeface="微软雅黑" panose="020B0503020204020204" pitchFamily="34" charset="-122"/>
              </a:rPr>
              <a:t>⑤ 重新执行第②步。</a:t>
            </a:r>
          </a:p>
        </p:txBody>
      </p:sp>
      <p:sp>
        <p:nvSpPr>
          <p:cNvPr id="8" name="矩形 7">
            <a:extLst>
              <a:ext uri="{FF2B5EF4-FFF2-40B4-BE49-F238E27FC236}">
                <a16:creationId xmlns:a16="http://schemas.microsoft.com/office/drawing/2014/main" id="{2D62975C-A3EE-4355-81E5-9785ECD3308A}"/>
              </a:ext>
            </a:extLst>
          </p:cNvPr>
          <p:cNvSpPr/>
          <p:nvPr/>
        </p:nvSpPr>
        <p:spPr>
          <a:xfrm>
            <a:off x="5436096" y="1444737"/>
            <a:ext cx="2031325" cy="461665"/>
          </a:xfrm>
          <a:prstGeom prst="rect">
            <a:avLst/>
          </a:prstGeom>
        </p:spPr>
        <p:txBody>
          <a:bodyPr wrap="none">
            <a:spAutoFit/>
          </a:bodyPr>
          <a:lstStyle/>
          <a:p>
            <a:r>
              <a:rPr lang="zh-CN" altLang="en-US" sz="2400" b="1" dirty="0">
                <a:solidFill>
                  <a:srgbClr val="3333FF"/>
                </a:solidFill>
                <a:latin typeface="微软雅黑" panose="020B0503020204020204" pitchFamily="34" charset="-122"/>
                <a:ea typeface="微软雅黑" panose="020B0503020204020204" pitchFamily="34" charset="-122"/>
              </a:rPr>
              <a:t>欧几里德算法</a:t>
            </a:r>
          </a:p>
        </p:txBody>
      </p:sp>
      <p:grpSp>
        <p:nvGrpSpPr>
          <p:cNvPr id="9" name="组合 8">
            <a:extLst>
              <a:ext uri="{FF2B5EF4-FFF2-40B4-BE49-F238E27FC236}">
                <a16:creationId xmlns:a16="http://schemas.microsoft.com/office/drawing/2014/main" id="{5CF72D0A-CC23-4C3A-A380-125616BB0830}"/>
              </a:ext>
            </a:extLst>
          </p:cNvPr>
          <p:cNvGrpSpPr/>
          <p:nvPr/>
        </p:nvGrpSpPr>
        <p:grpSpPr>
          <a:xfrm>
            <a:off x="249577" y="4365104"/>
            <a:ext cx="3917317" cy="1512168"/>
            <a:chOff x="1187624" y="4360946"/>
            <a:chExt cx="4104456" cy="1512168"/>
          </a:xfrm>
        </p:grpSpPr>
        <p:sp>
          <p:nvSpPr>
            <p:cNvPr id="10" name="圆角矩形 4">
              <a:extLst>
                <a:ext uri="{FF2B5EF4-FFF2-40B4-BE49-F238E27FC236}">
                  <a16:creationId xmlns:a16="http://schemas.microsoft.com/office/drawing/2014/main" id="{274D4B7E-4B7A-4C2F-8647-2A8532390EEF}"/>
                </a:ext>
              </a:extLst>
            </p:cNvPr>
            <p:cNvSpPr/>
            <p:nvPr/>
          </p:nvSpPr>
          <p:spPr>
            <a:xfrm>
              <a:off x="2123728" y="4360946"/>
              <a:ext cx="2232248" cy="1512168"/>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欧几里德算法</a:t>
              </a:r>
            </a:p>
          </p:txBody>
        </p:sp>
        <p:cxnSp>
          <p:nvCxnSpPr>
            <p:cNvPr id="11" name="直接箭头连接符 10">
              <a:extLst>
                <a:ext uri="{FF2B5EF4-FFF2-40B4-BE49-F238E27FC236}">
                  <a16:creationId xmlns:a16="http://schemas.microsoft.com/office/drawing/2014/main" id="{C9768F48-254A-4A42-A68D-79D5F37314DD}"/>
                </a:ext>
              </a:extLst>
            </p:cNvPr>
            <p:cNvCxnSpPr/>
            <p:nvPr/>
          </p:nvCxnSpPr>
          <p:spPr>
            <a:xfrm>
              <a:off x="1187624" y="4869160"/>
              <a:ext cx="936104" cy="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a:extLst>
                <a:ext uri="{FF2B5EF4-FFF2-40B4-BE49-F238E27FC236}">
                  <a16:creationId xmlns:a16="http://schemas.microsoft.com/office/drawing/2014/main" id="{0ABB6977-F4CC-4C01-B6E6-87AFE96C784A}"/>
                </a:ext>
              </a:extLst>
            </p:cNvPr>
            <p:cNvCxnSpPr/>
            <p:nvPr/>
          </p:nvCxnSpPr>
          <p:spPr>
            <a:xfrm>
              <a:off x="1187624" y="5301208"/>
              <a:ext cx="936104" cy="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a:extLst>
                <a:ext uri="{FF2B5EF4-FFF2-40B4-BE49-F238E27FC236}">
                  <a16:creationId xmlns:a16="http://schemas.microsoft.com/office/drawing/2014/main" id="{7FE93E8E-5F95-41C5-972C-4349CE6D3134}"/>
                </a:ext>
              </a:extLst>
            </p:cNvPr>
            <p:cNvCxnSpPr/>
            <p:nvPr/>
          </p:nvCxnSpPr>
          <p:spPr>
            <a:xfrm>
              <a:off x="4355976" y="5117030"/>
              <a:ext cx="936104" cy="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14" name="TextBox 8">
              <a:extLst>
                <a:ext uri="{FF2B5EF4-FFF2-40B4-BE49-F238E27FC236}">
                  <a16:creationId xmlns:a16="http://schemas.microsoft.com/office/drawing/2014/main" id="{79AAC05E-D974-4C7A-92E8-5F0F5436C194}"/>
                </a:ext>
              </a:extLst>
            </p:cNvPr>
            <p:cNvSpPr txBox="1"/>
            <p:nvPr/>
          </p:nvSpPr>
          <p:spPr>
            <a:xfrm>
              <a:off x="1427457" y="4437112"/>
              <a:ext cx="324036" cy="461665"/>
            </a:xfrm>
            <a:prstGeom prst="rect">
              <a:avLst/>
            </a:prstGeom>
            <a:noFill/>
          </p:spPr>
          <p:txBody>
            <a:bodyPr wrap="square" rtlCol="0">
              <a:spAutoFit/>
            </a:bodyPr>
            <a:lstStyle/>
            <a:p>
              <a:r>
                <a:rPr lang="en-US" altLang="zh-CN" sz="2400" i="1" dirty="0">
                  <a:latin typeface="Times New Roman" pitchFamily="18" charset="0"/>
                  <a:cs typeface="Times New Roman" pitchFamily="18" charset="0"/>
                </a:rPr>
                <a:t>m</a:t>
              </a:r>
              <a:endParaRPr lang="zh-CN" altLang="en-US" sz="2400" i="1" dirty="0">
                <a:latin typeface="Times New Roman" pitchFamily="18" charset="0"/>
                <a:cs typeface="Times New Roman" pitchFamily="18" charset="0"/>
              </a:endParaRPr>
            </a:p>
          </p:txBody>
        </p:sp>
        <p:sp>
          <p:nvSpPr>
            <p:cNvPr id="15" name="TextBox 9">
              <a:extLst>
                <a:ext uri="{FF2B5EF4-FFF2-40B4-BE49-F238E27FC236}">
                  <a16:creationId xmlns:a16="http://schemas.microsoft.com/office/drawing/2014/main" id="{4381E9E5-2A45-480F-9927-26A3A3FB7A00}"/>
                </a:ext>
              </a:extLst>
            </p:cNvPr>
            <p:cNvSpPr txBox="1"/>
            <p:nvPr/>
          </p:nvSpPr>
          <p:spPr>
            <a:xfrm>
              <a:off x="1427457" y="5296291"/>
              <a:ext cx="324036" cy="461665"/>
            </a:xfrm>
            <a:prstGeom prst="rect">
              <a:avLst/>
            </a:prstGeom>
            <a:noFill/>
          </p:spPr>
          <p:txBody>
            <a:bodyPr wrap="square" rtlCol="0">
              <a:spAutoFit/>
            </a:bodyPr>
            <a:lstStyle/>
            <a:p>
              <a:r>
                <a:rPr lang="en-US" altLang="zh-CN" sz="2400" i="1" dirty="0">
                  <a:latin typeface="Times New Roman" pitchFamily="18" charset="0"/>
                  <a:cs typeface="Times New Roman" pitchFamily="18" charset="0"/>
                </a:rPr>
                <a:t>n</a:t>
              </a:r>
              <a:endParaRPr lang="zh-CN" altLang="en-US" sz="2400" i="1" dirty="0">
                <a:latin typeface="Times New Roman" pitchFamily="18" charset="0"/>
                <a:cs typeface="Times New Roman" pitchFamily="18" charset="0"/>
              </a:endParaRPr>
            </a:p>
          </p:txBody>
        </p:sp>
        <p:sp>
          <p:nvSpPr>
            <p:cNvPr id="16" name="TextBox 10">
              <a:extLst>
                <a:ext uri="{FF2B5EF4-FFF2-40B4-BE49-F238E27FC236}">
                  <a16:creationId xmlns:a16="http://schemas.microsoft.com/office/drawing/2014/main" id="{17584399-64A4-4DEE-A0AF-3F5DA82B45F4}"/>
                </a:ext>
              </a:extLst>
            </p:cNvPr>
            <p:cNvSpPr txBox="1"/>
            <p:nvPr/>
          </p:nvSpPr>
          <p:spPr>
            <a:xfrm>
              <a:off x="4662010" y="4595353"/>
              <a:ext cx="324036" cy="461665"/>
            </a:xfrm>
            <a:prstGeom prst="rect">
              <a:avLst/>
            </a:prstGeom>
            <a:noFill/>
          </p:spPr>
          <p:txBody>
            <a:bodyPr wrap="square" rtlCol="0">
              <a:spAutoFit/>
            </a:bodyPr>
            <a:lstStyle/>
            <a:p>
              <a:r>
                <a:rPr lang="en-US" altLang="zh-CN" sz="2400" i="1" dirty="0">
                  <a:latin typeface="Times New Roman" pitchFamily="18" charset="0"/>
                  <a:cs typeface="Times New Roman" pitchFamily="18" charset="0"/>
                </a:rPr>
                <a:t>r</a:t>
              </a:r>
              <a:endParaRPr lang="zh-CN" altLang="en-US" sz="2400" i="1" dirty="0">
                <a:latin typeface="Times New Roman" pitchFamily="18" charset="0"/>
                <a:cs typeface="Times New Roman" pitchFamily="18" charset="0"/>
              </a:endParaRPr>
            </a:p>
          </p:txBody>
        </p:sp>
      </p:grpSp>
    </p:spTree>
    <p:extLst>
      <p:ext uri="{BB962C8B-B14F-4D97-AF65-F5344CB8AC3E}">
        <p14:creationId xmlns:p14="http://schemas.microsoft.com/office/powerpoint/2010/main" val="186243185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内容占位符 4">
            <a:extLst>
              <a:ext uri="{FF2B5EF4-FFF2-40B4-BE49-F238E27FC236}">
                <a16:creationId xmlns:a16="http://schemas.microsoft.com/office/drawing/2014/main" id="{B7E53527-6EA2-4C57-A29B-2CF867734081}"/>
              </a:ext>
            </a:extLst>
          </p:cNvPr>
          <p:cNvSpPr>
            <a:spLocks noGrp="1"/>
          </p:cNvSpPr>
          <p:nvPr>
            <p:ph idx="1"/>
          </p:nvPr>
        </p:nvSpPr>
        <p:spPr>
          <a:xfrm>
            <a:off x="532057" y="1268760"/>
            <a:ext cx="4183959" cy="2381296"/>
          </a:xfrm>
        </p:spPr>
        <p:txBody>
          <a:bodyPr>
            <a:noAutofit/>
          </a:bodyPr>
          <a:lstStyle/>
          <a:p>
            <a:pPr marL="0" indent="0">
              <a:lnSpc>
                <a:spcPct val="150000"/>
              </a:lnSpc>
              <a:spcBef>
                <a:spcPts val="0"/>
              </a:spcBef>
              <a:buNone/>
            </a:pPr>
            <a:r>
              <a:rPr lang="zh-CN" altLang="en-US" sz="2400" b="1" dirty="0">
                <a:solidFill>
                  <a:srgbClr val="3333FF"/>
                </a:solidFill>
              </a:rPr>
              <a:t>⑵ 流程图</a:t>
            </a:r>
          </a:p>
          <a:p>
            <a:pPr marL="0" indent="0">
              <a:lnSpc>
                <a:spcPct val="150000"/>
              </a:lnSpc>
              <a:spcBef>
                <a:spcPts val="0"/>
              </a:spcBef>
              <a:buNone/>
            </a:pPr>
            <a:r>
              <a:rPr lang="zh-CN" altLang="en-US" sz="2400" dirty="0"/>
              <a:t>优点：流程直观</a:t>
            </a:r>
          </a:p>
          <a:p>
            <a:pPr marL="0" indent="0">
              <a:lnSpc>
                <a:spcPct val="150000"/>
              </a:lnSpc>
              <a:spcBef>
                <a:spcPts val="0"/>
              </a:spcBef>
              <a:buNone/>
            </a:pPr>
            <a:r>
              <a:rPr lang="zh-CN" altLang="en-US" sz="2400" dirty="0"/>
              <a:t>缺点：缺少严密性、灵活性</a:t>
            </a:r>
          </a:p>
          <a:p>
            <a:pPr marL="0" indent="0">
              <a:lnSpc>
                <a:spcPct val="150000"/>
              </a:lnSpc>
              <a:spcBef>
                <a:spcPts val="0"/>
              </a:spcBef>
              <a:buNone/>
            </a:pPr>
            <a:r>
              <a:rPr lang="zh-CN" altLang="en-US" sz="2400" dirty="0"/>
              <a:t>使用方法：描述简单算法</a:t>
            </a:r>
          </a:p>
        </p:txBody>
      </p:sp>
      <p:sp>
        <p:nvSpPr>
          <p:cNvPr id="18" name="圆角矩形 1">
            <a:extLst>
              <a:ext uri="{FF2B5EF4-FFF2-40B4-BE49-F238E27FC236}">
                <a16:creationId xmlns:a16="http://schemas.microsoft.com/office/drawing/2014/main" id="{F661D3B5-271C-4458-A77F-832B2B3E6C17}"/>
              </a:ext>
            </a:extLst>
          </p:cNvPr>
          <p:cNvSpPr/>
          <p:nvPr/>
        </p:nvSpPr>
        <p:spPr>
          <a:xfrm>
            <a:off x="724437" y="4172756"/>
            <a:ext cx="927279" cy="489397"/>
          </a:xfrm>
          <a:prstGeom prst="round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文本框 18">
            <a:extLst>
              <a:ext uri="{FF2B5EF4-FFF2-40B4-BE49-F238E27FC236}">
                <a16:creationId xmlns:a16="http://schemas.microsoft.com/office/drawing/2014/main" id="{0823E8E7-8FD9-476C-87C5-60A25C36AD9D}"/>
              </a:ext>
            </a:extLst>
          </p:cNvPr>
          <p:cNvSpPr txBox="1"/>
          <p:nvPr/>
        </p:nvSpPr>
        <p:spPr>
          <a:xfrm>
            <a:off x="724437" y="4675032"/>
            <a:ext cx="927279" cy="369332"/>
          </a:xfrm>
          <a:prstGeom prst="rect">
            <a:avLst/>
          </a:prstGeom>
          <a:noFill/>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起止框</a:t>
            </a:r>
          </a:p>
        </p:txBody>
      </p:sp>
      <p:sp>
        <p:nvSpPr>
          <p:cNvPr id="20" name="矩形 19">
            <a:extLst>
              <a:ext uri="{FF2B5EF4-FFF2-40B4-BE49-F238E27FC236}">
                <a16:creationId xmlns:a16="http://schemas.microsoft.com/office/drawing/2014/main" id="{D41AEFE7-EC8E-471C-ABC9-379042D56637}"/>
              </a:ext>
            </a:extLst>
          </p:cNvPr>
          <p:cNvSpPr/>
          <p:nvPr/>
        </p:nvSpPr>
        <p:spPr>
          <a:xfrm>
            <a:off x="1883535" y="4172756"/>
            <a:ext cx="946598" cy="489397"/>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11E41544-79A5-40DE-AC4E-9EAFCC17F3B0}"/>
              </a:ext>
            </a:extLst>
          </p:cNvPr>
          <p:cNvSpPr txBox="1"/>
          <p:nvPr/>
        </p:nvSpPr>
        <p:spPr>
          <a:xfrm>
            <a:off x="1901240" y="4685763"/>
            <a:ext cx="927279" cy="369332"/>
          </a:xfrm>
          <a:prstGeom prst="rect">
            <a:avLst/>
          </a:prstGeom>
          <a:noFill/>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处理框</a:t>
            </a:r>
          </a:p>
        </p:txBody>
      </p:sp>
      <p:sp>
        <p:nvSpPr>
          <p:cNvPr id="22" name="菱形 21">
            <a:extLst>
              <a:ext uri="{FF2B5EF4-FFF2-40B4-BE49-F238E27FC236}">
                <a16:creationId xmlns:a16="http://schemas.microsoft.com/office/drawing/2014/main" id="{9181C6F3-A940-454C-9DCA-36FDA16F53BD}"/>
              </a:ext>
            </a:extLst>
          </p:cNvPr>
          <p:cNvSpPr/>
          <p:nvPr/>
        </p:nvSpPr>
        <p:spPr>
          <a:xfrm>
            <a:off x="3061952" y="4043966"/>
            <a:ext cx="1110803" cy="746975"/>
          </a:xfrm>
          <a:prstGeom prst="diamond">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79023F04-3352-4BD3-8006-9B495BACE047}"/>
              </a:ext>
            </a:extLst>
          </p:cNvPr>
          <p:cNvSpPr txBox="1"/>
          <p:nvPr/>
        </p:nvSpPr>
        <p:spPr>
          <a:xfrm>
            <a:off x="3153713" y="4790940"/>
            <a:ext cx="927279" cy="369332"/>
          </a:xfrm>
          <a:prstGeom prst="rect">
            <a:avLst/>
          </a:prstGeom>
          <a:noFill/>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判断框</a:t>
            </a:r>
          </a:p>
        </p:txBody>
      </p:sp>
      <p:sp>
        <p:nvSpPr>
          <p:cNvPr id="24" name="平行四边形 23">
            <a:extLst>
              <a:ext uri="{FF2B5EF4-FFF2-40B4-BE49-F238E27FC236}">
                <a16:creationId xmlns:a16="http://schemas.microsoft.com/office/drawing/2014/main" id="{BB89333B-2BD7-41DE-80E8-97FAFE172F8C}"/>
              </a:ext>
            </a:extLst>
          </p:cNvPr>
          <p:cNvSpPr/>
          <p:nvPr/>
        </p:nvSpPr>
        <p:spPr>
          <a:xfrm>
            <a:off x="724438" y="5254581"/>
            <a:ext cx="859664" cy="515155"/>
          </a:xfrm>
          <a:prstGeom prst="parallelogram">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箭头连接符 24">
            <a:extLst>
              <a:ext uri="{FF2B5EF4-FFF2-40B4-BE49-F238E27FC236}">
                <a16:creationId xmlns:a16="http://schemas.microsoft.com/office/drawing/2014/main" id="{6F7E11C2-F1D3-4E64-9549-1890D27D3D2C}"/>
              </a:ext>
            </a:extLst>
          </p:cNvPr>
          <p:cNvCxnSpPr/>
          <p:nvPr/>
        </p:nvCxnSpPr>
        <p:spPr>
          <a:xfrm>
            <a:off x="2337515" y="5254580"/>
            <a:ext cx="0" cy="734096"/>
          </a:xfrm>
          <a:prstGeom prst="straightConnector1">
            <a:avLst/>
          </a:prstGeom>
          <a:noFill/>
          <a:ln w="25400">
            <a:solidFill>
              <a:schemeClr val="tx1"/>
            </a:solidFill>
            <a:tailEnd type="triangle"/>
          </a:ln>
        </p:spPr>
        <p:style>
          <a:lnRef idx="2">
            <a:schemeClr val="accent1">
              <a:shade val="50000"/>
            </a:schemeClr>
          </a:lnRef>
          <a:fillRef idx="1">
            <a:schemeClr val="accent1"/>
          </a:fillRef>
          <a:effectRef idx="0">
            <a:schemeClr val="accent1"/>
          </a:effectRef>
          <a:fontRef idx="minor">
            <a:schemeClr val="lt1"/>
          </a:fontRef>
        </p:style>
      </p:cxnSp>
      <p:cxnSp>
        <p:nvCxnSpPr>
          <p:cNvPr id="26" name="直接箭头连接符 25">
            <a:extLst>
              <a:ext uri="{FF2B5EF4-FFF2-40B4-BE49-F238E27FC236}">
                <a16:creationId xmlns:a16="http://schemas.microsoft.com/office/drawing/2014/main" id="{C10EBA80-FF6D-4EB8-ADB1-C4A36E4014D9}"/>
              </a:ext>
            </a:extLst>
          </p:cNvPr>
          <p:cNvCxnSpPr/>
          <p:nvPr/>
        </p:nvCxnSpPr>
        <p:spPr>
          <a:xfrm>
            <a:off x="2511380" y="5550794"/>
            <a:ext cx="642333" cy="0"/>
          </a:xfrm>
          <a:prstGeom prst="straightConnector1">
            <a:avLst/>
          </a:prstGeom>
          <a:noFill/>
          <a:ln w="25400">
            <a:solidFill>
              <a:schemeClr val="tx1"/>
            </a:solidFill>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27" name="文本框 26">
            <a:extLst>
              <a:ext uri="{FF2B5EF4-FFF2-40B4-BE49-F238E27FC236}">
                <a16:creationId xmlns:a16="http://schemas.microsoft.com/office/drawing/2014/main" id="{127D9F20-6B50-4828-8C28-ED4F686E16B3}"/>
              </a:ext>
            </a:extLst>
          </p:cNvPr>
          <p:cNvSpPr txBox="1"/>
          <p:nvPr/>
        </p:nvSpPr>
        <p:spPr>
          <a:xfrm>
            <a:off x="2607971" y="5859751"/>
            <a:ext cx="907961" cy="373487"/>
          </a:xfrm>
          <a:prstGeom prst="rect">
            <a:avLst/>
          </a:prstGeom>
          <a:noFill/>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流程线</a:t>
            </a:r>
          </a:p>
        </p:txBody>
      </p:sp>
      <p:pic>
        <p:nvPicPr>
          <p:cNvPr id="28" name="图片 27">
            <a:extLst>
              <a:ext uri="{FF2B5EF4-FFF2-40B4-BE49-F238E27FC236}">
                <a16:creationId xmlns:a16="http://schemas.microsoft.com/office/drawing/2014/main" id="{C37CC8BD-7999-4B0A-9219-632A3F44E168}"/>
              </a:ext>
            </a:extLst>
          </p:cNvPr>
          <p:cNvPicPr>
            <a:picLocks noChangeAspect="1"/>
          </p:cNvPicPr>
          <p:nvPr/>
        </p:nvPicPr>
        <p:blipFill rotWithShape="1">
          <a:blip r:embed="rId2"/>
          <a:srcRect l="35116" t="4097" r="6131"/>
          <a:stretch>
            <a:fillRect/>
          </a:stretch>
        </p:blipFill>
        <p:spPr>
          <a:xfrm>
            <a:off x="4926168" y="566671"/>
            <a:ext cx="3525592" cy="5666567"/>
          </a:xfrm>
          <a:prstGeom prst="rect">
            <a:avLst/>
          </a:prstGeom>
          <a:noFill/>
          <a:ln w="9525">
            <a:noFill/>
          </a:ln>
        </p:spPr>
      </p:pic>
    </p:spTree>
    <p:extLst>
      <p:ext uri="{BB962C8B-B14F-4D97-AF65-F5344CB8AC3E}">
        <p14:creationId xmlns:p14="http://schemas.microsoft.com/office/powerpoint/2010/main" val="300702864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内容占位符 4">
            <a:extLst>
              <a:ext uri="{FF2B5EF4-FFF2-40B4-BE49-F238E27FC236}">
                <a16:creationId xmlns:a16="http://schemas.microsoft.com/office/drawing/2014/main" id="{C487787B-4349-4690-96BA-913EA9F1E222}"/>
              </a:ext>
            </a:extLst>
          </p:cNvPr>
          <p:cNvSpPr>
            <a:spLocks noGrp="1"/>
          </p:cNvSpPr>
          <p:nvPr>
            <p:ph idx="1"/>
          </p:nvPr>
        </p:nvSpPr>
        <p:spPr>
          <a:xfrm>
            <a:off x="467544" y="1268760"/>
            <a:ext cx="3456384" cy="4536504"/>
          </a:xfrm>
        </p:spPr>
        <p:txBody>
          <a:bodyPr>
            <a:noAutofit/>
          </a:bodyPr>
          <a:lstStyle/>
          <a:p>
            <a:pPr marL="0" indent="0">
              <a:lnSpc>
                <a:spcPct val="150000"/>
              </a:lnSpc>
              <a:spcBef>
                <a:spcPts val="0"/>
              </a:spcBef>
              <a:buNone/>
            </a:pPr>
            <a:r>
              <a:rPr lang="en-US" altLang="zh-CN" sz="2400" b="1" dirty="0">
                <a:solidFill>
                  <a:srgbClr val="3333FF"/>
                </a:solidFill>
              </a:rPr>
              <a:t>(4)</a:t>
            </a:r>
            <a:r>
              <a:rPr lang="zh-CN" altLang="en-US" sz="2400" b="1" dirty="0">
                <a:solidFill>
                  <a:srgbClr val="3333FF"/>
                </a:solidFill>
              </a:rPr>
              <a:t>伪代码（</a:t>
            </a:r>
            <a:r>
              <a:rPr lang="en-US" altLang="zh-CN" sz="2400" b="1" dirty="0" err="1">
                <a:solidFill>
                  <a:srgbClr val="3333FF"/>
                </a:solidFill>
              </a:rPr>
              <a:t>Pseudocode</a:t>
            </a:r>
            <a:r>
              <a:rPr lang="zh-CN" altLang="en-US" sz="2400" b="1" dirty="0">
                <a:solidFill>
                  <a:srgbClr val="3333FF"/>
                </a:solidFill>
              </a:rPr>
              <a:t>）</a:t>
            </a:r>
            <a:r>
              <a:rPr lang="zh-CN" altLang="en-US" sz="2400" dirty="0"/>
              <a:t>介于自然语言和程序设计语言之间的方法，它采用某一程序设计语言的基本语法，操作指令可以结合自然语言来设计。</a:t>
            </a:r>
          </a:p>
          <a:p>
            <a:pPr marL="0" indent="0">
              <a:lnSpc>
                <a:spcPct val="150000"/>
              </a:lnSpc>
              <a:spcBef>
                <a:spcPts val="0"/>
              </a:spcBef>
              <a:buNone/>
            </a:pPr>
            <a:r>
              <a:rPr lang="zh-CN" altLang="en-US" sz="2400" dirty="0"/>
              <a:t>优点：表达能力强，抽象性强，容易理解</a:t>
            </a:r>
          </a:p>
        </p:txBody>
      </p:sp>
      <p:sp>
        <p:nvSpPr>
          <p:cNvPr id="31" name="矩形 30">
            <a:extLst>
              <a:ext uri="{FF2B5EF4-FFF2-40B4-BE49-F238E27FC236}">
                <a16:creationId xmlns:a16="http://schemas.microsoft.com/office/drawing/2014/main" id="{075A34AA-DD7E-49EA-8CD3-8E84B9162263}"/>
              </a:ext>
            </a:extLst>
          </p:cNvPr>
          <p:cNvSpPr/>
          <p:nvPr/>
        </p:nvSpPr>
        <p:spPr>
          <a:xfrm>
            <a:off x="4139752" y="1979928"/>
            <a:ext cx="4089848" cy="3416320"/>
          </a:xfrm>
          <a:prstGeom prst="rect">
            <a:avLst/>
          </a:prstGeom>
          <a:noFill/>
          <a:ln w="38100">
            <a:solidFill>
              <a:srgbClr val="C00000"/>
            </a:solidFill>
            <a:prstDash val="dashDot"/>
          </a:ln>
        </p:spPr>
        <p:txBody>
          <a:bodyPr wrap="square">
            <a:spAutoFit/>
          </a:bodyPr>
          <a:lstStyle/>
          <a:p>
            <a:pPr>
              <a:lnSpc>
                <a:spcPct val="150000"/>
              </a:lnSpc>
            </a:pP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1.r=</a:t>
            </a:r>
            <a:r>
              <a:rPr lang="en-US" altLang="zh-CN" sz="2400" dirty="0" err="1">
                <a:latin typeface="微软雅黑" panose="020B0503020204020204" pitchFamily="34" charset="-122"/>
                <a:ea typeface="微软雅黑" panose="020B0503020204020204" pitchFamily="34" charset="-122"/>
                <a:cs typeface="Times New Roman" panose="02020603050405020304" pitchFamily="18" charset="0"/>
              </a:rPr>
              <a:t>m%n</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a:t>
            </a:r>
          </a:p>
          <a:p>
            <a:pPr>
              <a:lnSpc>
                <a:spcPct val="150000"/>
              </a:lnSpc>
            </a:pP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2. </a:t>
            </a:r>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循环直到 </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r </a:t>
            </a:r>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等于</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0</a:t>
            </a:r>
          </a:p>
          <a:p>
            <a:pPr>
              <a:lnSpc>
                <a:spcPct val="150000"/>
              </a:lnSpc>
            </a:pP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	2.1 m=n;</a:t>
            </a:r>
          </a:p>
          <a:p>
            <a:pPr>
              <a:lnSpc>
                <a:spcPct val="150000"/>
              </a:lnSpc>
            </a:pP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	2.2 n=r;</a:t>
            </a:r>
          </a:p>
          <a:p>
            <a:pPr>
              <a:lnSpc>
                <a:spcPct val="150000"/>
              </a:lnSpc>
            </a:pP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	2.3 r=</a:t>
            </a:r>
            <a:r>
              <a:rPr lang="en-US" altLang="zh-CN" sz="2400" dirty="0" err="1">
                <a:latin typeface="微软雅黑" panose="020B0503020204020204" pitchFamily="34" charset="-122"/>
                <a:ea typeface="微软雅黑" panose="020B0503020204020204" pitchFamily="34" charset="-122"/>
                <a:cs typeface="Times New Roman" panose="02020603050405020304" pitchFamily="18" charset="0"/>
              </a:rPr>
              <a:t>m%n</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a:t>
            </a:r>
          </a:p>
          <a:p>
            <a:pPr>
              <a:lnSpc>
                <a:spcPct val="150000"/>
              </a:lnSpc>
            </a:pP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3. </a:t>
            </a:r>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输出 </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n ;</a:t>
            </a:r>
            <a:endParaRPr lang="zh-CN" altLang="en-US" sz="24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65201098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1.1.4 </a:t>
            </a:r>
            <a:r>
              <a:rPr lang="zh-CN" altLang="en-US" dirty="0"/>
              <a:t>解决问题的基本步骤</a:t>
            </a:r>
          </a:p>
        </p:txBody>
      </p:sp>
      <p:sp>
        <p:nvSpPr>
          <p:cNvPr id="5" name="内容占位符 4"/>
          <p:cNvSpPr>
            <a:spLocks noGrp="1"/>
          </p:cNvSpPr>
          <p:nvPr>
            <p:ph idx="1"/>
          </p:nvPr>
        </p:nvSpPr>
        <p:spPr>
          <a:xfrm>
            <a:off x="611560" y="1417638"/>
            <a:ext cx="8075240" cy="5544616"/>
          </a:xfrm>
        </p:spPr>
        <p:txBody>
          <a:bodyPr>
            <a:noAutofit/>
          </a:bodyPr>
          <a:lstStyle/>
          <a:p>
            <a:pPr marL="0" indent="0" eaLnBrk="1" hangingPunct="1">
              <a:buNone/>
            </a:pPr>
            <a:r>
              <a:rPr lang="zh-CN" altLang="en-US" sz="2400" dirty="0"/>
              <a:t>求解一个具体的问题，需要根据具体问题的需求来设计合适的算法，一般步骤描述如下。 </a:t>
            </a:r>
            <a:endParaRPr lang="en-US" altLang="zh-CN" sz="2400" dirty="0"/>
          </a:p>
          <a:p>
            <a:pPr marL="0" indent="0" eaLnBrk="1" hangingPunct="1">
              <a:buNone/>
            </a:pPr>
            <a:r>
              <a:rPr lang="zh-CN" altLang="en-US" sz="2400" dirty="0">
                <a:solidFill>
                  <a:srgbClr val="D60093"/>
                </a:solidFill>
                <a:latin typeface="微软雅黑" panose="020B0503020204020204" pitchFamily="34" charset="-122"/>
                <a:ea typeface="微软雅黑" panose="020B0503020204020204" pitchFamily="34" charset="-122"/>
              </a:rPr>
              <a:t>（</a:t>
            </a:r>
            <a:r>
              <a:rPr lang="en-US" altLang="zh-CN" sz="2400" dirty="0">
                <a:solidFill>
                  <a:srgbClr val="D60093"/>
                </a:solidFill>
                <a:latin typeface="微软雅黑" panose="020B0503020204020204" pitchFamily="34" charset="-122"/>
                <a:ea typeface="微软雅黑" panose="020B0503020204020204" pitchFamily="34" charset="-122"/>
              </a:rPr>
              <a:t>1</a:t>
            </a:r>
            <a:r>
              <a:rPr lang="zh-CN" altLang="en-US" sz="2400" dirty="0">
                <a:solidFill>
                  <a:srgbClr val="D60093"/>
                </a:solidFill>
                <a:latin typeface="微软雅黑" panose="020B0503020204020204" pitchFamily="34" charset="-122"/>
                <a:ea typeface="微软雅黑" panose="020B0503020204020204" pitchFamily="34" charset="-122"/>
              </a:rPr>
              <a:t>）准确理解、分析问题：</a:t>
            </a:r>
            <a:r>
              <a:rPr lang="zh-CN" altLang="en-US" sz="2400" dirty="0"/>
              <a:t>能够准确、完整地理解并描述所提出的问题是解决该问题的 第一步。 </a:t>
            </a:r>
            <a:endParaRPr lang="en-US" altLang="zh-CN" sz="2400" dirty="0"/>
          </a:p>
          <a:p>
            <a:pPr marL="0" indent="0" eaLnBrk="1" hangingPunct="1">
              <a:buNone/>
            </a:pPr>
            <a:r>
              <a:rPr lang="zh-CN" altLang="en-US" sz="2400" dirty="0">
                <a:solidFill>
                  <a:srgbClr val="D60093"/>
                </a:solidFill>
                <a:latin typeface="微软雅黑" panose="020B0503020204020204" pitchFamily="34" charset="-122"/>
                <a:ea typeface="微软雅黑" panose="020B0503020204020204" pitchFamily="34" charset="-122"/>
              </a:rPr>
              <a:t>（</a:t>
            </a:r>
            <a:r>
              <a:rPr lang="en-US" altLang="zh-CN" sz="2400" dirty="0">
                <a:solidFill>
                  <a:srgbClr val="D60093"/>
                </a:solidFill>
                <a:latin typeface="微软雅黑" panose="020B0503020204020204" pitchFamily="34" charset="-122"/>
                <a:ea typeface="微软雅黑" panose="020B0503020204020204" pitchFamily="34" charset="-122"/>
              </a:rPr>
              <a:t>2</a:t>
            </a:r>
            <a:r>
              <a:rPr lang="zh-CN" altLang="en-US" sz="2400" dirty="0">
                <a:solidFill>
                  <a:srgbClr val="D60093"/>
                </a:solidFill>
                <a:latin typeface="微软雅黑" panose="020B0503020204020204" pitchFamily="34" charset="-122"/>
                <a:ea typeface="微软雅黑" panose="020B0503020204020204" pitchFamily="34" charset="-122"/>
              </a:rPr>
              <a:t>）建立数学模型：</a:t>
            </a:r>
            <a:r>
              <a:rPr lang="zh-CN" altLang="en-US" sz="2400" dirty="0"/>
              <a:t>想用计算机解决实际问题，必须针对该问题进行数学建模，也就是 准确构造适合该问题的数学模型。</a:t>
            </a:r>
            <a:endParaRPr lang="en-US" altLang="zh-CN" sz="2400" dirty="0"/>
          </a:p>
          <a:p>
            <a:pPr marL="0" indent="0" eaLnBrk="1" hangingPunct="1">
              <a:buNone/>
            </a:pPr>
            <a:r>
              <a:rPr lang="zh-CN" altLang="en-US" sz="2400" dirty="0">
                <a:solidFill>
                  <a:srgbClr val="D60093"/>
                </a:solidFill>
                <a:latin typeface="微软雅黑" panose="020B0503020204020204" pitchFamily="34" charset="-122"/>
                <a:ea typeface="微软雅黑" panose="020B0503020204020204" pitchFamily="34" charset="-122"/>
              </a:rPr>
              <a:t>（</a:t>
            </a:r>
            <a:r>
              <a:rPr lang="en-US" altLang="zh-CN" sz="2400" dirty="0">
                <a:solidFill>
                  <a:srgbClr val="D60093"/>
                </a:solidFill>
                <a:latin typeface="微软雅黑" panose="020B0503020204020204" pitchFamily="34" charset="-122"/>
                <a:ea typeface="微软雅黑" panose="020B0503020204020204" pitchFamily="34" charset="-122"/>
              </a:rPr>
              <a:t>3</a:t>
            </a:r>
            <a:r>
              <a:rPr lang="zh-CN" altLang="en-US" sz="2400" dirty="0">
                <a:solidFill>
                  <a:srgbClr val="D60093"/>
                </a:solidFill>
                <a:latin typeface="微软雅黑" panose="020B0503020204020204" pitchFamily="34" charset="-122"/>
                <a:ea typeface="微软雅黑" panose="020B0503020204020204" pitchFamily="34" charset="-122"/>
              </a:rPr>
              <a:t>）设计算法：</a:t>
            </a:r>
            <a:r>
              <a:rPr lang="zh-CN" altLang="en-US" sz="2400" dirty="0"/>
              <a:t>算法设计是指设计求解某一特定类型问题的一系列步骤，这些步骤可以 通过计算机的基本操作来实现。</a:t>
            </a:r>
            <a:r>
              <a:rPr lang="zh-CN" altLang="en-US" sz="2400" dirty="0">
                <a:solidFill>
                  <a:srgbClr val="FF0000"/>
                </a:solidFill>
              </a:rPr>
              <a:t>算法设计要同时结合数据结构的设计</a:t>
            </a:r>
            <a:r>
              <a:rPr lang="zh-CN" altLang="en-US" sz="2400" dirty="0"/>
              <a:t>，也就是选取合适的存储 方式，设计完毕并证明算法的正确性。 </a:t>
            </a:r>
          </a:p>
        </p:txBody>
      </p:sp>
    </p:spTree>
    <p:extLst>
      <p:ext uri="{BB962C8B-B14F-4D97-AF65-F5344CB8AC3E}">
        <p14:creationId xmlns:p14="http://schemas.microsoft.com/office/powerpoint/2010/main" val="265836996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611560" y="260648"/>
            <a:ext cx="8352928" cy="6480720"/>
          </a:xfrm>
        </p:spPr>
        <p:txBody>
          <a:bodyPr>
            <a:normAutofit fontScale="85000" lnSpcReduction="10000"/>
          </a:bodyPr>
          <a:lstStyle/>
          <a:p>
            <a:pPr marL="0" indent="0" eaLnBrk="1" hangingPunct="1">
              <a:lnSpc>
                <a:spcPct val="150000"/>
              </a:lnSpc>
              <a:buNone/>
            </a:pPr>
            <a:r>
              <a:rPr lang="zh-CN" altLang="en-US" sz="2600" dirty="0">
                <a:solidFill>
                  <a:srgbClr val="D60093"/>
                </a:solidFill>
                <a:latin typeface="微软雅黑" panose="020B0503020204020204" pitchFamily="34" charset="-122"/>
                <a:ea typeface="微软雅黑" panose="020B0503020204020204" pitchFamily="34" charset="-122"/>
              </a:rPr>
              <a:t>（</a:t>
            </a:r>
            <a:r>
              <a:rPr lang="en-US" altLang="zh-CN" sz="2600" dirty="0">
                <a:solidFill>
                  <a:srgbClr val="D60093"/>
                </a:solidFill>
                <a:latin typeface="微软雅黑" panose="020B0503020204020204" pitchFamily="34" charset="-122"/>
                <a:ea typeface="微软雅黑" panose="020B0503020204020204" pitchFamily="34" charset="-122"/>
              </a:rPr>
              <a:t>4</a:t>
            </a:r>
            <a:r>
              <a:rPr lang="zh-CN" altLang="en-US" sz="2600" dirty="0">
                <a:solidFill>
                  <a:srgbClr val="D60093"/>
                </a:solidFill>
                <a:latin typeface="微软雅黑" panose="020B0503020204020204" pitchFamily="34" charset="-122"/>
                <a:ea typeface="微软雅黑" panose="020B0503020204020204" pitchFamily="34" charset="-122"/>
              </a:rPr>
              <a:t>）分析算法：</a:t>
            </a:r>
            <a:r>
              <a:rPr lang="zh-CN" altLang="en-US" sz="2400" dirty="0"/>
              <a:t>分析算法的主要目的是估算该算法所需的内存空间和运行时间，并衡量 算法的优劣。</a:t>
            </a:r>
            <a:r>
              <a:rPr lang="zh-CN" altLang="en-US" sz="2400" dirty="0">
                <a:solidFill>
                  <a:srgbClr val="FF0000"/>
                </a:solidFill>
              </a:rPr>
              <a:t>通常将时间和空间的增长率作为衡量的标准。 </a:t>
            </a:r>
            <a:endParaRPr lang="en-US" altLang="zh-CN" sz="2400" dirty="0">
              <a:solidFill>
                <a:srgbClr val="FF0000"/>
              </a:solidFill>
            </a:endParaRPr>
          </a:p>
          <a:p>
            <a:pPr marL="0" indent="0" eaLnBrk="1" hangingPunct="1">
              <a:lnSpc>
                <a:spcPct val="150000"/>
              </a:lnSpc>
              <a:buNone/>
            </a:pPr>
            <a:r>
              <a:rPr lang="zh-CN" altLang="en-US" sz="2600" dirty="0">
                <a:solidFill>
                  <a:srgbClr val="D60093"/>
                </a:solidFill>
                <a:latin typeface="微软雅黑" panose="020B0503020204020204" pitchFamily="34" charset="-122"/>
                <a:ea typeface="微软雅黑" panose="020B0503020204020204" pitchFamily="34" charset="-122"/>
              </a:rPr>
              <a:t>（</a:t>
            </a:r>
            <a:r>
              <a:rPr lang="en-US" altLang="zh-CN" sz="2600" dirty="0">
                <a:solidFill>
                  <a:srgbClr val="D60093"/>
                </a:solidFill>
                <a:latin typeface="微软雅黑" panose="020B0503020204020204" pitchFamily="34" charset="-122"/>
                <a:ea typeface="微软雅黑" panose="020B0503020204020204" pitchFamily="34" charset="-122"/>
              </a:rPr>
              <a:t>5</a:t>
            </a:r>
            <a:r>
              <a:rPr lang="zh-CN" altLang="en-US" sz="2600" dirty="0">
                <a:solidFill>
                  <a:srgbClr val="D60093"/>
                </a:solidFill>
                <a:latin typeface="微软雅黑" panose="020B0503020204020204" pitchFamily="34" charset="-122"/>
                <a:ea typeface="微软雅黑" panose="020B0503020204020204" pitchFamily="34" charset="-122"/>
              </a:rPr>
              <a:t>）编程实现算法：</a:t>
            </a:r>
            <a:r>
              <a:rPr lang="zh-CN" altLang="en-US" sz="2400" dirty="0"/>
              <a:t>根据选用的程序设计语言，将该算法编程实现以便具体解决实际问题，如：有哪些变量，分别是什么类型的变量？是否包含数组？是否包含函数？等等。算法的 实现方式，对运算速度和所需内存容量都有很大影响。 </a:t>
            </a:r>
            <a:endParaRPr lang="en-US" altLang="zh-CN" sz="2400" dirty="0"/>
          </a:p>
          <a:p>
            <a:pPr marL="0" indent="0" eaLnBrk="1" hangingPunct="1">
              <a:lnSpc>
                <a:spcPct val="150000"/>
              </a:lnSpc>
              <a:buNone/>
            </a:pPr>
            <a:r>
              <a:rPr lang="zh-CN" altLang="en-US" sz="2600" dirty="0">
                <a:solidFill>
                  <a:srgbClr val="D60093"/>
                </a:solidFill>
                <a:latin typeface="微软雅黑" panose="020B0503020204020204" pitchFamily="34" charset="-122"/>
                <a:ea typeface="微软雅黑" panose="020B0503020204020204" pitchFamily="34" charset="-122"/>
              </a:rPr>
              <a:t>（</a:t>
            </a:r>
            <a:r>
              <a:rPr lang="en-US" altLang="zh-CN" sz="2600" dirty="0">
                <a:solidFill>
                  <a:srgbClr val="D60093"/>
                </a:solidFill>
                <a:latin typeface="微软雅黑" panose="020B0503020204020204" pitchFamily="34" charset="-122"/>
                <a:ea typeface="微软雅黑" panose="020B0503020204020204" pitchFamily="34" charset="-122"/>
              </a:rPr>
              <a:t>6</a:t>
            </a:r>
            <a:r>
              <a:rPr lang="zh-CN" altLang="en-US" sz="2600" dirty="0">
                <a:solidFill>
                  <a:srgbClr val="D60093"/>
                </a:solidFill>
                <a:latin typeface="微软雅黑" panose="020B0503020204020204" pitchFamily="34" charset="-122"/>
                <a:ea typeface="微软雅黑" panose="020B0503020204020204" pitchFamily="34" charset="-122"/>
              </a:rPr>
              <a:t>）调试、测试程序：</a:t>
            </a:r>
            <a:r>
              <a:rPr lang="zh-CN" altLang="en-US" sz="2400" dirty="0"/>
              <a:t>调试成功后进行测试，以便验证算法的功能正确与否。 </a:t>
            </a:r>
            <a:endParaRPr lang="en-US" altLang="zh-CN" sz="2400" dirty="0"/>
          </a:p>
          <a:p>
            <a:pPr marL="0" indent="0" eaLnBrk="1" hangingPunct="1">
              <a:lnSpc>
                <a:spcPct val="150000"/>
              </a:lnSpc>
              <a:buNone/>
            </a:pPr>
            <a:r>
              <a:rPr lang="zh-CN" altLang="en-US" sz="2600" dirty="0">
                <a:solidFill>
                  <a:srgbClr val="D60093"/>
                </a:solidFill>
                <a:latin typeface="微软雅黑" panose="020B0503020204020204" pitchFamily="34" charset="-122"/>
                <a:ea typeface="微软雅黑" panose="020B0503020204020204" pitchFamily="34" charset="-122"/>
              </a:rPr>
              <a:t>（</a:t>
            </a:r>
            <a:r>
              <a:rPr lang="en-US" altLang="zh-CN" sz="2600" dirty="0">
                <a:solidFill>
                  <a:srgbClr val="D60093"/>
                </a:solidFill>
                <a:latin typeface="微软雅黑" panose="020B0503020204020204" pitchFamily="34" charset="-122"/>
                <a:ea typeface="微软雅黑" panose="020B0503020204020204" pitchFamily="34" charset="-122"/>
              </a:rPr>
              <a:t>7</a:t>
            </a:r>
            <a:r>
              <a:rPr lang="zh-CN" altLang="en-US" sz="2600" dirty="0">
                <a:solidFill>
                  <a:srgbClr val="D60093"/>
                </a:solidFill>
                <a:latin typeface="微软雅黑" panose="020B0503020204020204" pitchFamily="34" charset="-122"/>
                <a:ea typeface="微软雅黑" panose="020B0503020204020204" pitchFamily="34" charset="-122"/>
              </a:rPr>
              <a:t>）编制、整理文档：</a:t>
            </a:r>
            <a:r>
              <a:rPr lang="zh-CN" altLang="en-US" sz="2400" dirty="0"/>
              <a:t>编制文档的目的是让人了解你编写的算法。首先要把代码编写清楚，同时还要采用注释的方式。需编制、整理的文档还包括算法的流程图、求解该 问题时各阶段的有关记录、算法的论述、算法测试结果、对输入</a:t>
            </a:r>
            <a:r>
              <a:rPr lang="en-US" altLang="zh-CN" sz="2400" dirty="0"/>
              <a:t>/</a:t>
            </a:r>
            <a:r>
              <a:rPr lang="zh-CN" altLang="en-US" sz="2400" dirty="0"/>
              <a:t>输出的要求及格式的详 细描述等。 </a:t>
            </a:r>
            <a:endParaRPr lang="en-US" altLang="zh-CN" sz="2400" dirty="0"/>
          </a:p>
          <a:p>
            <a:pPr marL="0" indent="0" eaLnBrk="1" hangingPunct="1">
              <a:lnSpc>
                <a:spcPct val="150000"/>
              </a:lnSpc>
              <a:buNone/>
            </a:pPr>
            <a:r>
              <a:rPr lang="zh-CN" altLang="en-US" sz="2400" dirty="0"/>
              <a:t>在以上求解问题的步骤中，</a:t>
            </a:r>
            <a:r>
              <a:rPr lang="zh-CN" altLang="en-US" sz="2400" dirty="0">
                <a:solidFill>
                  <a:srgbClr val="FF0000"/>
                </a:solidFill>
              </a:rPr>
              <a:t>设计算法</a:t>
            </a:r>
            <a:r>
              <a:rPr lang="zh-CN" altLang="en-US" sz="2400" dirty="0"/>
              <a:t>是解决问题的核心。 </a:t>
            </a:r>
          </a:p>
        </p:txBody>
      </p:sp>
    </p:spTree>
    <p:extLst>
      <p:ext uri="{BB962C8B-B14F-4D97-AF65-F5344CB8AC3E}">
        <p14:creationId xmlns:p14="http://schemas.microsoft.com/office/powerpoint/2010/main" val="261841813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Organization Chart 9">
            <a:extLst>
              <a:ext uri="{FF2B5EF4-FFF2-40B4-BE49-F238E27FC236}">
                <a16:creationId xmlns:a16="http://schemas.microsoft.com/office/drawing/2014/main" id="{799CE738-1F8B-4068-960E-1DEB2AC1649C}"/>
              </a:ext>
            </a:extLst>
          </p:cNvPr>
          <p:cNvGrpSpPr>
            <a:grpSpLocks/>
          </p:cNvGrpSpPr>
          <p:nvPr/>
        </p:nvGrpSpPr>
        <p:grpSpPr bwMode="auto">
          <a:xfrm>
            <a:off x="3675062" y="4076629"/>
            <a:ext cx="2087563" cy="1873322"/>
            <a:chOff x="2365" y="4038"/>
            <a:chExt cx="1315" cy="1712"/>
          </a:xfrm>
        </p:grpSpPr>
        <p:sp>
          <p:nvSpPr>
            <p:cNvPr id="6" name="Rectangle 72">
              <a:extLst>
                <a:ext uri="{FF2B5EF4-FFF2-40B4-BE49-F238E27FC236}">
                  <a16:creationId xmlns:a16="http://schemas.microsoft.com/office/drawing/2014/main" id="{865B313F-E0A7-452D-9164-C60A43A64E36}"/>
                </a:ext>
              </a:extLst>
            </p:cNvPr>
            <p:cNvSpPr>
              <a:spLocks noChangeArrowheads="1"/>
            </p:cNvSpPr>
            <p:nvPr/>
          </p:nvSpPr>
          <p:spPr bwMode="auto">
            <a:xfrm>
              <a:off x="2365" y="4038"/>
              <a:ext cx="1315" cy="396"/>
            </a:xfrm>
            <a:prstGeom prst="diamond">
              <a:avLst/>
            </a:prstGeom>
            <a:solidFill>
              <a:schemeClr val="bg1"/>
            </a:solidFill>
            <a:ln w="25400">
              <a:solidFill>
                <a:srgbClr val="008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buClrTx/>
                <a:buSzTx/>
                <a:buFontTx/>
                <a:buNone/>
                <a:tabLst/>
              </a:pPr>
              <a:r>
                <a:rPr kumimoji="1" lang="zh-CN" altLang="en-US" sz="2000" b="0" i="0" u="none" strike="noStrike" cap="none" normalizeH="0" baseline="0">
                  <a:ln>
                    <a:noFill/>
                  </a:ln>
                  <a:solidFill>
                    <a:srgbClr val="3907F1"/>
                  </a:solidFill>
                  <a:effectLst/>
                  <a:latin typeface="Arial" charset="0"/>
                  <a:ea typeface="宋体" pitchFamily="2" charset="-122"/>
                </a:rPr>
                <a:t>证明正确性</a:t>
              </a:r>
            </a:p>
          </p:txBody>
        </p:sp>
        <p:sp>
          <p:nvSpPr>
            <p:cNvPr id="7" name="Rectangle 73">
              <a:extLst>
                <a:ext uri="{FF2B5EF4-FFF2-40B4-BE49-F238E27FC236}">
                  <a16:creationId xmlns:a16="http://schemas.microsoft.com/office/drawing/2014/main" id="{A73BE01D-A7D8-47E0-BA05-2D35F3AEF5A5}"/>
                </a:ext>
              </a:extLst>
            </p:cNvPr>
            <p:cNvSpPr>
              <a:spLocks noChangeArrowheads="1"/>
            </p:cNvSpPr>
            <p:nvPr/>
          </p:nvSpPr>
          <p:spPr bwMode="auto">
            <a:xfrm>
              <a:off x="2469" y="4696"/>
              <a:ext cx="1134" cy="396"/>
            </a:xfrm>
            <a:prstGeom prst="rect">
              <a:avLst/>
            </a:prstGeom>
            <a:solidFill>
              <a:schemeClr val="bg1"/>
            </a:solidFill>
            <a:ln w="25400">
              <a:solidFill>
                <a:srgbClr val="008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buClrTx/>
                <a:buSzTx/>
                <a:buFontTx/>
                <a:buNone/>
                <a:tabLst/>
              </a:pPr>
              <a:r>
                <a:rPr kumimoji="1" lang="zh-CN" altLang="en-US" sz="2000" b="0" i="0" u="none" strike="noStrike" cap="none" normalizeH="0" baseline="0">
                  <a:ln>
                    <a:noFill/>
                  </a:ln>
                  <a:solidFill>
                    <a:srgbClr val="3907F1"/>
                  </a:solidFill>
                  <a:effectLst/>
                  <a:latin typeface="Arial" charset="0"/>
                  <a:ea typeface="宋体" pitchFamily="2" charset="-122"/>
                </a:rPr>
                <a:t>分析算法</a:t>
              </a:r>
            </a:p>
          </p:txBody>
        </p:sp>
        <p:sp>
          <p:nvSpPr>
            <p:cNvPr id="8" name="Rectangle 74">
              <a:extLst>
                <a:ext uri="{FF2B5EF4-FFF2-40B4-BE49-F238E27FC236}">
                  <a16:creationId xmlns:a16="http://schemas.microsoft.com/office/drawing/2014/main" id="{D223ADC2-A77C-4BAF-BBA2-3CDBC615B880}"/>
                </a:ext>
              </a:extLst>
            </p:cNvPr>
            <p:cNvSpPr>
              <a:spLocks noChangeArrowheads="1"/>
            </p:cNvSpPr>
            <p:nvPr/>
          </p:nvSpPr>
          <p:spPr bwMode="auto">
            <a:xfrm>
              <a:off x="2469" y="5354"/>
              <a:ext cx="1134" cy="396"/>
            </a:xfrm>
            <a:prstGeom prst="rect">
              <a:avLst/>
            </a:prstGeom>
            <a:solidFill>
              <a:schemeClr val="bg1"/>
            </a:solidFill>
            <a:ln w="25400">
              <a:solidFill>
                <a:srgbClr val="008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buClrTx/>
                <a:buSzTx/>
                <a:buFontTx/>
                <a:buNone/>
                <a:tabLst/>
              </a:pPr>
              <a:r>
                <a:rPr kumimoji="1" lang="zh-CN" altLang="en-US" sz="2000" b="0" i="0" u="none" strike="noStrike" cap="none" normalizeH="0" baseline="0">
                  <a:ln>
                    <a:noFill/>
                  </a:ln>
                  <a:solidFill>
                    <a:srgbClr val="3907F1"/>
                  </a:solidFill>
                  <a:effectLst/>
                  <a:latin typeface="Arial" charset="0"/>
                  <a:ea typeface="宋体" pitchFamily="2" charset="-122"/>
                </a:rPr>
                <a:t>设计程序</a:t>
              </a:r>
            </a:p>
          </p:txBody>
        </p:sp>
      </p:grpSp>
      <p:sp>
        <p:nvSpPr>
          <p:cNvPr id="9" name="Oval 68">
            <a:extLst>
              <a:ext uri="{FF2B5EF4-FFF2-40B4-BE49-F238E27FC236}">
                <a16:creationId xmlns:a16="http://schemas.microsoft.com/office/drawing/2014/main" id="{D1E8DA1D-360B-4200-9FD6-B5B921086614}"/>
              </a:ext>
            </a:extLst>
          </p:cNvPr>
          <p:cNvSpPr>
            <a:spLocks noChangeArrowheads="1"/>
          </p:cNvSpPr>
          <p:nvPr/>
        </p:nvSpPr>
        <p:spPr bwMode="auto">
          <a:xfrm>
            <a:off x="3708400" y="980728"/>
            <a:ext cx="2016125" cy="431800"/>
          </a:xfrm>
          <a:prstGeom prst="rect">
            <a:avLst/>
          </a:prstGeom>
          <a:solidFill>
            <a:schemeClr val="bg1"/>
          </a:solidFill>
          <a:ln w="25400">
            <a:solidFill>
              <a:srgbClr val="008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vl="0" algn="ctr"/>
            <a:r>
              <a:rPr kumimoji="1" lang="zh-CN" altLang="en-US" sz="2000" b="1">
                <a:solidFill>
                  <a:srgbClr val="3907F1"/>
                </a:solidFill>
              </a:rPr>
              <a:t>理解问题</a:t>
            </a:r>
          </a:p>
        </p:txBody>
      </p:sp>
      <p:sp>
        <p:nvSpPr>
          <p:cNvPr id="10" name="Oval 70">
            <a:extLst>
              <a:ext uri="{FF2B5EF4-FFF2-40B4-BE49-F238E27FC236}">
                <a16:creationId xmlns:a16="http://schemas.microsoft.com/office/drawing/2014/main" id="{B9AC4CEE-7833-4B28-A421-45BA58B346AE}"/>
              </a:ext>
            </a:extLst>
          </p:cNvPr>
          <p:cNvSpPr>
            <a:spLocks noChangeArrowheads="1"/>
          </p:cNvSpPr>
          <p:nvPr/>
        </p:nvSpPr>
        <p:spPr bwMode="auto">
          <a:xfrm>
            <a:off x="3132138" y="1844675"/>
            <a:ext cx="3095625" cy="1223963"/>
          </a:xfrm>
          <a:prstGeom prst="rect">
            <a:avLst/>
          </a:prstGeom>
          <a:solidFill>
            <a:schemeClr val="bg1"/>
          </a:solidFill>
          <a:ln w="25400">
            <a:solidFill>
              <a:srgbClr val="008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vl="0" algn="ctr"/>
            <a:r>
              <a:rPr kumimoji="1" lang="zh-CN" altLang="en-US" sz="2000" b="1" dirty="0">
                <a:solidFill>
                  <a:srgbClr val="3907F1"/>
                </a:solidFill>
              </a:rPr>
              <a:t>精确解或近似解</a:t>
            </a:r>
          </a:p>
          <a:p>
            <a:pPr lvl="0" algn="ctr"/>
            <a:r>
              <a:rPr kumimoji="1" lang="zh-CN" altLang="en-US" sz="2000" b="1" dirty="0">
                <a:solidFill>
                  <a:srgbClr val="3907F1"/>
                </a:solidFill>
              </a:rPr>
              <a:t>选择数据结构</a:t>
            </a:r>
          </a:p>
          <a:p>
            <a:pPr lvl="0" algn="ctr"/>
            <a:r>
              <a:rPr kumimoji="1" lang="zh-CN" altLang="en-US" sz="2000" b="1" dirty="0">
                <a:solidFill>
                  <a:srgbClr val="3907F1"/>
                </a:solidFill>
              </a:rPr>
              <a:t>算法设计策略</a:t>
            </a:r>
            <a:endParaRPr kumimoji="1" lang="zh-CN" altLang="en-US" sz="2000" b="1" dirty="0">
              <a:solidFill>
                <a:prstClr val="black"/>
              </a:solidFill>
            </a:endParaRPr>
          </a:p>
        </p:txBody>
      </p:sp>
      <p:sp>
        <p:nvSpPr>
          <p:cNvPr id="11" name="Rectangle 75">
            <a:extLst>
              <a:ext uri="{FF2B5EF4-FFF2-40B4-BE49-F238E27FC236}">
                <a16:creationId xmlns:a16="http://schemas.microsoft.com/office/drawing/2014/main" id="{601A91E9-212D-4480-B0B2-9B805B2606DA}"/>
              </a:ext>
            </a:extLst>
          </p:cNvPr>
          <p:cNvSpPr>
            <a:spLocks noChangeArrowheads="1"/>
          </p:cNvSpPr>
          <p:nvPr/>
        </p:nvSpPr>
        <p:spPr bwMode="auto">
          <a:xfrm>
            <a:off x="3851275" y="3355975"/>
            <a:ext cx="1800225" cy="433388"/>
          </a:xfrm>
          <a:prstGeom prst="rect">
            <a:avLst/>
          </a:prstGeom>
          <a:solidFill>
            <a:schemeClr val="bg1"/>
          </a:solidFill>
          <a:ln w="25400">
            <a:solidFill>
              <a:srgbClr val="008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zh-CN" altLang="en-US" sz="2000" b="1">
                <a:solidFill>
                  <a:srgbClr val="3907F1"/>
                </a:solidFill>
              </a:rPr>
              <a:t>设计算法</a:t>
            </a:r>
          </a:p>
        </p:txBody>
      </p:sp>
      <p:sp>
        <p:nvSpPr>
          <p:cNvPr id="12" name="Line 76">
            <a:extLst>
              <a:ext uri="{FF2B5EF4-FFF2-40B4-BE49-F238E27FC236}">
                <a16:creationId xmlns:a16="http://schemas.microsoft.com/office/drawing/2014/main" id="{E91855E6-9F2E-4C28-A3B9-10B8C65DF809}"/>
              </a:ext>
            </a:extLst>
          </p:cNvPr>
          <p:cNvSpPr>
            <a:spLocks noChangeShapeType="1"/>
          </p:cNvSpPr>
          <p:nvPr/>
        </p:nvSpPr>
        <p:spPr bwMode="auto">
          <a:xfrm>
            <a:off x="4716463" y="1412528"/>
            <a:ext cx="0" cy="432147"/>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3" name="Line 78">
            <a:extLst>
              <a:ext uri="{FF2B5EF4-FFF2-40B4-BE49-F238E27FC236}">
                <a16:creationId xmlns:a16="http://schemas.microsoft.com/office/drawing/2014/main" id="{AD642F8C-CE93-48AA-9715-B8422650ED1C}"/>
              </a:ext>
            </a:extLst>
          </p:cNvPr>
          <p:cNvSpPr>
            <a:spLocks noChangeShapeType="1"/>
          </p:cNvSpPr>
          <p:nvPr/>
        </p:nvSpPr>
        <p:spPr bwMode="auto">
          <a:xfrm>
            <a:off x="4716463" y="3787775"/>
            <a:ext cx="0" cy="288925"/>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4" name="Line 81">
            <a:extLst>
              <a:ext uri="{FF2B5EF4-FFF2-40B4-BE49-F238E27FC236}">
                <a16:creationId xmlns:a16="http://schemas.microsoft.com/office/drawing/2014/main" id="{FB52F483-1281-4F51-88AB-0CEE11BF709D}"/>
              </a:ext>
            </a:extLst>
          </p:cNvPr>
          <p:cNvSpPr>
            <a:spLocks noChangeShapeType="1"/>
          </p:cNvSpPr>
          <p:nvPr/>
        </p:nvSpPr>
        <p:spPr bwMode="auto">
          <a:xfrm>
            <a:off x="4716463" y="3068638"/>
            <a:ext cx="0" cy="287337"/>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5" name="Line 82">
            <a:extLst>
              <a:ext uri="{FF2B5EF4-FFF2-40B4-BE49-F238E27FC236}">
                <a16:creationId xmlns:a16="http://schemas.microsoft.com/office/drawing/2014/main" id="{F682FAD0-B180-427B-9447-9CF3B56EB41C}"/>
              </a:ext>
            </a:extLst>
          </p:cNvPr>
          <p:cNvSpPr>
            <a:spLocks noChangeShapeType="1"/>
          </p:cNvSpPr>
          <p:nvPr/>
        </p:nvSpPr>
        <p:spPr bwMode="auto">
          <a:xfrm>
            <a:off x="4716463" y="4508500"/>
            <a:ext cx="0" cy="287338"/>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6" name="Line 85">
            <a:extLst>
              <a:ext uri="{FF2B5EF4-FFF2-40B4-BE49-F238E27FC236}">
                <a16:creationId xmlns:a16="http://schemas.microsoft.com/office/drawing/2014/main" id="{CE736488-4531-4AEF-80DD-E0C70E0E21E9}"/>
              </a:ext>
            </a:extLst>
          </p:cNvPr>
          <p:cNvSpPr>
            <a:spLocks noChangeShapeType="1"/>
          </p:cNvSpPr>
          <p:nvPr/>
        </p:nvSpPr>
        <p:spPr bwMode="auto">
          <a:xfrm>
            <a:off x="4716463" y="5229225"/>
            <a:ext cx="0" cy="287338"/>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7" name="Line 86">
            <a:extLst>
              <a:ext uri="{FF2B5EF4-FFF2-40B4-BE49-F238E27FC236}">
                <a16:creationId xmlns:a16="http://schemas.microsoft.com/office/drawing/2014/main" id="{25B16E43-3E3A-437E-B9E6-21B993A3DC8A}"/>
              </a:ext>
            </a:extLst>
          </p:cNvPr>
          <p:cNvSpPr>
            <a:spLocks noChangeShapeType="1"/>
          </p:cNvSpPr>
          <p:nvPr/>
        </p:nvSpPr>
        <p:spPr bwMode="auto">
          <a:xfrm flipH="1">
            <a:off x="2843807" y="1700808"/>
            <a:ext cx="1872654" cy="0"/>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8" name="Line 87">
            <a:extLst>
              <a:ext uri="{FF2B5EF4-FFF2-40B4-BE49-F238E27FC236}">
                <a16:creationId xmlns:a16="http://schemas.microsoft.com/office/drawing/2014/main" id="{F9D2D001-75EA-4695-8382-F21CC2B18A6A}"/>
              </a:ext>
            </a:extLst>
          </p:cNvPr>
          <p:cNvSpPr>
            <a:spLocks noChangeShapeType="1"/>
          </p:cNvSpPr>
          <p:nvPr/>
        </p:nvSpPr>
        <p:spPr bwMode="auto">
          <a:xfrm>
            <a:off x="4716462" y="1638238"/>
            <a:ext cx="1943101" cy="0"/>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9" name="Line 90">
            <a:extLst>
              <a:ext uri="{FF2B5EF4-FFF2-40B4-BE49-F238E27FC236}">
                <a16:creationId xmlns:a16="http://schemas.microsoft.com/office/drawing/2014/main" id="{441555B5-A735-4D94-9145-45EA90D93B3E}"/>
              </a:ext>
            </a:extLst>
          </p:cNvPr>
          <p:cNvSpPr>
            <a:spLocks noChangeShapeType="1"/>
          </p:cNvSpPr>
          <p:nvPr/>
        </p:nvSpPr>
        <p:spPr bwMode="auto">
          <a:xfrm>
            <a:off x="6659563" y="1638238"/>
            <a:ext cx="0" cy="18622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20" name="Line 91">
            <a:extLst>
              <a:ext uri="{FF2B5EF4-FFF2-40B4-BE49-F238E27FC236}">
                <a16:creationId xmlns:a16="http://schemas.microsoft.com/office/drawing/2014/main" id="{0A658868-41FA-4D92-A8CA-FA32E1A62ED5}"/>
              </a:ext>
            </a:extLst>
          </p:cNvPr>
          <p:cNvSpPr>
            <a:spLocks noChangeShapeType="1"/>
          </p:cNvSpPr>
          <p:nvPr/>
        </p:nvSpPr>
        <p:spPr bwMode="auto">
          <a:xfrm flipH="1">
            <a:off x="5651500" y="3500438"/>
            <a:ext cx="1008063"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21" name="Line 92">
            <a:extLst>
              <a:ext uri="{FF2B5EF4-FFF2-40B4-BE49-F238E27FC236}">
                <a16:creationId xmlns:a16="http://schemas.microsoft.com/office/drawing/2014/main" id="{B82FAF5F-419F-4640-BA3F-C2A200348A14}"/>
              </a:ext>
            </a:extLst>
          </p:cNvPr>
          <p:cNvSpPr>
            <a:spLocks noChangeShapeType="1"/>
          </p:cNvSpPr>
          <p:nvPr/>
        </p:nvSpPr>
        <p:spPr bwMode="auto">
          <a:xfrm flipV="1">
            <a:off x="2555776" y="5011737"/>
            <a:ext cx="1284387" cy="1551"/>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22" name="Line 93">
            <a:extLst>
              <a:ext uri="{FF2B5EF4-FFF2-40B4-BE49-F238E27FC236}">
                <a16:creationId xmlns:a16="http://schemas.microsoft.com/office/drawing/2014/main" id="{AB47021B-3CFD-4782-AE1A-BB11D3372AC0}"/>
              </a:ext>
            </a:extLst>
          </p:cNvPr>
          <p:cNvSpPr>
            <a:spLocks noChangeShapeType="1"/>
          </p:cNvSpPr>
          <p:nvPr/>
        </p:nvSpPr>
        <p:spPr bwMode="auto">
          <a:xfrm flipV="1">
            <a:off x="2555776" y="1556792"/>
            <a:ext cx="0" cy="3454944"/>
          </a:xfrm>
          <a:prstGeom prst="line">
            <a:avLst/>
          </a:prstGeom>
          <a:noFill/>
          <a:ln w="28575">
            <a:solidFill>
              <a:schemeClr val="tx1"/>
            </a:solidFill>
            <a:round/>
            <a:headEn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23" name="Line 94">
            <a:extLst>
              <a:ext uri="{FF2B5EF4-FFF2-40B4-BE49-F238E27FC236}">
                <a16:creationId xmlns:a16="http://schemas.microsoft.com/office/drawing/2014/main" id="{CA02184C-1C56-44A6-AEBA-E3211C002E14}"/>
              </a:ext>
            </a:extLst>
          </p:cNvPr>
          <p:cNvSpPr>
            <a:spLocks noChangeShapeType="1"/>
          </p:cNvSpPr>
          <p:nvPr/>
        </p:nvSpPr>
        <p:spPr bwMode="auto">
          <a:xfrm>
            <a:off x="2843808" y="1700808"/>
            <a:ext cx="0" cy="2591792"/>
          </a:xfrm>
          <a:prstGeom prst="line">
            <a:avLst/>
          </a:prstGeom>
          <a:noFill/>
          <a:ln w="28575">
            <a:solidFill>
              <a:schemeClr val="tx1"/>
            </a:solidFill>
            <a:round/>
            <a:headEnd type="non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24" name="Line 95">
            <a:extLst>
              <a:ext uri="{FF2B5EF4-FFF2-40B4-BE49-F238E27FC236}">
                <a16:creationId xmlns:a16="http://schemas.microsoft.com/office/drawing/2014/main" id="{ACAB16E8-E0C6-42EC-AE5B-EF90DF7413B9}"/>
              </a:ext>
            </a:extLst>
          </p:cNvPr>
          <p:cNvSpPr>
            <a:spLocks noChangeShapeType="1"/>
          </p:cNvSpPr>
          <p:nvPr/>
        </p:nvSpPr>
        <p:spPr bwMode="auto">
          <a:xfrm>
            <a:off x="2843809" y="4292600"/>
            <a:ext cx="936326"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25" name="Line 86">
            <a:extLst>
              <a:ext uri="{FF2B5EF4-FFF2-40B4-BE49-F238E27FC236}">
                <a16:creationId xmlns:a16="http://schemas.microsoft.com/office/drawing/2014/main" id="{6C428A5F-D239-4FED-8F1A-509556ED308C}"/>
              </a:ext>
            </a:extLst>
          </p:cNvPr>
          <p:cNvSpPr>
            <a:spLocks noChangeShapeType="1"/>
          </p:cNvSpPr>
          <p:nvPr/>
        </p:nvSpPr>
        <p:spPr bwMode="auto">
          <a:xfrm flipH="1">
            <a:off x="2555775" y="1548927"/>
            <a:ext cx="2160685" cy="0"/>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26" name="矩形 25">
            <a:extLst>
              <a:ext uri="{FF2B5EF4-FFF2-40B4-BE49-F238E27FC236}">
                <a16:creationId xmlns:a16="http://schemas.microsoft.com/office/drawing/2014/main" id="{789EC45D-414F-4522-8A4B-9448802CF88A}"/>
              </a:ext>
            </a:extLst>
          </p:cNvPr>
          <p:cNvSpPr/>
          <p:nvPr/>
        </p:nvSpPr>
        <p:spPr>
          <a:xfrm>
            <a:off x="3197969" y="3932237"/>
            <a:ext cx="477093"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否</a:t>
            </a:r>
          </a:p>
        </p:txBody>
      </p:sp>
      <p:sp>
        <p:nvSpPr>
          <p:cNvPr id="27" name="矩形 26">
            <a:extLst>
              <a:ext uri="{FF2B5EF4-FFF2-40B4-BE49-F238E27FC236}">
                <a16:creationId xmlns:a16="http://schemas.microsoft.com/office/drawing/2014/main" id="{222EF7F0-E20C-4B09-A647-323F42618035}"/>
              </a:ext>
            </a:extLst>
          </p:cNvPr>
          <p:cNvSpPr/>
          <p:nvPr/>
        </p:nvSpPr>
        <p:spPr>
          <a:xfrm>
            <a:off x="4289877" y="4458830"/>
            <a:ext cx="477093"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是</a:t>
            </a:r>
            <a:endParaRPr lang="en-US" altLang="zh-CN" dirty="0">
              <a:solidFill>
                <a:schemeClr val="tx1"/>
              </a:solidFill>
            </a:endParaRPr>
          </a:p>
        </p:txBody>
      </p:sp>
      <p:sp>
        <p:nvSpPr>
          <p:cNvPr id="28" name="文本框 27">
            <a:extLst>
              <a:ext uri="{FF2B5EF4-FFF2-40B4-BE49-F238E27FC236}">
                <a16:creationId xmlns:a16="http://schemas.microsoft.com/office/drawing/2014/main" id="{661128D4-7E78-444C-A482-4CA5E39E05AF}"/>
              </a:ext>
            </a:extLst>
          </p:cNvPr>
          <p:cNvSpPr txBox="1"/>
          <p:nvPr/>
        </p:nvSpPr>
        <p:spPr>
          <a:xfrm>
            <a:off x="3132138" y="413932"/>
            <a:ext cx="4572000" cy="369332"/>
          </a:xfrm>
          <a:prstGeom prst="rect">
            <a:avLst/>
          </a:prstGeom>
          <a:noFill/>
        </p:spPr>
        <p:txBody>
          <a:bodyPr wrap="square">
            <a:spAutoFit/>
          </a:bodyPr>
          <a:lstStyle/>
          <a:p>
            <a:r>
              <a:rPr lang="zh-CN" altLang="en-US" sz="1800" b="1" dirty="0"/>
              <a:t>问题求解</a:t>
            </a:r>
            <a:r>
              <a:rPr lang="en-US" altLang="zh-CN" sz="1800" b="1" dirty="0"/>
              <a:t>(Problem Solving)</a:t>
            </a:r>
            <a:endParaRPr lang="zh-CN" altLang="en-US" dirty="0"/>
          </a:p>
        </p:txBody>
      </p:sp>
    </p:spTree>
    <p:extLst>
      <p:ext uri="{BB962C8B-B14F-4D97-AF65-F5344CB8AC3E}">
        <p14:creationId xmlns:p14="http://schemas.microsoft.com/office/powerpoint/2010/main" val="276915286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1.2 </a:t>
            </a:r>
            <a:r>
              <a:rPr lang="zh-CN" altLang="en-US" dirty="0"/>
              <a:t>算法的时间复杂度</a:t>
            </a:r>
            <a:br>
              <a:rPr lang="en-US" altLang="zh-CN" dirty="0"/>
            </a:br>
            <a:endParaRPr lang="zh-CN" altLang="en-US" dirty="0"/>
          </a:p>
        </p:txBody>
      </p:sp>
      <p:sp>
        <p:nvSpPr>
          <p:cNvPr id="5" name="内容占位符 4"/>
          <p:cNvSpPr>
            <a:spLocks noGrp="1"/>
          </p:cNvSpPr>
          <p:nvPr>
            <p:ph idx="1"/>
          </p:nvPr>
        </p:nvSpPr>
        <p:spPr>
          <a:xfrm>
            <a:off x="814614" y="1434614"/>
            <a:ext cx="7514772" cy="3586448"/>
          </a:xfrm>
        </p:spPr>
        <p:txBody>
          <a:bodyPr>
            <a:normAutofit/>
          </a:bodyPr>
          <a:lstStyle/>
          <a:p>
            <a:pPr marL="0" indent="0" eaLnBrk="1" hangingPunct="1">
              <a:lnSpc>
                <a:spcPct val="150000"/>
              </a:lnSpc>
              <a:buNone/>
            </a:pPr>
            <a:r>
              <a:rPr lang="zh-CN" altLang="en-US" sz="2000" dirty="0"/>
              <a:t>算法设计好后，如何衡量算法的优劣性？我们一般借助算法复杂度分析算法的优劣，所 谓算法复杂度，就是运行该算法所需要的计算机资源。算法复杂度越高，所需要的计算机资源 越多，反之，算法复杂度越低，所需要的计算机资源越少。而计算机资源里最重要的是时间资 源和空间资源，因此，算法的复杂度包括算法的时间复杂度 </a:t>
            </a:r>
            <a:r>
              <a:rPr lang="en-US" altLang="zh-CN" sz="2000" dirty="0"/>
              <a:t>T(n)</a:t>
            </a:r>
            <a:r>
              <a:rPr lang="zh-CN" altLang="en-US" sz="2000" dirty="0"/>
              <a:t>和算法的空间复杂度 </a:t>
            </a:r>
            <a:r>
              <a:rPr lang="en-US" altLang="zh-CN" sz="2000" dirty="0"/>
              <a:t>S(n)</a:t>
            </a:r>
            <a:r>
              <a:rPr lang="zh-CN" altLang="en-US" sz="2000" dirty="0"/>
              <a:t>，其 中 </a:t>
            </a:r>
            <a:r>
              <a:rPr lang="en-US" altLang="zh-CN" sz="2000" dirty="0"/>
              <a:t>n </a:t>
            </a:r>
            <a:r>
              <a:rPr lang="zh-CN" altLang="en-US" sz="2000" dirty="0"/>
              <a:t>是问题的规模（输入大小）。</a:t>
            </a:r>
          </a:p>
        </p:txBody>
      </p:sp>
    </p:spTree>
    <p:extLst>
      <p:ext uri="{BB962C8B-B14F-4D97-AF65-F5344CB8AC3E}">
        <p14:creationId xmlns:p14="http://schemas.microsoft.com/office/powerpoint/2010/main" val="417320367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323528" y="0"/>
            <a:ext cx="8229600" cy="1143000"/>
          </a:xfrm>
        </p:spPr>
        <p:txBody>
          <a:bodyPr/>
          <a:lstStyle/>
          <a:p>
            <a:r>
              <a:rPr lang="en-US" altLang="zh-CN" dirty="0"/>
              <a:t>1.2.1 </a:t>
            </a:r>
            <a:r>
              <a:rPr lang="zh-CN" altLang="en-US" dirty="0"/>
              <a:t>算法设计的例子</a:t>
            </a:r>
          </a:p>
        </p:txBody>
      </p:sp>
      <p:sp>
        <p:nvSpPr>
          <p:cNvPr id="5" name="内容占位符 4"/>
          <p:cNvSpPr>
            <a:spLocks noGrp="1"/>
          </p:cNvSpPr>
          <p:nvPr>
            <p:ph idx="1"/>
          </p:nvPr>
        </p:nvSpPr>
        <p:spPr>
          <a:xfrm>
            <a:off x="89756" y="980728"/>
            <a:ext cx="8964488" cy="5877272"/>
          </a:xfrm>
        </p:spPr>
        <p:txBody>
          <a:bodyPr>
            <a:normAutofit fontScale="85000" lnSpcReduction="10000"/>
          </a:bodyPr>
          <a:lstStyle/>
          <a:p>
            <a:pPr marL="457200" indent="-457200" eaLnBrk="1" hangingPunct="1">
              <a:lnSpc>
                <a:spcPct val="150000"/>
              </a:lnSpc>
              <a:buAutoNum type="arabicPeriod"/>
            </a:pPr>
            <a:r>
              <a:rPr lang="zh-CN" altLang="en-US" sz="2000" b="1" dirty="0"/>
              <a:t>百鸡问题</a:t>
            </a:r>
            <a:endParaRPr lang="en-US" altLang="zh-CN" sz="2000" b="1" dirty="0"/>
          </a:p>
          <a:p>
            <a:pPr marL="0" indent="0" eaLnBrk="1" hangingPunct="1">
              <a:lnSpc>
                <a:spcPct val="150000"/>
              </a:lnSpc>
              <a:buNone/>
            </a:pPr>
            <a:r>
              <a:rPr lang="zh-CN" altLang="en-US" sz="2000" dirty="0"/>
              <a:t> “鸡翁一，值钱五；鸡母一，值钱三；鸡雏三，值钱一。百钱买百鸡，问鸡翁、母、雏各几何？” </a:t>
            </a:r>
          </a:p>
          <a:p>
            <a:pPr marL="0" indent="0" eaLnBrk="1" hangingPunct="1">
              <a:lnSpc>
                <a:spcPct val="150000"/>
              </a:lnSpc>
              <a:buNone/>
            </a:pPr>
            <a:r>
              <a:rPr lang="zh-CN" altLang="en-US" sz="2000" dirty="0"/>
              <a:t>令    </a:t>
            </a:r>
            <a:r>
              <a:rPr lang="en-US" altLang="zh-CN" sz="2000" dirty="0"/>
              <a:t>a</a:t>
            </a:r>
            <a:r>
              <a:rPr lang="zh-CN" altLang="en-US" sz="2000" dirty="0"/>
              <a:t>：公鸡只数       </a:t>
            </a:r>
            <a:r>
              <a:rPr lang="en-US" altLang="zh-CN" sz="2000" dirty="0"/>
              <a:t>b</a:t>
            </a:r>
            <a:r>
              <a:rPr lang="zh-CN" altLang="en-US" sz="2000" dirty="0"/>
              <a:t>：母鸡只数       </a:t>
            </a:r>
            <a:r>
              <a:rPr lang="en-US" altLang="zh-CN" sz="2000" dirty="0"/>
              <a:t>c</a:t>
            </a:r>
            <a:r>
              <a:rPr lang="zh-CN" altLang="en-US" sz="2000" dirty="0"/>
              <a:t>：小鸡只数</a:t>
            </a:r>
          </a:p>
          <a:p>
            <a:pPr marL="0" indent="0" eaLnBrk="1" hangingPunct="1">
              <a:lnSpc>
                <a:spcPct val="150000"/>
              </a:lnSpc>
              <a:buNone/>
            </a:pPr>
            <a:r>
              <a:rPr lang="zh-CN" altLang="en-US" sz="2000" dirty="0"/>
              <a:t>约束方程：   </a:t>
            </a:r>
            <a:r>
              <a:rPr lang="en-US" altLang="zh-CN" sz="2000" dirty="0"/>
              <a:t>a + b + c = 100</a:t>
            </a:r>
          </a:p>
          <a:p>
            <a:pPr marL="0" indent="0" eaLnBrk="1" hangingPunct="1">
              <a:lnSpc>
                <a:spcPct val="150000"/>
              </a:lnSpc>
              <a:buNone/>
            </a:pPr>
            <a:r>
              <a:rPr lang="en-US" altLang="zh-CN" sz="2000" dirty="0"/>
              <a:t>	          5a + 3b + c/3 = 100		</a:t>
            </a:r>
          </a:p>
          <a:p>
            <a:pPr marL="0" indent="0" eaLnBrk="1" hangingPunct="1">
              <a:lnSpc>
                <a:spcPct val="150000"/>
              </a:lnSpc>
              <a:buNone/>
            </a:pPr>
            <a:r>
              <a:rPr lang="en-US" altLang="zh-CN" sz="2000" dirty="0"/>
              <a:t>	          c % 3 = 0</a:t>
            </a:r>
          </a:p>
          <a:p>
            <a:pPr marL="0" indent="0" eaLnBrk="1" hangingPunct="1">
              <a:lnSpc>
                <a:spcPct val="150000"/>
              </a:lnSpc>
              <a:buNone/>
            </a:pPr>
            <a:r>
              <a:rPr lang="en-US" altLang="zh-CN" sz="2000" dirty="0"/>
              <a:t>a</a:t>
            </a:r>
            <a:r>
              <a:rPr lang="zh-CN" altLang="en-US" sz="2000" dirty="0"/>
              <a:t>、</a:t>
            </a:r>
            <a:r>
              <a:rPr lang="en-US" altLang="zh-CN" sz="2000" dirty="0"/>
              <a:t>b</a:t>
            </a:r>
            <a:r>
              <a:rPr lang="zh-CN" altLang="en-US" sz="2000" dirty="0"/>
              <a:t>、</a:t>
            </a:r>
            <a:r>
              <a:rPr lang="en-US" altLang="zh-CN" sz="2000" dirty="0"/>
              <a:t>c</a:t>
            </a:r>
            <a:r>
              <a:rPr lang="zh-CN" altLang="en-US" sz="2000" dirty="0"/>
              <a:t>的可能取值范围：</a:t>
            </a:r>
            <a:r>
              <a:rPr lang="en-US" altLang="zh-CN" sz="2000" dirty="0"/>
              <a:t>0 ~ 100</a:t>
            </a:r>
          </a:p>
          <a:p>
            <a:pPr marL="0" indent="0" eaLnBrk="1" hangingPunct="1">
              <a:lnSpc>
                <a:spcPct val="150000"/>
              </a:lnSpc>
              <a:buNone/>
            </a:pPr>
            <a:r>
              <a:rPr lang="zh-CN" altLang="en-US" sz="2000" dirty="0"/>
              <a:t>对在此范围内的</a:t>
            </a:r>
            <a:r>
              <a:rPr lang="en-US" altLang="zh-CN" sz="2000" dirty="0"/>
              <a:t>a</a:t>
            </a:r>
            <a:r>
              <a:rPr lang="zh-CN" altLang="en-US" sz="2000" dirty="0"/>
              <a:t>，</a:t>
            </a:r>
            <a:r>
              <a:rPr lang="en-US" altLang="zh-CN" sz="2000" dirty="0"/>
              <a:t>b</a:t>
            </a:r>
            <a:r>
              <a:rPr lang="zh-CN" altLang="en-US" sz="2000" dirty="0"/>
              <a:t>、</a:t>
            </a:r>
            <a:r>
              <a:rPr lang="en-US" altLang="zh-CN" sz="2000" dirty="0"/>
              <a:t>c</a:t>
            </a:r>
            <a:r>
              <a:rPr lang="zh-CN" altLang="en-US" sz="2000" dirty="0"/>
              <a:t>、的所有组合进行测试，凡是满足上述三个约束方程的组合，都是问题的解。</a:t>
            </a:r>
          </a:p>
          <a:p>
            <a:pPr marL="0" indent="0" eaLnBrk="1" hangingPunct="1">
              <a:lnSpc>
                <a:spcPct val="150000"/>
              </a:lnSpc>
              <a:buNone/>
            </a:pPr>
            <a:r>
              <a:rPr lang="zh-CN" altLang="en-US" sz="2000" dirty="0"/>
              <a:t>把问题转化为用 </a:t>
            </a:r>
            <a:r>
              <a:rPr lang="en-US" altLang="zh-CN" sz="2000" dirty="0"/>
              <a:t>n </a:t>
            </a:r>
            <a:r>
              <a:rPr lang="zh-CN" altLang="en-US" sz="2000" dirty="0"/>
              <a:t>元钱买 </a:t>
            </a:r>
            <a:r>
              <a:rPr lang="en-US" altLang="zh-CN" sz="2000" dirty="0"/>
              <a:t>n </a:t>
            </a:r>
            <a:r>
              <a:rPr lang="zh-CN" altLang="en-US" sz="2000" dirty="0"/>
              <a:t>只鸡，</a:t>
            </a:r>
            <a:r>
              <a:rPr lang="en-US" altLang="zh-CN" sz="2000" dirty="0"/>
              <a:t>n </a:t>
            </a:r>
            <a:r>
              <a:rPr lang="zh-CN" altLang="en-US" sz="2000" dirty="0"/>
              <a:t>为任意正整数</a:t>
            </a:r>
          </a:p>
          <a:p>
            <a:pPr marL="0" indent="0" eaLnBrk="1" hangingPunct="1">
              <a:lnSpc>
                <a:spcPct val="150000"/>
              </a:lnSpc>
              <a:buNone/>
            </a:pPr>
            <a:r>
              <a:rPr lang="zh-CN" altLang="en-US" sz="2000" dirty="0"/>
              <a:t>约束方程：   </a:t>
            </a:r>
            <a:r>
              <a:rPr lang="en-US" altLang="zh-CN" sz="2000" dirty="0"/>
              <a:t>a + b + c = n</a:t>
            </a:r>
          </a:p>
          <a:p>
            <a:pPr marL="0" indent="0" eaLnBrk="1" hangingPunct="1">
              <a:lnSpc>
                <a:spcPct val="150000"/>
              </a:lnSpc>
              <a:buNone/>
            </a:pPr>
            <a:r>
              <a:rPr lang="en-US" altLang="zh-CN" sz="2000" dirty="0"/>
              <a:t>	          5a + 3b + c/3 = n		</a:t>
            </a:r>
          </a:p>
          <a:p>
            <a:pPr marL="0" indent="0" eaLnBrk="1" hangingPunct="1">
              <a:lnSpc>
                <a:spcPct val="150000"/>
              </a:lnSpc>
              <a:buNone/>
            </a:pPr>
            <a:r>
              <a:rPr lang="en-US" altLang="zh-CN" sz="2000" dirty="0"/>
              <a:t>	          c % 3 = 0 </a:t>
            </a:r>
            <a:endParaRPr lang="zh-CN" altLang="en-US" sz="2000" dirty="0"/>
          </a:p>
        </p:txBody>
      </p:sp>
    </p:spTree>
    <p:extLst>
      <p:ext uri="{BB962C8B-B14F-4D97-AF65-F5344CB8AC3E}">
        <p14:creationId xmlns:p14="http://schemas.microsoft.com/office/powerpoint/2010/main" val="139771006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0" y="10771"/>
            <a:ext cx="8964488" cy="6847229"/>
          </a:xfrm>
        </p:spPr>
        <p:txBody>
          <a:bodyPr>
            <a:normAutofit/>
          </a:bodyPr>
          <a:lstStyle/>
          <a:p>
            <a:pPr marL="0" indent="0" eaLnBrk="1" hangingPunct="1">
              <a:lnSpc>
                <a:spcPct val="110000"/>
              </a:lnSpc>
              <a:buNone/>
            </a:pPr>
            <a:r>
              <a:rPr lang="zh-CN" altLang="en-US" sz="2000" dirty="0"/>
              <a:t>下面给出 </a:t>
            </a:r>
            <a:r>
              <a:rPr lang="en-US" altLang="zh-CN" sz="2000" dirty="0"/>
              <a:t>n </a:t>
            </a:r>
            <a:r>
              <a:rPr lang="zh-CN" altLang="en-US" sz="2000" dirty="0"/>
              <a:t>元钱买 </a:t>
            </a:r>
            <a:r>
              <a:rPr lang="en-US" altLang="zh-CN" sz="2000" dirty="0"/>
              <a:t>n </a:t>
            </a:r>
            <a:r>
              <a:rPr lang="zh-CN" altLang="en-US" sz="2000" dirty="0"/>
              <a:t>只鸡问题的算法描述。</a:t>
            </a:r>
            <a:endParaRPr lang="en-US" altLang="zh-CN" sz="2000" dirty="0"/>
          </a:p>
          <a:p>
            <a:pPr marL="0" indent="0" eaLnBrk="1" hangingPunct="1">
              <a:lnSpc>
                <a:spcPct val="110000"/>
              </a:lnSpc>
              <a:buNone/>
            </a:pPr>
            <a:r>
              <a:rPr lang="zh-CN" altLang="en-US" sz="2000" dirty="0"/>
              <a:t> （</a:t>
            </a:r>
            <a:r>
              <a:rPr lang="en-US" altLang="zh-CN" sz="2000" dirty="0"/>
              <a:t>1</a:t>
            </a:r>
            <a:r>
              <a:rPr lang="zh-CN" altLang="en-US" sz="2000" dirty="0"/>
              <a:t>）第一种方法：</a:t>
            </a:r>
            <a:endParaRPr lang="en-US" altLang="zh-CN" sz="2000" dirty="0"/>
          </a:p>
          <a:p>
            <a:pPr marL="0" indent="0" eaLnBrk="1" hangingPunct="1">
              <a:lnSpc>
                <a:spcPct val="110000"/>
              </a:lnSpc>
              <a:buNone/>
            </a:pPr>
            <a:r>
              <a:rPr lang="zh-CN" altLang="en-US" sz="2000" dirty="0"/>
              <a:t>输入：所购买的三种鸡的总数目</a:t>
            </a:r>
            <a:r>
              <a:rPr lang="en-US" altLang="zh-CN" sz="2000" dirty="0"/>
              <a:t>n</a:t>
            </a:r>
          </a:p>
          <a:p>
            <a:pPr marL="0" indent="0" eaLnBrk="1" hangingPunct="1">
              <a:lnSpc>
                <a:spcPct val="110000"/>
              </a:lnSpc>
              <a:buNone/>
            </a:pPr>
            <a:r>
              <a:rPr lang="zh-CN" altLang="en-US" sz="2000" dirty="0"/>
              <a:t>输出：满足问题的解的数目</a:t>
            </a:r>
            <a:r>
              <a:rPr lang="en-US" altLang="zh-CN" sz="2000" dirty="0"/>
              <a:t>k,</a:t>
            </a:r>
            <a:r>
              <a:rPr lang="zh-CN" altLang="en-US" sz="2000" dirty="0"/>
              <a:t>公鸡</a:t>
            </a:r>
            <a:r>
              <a:rPr lang="en-US" altLang="zh-CN" sz="2000" dirty="0"/>
              <a:t>,</a:t>
            </a:r>
            <a:r>
              <a:rPr lang="zh-CN" altLang="en-US" sz="2000" dirty="0"/>
              <a:t>母鸡</a:t>
            </a:r>
            <a:r>
              <a:rPr lang="en-US" altLang="zh-CN" sz="2000" dirty="0"/>
              <a:t>,</a:t>
            </a:r>
            <a:r>
              <a:rPr lang="zh-CN" altLang="en-US" sz="2000" dirty="0"/>
              <a:t>小鸡的只数</a:t>
            </a:r>
            <a:r>
              <a:rPr lang="en-US" altLang="zh-CN" sz="2000" dirty="0"/>
              <a:t>g[ ],m[ ],x[ ]</a:t>
            </a:r>
          </a:p>
          <a:p>
            <a:pPr marL="0" indent="0" eaLnBrk="1" hangingPunct="1">
              <a:lnSpc>
                <a:spcPct val="110000"/>
              </a:lnSpc>
              <a:buNone/>
            </a:pPr>
            <a:r>
              <a:rPr lang="en-US" altLang="zh-CN" sz="2000" dirty="0"/>
              <a:t>template&lt;class Type&gt;</a:t>
            </a:r>
          </a:p>
          <a:p>
            <a:pPr marL="0" indent="0" eaLnBrk="1" hangingPunct="1">
              <a:lnSpc>
                <a:spcPct val="110000"/>
              </a:lnSpc>
              <a:buNone/>
            </a:pPr>
            <a:r>
              <a:rPr lang="en-US" altLang="zh-CN" sz="2000" dirty="0"/>
              <a:t> 1. void </a:t>
            </a:r>
            <a:r>
              <a:rPr lang="en-US" altLang="zh-CN" sz="2000" dirty="0" err="1"/>
              <a:t>chicken_question</a:t>
            </a:r>
            <a:r>
              <a:rPr lang="en-US" altLang="zh-CN" sz="2000" dirty="0"/>
              <a:t>(int </a:t>
            </a:r>
            <a:r>
              <a:rPr lang="en-US" altLang="zh-CN" sz="2000" dirty="0" err="1"/>
              <a:t>n,int</a:t>
            </a:r>
            <a:r>
              <a:rPr lang="en-US" altLang="zh-CN" sz="2000" dirty="0"/>
              <a:t> &amp;</a:t>
            </a:r>
            <a:r>
              <a:rPr lang="en-US" altLang="zh-CN" sz="2000" dirty="0" err="1"/>
              <a:t>k,int</a:t>
            </a:r>
            <a:r>
              <a:rPr lang="en-US" altLang="zh-CN" sz="2000" dirty="0"/>
              <a:t> g[ ],int m[ ],int x[ ])</a:t>
            </a:r>
          </a:p>
          <a:p>
            <a:pPr marL="0" indent="0" eaLnBrk="1" hangingPunct="1">
              <a:lnSpc>
                <a:spcPct val="110000"/>
              </a:lnSpc>
              <a:buNone/>
            </a:pPr>
            <a:r>
              <a:rPr lang="en-US" altLang="zh-CN" sz="2000" dirty="0"/>
              <a:t> 2. {   int  </a:t>
            </a:r>
            <a:r>
              <a:rPr lang="en-US" altLang="zh-CN" sz="2000" dirty="0" err="1"/>
              <a:t>a,b,c</a:t>
            </a:r>
            <a:r>
              <a:rPr lang="en-US" altLang="zh-CN" sz="2000" dirty="0"/>
              <a:t>;</a:t>
            </a:r>
          </a:p>
          <a:p>
            <a:pPr marL="0" indent="0" eaLnBrk="1" hangingPunct="1">
              <a:lnSpc>
                <a:spcPct val="110000"/>
              </a:lnSpc>
              <a:buNone/>
            </a:pPr>
            <a:r>
              <a:rPr lang="en-US" altLang="zh-CN" sz="2000" dirty="0"/>
              <a:t> 4.     k = 0;	</a:t>
            </a:r>
          </a:p>
          <a:p>
            <a:pPr marL="0" indent="0" eaLnBrk="1" hangingPunct="1">
              <a:lnSpc>
                <a:spcPct val="110000"/>
              </a:lnSpc>
              <a:buNone/>
            </a:pPr>
            <a:r>
              <a:rPr lang="en-US" altLang="zh-CN" sz="2000" dirty="0"/>
              <a:t> 5.     for (a=0;a&lt;=</a:t>
            </a:r>
            <a:r>
              <a:rPr lang="en-US" altLang="zh-CN" sz="2000" dirty="0" err="1"/>
              <a:t>n;a</a:t>
            </a:r>
            <a:r>
              <a:rPr lang="en-US" altLang="zh-CN" sz="2000" dirty="0"/>
              <a:t>++)</a:t>
            </a:r>
          </a:p>
          <a:p>
            <a:pPr marL="0" indent="0" eaLnBrk="1" hangingPunct="1">
              <a:lnSpc>
                <a:spcPct val="110000"/>
              </a:lnSpc>
              <a:buNone/>
            </a:pPr>
            <a:r>
              <a:rPr lang="en-US" altLang="zh-CN" sz="2000" dirty="0"/>
              <a:t> 6.        for (b=0;b&lt;=</a:t>
            </a:r>
            <a:r>
              <a:rPr lang="en-US" altLang="zh-CN" sz="2000" dirty="0" err="1"/>
              <a:t>n;b</a:t>
            </a:r>
            <a:r>
              <a:rPr lang="en-US" altLang="zh-CN" sz="2000" dirty="0"/>
              <a:t>++)</a:t>
            </a:r>
          </a:p>
          <a:p>
            <a:pPr marL="0" indent="0" eaLnBrk="1" hangingPunct="1">
              <a:lnSpc>
                <a:spcPct val="110000"/>
              </a:lnSpc>
              <a:buNone/>
            </a:pPr>
            <a:r>
              <a:rPr lang="en-US" altLang="zh-CN" sz="2000" dirty="0"/>
              <a:t> 7.           for (c=0;c&lt;=</a:t>
            </a:r>
            <a:r>
              <a:rPr lang="en-US" altLang="zh-CN" sz="2000" dirty="0" err="1"/>
              <a:t>n;c</a:t>
            </a:r>
            <a:r>
              <a:rPr lang="en-US" altLang="zh-CN" sz="2000" dirty="0"/>
              <a:t>++) {</a:t>
            </a:r>
          </a:p>
          <a:p>
            <a:pPr marL="0" indent="0" eaLnBrk="1" hangingPunct="1">
              <a:lnSpc>
                <a:spcPct val="110000"/>
              </a:lnSpc>
              <a:buNone/>
            </a:pPr>
            <a:r>
              <a:rPr lang="en-US" altLang="zh-CN" sz="2000" dirty="0"/>
              <a:t> 8.              if ((</a:t>
            </a:r>
            <a:r>
              <a:rPr lang="en-US" altLang="zh-CN" sz="2000" dirty="0" err="1"/>
              <a:t>a+b+c</a:t>
            </a:r>
            <a:r>
              <a:rPr lang="en-US" altLang="zh-CN" sz="2000" dirty="0"/>
              <a:t>==n)&amp;&amp;(5*a+3*</a:t>
            </a:r>
            <a:r>
              <a:rPr lang="en-US" altLang="zh-CN" sz="2000" dirty="0" err="1"/>
              <a:t>b+c</a:t>
            </a:r>
            <a:r>
              <a:rPr lang="en-US" altLang="zh-CN" sz="2000" dirty="0"/>
              <a:t>/3==n)&amp;&amp;(c%3==0)) {</a:t>
            </a:r>
          </a:p>
          <a:p>
            <a:pPr marL="0" indent="0" eaLnBrk="1" hangingPunct="1">
              <a:lnSpc>
                <a:spcPct val="110000"/>
              </a:lnSpc>
              <a:buNone/>
            </a:pPr>
            <a:r>
              <a:rPr lang="en-US" altLang="zh-CN" sz="2000" dirty="0"/>
              <a:t> 9.                   g[k] = a;</a:t>
            </a:r>
          </a:p>
          <a:p>
            <a:pPr marL="0" indent="0" eaLnBrk="1" hangingPunct="1">
              <a:lnSpc>
                <a:spcPct val="110000"/>
              </a:lnSpc>
              <a:buNone/>
            </a:pPr>
            <a:r>
              <a:rPr lang="en-US" altLang="zh-CN" sz="2000" dirty="0"/>
              <a:t>10.                  m[k] = b;</a:t>
            </a:r>
          </a:p>
          <a:p>
            <a:pPr marL="0" indent="0" eaLnBrk="1" hangingPunct="1">
              <a:lnSpc>
                <a:spcPct val="110000"/>
              </a:lnSpc>
              <a:buNone/>
            </a:pPr>
            <a:r>
              <a:rPr lang="en-US" altLang="zh-CN" sz="2000" dirty="0"/>
              <a:t>11.                  x[k] = c;</a:t>
            </a:r>
          </a:p>
          <a:p>
            <a:pPr marL="0" indent="0" eaLnBrk="1" hangingPunct="1">
              <a:lnSpc>
                <a:spcPct val="110000"/>
              </a:lnSpc>
              <a:buNone/>
            </a:pPr>
            <a:r>
              <a:rPr lang="en-US" altLang="zh-CN" sz="2000" dirty="0"/>
              <a:t>12.                  k++;    </a:t>
            </a:r>
          </a:p>
          <a:p>
            <a:pPr marL="0" indent="0" eaLnBrk="1" hangingPunct="1">
              <a:lnSpc>
                <a:spcPct val="110000"/>
              </a:lnSpc>
              <a:buNone/>
            </a:pPr>
            <a:r>
              <a:rPr lang="en-US" altLang="zh-CN" sz="2000" dirty="0"/>
              <a:t>13.             } </a:t>
            </a:r>
            <a:endParaRPr lang="zh-CN" altLang="en-US" sz="2000" dirty="0"/>
          </a:p>
        </p:txBody>
      </p:sp>
    </p:spTree>
    <p:extLst>
      <p:ext uri="{BB962C8B-B14F-4D97-AF65-F5344CB8AC3E}">
        <p14:creationId xmlns:p14="http://schemas.microsoft.com/office/powerpoint/2010/main" val="185257184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3D6C0B4B-C0CA-44BC-A99E-98B8FEE8E2B6}"/>
              </a:ext>
            </a:extLst>
          </p:cNvPr>
          <p:cNvSpPr txBox="1">
            <a:spLocks noRot="1" noChangeArrowheads="1"/>
          </p:cNvSpPr>
          <p:nvPr/>
        </p:nvSpPr>
        <p:spPr bwMode="auto">
          <a:xfrm>
            <a:off x="395288" y="765175"/>
            <a:ext cx="806132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fontScale="90000" lnSpcReduction="20000"/>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a:lstStyle>
          <a:p>
            <a:pPr algn="l" eaLnBrk="1" fontAlgn="auto" hangingPunct="1">
              <a:spcAft>
                <a:spcPts val="0"/>
              </a:spcAft>
              <a:defRPr/>
            </a:pPr>
            <a:r>
              <a:rPr lang="zh-CN" altLang="en-US" sz="2800" b="1" dirty="0"/>
              <a:t>第一种解法的执行时间：</a:t>
            </a:r>
          </a:p>
        </p:txBody>
      </p:sp>
      <p:sp>
        <p:nvSpPr>
          <p:cNvPr id="6" name="Rectangle 3">
            <a:extLst>
              <a:ext uri="{FF2B5EF4-FFF2-40B4-BE49-F238E27FC236}">
                <a16:creationId xmlns:a16="http://schemas.microsoft.com/office/drawing/2014/main" id="{506683B1-E664-47B2-A18F-4BD5AEEDB839}"/>
              </a:ext>
            </a:extLst>
          </p:cNvPr>
          <p:cNvSpPr txBox="1">
            <a:spLocks noRot="1" noChangeArrowheads="1"/>
          </p:cNvSpPr>
          <p:nvPr/>
        </p:nvSpPr>
        <p:spPr bwMode="auto">
          <a:xfrm>
            <a:off x="684213" y="1412875"/>
            <a:ext cx="7991475" cy="489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b="1"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b="1"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b="1"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eaLnBrk="1" hangingPunct="1">
              <a:lnSpc>
                <a:spcPct val="140000"/>
              </a:lnSpc>
            </a:pPr>
            <a:r>
              <a:rPr lang="zh-CN" altLang="en-US" sz="2400"/>
              <a:t>外循环：</a:t>
            </a:r>
            <a:r>
              <a:rPr lang="en-US" altLang="zh-CN" sz="2400"/>
              <a:t>n + 1 </a:t>
            </a:r>
            <a:r>
              <a:rPr lang="zh-CN" altLang="en-US" sz="2400"/>
              <a:t>次，</a:t>
            </a:r>
          </a:p>
          <a:p>
            <a:pPr eaLnBrk="1" hangingPunct="1">
              <a:lnSpc>
                <a:spcPct val="140000"/>
              </a:lnSpc>
              <a:spcBef>
                <a:spcPct val="0"/>
              </a:spcBef>
            </a:pPr>
            <a:r>
              <a:rPr lang="zh-CN" altLang="en-US" sz="2400"/>
              <a:t>中间循环：</a:t>
            </a:r>
            <a:r>
              <a:rPr lang="en-US" altLang="zh-CN" sz="2400"/>
              <a:t>( n + 1 ) </a:t>
            </a:r>
            <a:r>
              <a:rPr lang="en-US" altLang="zh-CN" sz="2400">
                <a:sym typeface="Symbol" pitchFamily="18" charset="2"/>
              </a:rPr>
              <a:t></a:t>
            </a:r>
            <a:r>
              <a:rPr lang="en-US" altLang="zh-CN" sz="2400">
                <a:cs typeface="Arial" charset="0"/>
              </a:rPr>
              <a:t> </a:t>
            </a:r>
            <a:r>
              <a:rPr lang="en-US" altLang="zh-CN" sz="2400"/>
              <a:t>( n + 1 ) </a:t>
            </a:r>
            <a:r>
              <a:rPr lang="zh-CN" altLang="en-US" sz="2400"/>
              <a:t>次，</a:t>
            </a:r>
          </a:p>
          <a:p>
            <a:pPr eaLnBrk="1" hangingPunct="1">
              <a:lnSpc>
                <a:spcPct val="140000"/>
              </a:lnSpc>
            </a:pPr>
            <a:r>
              <a:rPr lang="zh-CN" altLang="en-US" sz="2400"/>
              <a:t>内循环： </a:t>
            </a:r>
            <a:r>
              <a:rPr lang="en-US" altLang="zh-CN" sz="2400"/>
              <a:t>( n + 1 ) </a:t>
            </a:r>
            <a:r>
              <a:rPr lang="en-US" altLang="zh-CN" sz="2400">
                <a:sym typeface="Symbol" pitchFamily="18" charset="2"/>
              </a:rPr>
              <a:t></a:t>
            </a:r>
            <a:r>
              <a:rPr lang="en-US" altLang="zh-CN" sz="2400"/>
              <a:t> ( n + 1 ) </a:t>
            </a:r>
            <a:r>
              <a:rPr lang="en-US" altLang="zh-CN" sz="2400">
                <a:sym typeface="Symbol" pitchFamily="18" charset="2"/>
              </a:rPr>
              <a:t></a:t>
            </a:r>
            <a:r>
              <a:rPr lang="en-US" altLang="zh-CN" sz="2400">
                <a:cs typeface="Arial" charset="0"/>
              </a:rPr>
              <a:t> </a:t>
            </a:r>
            <a:r>
              <a:rPr lang="en-US" altLang="zh-CN" sz="2400"/>
              <a:t>( n + 1 ) </a:t>
            </a:r>
            <a:r>
              <a:rPr lang="zh-CN" altLang="en-US" sz="2400"/>
              <a:t>次。</a:t>
            </a:r>
          </a:p>
          <a:p>
            <a:pPr eaLnBrk="1" hangingPunct="1">
              <a:lnSpc>
                <a:spcPct val="140000"/>
              </a:lnSpc>
            </a:pPr>
            <a:r>
              <a:rPr lang="zh-CN" altLang="en-US" sz="2400"/>
              <a:t>当时</a:t>
            </a:r>
            <a:r>
              <a:rPr lang="en-US" altLang="zh-CN" sz="2400"/>
              <a:t>n=100</a:t>
            </a:r>
            <a:r>
              <a:rPr lang="zh-CN" altLang="en-US" sz="2400"/>
              <a:t>，内循环的循环体执行次数大于 </a:t>
            </a:r>
            <a:r>
              <a:rPr lang="en-US" altLang="zh-CN" sz="2400"/>
              <a:t>100 </a:t>
            </a:r>
            <a:r>
              <a:rPr lang="zh-CN" altLang="en-US" sz="2400"/>
              <a:t>万次</a:t>
            </a:r>
            <a:r>
              <a:rPr lang="zh-CN" altLang="en-US" sz="1400"/>
              <a:t> </a:t>
            </a:r>
            <a:endParaRPr lang="zh-CN" altLang="en-US" sz="1400" dirty="0"/>
          </a:p>
        </p:txBody>
      </p:sp>
    </p:spTree>
    <p:extLst>
      <p:ext uri="{BB962C8B-B14F-4D97-AF65-F5344CB8AC3E}">
        <p14:creationId xmlns:p14="http://schemas.microsoft.com/office/powerpoint/2010/main" val="40148719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763688" y="1726050"/>
            <a:ext cx="5616624" cy="624069"/>
          </a:xfrm>
          <a:prstGeom prst="roundRect">
            <a:avLst/>
          </a:prstGeom>
          <a:solidFill>
            <a:srgbClr val="223D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defTabSz="1218565"/>
            <a:r>
              <a:rPr lang="en-US" altLang="zh-CN" sz="2500" i="1" dirty="0">
                <a:solidFill>
                  <a:prstClr val="white"/>
                </a:solidFill>
                <a:latin typeface="微软雅黑" panose="020B0503020204020204" pitchFamily="34" charset="-122"/>
                <a:ea typeface="微软雅黑" panose="020B0503020204020204" pitchFamily="34" charset="-122"/>
              </a:rPr>
              <a:t>1.1</a:t>
            </a:r>
            <a:r>
              <a:rPr lang="en-US" altLang="zh-CN" sz="2500" dirty="0">
                <a:solidFill>
                  <a:prstClr val="white"/>
                </a:solidFill>
                <a:latin typeface="微软雅黑" panose="020B0503020204020204" pitchFamily="34" charset="-122"/>
                <a:ea typeface="微软雅黑" panose="020B0503020204020204" pitchFamily="34" charset="-122"/>
              </a:rPr>
              <a:t>  </a:t>
            </a:r>
            <a:r>
              <a:rPr lang="zh-CN" altLang="en-US" sz="2500" dirty="0">
                <a:solidFill>
                  <a:prstClr val="white"/>
                </a:solidFill>
                <a:latin typeface="微软雅黑" panose="020B0503020204020204" pitchFamily="34" charset="-122"/>
                <a:ea typeface="微软雅黑" panose="020B0503020204020204" pitchFamily="34" charset="-122"/>
              </a:rPr>
              <a:t>算法与程序</a:t>
            </a:r>
            <a:endParaRPr lang="zh-CN" altLang="en-US" sz="2500" kern="0" dirty="0">
              <a:solidFill>
                <a:srgbClr val="098F66"/>
              </a:solidFill>
              <a:latin typeface="微软雅黑" panose="020B0503020204020204" pitchFamily="34" charset="-122"/>
              <a:ea typeface="微软雅黑" panose="020B0503020204020204" pitchFamily="34" charset="-122"/>
            </a:endParaRPr>
          </a:p>
        </p:txBody>
      </p:sp>
      <p:sp>
        <p:nvSpPr>
          <p:cNvPr id="3" name="圆角矩形 2"/>
          <p:cNvSpPr/>
          <p:nvPr/>
        </p:nvSpPr>
        <p:spPr>
          <a:xfrm>
            <a:off x="1762077" y="2835325"/>
            <a:ext cx="5616624" cy="624069"/>
          </a:xfrm>
          <a:prstGeom prst="roundRect">
            <a:avLst/>
          </a:prstGeom>
          <a:solidFill>
            <a:srgbClr val="223D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defTabSz="1218565"/>
            <a:r>
              <a:rPr lang="en-US" altLang="zh-CN" sz="2500" i="1">
                <a:solidFill>
                  <a:prstClr val="white"/>
                </a:solidFill>
                <a:latin typeface="微软雅黑" panose="020B0503020204020204" pitchFamily="34" charset="-122"/>
                <a:ea typeface="微软雅黑" panose="020B0503020204020204" pitchFamily="34" charset="-122"/>
              </a:rPr>
              <a:t>1.2  </a:t>
            </a:r>
            <a:r>
              <a:rPr lang="zh-CN" altLang="en-US" sz="2500">
                <a:solidFill>
                  <a:prstClr val="white"/>
                </a:solidFill>
                <a:latin typeface="微软雅黑" panose="020B0503020204020204" pitchFamily="34" charset="-122"/>
                <a:ea typeface="微软雅黑" panose="020B0503020204020204" pitchFamily="34" charset="-122"/>
              </a:rPr>
              <a:t>算法的时间复杂性</a:t>
            </a:r>
            <a:endParaRPr lang="zh-CN" altLang="en-US" sz="2500" kern="0" dirty="0">
              <a:solidFill>
                <a:srgbClr val="098F66"/>
              </a:solidFill>
              <a:latin typeface="微软雅黑" panose="020B0503020204020204" pitchFamily="34" charset="-122"/>
              <a:ea typeface="微软雅黑" panose="020B0503020204020204" pitchFamily="34" charset="-122"/>
            </a:endParaRPr>
          </a:p>
        </p:txBody>
      </p:sp>
      <p:sp>
        <p:nvSpPr>
          <p:cNvPr id="5" name="圆角矩形 4"/>
          <p:cNvSpPr/>
          <p:nvPr/>
        </p:nvSpPr>
        <p:spPr>
          <a:xfrm>
            <a:off x="1762077" y="3944600"/>
            <a:ext cx="5616624" cy="624069"/>
          </a:xfrm>
          <a:prstGeom prst="roundRect">
            <a:avLst/>
          </a:prstGeom>
          <a:solidFill>
            <a:srgbClr val="223D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defTabSz="1218565"/>
            <a:r>
              <a:rPr lang="en-US" altLang="zh-CN" sz="2500" i="1" dirty="0">
                <a:solidFill>
                  <a:prstClr val="white"/>
                </a:solidFill>
                <a:latin typeface="微软雅黑" panose="020B0503020204020204" pitchFamily="34" charset="-122"/>
                <a:ea typeface="微软雅黑" panose="020B0503020204020204" pitchFamily="34" charset="-122"/>
              </a:rPr>
              <a:t>1.3</a:t>
            </a:r>
            <a:r>
              <a:rPr lang="en-US" altLang="zh-CN" sz="2500" dirty="0">
                <a:solidFill>
                  <a:prstClr val="white"/>
                </a:solidFill>
                <a:latin typeface="微软雅黑" panose="020B0503020204020204" pitchFamily="34" charset="-122"/>
                <a:ea typeface="微软雅黑" panose="020B0503020204020204" pitchFamily="34" charset="-122"/>
              </a:rPr>
              <a:t>  </a:t>
            </a:r>
            <a:r>
              <a:rPr lang="zh-CN" altLang="en-US" sz="2500" dirty="0">
                <a:solidFill>
                  <a:prstClr val="white"/>
                </a:solidFill>
                <a:latin typeface="微软雅黑" panose="020B0503020204020204" pitchFamily="34" charset="-122"/>
                <a:ea typeface="微软雅黑" panose="020B0503020204020204" pitchFamily="34" charset="-122"/>
              </a:rPr>
              <a:t>算法的空间复杂性</a:t>
            </a:r>
            <a:endParaRPr lang="zh-CN" altLang="en-US" sz="2500" kern="0" dirty="0">
              <a:solidFill>
                <a:srgbClr val="098F66"/>
              </a:solidFill>
              <a:latin typeface="微软雅黑" panose="020B0503020204020204" pitchFamily="34" charset="-122"/>
              <a:ea typeface="微软雅黑" panose="020B0503020204020204" pitchFamily="34" charset="-122"/>
            </a:endParaRPr>
          </a:p>
        </p:txBody>
      </p:sp>
      <p:sp>
        <p:nvSpPr>
          <p:cNvPr id="6" name="圆角矩形 5"/>
          <p:cNvSpPr/>
          <p:nvPr/>
        </p:nvSpPr>
        <p:spPr>
          <a:xfrm>
            <a:off x="1762077" y="5053875"/>
            <a:ext cx="5616624" cy="624069"/>
          </a:xfrm>
          <a:prstGeom prst="roundRect">
            <a:avLst/>
          </a:prstGeom>
          <a:solidFill>
            <a:srgbClr val="223D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defTabSz="1218565"/>
            <a:r>
              <a:rPr lang="en-US" altLang="zh-CN" sz="2500" i="1" dirty="0">
                <a:solidFill>
                  <a:prstClr val="white"/>
                </a:solidFill>
                <a:latin typeface="微软雅黑" panose="020B0503020204020204" pitchFamily="34" charset="-122"/>
                <a:ea typeface="微软雅黑" panose="020B0503020204020204" pitchFamily="34" charset="-122"/>
              </a:rPr>
              <a:t>1.4</a:t>
            </a:r>
            <a:r>
              <a:rPr lang="en-US" altLang="zh-CN" sz="2500" dirty="0">
                <a:solidFill>
                  <a:prstClr val="white"/>
                </a:solidFill>
                <a:latin typeface="微软雅黑" panose="020B0503020204020204" pitchFamily="34" charset="-122"/>
                <a:ea typeface="微软雅黑" panose="020B0503020204020204" pitchFamily="34" charset="-122"/>
              </a:rPr>
              <a:t>  NP</a:t>
            </a:r>
            <a:r>
              <a:rPr lang="zh-CN" altLang="en-US" sz="2500" dirty="0">
                <a:solidFill>
                  <a:prstClr val="white"/>
                </a:solidFill>
                <a:latin typeface="微软雅黑" panose="020B0503020204020204" pitchFamily="34" charset="-122"/>
                <a:ea typeface="微软雅黑" panose="020B0503020204020204" pitchFamily="34" charset="-122"/>
              </a:rPr>
              <a:t>类问题</a:t>
            </a:r>
          </a:p>
        </p:txBody>
      </p:sp>
    </p:spTree>
    <p:extLst>
      <p:ext uri="{BB962C8B-B14F-4D97-AF65-F5344CB8AC3E}">
        <p14:creationId xmlns:p14="http://schemas.microsoft.com/office/powerpoint/2010/main" val="285799943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3D6C0B4B-C0CA-44BC-A99E-98B8FEE8E2B6}"/>
              </a:ext>
            </a:extLst>
          </p:cNvPr>
          <p:cNvSpPr txBox="1">
            <a:spLocks noRot="1" noChangeArrowheads="1"/>
          </p:cNvSpPr>
          <p:nvPr/>
        </p:nvSpPr>
        <p:spPr bwMode="auto">
          <a:xfrm>
            <a:off x="395288" y="765175"/>
            <a:ext cx="806132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a:lstStyle>
          <a:p>
            <a:pPr algn="l" eaLnBrk="1" fontAlgn="auto" hangingPunct="1">
              <a:spcAft>
                <a:spcPts val="0"/>
              </a:spcAft>
              <a:defRPr/>
            </a:pPr>
            <a:r>
              <a:rPr lang="zh-CN" altLang="en-US" sz="2500" b="1" dirty="0"/>
              <a:t>（</a:t>
            </a:r>
            <a:r>
              <a:rPr lang="en-US" altLang="zh-CN" sz="2500" b="1" dirty="0"/>
              <a:t>2</a:t>
            </a:r>
            <a:r>
              <a:rPr lang="zh-CN" altLang="en-US" sz="2500" b="1" dirty="0"/>
              <a:t>）第二种方法。</a:t>
            </a:r>
          </a:p>
        </p:txBody>
      </p:sp>
      <p:sp>
        <p:nvSpPr>
          <p:cNvPr id="5" name="Rectangle 3">
            <a:extLst>
              <a:ext uri="{FF2B5EF4-FFF2-40B4-BE49-F238E27FC236}">
                <a16:creationId xmlns:a16="http://schemas.microsoft.com/office/drawing/2014/main" id="{842DF964-8BD1-42B0-B87A-8457992288F4}"/>
              </a:ext>
            </a:extLst>
          </p:cNvPr>
          <p:cNvSpPr txBox="1">
            <a:spLocks noRot="1" noChangeArrowheads="1"/>
          </p:cNvSpPr>
          <p:nvPr/>
        </p:nvSpPr>
        <p:spPr bwMode="auto">
          <a:xfrm>
            <a:off x="1042988" y="1484313"/>
            <a:ext cx="7129462" cy="489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b="1"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b="1"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b="1"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eaLnBrk="1" hangingPunct="1">
              <a:lnSpc>
                <a:spcPct val="120000"/>
              </a:lnSpc>
            </a:pPr>
            <a:endParaRPr lang="en-US" altLang="zh-CN" sz="2400" dirty="0"/>
          </a:p>
        </p:txBody>
      </p:sp>
      <p:sp>
        <p:nvSpPr>
          <p:cNvPr id="7" name="文本框 6">
            <a:extLst>
              <a:ext uri="{FF2B5EF4-FFF2-40B4-BE49-F238E27FC236}">
                <a16:creationId xmlns:a16="http://schemas.microsoft.com/office/drawing/2014/main" id="{CFB6FD14-CE8F-4EEF-9379-6EFEF9450E8C}"/>
              </a:ext>
            </a:extLst>
          </p:cNvPr>
          <p:cNvSpPr txBox="1"/>
          <p:nvPr/>
        </p:nvSpPr>
        <p:spPr>
          <a:xfrm>
            <a:off x="1042988" y="1484313"/>
            <a:ext cx="4572000" cy="3091295"/>
          </a:xfrm>
          <a:prstGeom prst="rect">
            <a:avLst/>
          </a:prstGeom>
          <a:noFill/>
        </p:spPr>
        <p:txBody>
          <a:bodyPr wrap="square">
            <a:spAutoFit/>
          </a:bodyPr>
          <a:lstStyle/>
          <a:p>
            <a:pPr>
              <a:lnSpc>
                <a:spcPct val="120000"/>
              </a:lnSpc>
              <a:spcBef>
                <a:spcPct val="20000"/>
              </a:spcBef>
            </a:pPr>
            <a:r>
              <a:rPr lang="zh-CN" altLang="en-US" sz="2400" b="1" dirty="0">
                <a:latin typeface="+mn-lt"/>
                <a:ea typeface="+mn-ea"/>
              </a:rPr>
              <a:t>公鸡只数：</a:t>
            </a:r>
          </a:p>
          <a:p>
            <a:pPr>
              <a:lnSpc>
                <a:spcPct val="120000"/>
              </a:lnSpc>
              <a:spcBef>
                <a:spcPct val="20000"/>
              </a:spcBef>
            </a:pPr>
            <a:r>
              <a:rPr lang="zh-CN" altLang="en-US" sz="2400" b="1" dirty="0">
                <a:latin typeface="+mn-lt"/>
                <a:ea typeface="+mn-ea"/>
              </a:rPr>
              <a:t>            </a:t>
            </a:r>
            <a:r>
              <a:rPr lang="en-US" altLang="zh-CN" sz="2400" b="1" dirty="0">
                <a:latin typeface="+mn-lt"/>
                <a:ea typeface="+mn-ea"/>
              </a:rPr>
              <a:t>a = 0 ~ n / 5</a:t>
            </a:r>
          </a:p>
          <a:p>
            <a:pPr>
              <a:lnSpc>
                <a:spcPct val="120000"/>
              </a:lnSpc>
              <a:spcBef>
                <a:spcPct val="20000"/>
              </a:spcBef>
            </a:pPr>
            <a:r>
              <a:rPr lang="zh-CN" altLang="en-US" sz="2400" b="1" dirty="0">
                <a:latin typeface="+mn-lt"/>
                <a:ea typeface="+mn-ea"/>
              </a:rPr>
              <a:t>母鸡只数：</a:t>
            </a:r>
          </a:p>
          <a:p>
            <a:pPr>
              <a:lnSpc>
                <a:spcPct val="120000"/>
              </a:lnSpc>
              <a:spcBef>
                <a:spcPct val="20000"/>
              </a:spcBef>
            </a:pPr>
            <a:r>
              <a:rPr lang="zh-CN" altLang="en-US" sz="2400" b="1" dirty="0">
                <a:latin typeface="+mn-lt"/>
                <a:ea typeface="+mn-ea"/>
              </a:rPr>
              <a:t>            </a:t>
            </a:r>
            <a:r>
              <a:rPr lang="en-US" altLang="zh-CN" sz="2400" b="1" dirty="0">
                <a:latin typeface="+mn-lt"/>
                <a:ea typeface="+mn-ea"/>
              </a:rPr>
              <a:t>b = 0 ~ n / 3</a:t>
            </a:r>
          </a:p>
          <a:p>
            <a:pPr>
              <a:lnSpc>
                <a:spcPct val="120000"/>
              </a:lnSpc>
              <a:spcBef>
                <a:spcPct val="20000"/>
              </a:spcBef>
            </a:pPr>
            <a:r>
              <a:rPr lang="zh-CN" altLang="en-US" sz="2400" b="1" dirty="0">
                <a:latin typeface="+mn-lt"/>
                <a:ea typeface="+mn-ea"/>
              </a:rPr>
              <a:t>小鸡只数：</a:t>
            </a:r>
          </a:p>
          <a:p>
            <a:pPr>
              <a:lnSpc>
                <a:spcPct val="120000"/>
              </a:lnSpc>
              <a:spcBef>
                <a:spcPct val="20000"/>
              </a:spcBef>
            </a:pPr>
            <a:r>
              <a:rPr lang="zh-CN" altLang="en-US" sz="2400" b="1" dirty="0">
                <a:latin typeface="+mn-lt"/>
                <a:ea typeface="+mn-ea"/>
              </a:rPr>
              <a:t>            </a:t>
            </a:r>
            <a:r>
              <a:rPr lang="en-US" altLang="zh-CN" sz="2400" b="1" dirty="0">
                <a:latin typeface="+mn-lt"/>
                <a:ea typeface="+mn-ea"/>
              </a:rPr>
              <a:t>c = n – a – b     </a:t>
            </a:r>
          </a:p>
        </p:txBody>
      </p:sp>
    </p:spTree>
    <p:extLst>
      <p:ext uri="{BB962C8B-B14F-4D97-AF65-F5344CB8AC3E}">
        <p14:creationId xmlns:p14="http://schemas.microsoft.com/office/powerpoint/2010/main" val="365722226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grpId="0" nodeType="withEffect" nodePh="1">
                                  <p:stCondLst>
                                    <p:cond delay="0"/>
                                  </p:stCondLst>
                                  <p:endCondLst>
                                    <p:cond evt="begin" delay="0">
                                      <p:tn val="8"/>
                                    </p:cond>
                                  </p:end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842DF964-8BD1-42B0-B87A-8457992288F4}"/>
              </a:ext>
            </a:extLst>
          </p:cNvPr>
          <p:cNvSpPr txBox="1">
            <a:spLocks noRot="1" noChangeArrowheads="1"/>
          </p:cNvSpPr>
          <p:nvPr/>
        </p:nvSpPr>
        <p:spPr bwMode="auto">
          <a:xfrm>
            <a:off x="1042988" y="1484313"/>
            <a:ext cx="7129462" cy="489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b="1"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b="1"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b="1"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eaLnBrk="1" hangingPunct="1">
              <a:lnSpc>
                <a:spcPct val="120000"/>
              </a:lnSpc>
            </a:pPr>
            <a:endParaRPr lang="en-US" altLang="zh-CN" sz="2400" dirty="0"/>
          </a:p>
        </p:txBody>
      </p:sp>
      <p:sp>
        <p:nvSpPr>
          <p:cNvPr id="6" name="Rectangle 2">
            <a:extLst>
              <a:ext uri="{FF2B5EF4-FFF2-40B4-BE49-F238E27FC236}">
                <a16:creationId xmlns:a16="http://schemas.microsoft.com/office/drawing/2014/main" id="{83A22E01-B06D-40DD-973A-3C2CE0A03B41}"/>
              </a:ext>
            </a:extLst>
          </p:cNvPr>
          <p:cNvSpPr txBox="1">
            <a:spLocks noRot="1" noChangeArrowheads="1"/>
          </p:cNvSpPr>
          <p:nvPr/>
        </p:nvSpPr>
        <p:spPr bwMode="auto">
          <a:xfrm>
            <a:off x="323850" y="188913"/>
            <a:ext cx="8132763"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fontScale="90000" lnSpcReduction="10000"/>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a:lstStyle>
          <a:p>
            <a:pPr algn="l" eaLnBrk="1" fontAlgn="auto" hangingPunct="1">
              <a:spcAft>
                <a:spcPts val="0"/>
              </a:spcAft>
              <a:defRPr/>
            </a:pPr>
            <a:r>
              <a:rPr lang="zh-CN" altLang="en-US" sz="3200" b="1"/>
              <a:t>第二种解法程序：</a:t>
            </a:r>
            <a:endParaRPr lang="zh-CN" altLang="en-US" sz="3200" b="1" dirty="0"/>
          </a:p>
        </p:txBody>
      </p:sp>
      <p:sp>
        <p:nvSpPr>
          <p:cNvPr id="9" name="Rectangle 3">
            <a:extLst>
              <a:ext uri="{FF2B5EF4-FFF2-40B4-BE49-F238E27FC236}">
                <a16:creationId xmlns:a16="http://schemas.microsoft.com/office/drawing/2014/main" id="{289F7588-2E1A-4E92-AF17-7F3BB9149116}"/>
              </a:ext>
            </a:extLst>
          </p:cNvPr>
          <p:cNvSpPr txBox="1">
            <a:spLocks noRot="1" noChangeArrowheads="1"/>
          </p:cNvSpPr>
          <p:nvPr/>
        </p:nvSpPr>
        <p:spPr bwMode="auto">
          <a:xfrm>
            <a:off x="323850" y="765175"/>
            <a:ext cx="8820150" cy="58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b="1"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b="1"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b="1"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eaLnBrk="1" hangingPunct="1">
              <a:buNone/>
            </a:pPr>
            <a:r>
              <a:rPr lang="en-US" altLang="zh-CN" sz="2400" dirty="0"/>
              <a:t>  1. void </a:t>
            </a:r>
            <a:r>
              <a:rPr lang="en-US" altLang="zh-CN" sz="2400" dirty="0" err="1"/>
              <a:t>chicken_problem</a:t>
            </a:r>
            <a:r>
              <a:rPr lang="en-US" altLang="zh-CN" sz="2400" dirty="0"/>
              <a:t>(int </a:t>
            </a:r>
            <a:r>
              <a:rPr lang="en-US" altLang="zh-CN" sz="2400" dirty="0" err="1"/>
              <a:t>n,int</a:t>
            </a:r>
            <a:r>
              <a:rPr lang="en-US" altLang="zh-CN" sz="2400" dirty="0"/>
              <a:t> &amp;</a:t>
            </a:r>
            <a:r>
              <a:rPr lang="en-US" altLang="zh-CN" sz="2400" dirty="0" err="1"/>
              <a:t>k,int</a:t>
            </a:r>
            <a:r>
              <a:rPr lang="en-US" altLang="zh-CN" sz="2400" dirty="0"/>
              <a:t> g[ ],int m[ ],int s[ ])</a:t>
            </a:r>
          </a:p>
          <a:p>
            <a:pPr marL="0" indent="0" eaLnBrk="1" hangingPunct="1">
              <a:buNone/>
            </a:pPr>
            <a:r>
              <a:rPr lang="en-US" altLang="zh-CN" sz="2400" dirty="0"/>
              <a:t>  2. {   int   </a:t>
            </a:r>
            <a:r>
              <a:rPr lang="en-US" altLang="zh-CN" sz="2400" dirty="0" err="1"/>
              <a:t>i</a:t>
            </a:r>
            <a:r>
              <a:rPr lang="en-US" altLang="zh-CN" sz="2400" dirty="0"/>
              <a:t>, j, a, b, c;</a:t>
            </a:r>
          </a:p>
          <a:p>
            <a:pPr marL="0" indent="0" eaLnBrk="1" hangingPunct="1">
              <a:buNone/>
            </a:pPr>
            <a:r>
              <a:rPr lang="en-US" altLang="zh-CN" sz="2400" dirty="0"/>
              <a:t>  4.     k = 0;          </a:t>
            </a:r>
            <a:r>
              <a:rPr lang="en-US" altLang="zh-CN" sz="2400" dirty="0" err="1"/>
              <a:t>i</a:t>
            </a:r>
            <a:r>
              <a:rPr lang="en-US" altLang="zh-CN" sz="2400" dirty="0"/>
              <a:t> = n / 5;         j = n / 3;</a:t>
            </a:r>
          </a:p>
          <a:p>
            <a:pPr marL="0" indent="0" eaLnBrk="1" hangingPunct="1">
              <a:buNone/>
            </a:pPr>
            <a:r>
              <a:rPr lang="en-US" altLang="zh-CN" sz="2400" dirty="0"/>
              <a:t>  7.     for (a=0;a&lt;=</a:t>
            </a:r>
            <a:r>
              <a:rPr lang="en-US" altLang="zh-CN" sz="2400" dirty="0" err="1"/>
              <a:t>i;a</a:t>
            </a:r>
            <a:r>
              <a:rPr lang="en-US" altLang="zh-CN" sz="2400" dirty="0"/>
              <a:t>++)</a:t>
            </a:r>
          </a:p>
          <a:p>
            <a:pPr marL="0" indent="0" eaLnBrk="1" hangingPunct="1">
              <a:buNone/>
            </a:pPr>
            <a:r>
              <a:rPr lang="en-US" altLang="zh-CN" sz="2400" dirty="0"/>
              <a:t>  8.         for (b=0;b&lt;=</a:t>
            </a:r>
            <a:r>
              <a:rPr lang="en-US" altLang="zh-CN" sz="2400" dirty="0" err="1"/>
              <a:t>j;b</a:t>
            </a:r>
            <a:r>
              <a:rPr lang="en-US" altLang="zh-CN" sz="2400" dirty="0"/>
              <a:t>++) {</a:t>
            </a:r>
          </a:p>
          <a:p>
            <a:pPr marL="0" indent="0" eaLnBrk="1" hangingPunct="1">
              <a:buNone/>
            </a:pPr>
            <a:r>
              <a:rPr lang="en-US" altLang="zh-CN" sz="2400" dirty="0"/>
              <a:t>  9.             c = n – a – b;</a:t>
            </a:r>
          </a:p>
          <a:p>
            <a:pPr marL="0" indent="0" eaLnBrk="1" hangingPunct="1">
              <a:buNone/>
            </a:pPr>
            <a:r>
              <a:rPr lang="en-US" altLang="zh-CN" sz="2400" dirty="0"/>
              <a:t>10.             if ((5*a+3*</a:t>
            </a:r>
            <a:r>
              <a:rPr lang="en-US" altLang="zh-CN" sz="2400" dirty="0" err="1"/>
              <a:t>b+c</a:t>
            </a:r>
            <a:r>
              <a:rPr lang="en-US" altLang="zh-CN" sz="2400" dirty="0"/>
              <a:t>/3==n)&amp;&amp;(c%3==0)) {</a:t>
            </a:r>
          </a:p>
          <a:p>
            <a:pPr marL="0" indent="0" eaLnBrk="1" hangingPunct="1">
              <a:buNone/>
            </a:pPr>
            <a:r>
              <a:rPr lang="en-US" altLang="zh-CN" sz="2400" dirty="0"/>
              <a:t>11.                 g[k] = a;</a:t>
            </a:r>
          </a:p>
          <a:p>
            <a:pPr marL="0" indent="0" eaLnBrk="1" hangingPunct="1">
              <a:buNone/>
            </a:pPr>
            <a:r>
              <a:rPr lang="en-US" altLang="zh-CN" sz="2400" dirty="0"/>
              <a:t>12.                 m[k] = b;</a:t>
            </a:r>
          </a:p>
          <a:p>
            <a:pPr marL="0" indent="0" eaLnBrk="1" hangingPunct="1">
              <a:buNone/>
            </a:pPr>
            <a:r>
              <a:rPr lang="en-US" altLang="zh-CN" sz="2400" dirty="0"/>
              <a:t>13.                 x[k] = c;</a:t>
            </a:r>
          </a:p>
          <a:p>
            <a:pPr marL="0" indent="0" eaLnBrk="1" hangingPunct="1">
              <a:buNone/>
            </a:pPr>
            <a:r>
              <a:rPr lang="en-US" altLang="zh-CN" sz="2400" dirty="0"/>
              <a:t>14.                 k++;</a:t>
            </a:r>
          </a:p>
          <a:p>
            <a:pPr marL="0" indent="0" eaLnBrk="1" hangingPunct="1">
              <a:buNone/>
            </a:pPr>
            <a:r>
              <a:rPr lang="en-US" altLang="zh-CN" sz="2400" dirty="0"/>
              <a:t>15.             }</a:t>
            </a:r>
          </a:p>
          <a:p>
            <a:pPr marL="0" indent="0" eaLnBrk="1" hangingPunct="1">
              <a:buNone/>
            </a:pPr>
            <a:r>
              <a:rPr lang="en-US" altLang="zh-CN" sz="2400" dirty="0"/>
              <a:t>16.         }</a:t>
            </a:r>
          </a:p>
        </p:txBody>
      </p:sp>
    </p:spTree>
    <p:extLst>
      <p:ext uri="{BB962C8B-B14F-4D97-AF65-F5344CB8AC3E}">
        <p14:creationId xmlns:p14="http://schemas.microsoft.com/office/powerpoint/2010/main" val="272430361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842DF964-8BD1-42B0-B87A-8457992288F4}"/>
              </a:ext>
            </a:extLst>
          </p:cNvPr>
          <p:cNvSpPr txBox="1">
            <a:spLocks noRot="1" noChangeArrowheads="1"/>
          </p:cNvSpPr>
          <p:nvPr/>
        </p:nvSpPr>
        <p:spPr bwMode="auto">
          <a:xfrm>
            <a:off x="1042988" y="1484313"/>
            <a:ext cx="7129462" cy="489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b="1"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b="1"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b="1"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eaLnBrk="1" hangingPunct="1">
              <a:lnSpc>
                <a:spcPct val="120000"/>
              </a:lnSpc>
            </a:pPr>
            <a:endParaRPr lang="en-US" altLang="zh-CN" sz="2400" dirty="0"/>
          </a:p>
        </p:txBody>
      </p:sp>
      <p:sp>
        <p:nvSpPr>
          <p:cNvPr id="10" name="Rectangle 2">
            <a:extLst>
              <a:ext uri="{FF2B5EF4-FFF2-40B4-BE49-F238E27FC236}">
                <a16:creationId xmlns:a16="http://schemas.microsoft.com/office/drawing/2014/main" id="{7A0385A8-2D5B-4895-A368-AA9C62621DFB}"/>
              </a:ext>
            </a:extLst>
          </p:cNvPr>
          <p:cNvSpPr txBox="1">
            <a:spLocks noRot="1" noChangeArrowheads="1"/>
          </p:cNvSpPr>
          <p:nvPr/>
        </p:nvSpPr>
        <p:spPr bwMode="auto">
          <a:xfrm>
            <a:off x="611188" y="765175"/>
            <a:ext cx="7916862"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fontScale="90000" lnSpcReduction="10000"/>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a:lstStyle>
          <a:p>
            <a:pPr algn="l" eaLnBrk="1" fontAlgn="auto" hangingPunct="1">
              <a:spcAft>
                <a:spcPts val="0"/>
              </a:spcAft>
              <a:defRPr/>
            </a:pPr>
            <a:r>
              <a:rPr lang="zh-CN" altLang="en-US" sz="3200" b="1"/>
              <a:t>第二种解法的执行时间：</a:t>
            </a:r>
            <a:endParaRPr lang="zh-CN" altLang="en-US" sz="3200" b="1" dirty="0"/>
          </a:p>
        </p:txBody>
      </p:sp>
      <p:sp>
        <p:nvSpPr>
          <p:cNvPr id="11" name="Rectangle 3">
            <a:extLst>
              <a:ext uri="{FF2B5EF4-FFF2-40B4-BE49-F238E27FC236}">
                <a16:creationId xmlns:a16="http://schemas.microsoft.com/office/drawing/2014/main" id="{621B1BFF-883C-43D0-AB13-B143F2CF2C38}"/>
              </a:ext>
            </a:extLst>
          </p:cNvPr>
          <p:cNvSpPr txBox="1">
            <a:spLocks noRot="1" noChangeArrowheads="1"/>
          </p:cNvSpPr>
          <p:nvPr/>
        </p:nvSpPr>
        <p:spPr bwMode="auto">
          <a:xfrm>
            <a:off x="971550" y="1700213"/>
            <a:ext cx="7488238" cy="417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b="1"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b="1"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b="1"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eaLnBrk="1" hangingPunct="1">
              <a:lnSpc>
                <a:spcPct val="130000"/>
              </a:lnSpc>
              <a:buNone/>
            </a:pPr>
            <a:r>
              <a:rPr lang="zh-CN" altLang="en-US" sz="2400" dirty="0"/>
              <a:t>外循环：</a:t>
            </a:r>
            <a:r>
              <a:rPr lang="en-US" altLang="zh-CN" sz="2400" dirty="0"/>
              <a:t>n / 5 + 1</a:t>
            </a:r>
          </a:p>
          <a:p>
            <a:pPr marL="0" indent="0" eaLnBrk="1" hangingPunct="1">
              <a:lnSpc>
                <a:spcPct val="130000"/>
              </a:lnSpc>
              <a:spcBef>
                <a:spcPct val="0"/>
              </a:spcBef>
              <a:buNone/>
            </a:pPr>
            <a:r>
              <a:rPr lang="zh-CN" altLang="en-US" sz="2400" dirty="0"/>
              <a:t>内循环：</a:t>
            </a:r>
            <a:r>
              <a:rPr lang="en-US" altLang="zh-CN" sz="2400" dirty="0"/>
              <a:t>( n / 5 + 1 ) </a:t>
            </a:r>
            <a:r>
              <a:rPr lang="en-US" altLang="zh-CN" sz="2400" dirty="0">
                <a:sym typeface="Symbol" pitchFamily="18" charset="2"/>
              </a:rPr>
              <a:t> </a:t>
            </a:r>
            <a:r>
              <a:rPr lang="en-US" altLang="zh-CN" sz="2400" dirty="0"/>
              <a:t>( n / 3 + 1 )</a:t>
            </a:r>
          </a:p>
          <a:p>
            <a:pPr marL="0" indent="0" eaLnBrk="1" hangingPunct="1">
              <a:lnSpc>
                <a:spcPct val="130000"/>
              </a:lnSpc>
              <a:buNone/>
            </a:pPr>
            <a:r>
              <a:rPr lang="zh-CN" altLang="en-US" sz="2400" dirty="0"/>
              <a:t>当 </a:t>
            </a:r>
            <a:r>
              <a:rPr lang="en-US" altLang="zh-CN" sz="2400" dirty="0"/>
              <a:t>n = 100 </a:t>
            </a:r>
            <a:r>
              <a:rPr lang="zh-CN" altLang="en-US" sz="2400" dirty="0"/>
              <a:t>时，内循环的循环体的执行次数为</a:t>
            </a:r>
          </a:p>
          <a:p>
            <a:pPr marL="0" indent="0" eaLnBrk="1" hangingPunct="1">
              <a:lnSpc>
                <a:spcPct val="130000"/>
              </a:lnSpc>
              <a:buNone/>
            </a:pPr>
            <a:r>
              <a:rPr lang="zh-CN" altLang="en-US" sz="2400" dirty="0"/>
              <a:t>        </a:t>
            </a:r>
            <a:r>
              <a:rPr lang="en-US" altLang="zh-CN" sz="2400" dirty="0"/>
              <a:t>21 </a:t>
            </a:r>
            <a:r>
              <a:rPr lang="en-US" altLang="zh-CN" sz="2400" dirty="0">
                <a:sym typeface="Symbol" pitchFamily="18" charset="2"/>
              </a:rPr>
              <a:t> 34 = 714 </a:t>
            </a:r>
            <a:r>
              <a:rPr lang="zh-CN" altLang="en-US" sz="2400" dirty="0"/>
              <a:t>次 </a:t>
            </a:r>
          </a:p>
        </p:txBody>
      </p:sp>
    </p:spTree>
    <p:extLst>
      <p:ext uri="{BB962C8B-B14F-4D97-AF65-F5344CB8AC3E}">
        <p14:creationId xmlns:p14="http://schemas.microsoft.com/office/powerpoint/2010/main" val="343307963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20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19551C86-15CB-4E29-8F03-5522AA9D46DD}"/>
              </a:ext>
            </a:extLst>
          </p:cNvPr>
          <p:cNvSpPr txBox="1">
            <a:spLocks noRot="1" noChangeArrowheads="1"/>
          </p:cNvSpPr>
          <p:nvPr/>
        </p:nvSpPr>
        <p:spPr bwMode="auto">
          <a:xfrm>
            <a:off x="460295" y="299402"/>
            <a:ext cx="7778750"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a:lstStyle>
          <a:p>
            <a:pPr algn="l" eaLnBrk="1" hangingPunct="1">
              <a:lnSpc>
                <a:spcPct val="140000"/>
              </a:lnSpc>
              <a:spcBef>
                <a:spcPct val="20000"/>
              </a:spcBef>
            </a:pPr>
            <a:r>
              <a:rPr lang="en-US" altLang="zh-CN" sz="1700" b="1" dirty="0">
                <a:latin typeface="+mn-lt"/>
                <a:ea typeface="+mn-ea"/>
                <a:cs typeface="+mn-cs"/>
              </a:rPr>
              <a:t>2. </a:t>
            </a:r>
            <a:r>
              <a:rPr lang="zh-CN" altLang="en-US" sz="1700" b="1" dirty="0">
                <a:latin typeface="+mn-lt"/>
                <a:ea typeface="+mn-ea"/>
                <a:cs typeface="+mn-cs"/>
              </a:rPr>
              <a:t>货郎担问题</a:t>
            </a:r>
          </a:p>
        </p:txBody>
      </p:sp>
      <p:sp>
        <p:nvSpPr>
          <p:cNvPr id="8" name="矩形 7">
            <a:extLst>
              <a:ext uri="{FF2B5EF4-FFF2-40B4-BE49-F238E27FC236}">
                <a16:creationId xmlns:a16="http://schemas.microsoft.com/office/drawing/2014/main" id="{1C34ABED-46E9-48D3-9354-29BB18FC20EA}"/>
              </a:ext>
            </a:extLst>
          </p:cNvPr>
          <p:cNvSpPr/>
          <p:nvPr/>
        </p:nvSpPr>
        <p:spPr>
          <a:xfrm>
            <a:off x="3131840" y="404664"/>
            <a:ext cx="5724644" cy="461665"/>
          </a:xfrm>
          <a:prstGeom prst="rect">
            <a:avLst/>
          </a:prstGeom>
        </p:spPr>
        <p:txBody>
          <a:bodyPr wrap="none">
            <a:spAutoFit/>
          </a:bodyPr>
          <a:lstStyle/>
          <a:p>
            <a:r>
              <a:rPr lang="zh-CN" altLang="en-US" sz="2400" b="1" u="sng" dirty="0">
                <a:latin typeface="华文新魏" panose="02010800040101010101" pitchFamily="2" charset="-122"/>
                <a:ea typeface="华文新魏" panose="02010800040101010101" pitchFamily="2" charset="-122"/>
              </a:rPr>
              <a:t>实际中有很多问题可以归结为这类问题。</a:t>
            </a:r>
          </a:p>
        </p:txBody>
      </p:sp>
      <p:sp>
        <p:nvSpPr>
          <p:cNvPr id="9" name="Rectangle 3">
            <a:extLst>
              <a:ext uri="{FF2B5EF4-FFF2-40B4-BE49-F238E27FC236}">
                <a16:creationId xmlns:a16="http://schemas.microsoft.com/office/drawing/2014/main" id="{2F65F311-DC82-4FEE-A80F-2C53E34C0C17}"/>
              </a:ext>
            </a:extLst>
          </p:cNvPr>
          <p:cNvSpPr>
            <a:spLocks noGrp="1" noRot="1" noChangeArrowheads="1"/>
          </p:cNvSpPr>
          <p:nvPr>
            <p:ph idx="1"/>
          </p:nvPr>
        </p:nvSpPr>
        <p:spPr>
          <a:xfrm>
            <a:off x="457200" y="1224736"/>
            <a:ext cx="8229600" cy="4525963"/>
          </a:xfrm>
        </p:spPr>
        <p:txBody>
          <a:bodyPr/>
          <a:lstStyle/>
          <a:p>
            <a:pPr marL="0" indent="0" eaLnBrk="1" hangingPunct="1">
              <a:lnSpc>
                <a:spcPct val="110000"/>
              </a:lnSpc>
              <a:buNone/>
            </a:pPr>
            <a:r>
              <a:rPr lang="en-US" altLang="zh-CN" sz="1800" dirty="0"/>
              <a:t>n </a:t>
            </a:r>
            <a:r>
              <a:rPr lang="zh-CN" altLang="en-US" sz="1800" dirty="0"/>
              <a:t>个城市，分别用数字 </a:t>
            </a:r>
            <a:r>
              <a:rPr lang="en-US" altLang="zh-CN" sz="1800" dirty="0"/>
              <a:t>1 </a:t>
            </a:r>
            <a:r>
              <a:rPr lang="zh-CN" altLang="en-US" sz="1800" dirty="0"/>
              <a:t>到 </a:t>
            </a:r>
            <a:r>
              <a:rPr lang="en-US" altLang="zh-CN" sz="1800" dirty="0"/>
              <a:t>n </a:t>
            </a:r>
            <a:r>
              <a:rPr lang="zh-CN" altLang="en-US" sz="1800" dirty="0"/>
              <a:t>编号</a:t>
            </a:r>
          </a:p>
          <a:p>
            <a:pPr marL="0" indent="0" eaLnBrk="1" hangingPunct="1">
              <a:lnSpc>
                <a:spcPct val="110000"/>
              </a:lnSpc>
              <a:buNone/>
            </a:pPr>
            <a:r>
              <a:rPr lang="zh-CN" altLang="en-US" sz="1800" dirty="0"/>
              <a:t>问题：在有向赋权图中，寻找一条路径最短的哈密尔顿回路。</a:t>
            </a:r>
          </a:p>
          <a:p>
            <a:pPr marL="0" indent="0" eaLnBrk="1" hangingPunct="1">
              <a:lnSpc>
                <a:spcPct val="110000"/>
              </a:lnSpc>
              <a:spcBef>
                <a:spcPct val="0"/>
              </a:spcBef>
              <a:buNone/>
            </a:pPr>
            <a:r>
              <a:rPr lang="zh-CN" altLang="en-US" sz="1800" dirty="0"/>
              <a:t>           </a:t>
            </a:r>
            <a:r>
              <a:rPr lang="en-US" altLang="zh-CN" sz="1800" dirty="0"/>
              <a:t>V = { 1,2,</a:t>
            </a:r>
            <a:r>
              <a:rPr lang="en-US" altLang="zh-CN" sz="1800" dirty="0">
                <a:sym typeface="Symbol" pitchFamily="18" charset="2"/>
              </a:rPr>
              <a:t>,n}</a:t>
            </a:r>
            <a:r>
              <a:rPr lang="zh-CN" altLang="en-US" sz="1800" dirty="0"/>
              <a:t>，表示城市顶点，</a:t>
            </a:r>
          </a:p>
          <a:p>
            <a:pPr marL="0" indent="0" eaLnBrk="1" hangingPunct="1">
              <a:lnSpc>
                <a:spcPct val="110000"/>
              </a:lnSpc>
              <a:buNone/>
            </a:pPr>
            <a:r>
              <a:rPr lang="zh-CN" altLang="en-US" sz="1800" dirty="0"/>
              <a:t>           边 </a:t>
            </a:r>
            <a:r>
              <a:rPr lang="en-US" altLang="zh-CN" sz="1800" dirty="0"/>
              <a:t>( </a:t>
            </a:r>
            <a:r>
              <a:rPr lang="en-US" altLang="zh-CN" sz="1800" dirty="0" err="1"/>
              <a:t>i</a:t>
            </a:r>
            <a:r>
              <a:rPr lang="en-US" altLang="zh-CN" sz="1800" dirty="0"/>
              <a:t>, j ) </a:t>
            </a:r>
            <a:r>
              <a:rPr lang="en-US" altLang="zh-CN" sz="1800" dirty="0">
                <a:sym typeface="Symbol" pitchFamily="18" charset="2"/>
              </a:rPr>
              <a:t> E   </a:t>
            </a:r>
            <a:r>
              <a:rPr lang="zh-CN" altLang="en-US" sz="1800" dirty="0"/>
              <a:t>表示城市到城市的距离。</a:t>
            </a:r>
          </a:p>
          <a:p>
            <a:pPr marL="0" indent="0" eaLnBrk="1" hangingPunct="1">
              <a:lnSpc>
                <a:spcPct val="110000"/>
              </a:lnSpc>
              <a:buNone/>
            </a:pPr>
            <a:r>
              <a:rPr lang="zh-CN" altLang="en-US" sz="1800" dirty="0"/>
              <a:t>           图的邻接矩阵 </a:t>
            </a:r>
            <a:r>
              <a:rPr lang="en-US" altLang="zh-CN" sz="1800" dirty="0"/>
              <a:t>C</a:t>
            </a:r>
            <a:r>
              <a:rPr lang="zh-CN" altLang="en-US" sz="1800" dirty="0"/>
              <a:t>：表示各个城市之间的距离，称为费用</a:t>
            </a:r>
          </a:p>
          <a:p>
            <a:pPr marL="0" indent="0" eaLnBrk="1" hangingPunct="1">
              <a:lnSpc>
                <a:spcPct val="110000"/>
              </a:lnSpc>
              <a:buNone/>
            </a:pPr>
            <a:r>
              <a:rPr lang="zh-CN" altLang="en-US" sz="1800" dirty="0"/>
              <a:t>                                        矩阵。</a:t>
            </a:r>
          </a:p>
          <a:p>
            <a:pPr marL="0" indent="0" eaLnBrk="1" hangingPunct="1">
              <a:lnSpc>
                <a:spcPct val="110000"/>
              </a:lnSpc>
              <a:buNone/>
            </a:pPr>
            <a:r>
              <a:rPr lang="zh-CN" altLang="en-US" sz="1800" dirty="0"/>
              <a:t>           数组 </a:t>
            </a:r>
            <a:r>
              <a:rPr lang="en-US" altLang="zh-CN" sz="1800" dirty="0"/>
              <a:t>T</a:t>
            </a:r>
            <a:r>
              <a:rPr lang="zh-CN" altLang="en-US" sz="1800" dirty="0"/>
              <a:t>：表示售货员的路线，依次存放旅行路线中的城</a:t>
            </a:r>
          </a:p>
          <a:p>
            <a:pPr marL="0" indent="0" eaLnBrk="1" hangingPunct="1">
              <a:lnSpc>
                <a:spcPct val="110000"/>
              </a:lnSpc>
              <a:buNone/>
            </a:pPr>
            <a:r>
              <a:rPr lang="zh-CN" altLang="en-US" sz="1800" dirty="0"/>
              <a:t>                         市编号。</a:t>
            </a:r>
          </a:p>
          <a:p>
            <a:pPr marL="0" indent="0" eaLnBrk="1" hangingPunct="1">
              <a:lnSpc>
                <a:spcPct val="110000"/>
              </a:lnSpc>
              <a:buNone/>
            </a:pPr>
            <a:r>
              <a:rPr lang="zh-CN" altLang="en-US" sz="1800" dirty="0"/>
              <a:t>售货员的每一条路线，对应于城市编号的一个排列。</a:t>
            </a:r>
          </a:p>
          <a:p>
            <a:pPr marL="0" indent="0" eaLnBrk="1" hangingPunct="1">
              <a:lnSpc>
                <a:spcPct val="110000"/>
              </a:lnSpc>
              <a:buNone/>
            </a:pPr>
            <a:r>
              <a:rPr lang="en-US" altLang="zh-CN" sz="1800" dirty="0"/>
              <a:t>n </a:t>
            </a:r>
            <a:r>
              <a:rPr lang="zh-CN" altLang="en-US" sz="1800" dirty="0"/>
              <a:t>个城市共有 </a:t>
            </a:r>
            <a:r>
              <a:rPr lang="en-US" altLang="zh-CN" sz="1800" dirty="0"/>
              <a:t>n! </a:t>
            </a:r>
            <a:r>
              <a:rPr lang="zh-CN" altLang="en-US" sz="1800" dirty="0"/>
              <a:t>个排列，采用穷举法逐一计算每一条路线的费用，从中找出费用最小的路线，便可求出问题的解。</a:t>
            </a:r>
          </a:p>
        </p:txBody>
      </p:sp>
    </p:spTree>
    <p:extLst>
      <p:ext uri="{BB962C8B-B14F-4D97-AF65-F5344CB8AC3E}">
        <p14:creationId xmlns:p14="http://schemas.microsoft.com/office/powerpoint/2010/main" val="51662787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par>
                                <p:cTn id="12" presetID="10"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17410">
            <a:extLst>
              <a:ext uri="{FF2B5EF4-FFF2-40B4-BE49-F238E27FC236}">
                <a16:creationId xmlns:a16="http://schemas.microsoft.com/office/drawing/2014/main" id="{9C372445-A416-4A44-8731-6433AA888763}"/>
              </a:ext>
            </a:extLst>
          </p:cNvPr>
          <p:cNvSpPr>
            <a:spLocks noGrp="1"/>
          </p:cNvSpPr>
          <p:nvPr/>
        </p:nvSpPr>
        <p:spPr>
          <a:xfrm>
            <a:off x="628650" y="1301303"/>
            <a:ext cx="8005397" cy="4674494"/>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har char="•"/>
              <a:defRPr sz="2800" b="1"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1"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1"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9pPr>
          </a:lstStyle>
          <a:p>
            <a:pPr marL="0" indent="0">
              <a:lnSpc>
                <a:spcPct val="150000"/>
              </a:lnSpc>
              <a:spcBef>
                <a:spcPts val="0"/>
              </a:spcBef>
              <a:buNone/>
            </a:pPr>
            <a:r>
              <a:rPr lang="zh-CN" altLang="en-US" sz="2400" dirty="0">
                <a:solidFill>
                  <a:srgbClr val="3333FF"/>
                </a:solidFill>
                <a:latin typeface="微软雅黑" panose="020B0503020204020204" pitchFamily="34" charset="-122"/>
                <a:ea typeface="微软雅黑" panose="020B0503020204020204" pitchFamily="34" charset="-122"/>
              </a:rPr>
              <a:t>实际中很多问题都可以归结为货郎担这类问题。 如：</a:t>
            </a:r>
            <a:endParaRPr lang="en-US" altLang="zh-CN" sz="2400" dirty="0">
              <a:solidFill>
                <a:srgbClr val="3333FF"/>
              </a:solidFill>
              <a:latin typeface="微软雅黑" panose="020B0503020204020204" pitchFamily="34" charset="-122"/>
              <a:ea typeface="微软雅黑" panose="020B0503020204020204" pitchFamily="34" charset="-122"/>
            </a:endParaRPr>
          </a:p>
          <a:p>
            <a:pPr>
              <a:lnSpc>
                <a:spcPct val="150000"/>
              </a:lnSpc>
              <a:spcBef>
                <a:spcPts val="0"/>
              </a:spcBef>
              <a:buFont typeface="Wingdings" panose="05000000000000000000" pitchFamily="2" charset="2"/>
              <a:buChar char="p"/>
            </a:pPr>
            <a:r>
              <a:rPr lang="zh-CN" altLang="en-US" sz="2400" b="0" dirty="0">
                <a:latin typeface="微软雅黑" panose="020B0503020204020204" pitchFamily="34" charset="-122"/>
                <a:ea typeface="微软雅黑" panose="020B0503020204020204" pitchFamily="34" charset="-122"/>
              </a:rPr>
              <a:t>物资运输路线中，汽车应该走怎样的路线使路程最短；</a:t>
            </a:r>
            <a:endParaRPr lang="en-US" altLang="zh-CN" sz="2400" b="0" dirty="0">
              <a:latin typeface="微软雅黑" panose="020B0503020204020204" pitchFamily="34" charset="-122"/>
              <a:ea typeface="微软雅黑" panose="020B0503020204020204" pitchFamily="34" charset="-122"/>
            </a:endParaRPr>
          </a:p>
          <a:p>
            <a:pPr>
              <a:lnSpc>
                <a:spcPct val="150000"/>
              </a:lnSpc>
              <a:spcBef>
                <a:spcPts val="0"/>
              </a:spcBef>
              <a:buFont typeface="Wingdings" panose="05000000000000000000" pitchFamily="2" charset="2"/>
              <a:buChar char="p"/>
            </a:pPr>
            <a:r>
              <a:rPr lang="zh-CN" altLang="en-US" sz="2400" b="0" dirty="0">
                <a:latin typeface="微软雅黑" panose="020B0503020204020204" pitchFamily="34" charset="-122"/>
                <a:ea typeface="微软雅黑" panose="020B0503020204020204" pitchFamily="34" charset="-122"/>
              </a:rPr>
              <a:t>工厂里在钢板上要挖一些小圆孔，自动焊接机的割咀应走怎样的路线使路程最短；</a:t>
            </a:r>
            <a:endParaRPr lang="en-US" altLang="zh-CN" sz="2400" b="0" dirty="0">
              <a:latin typeface="微软雅黑" panose="020B0503020204020204" pitchFamily="34" charset="-122"/>
              <a:ea typeface="微软雅黑" panose="020B0503020204020204" pitchFamily="34" charset="-122"/>
            </a:endParaRPr>
          </a:p>
          <a:p>
            <a:pPr>
              <a:lnSpc>
                <a:spcPct val="150000"/>
              </a:lnSpc>
              <a:spcBef>
                <a:spcPts val="0"/>
              </a:spcBef>
              <a:buFont typeface="Wingdings" panose="05000000000000000000" pitchFamily="2" charset="2"/>
              <a:buChar char="p"/>
            </a:pPr>
            <a:r>
              <a:rPr lang="zh-CN" altLang="en-US" sz="2400" b="0" dirty="0">
                <a:latin typeface="微软雅黑" panose="020B0503020204020204" pitchFamily="34" charset="-122"/>
                <a:ea typeface="微软雅黑" panose="020B0503020204020204" pitchFamily="34" charset="-122"/>
              </a:rPr>
              <a:t>在一条装配线上用一个机械手去拧紧待装配元件上的螺丝，应该怎样规划 才能使完成的时间最短？</a:t>
            </a:r>
            <a:endParaRPr lang="en-US" altLang="zh-CN" sz="2400" b="0" dirty="0">
              <a:latin typeface="微软雅黑" panose="020B0503020204020204" pitchFamily="34" charset="-122"/>
              <a:ea typeface="微软雅黑" panose="020B0503020204020204" pitchFamily="34" charset="-122"/>
            </a:endParaRPr>
          </a:p>
          <a:p>
            <a:pPr>
              <a:lnSpc>
                <a:spcPct val="150000"/>
              </a:lnSpc>
              <a:spcBef>
                <a:spcPts val="0"/>
              </a:spcBef>
              <a:buFont typeface="Wingdings" panose="05000000000000000000" pitchFamily="2" charset="2"/>
              <a:buChar char="p"/>
            </a:pPr>
            <a:r>
              <a:rPr lang="zh-CN" altLang="en-US" sz="2400" b="0" dirty="0">
                <a:latin typeface="微软雅黑" panose="020B0503020204020204" pitchFamily="34" charset="-122"/>
                <a:ea typeface="微软雅黑" panose="020B0503020204020204" pitchFamily="34" charset="-122"/>
              </a:rPr>
              <a:t>城市里有一些地方铺设管道时，管子应走怎样的路线才能使管子耗费最少，等等。</a:t>
            </a:r>
          </a:p>
        </p:txBody>
      </p:sp>
    </p:spTree>
    <p:extLst>
      <p:ext uri="{BB962C8B-B14F-4D97-AF65-F5344CB8AC3E}">
        <p14:creationId xmlns:p14="http://schemas.microsoft.com/office/powerpoint/2010/main" val="303590860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17410">
            <a:extLst>
              <a:ext uri="{FF2B5EF4-FFF2-40B4-BE49-F238E27FC236}">
                <a16:creationId xmlns:a16="http://schemas.microsoft.com/office/drawing/2014/main" id="{9C372445-A416-4A44-8731-6433AA888763}"/>
              </a:ext>
            </a:extLst>
          </p:cNvPr>
          <p:cNvSpPr>
            <a:spLocks noGrp="1"/>
          </p:cNvSpPr>
          <p:nvPr/>
        </p:nvSpPr>
        <p:spPr>
          <a:xfrm>
            <a:off x="569301" y="692696"/>
            <a:ext cx="8005397" cy="4674494"/>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har char="•"/>
              <a:defRPr sz="2800" b="1"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1"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1"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9pPr>
          </a:lstStyle>
          <a:p>
            <a:pPr marL="0" indent="0">
              <a:lnSpc>
                <a:spcPct val="110000"/>
              </a:lnSpc>
              <a:buNone/>
            </a:pPr>
            <a:r>
              <a:rPr lang="zh-CN" altLang="en-US" sz="1800" dirty="0"/>
              <a:t>货郎担问题可以形式化描述为：假设</a:t>
            </a:r>
            <a:r>
              <a:rPr lang="zh-CN" altLang="en-US" sz="1800" dirty="0">
                <a:solidFill>
                  <a:srgbClr val="FF0000"/>
                </a:solidFill>
              </a:rPr>
              <a:t>有 </a:t>
            </a:r>
            <a:r>
              <a:rPr lang="en-US" altLang="zh-CN" sz="1800" dirty="0">
                <a:solidFill>
                  <a:srgbClr val="FF0000"/>
                </a:solidFill>
              </a:rPr>
              <a:t>n </a:t>
            </a:r>
            <a:r>
              <a:rPr lang="zh-CN" altLang="en-US" sz="1800" dirty="0">
                <a:solidFill>
                  <a:srgbClr val="FF0000"/>
                </a:solidFill>
              </a:rPr>
              <a:t>个城市</a:t>
            </a:r>
            <a:r>
              <a:rPr lang="zh-CN" altLang="en-US" sz="1800" dirty="0"/>
              <a:t>，分别用数字 </a:t>
            </a:r>
            <a:r>
              <a:rPr lang="en-US" altLang="zh-CN" sz="1800" dirty="0"/>
              <a:t>1 </a:t>
            </a:r>
            <a:r>
              <a:rPr lang="zh-CN" altLang="en-US" sz="1800" dirty="0"/>
              <a:t>到 </a:t>
            </a:r>
            <a:r>
              <a:rPr lang="en-US" altLang="zh-CN" sz="1800" dirty="0"/>
              <a:t>n </a:t>
            </a:r>
            <a:r>
              <a:rPr lang="zh-CN" altLang="en-US" sz="1800" dirty="0"/>
              <a:t>编号。在有向赋权 图中，寻找一条路径最短的哈密尔顿回路。其中：</a:t>
            </a:r>
            <a:r>
              <a:rPr lang="en-US" altLang="zh-CN" sz="1800" dirty="0"/>
              <a:t>V={ 1,2,…,n}</a:t>
            </a:r>
            <a:r>
              <a:rPr lang="zh-CN" altLang="en-US" sz="1800" dirty="0"/>
              <a:t>表示城市顶点；边</a:t>
            </a:r>
            <a:r>
              <a:rPr lang="en-US" altLang="zh-CN" sz="1800" dirty="0"/>
              <a:t>( </a:t>
            </a:r>
            <a:r>
              <a:rPr lang="en-US" altLang="zh-CN" sz="1800" dirty="0" err="1"/>
              <a:t>i</a:t>
            </a:r>
            <a:r>
              <a:rPr lang="en-US" altLang="zh-CN" sz="1800" dirty="0"/>
              <a:t>, j )  E </a:t>
            </a:r>
            <a:r>
              <a:rPr lang="zh-CN" altLang="en-US" sz="1800" dirty="0"/>
              <a:t>表示城市到城市的距离；图的邻接矩阵 </a:t>
            </a:r>
            <a:r>
              <a:rPr lang="en-US" altLang="zh-CN" sz="1800" dirty="0"/>
              <a:t>C </a:t>
            </a:r>
            <a:r>
              <a:rPr lang="zh-CN" altLang="en-US" sz="1800" dirty="0"/>
              <a:t>表示各个城市之间的距离，称为费用矩阵；数组 </a:t>
            </a:r>
            <a:r>
              <a:rPr lang="en-US" altLang="zh-CN" sz="1800" dirty="0"/>
              <a:t>T </a:t>
            </a:r>
            <a:r>
              <a:rPr lang="zh-CN" altLang="en-US" sz="1800" dirty="0"/>
              <a:t>表示售货员的路线，依次存放旅行路线中的城市编号。 </a:t>
            </a:r>
            <a:endParaRPr lang="en-US" altLang="zh-CN" sz="1800" dirty="0"/>
          </a:p>
          <a:p>
            <a:pPr marL="0" indent="0">
              <a:lnSpc>
                <a:spcPct val="110000"/>
              </a:lnSpc>
              <a:buNone/>
            </a:pPr>
            <a:endParaRPr lang="en-US" altLang="zh-CN" sz="1800" dirty="0"/>
          </a:p>
          <a:p>
            <a:pPr marL="0" indent="0">
              <a:lnSpc>
                <a:spcPct val="110000"/>
              </a:lnSpc>
              <a:buNone/>
            </a:pPr>
            <a:r>
              <a:rPr lang="zh-CN" altLang="en-US" sz="1800" dirty="0"/>
              <a:t>售货员的每一条路线，对应于城市编号的一个排列。</a:t>
            </a:r>
            <a:r>
              <a:rPr lang="en-US" altLang="zh-CN" sz="1800" dirty="0"/>
              <a:t>n </a:t>
            </a:r>
            <a:r>
              <a:rPr lang="zh-CN" altLang="en-US" sz="1800" dirty="0"/>
              <a:t>个城市共有 </a:t>
            </a:r>
            <a:r>
              <a:rPr lang="en-US" altLang="zh-CN" sz="1800" dirty="0"/>
              <a:t>n!</a:t>
            </a:r>
            <a:r>
              <a:rPr lang="zh-CN" altLang="en-US" sz="1800" dirty="0"/>
              <a:t>个排列，采用穷举法 逐一计算每一条路线的费用，从中找出费用最小的路线，便可求出问题的解。 设城市个数为 </a:t>
            </a:r>
            <a:r>
              <a:rPr lang="en-US" altLang="zh-CN" sz="1800" dirty="0"/>
              <a:t>n</a:t>
            </a:r>
            <a:r>
              <a:rPr lang="zh-CN" altLang="en-US" sz="1800" dirty="0"/>
              <a:t>，费用矩阵为 </a:t>
            </a:r>
            <a:r>
              <a:rPr lang="en-US" altLang="zh-CN" sz="1800" dirty="0"/>
              <a:t>c[][]</a:t>
            </a:r>
            <a:r>
              <a:rPr lang="zh-CN" altLang="en-US" sz="1800" dirty="0"/>
              <a:t>，旅行路线为 </a:t>
            </a:r>
            <a:r>
              <a:rPr lang="en-US" altLang="zh-CN" sz="1800" dirty="0"/>
              <a:t>t[]</a:t>
            </a:r>
            <a:r>
              <a:rPr lang="zh-CN" altLang="en-US" sz="1800" dirty="0"/>
              <a:t>，最小费用为 </a:t>
            </a:r>
            <a:r>
              <a:rPr lang="en-US" altLang="zh-CN" sz="1800" dirty="0"/>
              <a:t>min</a:t>
            </a:r>
            <a:r>
              <a:rPr lang="zh-CN" altLang="en-US" sz="1800" dirty="0"/>
              <a:t>，算法描述如下： </a:t>
            </a:r>
          </a:p>
        </p:txBody>
      </p:sp>
    </p:spTree>
    <p:extLst>
      <p:ext uri="{BB962C8B-B14F-4D97-AF65-F5344CB8AC3E}">
        <p14:creationId xmlns:p14="http://schemas.microsoft.com/office/powerpoint/2010/main" val="375493007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17410">
            <a:extLst>
              <a:ext uri="{FF2B5EF4-FFF2-40B4-BE49-F238E27FC236}">
                <a16:creationId xmlns:a16="http://schemas.microsoft.com/office/drawing/2014/main" id="{9C372445-A416-4A44-8731-6433AA888763}"/>
              </a:ext>
            </a:extLst>
          </p:cNvPr>
          <p:cNvSpPr>
            <a:spLocks noGrp="1"/>
          </p:cNvSpPr>
          <p:nvPr/>
        </p:nvSpPr>
        <p:spPr>
          <a:xfrm>
            <a:off x="569301" y="692696"/>
            <a:ext cx="8005397" cy="4674494"/>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har char="•"/>
              <a:defRPr sz="2800" b="1"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1"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1"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9pPr>
          </a:lstStyle>
          <a:p>
            <a:pPr marL="0" indent="0">
              <a:lnSpc>
                <a:spcPct val="110000"/>
              </a:lnSpc>
              <a:buNone/>
            </a:pPr>
            <a:r>
              <a:rPr lang="zh-CN" altLang="en-US" sz="1800" dirty="0"/>
              <a:t>货郎担问题可以形式化描述为：假设</a:t>
            </a:r>
            <a:r>
              <a:rPr lang="zh-CN" altLang="en-US" sz="1800" dirty="0">
                <a:solidFill>
                  <a:srgbClr val="FF0000"/>
                </a:solidFill>
              </a:rPr>
              <a:t>有 </a:t>
            </a:r>
            <a:r>
              <a:rPr lang="en-US" altLang="zh-CN" sz="1800" dirty="0">
                <a:solidFill>
                  <a:srgbClr val="FF0000"/>
                </a:solidFill>
              </a:rPr>
              <a:t>n </a:t>
            </a:r>
            <a:r>
              <a:rPr lang="zh-CN" altLang="en-US" sz="1800" dirty="0">
                <a:solidFill>
                  <a:srgbClr val="FF0000"/>
                </a:solidFill>
              </a:rPr>
              <a:t>个城市</a:t>
            </a:r>
            <a:r>
              <a:rPr lang="zh-CN" altLang="en-US" sz="1800" dirty="0"/>
              <a:t>，分别用数字 </a:t>
            </a:r>
            <a:r>
              <a:rPr lang="en-US" altLang="zh-CN" sz="1800" dirty="0"/>
              <a:t>1 </a:t>
            </a:r>
            <a:r>
              <a:rPr lang="zh-CN" altLang="en-US" sz="1800" dirty="0"/>
              <a:t>到 </a:t>
            </a:r>
            <a:r>
              <a:rPr lang="en-US" altLang="zh-CN" sz="1800" dirty="0"/>
              <a:t>n </a:t>
            </a:r>
            <a:r>
              <a:rPr lang="zh-CN" altLang="en-US" sz="1800" dirty="0"/>
              <a:t>编号。在有向赋权 图中，寻找一条路径最短的哈密尔顿回路。其中：</a:t>
            </a:r>
            <a:r>
              <a:rPr lang="en-US" altLang="zh-CN" sz="1800" dirty="0"/>
              <a:t>V={ 1,2,…,n}</a:t>
            </a:r>
            <a:r>
              <a:rPr lang="zh-CN" altLang="en-US" sz="1800" dirty="0"/>
              <a:t>表示城市顶点；边</a:t>
            </a:r>
            <a:r>
              <a:rPr lang="en-US" altLang="zh-CN" sz="1800" dirty="0"/>
              <a:t>( </a:t>
            </a:r>
            <a:r>
              <a:rPr lang="en-US" altLang="zh-CN" sz="1800" dirty="0" err="1"/>
              <a:t>i</a:t>
            </a:r>
            <a:r>
              <a:rPr lang="en-US" altLang="zh-CN" sz="1800" dirty="0"/>
              <a:t>, j )  E </a:t>
            </a:r>
            <a:r>
              <a:rPr lang="zh-CN" altLang="en-US" sz="1800" dirty="0"/>
              <a:t>表示城市到城市的距离；图的邻接矩阵 </a:t>
            </a:r>
            <a:r>
              <a:rPr lang="en-US" altLang="zh-CN" sz="1800" dirty="0"/>
              <a:t>C </a:t>
            </a:r>
            <a:r>
              <a:rPr lang="zh-CN" altLang="en-US" sz="1800" dirty="0"/>
              <a:t>表示各个城市之间的距离，称为费用矩阵；数组 </a:t>
            </a:r>
            <a:r>
              <a:rPr lang="en-US" altLang="zh-CN" sz="1800" dirty="0"/>
              <a:t>T </a:t>
            </a:r>
            <a:r>
              <a:rPr lang="zh-CN" altLang="en-US" sz="1800" dirty="0"/>
              <a:t>表示售货员的路线，依次存放旅行路线中的城市编号。 </a:t>
            </a:r>
            <a:endParaRPr lang="en-US" altLang="zh-CN" sz="1800" dirty="0"/>
          </a:p>
          <a:p>
            <a:pPr marL="0" indent="0">
              <a:lnSpc>
                <a:spcPct val="110000"/>
              </a:lnSpc>
              <a:buNone/>
            </a:pPr>
            <a:endParaRPr lang="en-US" altLang="zh-CN" sz="1800" dirty="0"/>
          </a:p>
          <a:p>
            <a:pPr marL="0" indent="0">
              <a:lnSpc>
                <a:spcPct val="110000"/>
              </a:lnSpc>
              <a:buNone/>
            </a:pPr>
            <a:r>
              <a:rPr lang="zh-CN" altLang="en-US" sz="1800" dirty="0"/>
              <a:t>售货员的每一条路线，对应于城市编号的一个排列。</a:t>
            </a:r>
            <a:r>
              <a:rPr lang="en-US" altLang="zh-CN" sz="1800" dirty="0"/>
              <a:t>n </a:t>
            </a:r>
            <a:r>
              <a:rPr lang="zh-CN" altLang="en-US" sz="1800" dirty="0"/>
              <a:t>个城市共有 </a:t>
            </a:r>
            <a:r>
              <a:rPr lang="en-US" altLang="zh-CN" sz="1800" dirty="0"/>
              <a:t>n!</a:t>
            </a:r>
            <a:r>
              <a:rPr lang="zh-CN" altLang="en-US" sz="1800" dirty="0"/>
              <a:t>个排列，采用穷举法 逐一计算每一条路线的费用，从中找出费用最小的路线，便可求出问题的解。 设城市个数为 </a:t>
            </a:r>
            <a:r>
              <a:rPr lang="en-US" altLang="zh-CN" sz="1800" dirty="0"/>
              <a:t>n</a:t>
            </a:r>
            <a:r>
              <a:rPr lang="zh-CN" altLang="en-US" sz="1800" dirty="0"/>
              <a:t>，费用矩阵为 </a:t>
            </a:r>
            <a:r>
              <a:rPr lang="en-US" altLang="zh-CN" sz="1800" dirty="0"/>
              <a:t>c[][]</a:t>
            </a:r>
            <a:r>
              <a:rPr lang="zh-CN" altLang="en-US" sz="1800" dirty="0"/>
              <a:t>，旅行路线为 </a:t>
            </a:r>
            <a:r>
              <a:rPr lang="en-US" altLang="zh-CN" sz="1800" dirty="0"/>
              <a:t>t[]</a:t>
            </a:r>
            <a:r>
              <a:rPr lang="zh-CN" altLang="en-US" sz="1800" dirty="0"/>
              <a:t>，最小费用为 </a:t>
            </a:r>
            <a:r>
              <a:rPr lang="en-US" altLang="zh-CN" sz="1800" dirty="0"/>
              <a:t>min</a:t>
            </a:r>
            <a:r>
              <a:rPr lang="zh-CN" altLang="en-US" sz="1800" dirty="0"/>
              <a:t>，算法描述如下： </a:t>
            </a:r>
          </a:p>
        </p:txBody>
      </p:sp>
    </p:spTree>
    <p:extLst>
      <p:ext uri="{BB962C8B-B14F-4D97-AF65-F5344CB8AC3E}">
        <p14:creationId xmlns:p14="http://schemas.microsoft.com/office/powerpoint/2010/main" val="86481817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17410">
            <a:extLst>
              <a:ext uri="{FF2B5EF4-FFF2-40B4-BE49-F238E27FC236}">
                <a16:creationId xmlns:a16="http://schemas.microsoft.com/office/drawing/2014/main" id="{9C372445-A416-4A44-8731-6433AA888763}"/>
              </a:ext>
            </a:extLst>
          </p:cNvPr>
          <p:cNvSpPr>
            <a:spLocks noGrp="1"/>
          </p:cNvSpPr>
          <p:nvPr/>
        </p:nvSpPr>
        <p:spPr>
          <a:xfrm>
            <a:off x="569301" y="692696"/>
            <a:ext cx="8005397" cy="4674494"/>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har char="•"/>
              <a:defRPr sz="2800" b="1"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1"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1"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9pPr>
          </a:lstStyle>
          <a:p>
            <a:pPr marL="0" indent="0">
              <a:lnSpc>
                <a:spcPct val="90000"/>
              </a:lnSpc>
              <a:buNone/>
            </a:pPr>
            <a:r>
              <a:rPr lang="zh-CN" altLang="en-US" sz="2400" dirty="0"/>
              <a:t>输入：城市个数 </a:t>
            </a:r>
            <a:r>
              <a:rPr lang="en-US" altLang="zh-CN" sz="2400" dirty="0"/>
              <a:t>n,</a:t>
            </a:r>
            <a:r>
              <a:rPr lang="zh-CN" altLang="en-US" sz="2400" dirty="0"/>
              <a:t>费用矩阵</a:t>
            </a:r>
            <a:r>
              <a:rPr lang="en-US" altLang="zh-CN" sz="2400" dirty="0"/>
              <a:t>c[ ][ ]</a:t>
            </a:r>
          </a:p>
          <a:p>
            <a:pPr marL="0" indent="0">
              <a:lnSpc>
                <a:spcPct val="90000"/>
              </a:lnSpc>
              <a:buNone/>
            </a:pPr>
            <a:r>
              <a:rPr lang="zh-CN" altLang="en-US" sz="2400" dirty="0"/>
              <a:t>输出：旅行路线 </a:t>
            </a:r>
            <a:r>
              <a:rPr lang="en-US" altLang="zh-CN" sz="2400" dirty="0"/>
              <a:t>t, </a:t>
            </a:r>
            <a:r>
              <a:rPr lang="zh-CN" altLang="en-US" sz="2400" dirty="0"/>
              <a:t>最小费用 </a:t>
            </a:r>
            <a:r>
              <a:rPr lang="en-US" altLang="zh-CN" sz="2400" dirty="0"/>
              <a:t>min</a:t>
            </a:r>
          </a:p>
          <a:p>
            <a:pPr marL="0" indent="0">
              <a:lnSpc>
                <a:spcPct val="90000"/>
              </a:lnSpc>
              <a:buNone/>
            </a:pPr>
            <a:r>
              <a:rPr lang="en-US" altLang="zh-CN" sz="2400" dirty="0"/>
              <a:t>  1. void </a:t>
            </a:r>
            <a:r>
              <a:rPr lang="en-US" altLang="zh-CN" sz="2400" dirty="0" err="1"/>
              <a:t>salesman_problem</a:t>
            </a:r>
            <a:r>
              <a:rPr lang="en-US" altLang="zh-CN" sz="2400" dirty="0"/>
              <a:t>(int </a:t>
            </a:r>
            <a:r>
              <a:rPr lang="en-US" altLang="zh-CN" sz="2400" dirty="0" err="1"/>
              <a:t>n,float</a:t>
            </a:r>
            <a:r>
              <a:rPr lang="en-US" altLang="zh-CN" sz="2400" dirty="0"/>
              <a:t> &amp;</a:t>
            </a:r>
            <a:r>
              <a:rPr lang="en-US" altLang="zh-CN" sz="2400" dirty="0" err="1"/>
              <a:t>min,int</a:t>
            </a:r>
            <a:r>
              <a:rPr lang="en-US" altLang="zh-CN" sz="2400" dirty="0"/>
              <a:t> t[],float c[ ][ ])</a:t>
            </a:r>
          </a:p>
          <a:p>
            <a:pPr marL="0" indent="0">
              <a:lnSpc>
                <a:spcPct val="90000"/>
              </a:lnSpc>
              <a:buNone/>
            </a:pPr>
            <a:r>
              <a:rPr lang="en-US" altLang="zh-CN" sz="2400" dirty="0"/>
              <a:t>  2. {   int p[n], </a:t>
            </a:r>
            <a:r>
              <a:rPr lang="en-US" altLang="zh-CN" sz="2400" dirty="0" err="1"/>
              <a:t>i</a:t>
            </a:r>
            <a:r>
              <a:rPr lang="en-US" altLang="zh-CN" sz="2400" dirty="0"/>
              <a:t> = 1;</a:t>
            </a:r>
          </a:p>
          <a:p>
            <a:pPr marL="0" indent="0">
              <a:lnSpc>
                <a:spcPct val="90000"/>
              </a:lnSpc>
              <a:buNone/>
            </a:pPr>
            <a:r>
              <a:rPr lang="en-US" altLang="zh-CN" sz="2400" dirty="0"/>
              <a:t>  4.     float   cost;</a:t>
            </a:r>
          </a:p>
          <a:p>
            <a:pPr marL="0" indent="0">
              <a:lnSpc>
                <a:spcPct val="90000"/>
              </a:lnSpc>
              <a:buNone/>
            </a:pPr>
            <a:r>
              <a:rPr lang="en-US" altLang="zh-CN" sz="2400" dirty="0"/>
              <a:t>  5.     min = MAX_FLOAT_NUM;</a:t>
            </a:r>
          </a:p>
          <a:p>
            <a:pPr marL="0" indent="0">
              <a:lnSpc>
                <a:spcPct val="90000"/>
              </a:lnSpc>
              <a:buNone/>
            </a:pPr>
            <a:r>
              <a:rPr lang="en-US" altLang="zh-CN" sz="2400" dirty="0"/>
              <a:t>  6.     while (</a:t>
            </a:r>
            <a:r>
              <a:rPr lang="en-US" altLang="zh-CN" sz="2400" dirty="0" err="1"/>
              <a:t>i</a:t>
            </a:r>
            <a:r>
              <a:rPr lang="en-US" altLang="zh-CN" sz="2400" dirty="0"/>
              <a:t> &lt;= n!) {</a:t>
            </a:r>
          </a:p>
          <a:p>
            <a:pPr marL="0" indent="0">
              <a:lnSpc>
                <a:spcPct val="90000"/>
              </a:lnSpc>
              <a:buNone/>
            </a:pPr>
            <a:r>
              <a:rPr lang="en-US" altLang="zh-CN" sz="2400" dirty="0"/>
              <a:t>  7.         </a:t>
            </a:r>
            <a:r>
              <a:rPr lang="zh-CN" altLang="en-US" sz="2400" dirty="0"/>
              <a:t>产生 </a:t>
            </a:r>
            <a:r>
              <a:rPr lang="en-US" altLang="zh-CN" sz="2400" dirty="0"/>
              <a:t>n </a:t>
            </a:r>
            <a:r>
              <a:rPr lang="zh-CN" altLang="en-US" sz="2400" dirty="0"/>
              <a:t>个城市的第 </a:t>
            </a:r>
            <a:r>
              <a:rPr lang="en-US" altLang="zh-CN" sz="2400" dirty="0" err="1"/>
              <a:t>i</a:t>
            </a:r>
            <a:r>
              <a:rPr lang="en-US" altLang="zh-CN" sz="2400" dirty="0"/>
              <a:t> </a:t>
            </a:r>
            <a:r>
              <a:rPr lang="zh-CN" altLang="en-US" sz="2400" dirty="0"/>
              <a:t>个排列于 </a:t>
            </a:r>
            <a:r>
              <a:rPr lang="en-US" altLang="zh-CN" sz="2400" dirty="0"/>
              <a:t>p;</a:t>
            </a:r>
          </a:p>
          <a:p>
            <a:pPr marL="0" indent="0">
              <a:lnSpc>
                <a:spcPct val="90000"/>
              </a:lnSpc>
              <a:buNone/>
            </a:pPr>
            <a:r>
              <a:rPr lang="en-US" altLang="zh-CN" sz="2400" dirty="0"/>
              <a:t>  8.         cost =  </a:t>
            </a:r>
            <a:r>
              <a:rPr lang="zh-CN" altLang="en-US" sz="2400" dirty="0"/>
              <a:t>路线 </a:t>
            </a:r>
            <a:r>
              <a:rPr lang="en-US" altLang="zh-CN" sz="2400" dirty="0"/>
              <a:t>p </a:t>
            </a:r>
            <a:r>
              <a:rPr lang="zh-CN" altLang="en-US" sz="2400" dirty="0"/>
              <a:t>的费用； </a:t>
            </a:r>
          </a:p>
          <a:p>
            <a:pPr marL="0" indent="0">
              <a:lnSpc>
                <a:spcPct val="90000"/>
              </a:lnSpc>
              <a:buNone/>
            </a:pPr>
            <a:r>
              <a:rPr lang="zh-CN" altLang="en-US" sz="2400" dirty="0"/>
              <a:t>  </a:t>
            </a:r>
            <a:r>
              <a:rPr lang="en-US" altLang="zh-CN" sz="2400" dirty="0"/>
              <a:t>9.         if (cost &lt; min)</a:t>
            </a:r>
          </a:p>
          <a:p>
            <a:pPr marL="0" indent="0">
              <a:lnSpc>
                <a:spcPct val="90000"/>
              </a:lnSpc>
              <a:buNone/>
            </a:pPr>
            <a:r>
              <a:rPr lang="en-US" altLang="zh-CN" sz="2400" dirty="0"/>
              <a:t>10.         {  </a:t>
            </a:r>
            <a:r>
              <a:rPr lang="zh-CN" altLang="en-US" sz="2400" dirty="0"/>
              <a:t>把数组 </a:t>
            </a:r>
            <a:r>
              <a:rPr lang="en-US" altLang="zh-CN" sz="2400" dirty="0"/>
              <a:t>p </a:t>
            </a:r>
            <a:r>
              <a:rPr lang="zh-CN" altLang="en-US" sz="2400" dirty="0"/>
              <a:t>的内容拷贝到数组 </a:t>
            </a:r>
            <a:r>
              <a:rPr lang="en-US" altLang="zh-CN" sz="2400" dirty="0"/>
              <a:t>t</a:t>
            </a:r>
            <a:r>
              <a:rPr lang="zh-CN" altLang="en-US" sz="2400" dirty="0"/>
              <a:t>； </a:t>
            </a:r>
            <a:r>
              <a:rPr lang="en-US" altLang="zh-CN" sz="2400" dirty="0"/>
              <a:t>min = cost;   }</a:t>
            </a:r>
          </a:p>
          <a:p>
            <a:pPr marL="0" indent="0">
              <a:lnSpc>
                <a:spcPct val="90000"/>
              </a:lnSpc>
              <a:buNone/>
            </a:pPr>
            <a:r>
              <a:rPr lang="en-US" altLang="zh-CN" sz="2400" dirty="0"/>
              <a:t>13.         </a:t>
            </a:r>
            <a:r>
              <a:rPr lang="en-US" altLang="zh-CN" sz="2400" dirty="0" err="1"/>
              <a:t>i</a:t>
            </a:r>
            <a:r>
              <a:rPr lang="en-US" altLang="zh-CN" sz="2400" dirty="0"/>
              <a:t>++;</a:t>
            </a:r>
          </a:p>
          <a:p>
            <a:pPr marL="0" indent="0">
              <a:lnSpc>
                <a:spcPct val="90000"/>
              </a:lnSpc>
              <a:buNone/>
            </a:pPr>
            <a:r>
              <a:rPr lang="en-US" altLang="zh-CN" sz="2400" dirty="0"/>
              <a:t>14.     }</a:t>
            </a:r>
          </a:p>
          <a:p>
            <a:pPr marL="0" indent="0">
              <a:lnSpc>
                <a:spcPct val="90000"/>
              </a:lnSpc>
              <a:buNone/>
            </a:pPr>
            <a:r>
              <a:rPr lang="en-US" altLang="zh-CN" sz="2400" dirty="0"/>
              <a:t>15. }</a:t>
            </a:r>
            <a:endParaRPr lang="zh-CN" altLang="en-US" sz="2400" dirty="0"/>
          </a:p>
        </p:txBody>
      </p:sp>
    </p:spTree>
    <p:extLst>
      <p:ext uri="{BB962C8B-B14F-4D97-AF65-F5344CB8AC3E}">
        <p14:creationId xmlns:p14="http://schemas.microsoft.com/office/powerpoint/2010/main" val="119353159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7634" name="Rectangle 2"/>
          <p:cNvSpPr>
            <a:spLocks noGrp="1" noRot="1" noChangeArrowheads="1"/>
          </p:cNvSpPr>
          <p:nvPr>
            <p:ph type="ctrTitle"/>
          </p:nvPr>
        </p:nvSpPr>
        <p:spPr>
          <a:xfrm>
            <a:off x="611188" y="549275"/>
            <a:ext cx="7989887" cy="431800"/>
          </a:xfrm>
        </p:spPr>
        <p:txBody>
          <a:bodyPr rtlCol="0">
            <a:normAutofit fontScale="90000"/>
          </a:bodyPr>
          <a:lstStyle/>
          <a:p>
            <a:pPr algn="l" eaLnBrk="1" fontAlgn="auto" hangingPunct="1">
              <a:spcAft>
                <a:spcPts val="0"/>
              </a:spcAft>
              <a:defRPr/>
            </a:pPr>
            <a:r>
              <a:rPr lang="zh-CN" altLang="en-US" sz="2800" b="1" dirty="0"/>
              <a:t>货郎担问题穷举法版本的执行时间</a:t>
            </a:r>
          </a:p>
        </p:txBody>
      </p:sp>
      <p:sp>
        <p:nvSpPr>
          <p:cNvPr id="197635" name="Rectangle 3"/>
          <p:cNvSpPr>
            <a:spLocks noGrp="1" noRot="1" noChangeArrowheads="1"/>
          </p:cNvSpPr>
          <p:nvPr>
            <p:ph type="subTitle" idx="1"/>
          </p:nvPr>
        </p:nvSpPr>
        <p:spPr>
          <a:xfrm>
            <a:off x="179388" y="908050"/>
            <a:ext cx="8964612" cy="5761038"/>
          </a:xfrm>
        </p:spPr>
        <p:txBody>
          <a:bodyPr/>
          <a:lstStyle/>
          <a:p>
            <a:pPr algn="l" eaLnBrk="1" hangingPunct="1">
              <a:lnSpc>
                <a:spcPct val="90000"/>
              </a:lnSpc>
            </a:pPr>
            <a:endParaRPr lang="en-US" altLang="zh-CN" sz="1400">
              <a:solidFill>
                <a:schemeClr val="tx1"/>
              </a:solidFill>
            </a:endParaRPr>
          </a:p>
          <a:p>
            <a:pPr eaLnBrk="1" hangingPunct="1">
              <a:lnSpc>
                <a:spcPct val="90000"/>
              </a:lnSpc>
            </a:pPr>
            <a:endParaRPr lang="en-US" altLang="zh-CN" sz="1400">
              <a:solidFill>
                <a:schemeClr val="tx1"/>
              </a:solidFill>
            </a:endParaRPr>
          </a:p>
          <a:p>
            <a:pPr eaLnBrk="1" hangingPunct="1">
              <a:lnSpc>
                <a:spcPct val="90000"/>
              </a:lnSpc>
            </a:pPr>
            <a:endParaRPr lang="en-US" altLang="zh-CN" sz="1400">
              <a:solidFill>
                <a:schemeClr val="tx1"/>
              </a:solidFill>
            </a:endParaRPr>
          </a:p>
          <a:p>
            <a:pPr eaLnBrk="1" hangingPunct="1">
              <a:lnSpc>
                <a:spcPct val="90000"/>
              </a:lnSpc>
            </a:pPr>
            <a:endParaRPr lang="en-US" altLang="zh-CN" sz="1400">
              <a:solidFill>
                <a:schemeClr val="tx1"/>
              </a:solidFill>
            </a:endParaRPr>
          </a:p>
          <a:p>
            <a:pPr eaLnBrk="1" hangingPunct="1">
              <a:lnSpc>
                <a:spcPct val="90000"/>
              </a:lnSpc>
            </a:pPr>
            <a:endParaRPr lang="en-US" altLang="zh-CN" sz="1400">
              <a:solidFill>
                <a:schemeClr val="tx1"/>
              </a:solidFill>
            </a:endParaRPr>
          </a:p>
          <a:p>
            <a:pPr eaLnBrk="1" hangingPunct="1">
              <a:lnSpc>
                <a:spcPct val="90000"/>
              </a:lnSpc>
            </a:pPr>
            <a:endParaRPr lang="en-US" altLang="zh-CN" sz="1400">
              <a:solidFill>
                <a:schemeClr val="tx1"/>
              </a:solidFill>
            </a:endParaRPr>
          </a:p>
          <a:p>
            <a:pPr eaLnBrk="1" hangingPunct="1">
              <a:lnSpc>
                <a:spcPct val="90000"/>
              </a:lnSpc>
            </a:pPr>
            <a:endParaRPr lang="en-US" altLang="zh-CN" sz="1400">
              <a:solidFill>
                <a:schemeClr val="tx1"/>
              </a:solidFill>
            </a:endParaRPr>
          </a:p>
          <a:p>
            <a:pPr eaLnBrk="1" hangingPunct="1">
              <a:lnSpc>
                <a:spcPct val="90000"/>
              </a:lnSpc>
            </a:pPr>
            <a:endParaRPr lang="en-US" altLang="zh-CN" sz="1400">
              <a:solidFill>
                <a:schemeClr val="tx1"/>
              </a:solidFill>
            </a:endParaRPr>
          </a:p>
          <a:p>
            <a:pPr eaLnBrk="1" hangingPunct="1">
              <a:lnSpc>
                <a:spcPct val="90000"/>
              </a:lnSpc>
            </a:pPr>
            <a:endParaRPr lang="en-US" altLang="zh-CN" sz="1400">
              <a:solidFill>
                <a:schemeClr val="tx1"/>
              </a:solidFill>
            </a:endParaRPr>
          </a:p>
          <a:p>
            <a:pPr eaLnBrk="1" hangingPunct="1">
              <a:lnSpc>
                <a:spcPct val="90000"/>
              </a:lnSpc>
            </a:pPr>
            <a:endParaRPr lang="en-US" altLang="zh-CN" sz="1400">
              <a:solidFill>
                <a:schemeClr val="tx1"/>
              </a:solidFill>
            </a:endParaRPr>
          </a:p>
          <a:p>
            <a:pPr eaLnBrk="1" hangingPunct="1">
              <a:lnSpc>
                <a:spcPct val="90000"/>
              </a:lnSpc>
            </a:pPr>
            <a:endParaRPr lang="en-US" altLang="zh-CN" sz="1400">
              <a:solidFill>
                <a:schemeClr val="tx1"/>
              </a:solidFill>
            </a:endParaRPr>
          </a:p>
          <a:p>
            <a:pPr eaLnBrk="1" hangingPunct="1">
              <a:lnSpc>
                <a:spcPct val="90000"/>
              </a:lnSpc>
            </a:pPr>
            <a:endParaRPr lang="en-US" altLang="zh-CN" sz="1400">
              <a:solidFill>
                <a:schemeClr val="tx1"/>
              </a:solidFill>
            </a:endParaRPr>
          </a:p>
        </p:txBody>
      </p:sp>
      <p:sp>
        <p:nvSpPr>
          <p:cNvPr id="2458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4581"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graphicFrame>
        <p:nvGraphicFramePr>
          <p:cNvPr id="197715" name="Group 83"/>
          <p:cNvGraphicFramePr>
            <a:graphicFrameLocks noGrp="1"/>
          </p:cNvGraphicFramePr>
          <p:nvPr/>
        </p:nvGraphicFramePr>
        <p:xfrm>
          <a:off x="250825" y="1397000"/>
          <a:ext cx="8569325" cy="4064002"/>
        </p:xfrm>
        <a:graphic>
          <a:graphicData uri="http://schemas.openxmlformats.org/drawingml/2006/table">
            <a:tbl>
              <a:tblPr/>
              <a:tblGrid>
                <a:gridCol w="936625">
                  <a:extLst>
                    <a:ext uri="{9D8B030D-6E8A-4147-A177-3AD203B41FA5}">
                      <a16:colId xmlns:a16="http://schemas.microsoft.com/office/drawing/2014/main" val="20000"/>
                    </a:ext>
                  </a:extLst>
                </a:gridCol>
                <a:gridCol w="1206500">
                  <a:extLst>
                    <a:ext uri="{9D8B030D-6E8A-4147-A177-3AD203B41FA5}">
                      <a16:colId xmlns:a16="http://schemas.microsoft.com/office/drawing/2014/main" val="20001"/>
                    </a:ext>
                  </a:extLst>
                </a:gridCol>
                <a:gridCol w="882650">
                  <a:extLst>
                    <a:ext uri="{9D8B030D-6E8A-4147-A177-3AD203B41FA5}">
                      <a16:colId xmlns:a16="http://schemas.microsoft.com/office/drawing/2014/main" val="20002"/>
                    </a:ext>
                  </a:extLst>
                </a:gridCol>
                <a:gridCol w="1258888">
                  <a:extLst>
                    <a:ext uri="{9D8B030D-6E8A-4147-A177-3AD203B41FA5}">
                      <a16:colId xmlns:a16="http://schemas.microsoft.com/office/drawing/2014/main" val="20003"/>
                    </a:ext>
                  </a:extLst>
                </a:gridCol>
                <a:gridCol w="900112">
                  <a:extLst>
                    <a:ext uri="{9D8B030D-6E8A-4147-A177-3AD203B41FA5}">
                      <a16:colId xmlns:a16="http://schemas.microsoft.com/office/drawing/2014/main" val="20004"/>
                    </a:ext>
                  </a:extLst>
                </a:gridCol>
                <a:gridCol w="1241425">
                  <a:extLst>
                    <a:ext uri="{9D8B030D-6E8A-4147-A177-3AD203B41FA5}">
                      <a16:colId xmlns:a16="http://schemas.microsoft.com/office/drawing/2014/main" val="20005"/>
                    </a:ext>
                  </a:extLst>
                </a:gridCol>
                <a:gridCol w="919163">
                  <a:extLst>
                    <a:ext uri="{9D8B030D-6E8A-4147-A177-3AD203B41FA5}">
                      <a16:colId xmlns:a16="http://schemas.microsoft.com/office/drawing/2014/main" val="20006"/>
                    </a:ext>
                  </a:extLst>
                </a:gridCol>
                <a:gridCol w="1223962">
                  <a:extLst>
                    <a:ext uri="{9D8B030D-6E8A-4147-A177-3AD203B41FA5}">
                      <a16:colId xmlns:a16="http://schemas.microsoft.com/office/drawing/2014/main" val="20007"/>
                    </a:ext>
                  </a:extLst>
                </a:gridCol>
              </a:tblGrid>
              <a:tr h="677863">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400" b="1" i="0" u="none" strike="noStrike" cap="none" normalizeH="0" baseline="0" dirty="0">
                          <a:ln>
                            <a:noFill/>
                          </a:ln>
                          <a:solidFill>
                            <a:schemeClr val="tx1"/>
                          </a:solidFill>
                          <a:effectLst/>
                          <a:latin typeface="Arial" charset="0"/>
                          <a:ea typeface="宋体" pitchFamily="2" charset="-122"/>
                        </a:rPr>
                        <a:t>n</a:t>
                      </a:r>
                      <a:endParaRPr kumimoji="0" lang="en-US" altLang="zh-CN" sz="2800" b="1" i="0" u="none" strike="noStrike" cap="none" normalizeH="0" baseline="0" dirty="0">
                        <a:ln>
                          <a:noFill/>
                        </a:ln>
                        <a:solidFill>
                          <a:schemeClr val="tx1"/>
                        </a:solidFill>
                        <a:effectLst/>
                        <a:latin typeface="Arial" charset="0"/>
                        <a:ea typeface="宋体" pitchFamily="2" charset="-122"/>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800" b="1" i="0" u="none" strike="noStrike" cap="none" normalizeH="0" baseline="0" dirty="0">
                          <a:ln>
                            <a:noFill/>
                          </a:ln>
                          <a:solidFill>
                            <a:schemeClr val="tx1"/>
                          </a:solidFill>
                          <a:effectLst/>
                          <a:latin typeface="Arial" charset="0"/>
                          <a:ea typeface="宋体" pitchFamily="2" charset="-122"/>
                        </a:rPr>
                        <a:t>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800" b="1" i="0" u="none" strike="noStrike" cap="none" normalizeH="0" baseline="0" dirty="0">
                          <a:ln>
                            <a:noFill/>
                          </a:ln>
                          <a:solidFill>
                            <a:schemeClr val="tx1"/>
                          </a:solidFill>
                          <a:effectLst/>
                          <a:latin typeface="Arial" charset="0"/>
                          <a:ea typeface="宋体" pitchFamily="2" charset="-122"/>
                        </a:rPr>
                        <a:t>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800" b="1" i="0" u="none" strike="noStrike" cap="none" normalizeH="0" baseline="0">
                          <a:ln>
                            <a:noFill/>
                          </a:ln>
                          <a:solidFill>
                            <a:schemeClr val="tx1"/>
                          </a:solidFill>
                          <a:effectLst/>
                          <a:latin typeface="Arial" charset="0"/>
                          <a:ea typeface="宋体" pitchFamily="2" charset="-122"/>
                        </a:rPr>
                        <a:t>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800" b="1" i="0" u="none" strike="noStrike" cap="none" normalizeH="0" baseline="0" dirty="0">
                          <a:ln>
                            <a:noFill/>
                          </a:ln>
                          <a:solidFill>
                            <a:schemeClr val="tx1"/>
                          </a:solidFill>
                          <a:effectLst/>
                          <a:latin typeface="Arial" charset="0"/>
                          <a:ea typeface="宋体" pitchFamily="2" charset="-122"/>
                        </a:rPr>
                        <a:t>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800" b="1" i="0" u="none" strike="noStrike" cap="none" normalizeH="0" baseline="0">
                          <a:ln>
                            <a:noFill/>
                          </a:ln>
                          <a:solidFill>
                            <a:schemeClr val="tx1"/>
                          </a:solidFill>
                          <a:effectLst/>
                          <a:latin typeface="Arial" charset="0"/>
                          <a:ea typeface="宋体" pitchFamily="2" charset="-122"/>
                        </a:rPr>
                        <a:t>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800" b="1" i="0" u="none" strike="noStrike" cap="none" normalizeH="0" baseline="0" dirty="0">
                          <a:ln>
                            <a:noFill/>
                          </a:ln>
                          <a:solidFill>
                            <a:schemeClr val="tx1"/>
                          </a:solidFill>
                          <a:effectLst/>
                          <a:latin typeface="Arial" charset="0"/>
                          <a:ea typeface="宋体" pitchFamily="2" charset="-122"/>
                        </a:rPr>
                        <a:t>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800" b="1" i="0" u="none" strike="noStrike" cap="none" normalizeH="0" baseline="0">
                          <a:ln>
                            <a:noFill/>
                          </a:ln>
                          <a:solidFill>
                            <a:schemeClr val="tx1"/>
                          </a:solidFill>
                          <a:effectLst/>
                          <a:latin typeface="Arial" charset="0"/>
                          <a:ea typeface="宋体" pitchFamily="2" charset="-122"/>
                        </a:rPr>
                        <a:t>n!</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76275">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800" b="1" i="0" u="none" strike="noStrike" cap="none" normalizeH="0" baseline="0" dirty="0">
                          <a:ln>
                            <a:noFill/>
                          </a:ln>
                          <a:solidFill>
                            <a:schemeClr val="tx1"/>
                          </a:solidFill>
                          <a:effectLst/>
                          <a:latin typeface="Arial" charset="0"/>
                          <a:ea typeface="宋体" pitchFamily="2" charset="-122"/>
                        </a:rPr>
                        <a:t>1</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400" b="1" i="0" u="none" strike="noStrike" cap="none" normalizeH="0" baseline="0" dirty="0">
                          <a:ln>
                            <a:noFill/>
                          </a:ln>
                          <a:solidFill>
                            <a:schemeClr val="tx1"/>
                          </a:solidFill>
                          <a:effectLst/>
                          <a:latin typeface="Arial" charset="0"/>
                          <a:ea typeface="宋体" pitchFamily="2" charset="-122"/>
                        </a:rPr>
                        <a:t>1</a:t>
                      </a:r>
                      <a:r>
                        <a:rPr kumimoji="0" lang="en-US" altLang="zh-CN" sz="2400" b="1" i="0" u="none" strike="noStrike" cap="none" normalizeH="0" baseline="0" dirty="0">
                          <a:ln>
                            <a:noFill/>
                          </a:ln>
                          <a:solidFill>
                            <a:schemeClr val="tx1"/>
                          </a:solidFill>
                          <a:effectLst/>
                          <a:latin typeface="Arial" charset="0"/>
                          <a:ea typeface="宋体" pitchFamily="2" charset="-122"/>
                          <a:sym typeface="Symbol" pitchFamily="18" charset="2"/>
                        </a:rPr>
                        <a: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800" b="1" i="0" u="none" strike="noStrike" cap="none" normalizeH="0" baseline="0" dirty="0">
                          <a:ln>
                            <a:noFill/>
                          </a:ln>
                          <a:solidFill>
                            <a:schemeClr val="tx1"/>
                          </a:solidFill>
                          <a:effectLst/>
                          <a:latin typeface="Arial" charset="0"/>
                          <a:ea typeface="宋体" pitchFamily="2" charset="-122"/>
                        </a:rPr>
                        <a:t>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400" b="1" i="0" u="none" strike="noStrike" cap="none" normalizeH="0" baseline="0">
                          <a:ln>
                            <a:noFill/>
                          </a:ln>
                          <a:solidFill>
                            <a:schemeClr val="tx1"/>
                          </a:solidFill>
                          <a:effectLst/>
                          <a:latin typeface="Arial" charset="0"/>
                          <a:ea typeface="宋体" pitchFamily="2" charset="-122"/>
                        </a:rPr>
                        <a:t>720</a:t>
                      </a:r>
                      <a:r>
                        <a:rPr kumimoji="0" lang="en-US" altLang="zh-CN" sz="2400" b="1" i="0" u="none" strike="noStrike" cap="none" normalizeH="0" baseline="0">
                          <a:ln>
                            <a:noFill/>
                          </a:ln>
                          <a:solidFill>
                            <a:schemeClr val="tx1"/>
                          </a:solidFill>
                          <a:effectLst/>
                          <a:latin typeface="Arial" charset="0"/>
                          <a:ea typeface="宋体" pitchFamily="2" charset="-122"/>
                          <a:sym typeface="Symbol" pitchFamily="18" charset="2"/>
                        </a:rPr>
                        <a: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800" b="1" i="0" u="none" strike="noStrike" cap="none" normalizeH="0" baseline="0" dirty="0">
                          <a:ln>
                            <a:noFill/>
                          </a:ln>
                          <a:solidFill>
                            <a:schemeClr val="tx1"/>
                          </a:solidFill>
                          <a:effectLst/>
                          <a:latin typeface="Arial" charset="0"/>
                          <a:ea typeface="宋体" pitchFamily="2" charset="-122"/>
                        </a:rPr>
                        <a:t>11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400" b="1" i="0" u="none" strike="noStrike" cap="none" normalizeH="0" baseline="0">
                          <a:ln>
                            <a:noFill/>
                          </a:ln>
                          <a:solidFill>
                            <a:schemeClr val="tx1"/>
                          </a:solidFill>
                          <a:effectLst/>
                          <a:latin typeface="Arial" charset="0"/>
                          <a:ea typeface="宋体" pitchFamily="2" charset="-122"/>
                        </a:rPr>
                        <a:t>39.9s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800" b="1" i="0" u="none" strike="noStrike" cap="none" normalizeH="0" baseline="0" dirty="0">
                          <a:ln>
                            <a:noFill/>
                          </a:ln>
                          <a:solidFill>
                            <a:schemeClr val="tx1"/>
                          </a:solidFill>
                          <a:effectLst/>
                          <a:latin typeface="Arial" charset="0"/>
                          <a:ea typeface="宋体" pitchFamily="2" charset="-122"/>
                        </a:rPr>
                        <a:t>16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400" b="1" i="0" u="none" strike="noStrike" cap="none" normalizeH="0" baseline="0">
                          <a:ln>
                            <a:noFill/>
                          </a:ln>
                          <a:solidFill>
                            <a:schemeClr val="tx1"/>
                          </a:solidFill>
                          <a:effectLst/>
                          <a:latin typeface="Arial" charset="0"/>
                          <a:ea typeface="宋体" pitchFamily="2" charset="-122"/>
                        </a:rPr>
                        <a:t>242d</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77863">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800" b="1" i="0" u="none" strike="noStrike" cap="none" normalizeH="0" baseline="0" dirty="0">
                          <a:ln>
                            <a:noFill/>
                          </a:ln>
                          <a:solidFill>
                            <a:schemeClr val="tx1"/>
                          </a:solidFill>
                          <a:effectLst/>
                          <a:latin typeface="Arial" charset="0"/>
                          <a:ea typeface="宋体" pitchFamily="2" charset="-122"/>
                        </a:rPr>
                        <a:t>2</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400" b="1" i="0" u="none" strike="noStrike" cap="none" normalizeH="0" baseline="0" dirty="0">
                          <a:ln>
                            <a:noFill/>
                          </a:ln>
                          <a:solidFill>
                            <a:schemeClr val="tx1"/>
                          </a:solidFill>
                          <a:effectLst/>
                          <a:latin typeface="Arial" charset="0"/>
                          <a:ea typeface="宋体" pitchFamily="2" charset="-122"/>
                        </a:rPr>
                        <a:t>2</a:t>
                      </a:r>
                      <a:r>
                        <a:rPr kumimoji="0" lang="en-US" altLang="zh-CN" sz="2400" b="1" i="0" u="none" strike="noStrike" cap="none" normalizeH="0" baseline="0" dirty="0">
                          <a:ln>
                            <a:noFill/>
                          </a:ln>
                          <a:solidFill>
                            <a:schemeClr val="tx1"/>
                          </a:solidFill>
                          <a:effectLst/>
                          <a:latin typeface="Arial" charset="0"/>
                          <a:ea typeface="宋体" pitchFamily="2" charset="-122"/>
                          <a:sym typeface="Symbol" pitchFamily="18" charset="2"/>
                        </a:rPr>
                        <a: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800" b="1" i="0" u="none" strike="noStrike" cap="none" normalizeH="0" baseline="0" dirty="0">
                          <a:ln>
                            <a:noFill/>
                          </a:ln>
                          <a:solidFill>
                            <a:schemeClr val="tx1"/>
                          </a:solidFill>
                          <a:effectLst/>
                          <a:latin typeface="Arial" charset="0"/>
                          <a:ea typeface="宋体" pitchFamily="2" charset="-122"/>
                        </a:rPr>
                        <a:t>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400" b="1" i="0" u="none" strike="noStrike" cap="none" normalizeH="0" baseline="0">
                          <a:ln>
                            <a:noFill/>
                          </a:ln>
                          <a:solidFill>
                            <a:schemeClr val="tx1"/>
                          </a:solidFill>
                          <a:effectLst/>
                          <a:latin typeface="Arial" charset="0"/>
                          <a:ea typeface="宋体" pitchFamily="2" charset="-122"/>
                        </a:rPr>
                        <a:t>5.04ms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800" b="1" i="0" u="none" strike="noStrike" cap="none" normalizeH="0" baseline="0" dirty="0">
                          <a:ln>
                            <a:noFill/>
                          </a:ln>
                          <a:solidFill>
                            <a:schemeClr val="tx1"/>
                          </a:solidFill>
                          <a:effectLst/>
                          <a:latin typeface="Arial" charset="0"/>
                          <a:ea typeface="宋体" pitchFamily="2" charset="-122"/>
                        </a:rPr>
                        <a:t>12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400" b="1" i="0" u="none" strike="noStrike" cap="none" normalizeH="0" baseline="0">
                          <a:ln>
                            <a:noFill/>
                          </a:ln>
                          <a:solidFill>
                            <a:schemeClr val="tx1"/>
                          </a:solidFill>
                          <a:effectLst/>
                          <a:latin typeface="Arial" charset="0"/>
                          <a:ea typeface="宋体" pitchFamily="2" charset="-122"/>
                        </a:rPr>
                        <a:t>479.0s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800" b="1" i="0" u="none" strike="noStrike" cap="none" normalizeH="0" baseline="0" dirty="0">
                          <a:ln>
                            <a:noFill/>
                          </a:ln>
                          <a:solidFill>
                            <a:schemeClr val="tx1"/>
                          </a:solidFill>
                          <a:effectLst/>
                          <a:latin typeface="Arial" charset="0"/>
                          <a:ea typeface="宋体" pitchFamily="2" charset="-122"/>
                        </a:rPr>
                        <a:t>17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400" b="1" i="0" u="none" strike="noStrike" cap="none" normalizeH="0" baseline="0">
                          <a:ln>
                            <a:noFill/>
                          </a:ln>
                          <a:solidFill>
                            <a:schemeClr val="tx1"/>
                          </a:solidFill>
                          <a:effectLst/>
                          <a:latin typeface="Arial" charset="0"/>
                          <a:ea typeface="宋体" pitchFamily="2" charset="-122"/>
                        </a:rPr>
                        <a:t>11.27y</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7863">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800" b="1" i="0" u="none" strike="noStrike" cap="none" normalizeH="0" baseline="0" dirty="0">
                          <a:ln>
                            <a:noFill/>
                          </a:ln>
                          <a:solidFill>
                            <a:schemeClr val="tx1"/>
                          </a:solidFill>
                          <a:effectLst/>
                          <a:latin typeface="Arial" charset="0"/>
                          <a:ea typeface="宋体" pitchFamily="2" charset="-122"/>
                        </a:rPr>
                        <a:t>3</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400" b="1" i="0" u="none" strike="noStrike" cap="none" normalizeH="0" baseline="0" dirty="0">
                          <a:ln>
                            <a:noFill/>
                          </a:ln>
                          <a:solidFill>
                            <a:schemeClr val="tx1"/>
                          </a:solidFill>
                          <a:effectLst/>
                          <a:latin typeface="Arial" charset="0"/>
                          <a:ea typeface="宋体" pitchFamily="2" charset="-122"/>
                        </a:rPr>
                        <a:t>6</a:t>
                      </a:r>
                      <a:r>
                        <a:rPr kumimoji="0" lang="en-US" altLang="zh-CN" sz="2400" b="1" i="0" u="none" strike="noStrike" cap="none" normalizeH="0" baseline="0" dirty="0">
                          <a:ln>
                            <a:noFill/>
                          </a:ln>
                          <a:solidFill>
                            <a:schemeClr val="tx1"/>
                          </a:solidFill>
                          <a:effectLst/>
                          <a:latin typeface="Arial" charset="0"/>
                          <a:ea typeface="宋体" pitchFamily="2" charset="-122"/>
                          <a:sym typeface="Symbol" pitchFamily="18" charset="2"/>
                        </a:rPr>
                        <a: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800" b="1" i="0" u="none" strike="noStrike" cap="none" normalizeH="0" baseline="0" dirty="0">
                          <a:ln>
                            <a:noFill/>
                          </a:ln>
                          <a:solidFill>
                            <a:schemeClr val="tx1"/>
                          </a:solidFill>
                          <a:effectLst/>
                          <a:latin typeface="Arial" charset="0"/>
                          <a:ea typeface="宋体" pitchFamily="2" charset="-122"/>
                        </a:rPr>
                        <a:t>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400" b="1" i="0" u="none" strike="noStrike" cap="none" normalizeH="0" baseline="0">
                          <a:ln>
                            <a:noFill/>
                          </a:ln>
                          <a:solidFill>
                            <a:schemeClr val="tx1"/>
                          </a:solidFill>
                          <a:effectLst/>
                          <a:latin typeface="Arial" charset="0"/>
                          <a:ea typeface="宋体" pitchFamily="2" charset="-122"/>
                        </a:rPr>
                        <a:t>40.3ms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800" b="1" i="0" u="none" strike="noStrike" cap="none" normalizeH="0" baseline="0" dirty="0">
                          <a:ln>
                            <a:noFill/>
                          </a:ln>
                          <a:solidFill>
                            <a:schemeClr val="tx1"/>
                          </a:solidFill>
                          <a:effectLst/>
                          <a:latin typeface="Arial" charset="0"/>
                          <a:ea typeface="宋体" pitchFamily="2" charset="-122"/>
                        </a:rPr>
                        <a:t>13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400" b="1" i="0" u="none" strike="noStrike" cap="none" normalizeH="0" baseline="0">
                          <a:ln>
                            <a:noFill/>
                          </a:ln>
                          <a:solidFill>
                            <a:schemeClr val="tx1"/>
                          </a:solidFill>
                          <a:effectLst/>
                          <a:latin typeface="Arial" charset="0"/>
                          <a:ea typeface="宋体" pitchFamily="2" charset="-122"/>
                        </a:rPr>
                        <a:t>1.72h</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800" b="1" i="0" u="none" strike="noStrike" cap="none" normalizeH="0" baseline="0" dirty="0">
                          <a:ln>
                            <a:noFill/>
                          </a:ln>
                          <a:solidFill>
                            <a:schemeClr val="tx1"/>
                          </a:solidFill>
                          <a:effectLst/>
                          <a:latin typeface="Arial" charset="0"/>
                          <a:ea typeface="宋体" pitchFamily="2" charset="-122"/>
                        </a:rPr>
                        <a:t>18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400" b="1" i="0" u="none" strike="noStrike" cap="none" normalizeH="0" baseline="0">
                          <a:ln>
                            <a:noFill/>
                          </a:ln>
                          <a:solidFill>
                            <a:schemeClr val="tx1"/>
                          </a:solidFill>
                          <a:effectLst/>
                          <a:latin typeface="Arial" charset="0"/>
                          <a:ea typeface="宋体" pitchFamily="2" charset="-122"/>
                        </a:rPr>
                        <a:t>203y</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6275">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800" b="1" i="0" u="none" strike="noStrike" cap="none" normalizeH="0" baseline="0" dirty="0">
                          <a:ln>
                            <a:noFill/>
                          </a:ln>
                          <a:solidFill>
                            <a:schemeClr val="tx1"/>
                          </a:solidFill>
                          <a:effectLst/>
                          <a:latin typeface="Arial" charset="0"/>
                          <a:ea typeface="宋体" pitchFamily="2" charset="-122"/>
                        </a:rPr>
                        <a:t>4</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400" b="1" i="0" u="none" strike="noStrike" cap="none" normalizeH="0" baseline="0" dirty="0">
                          <a:ln>
                            <a:noFill/>
                          </a:ln>
                          <a:solidFill>
                            <a:schemeClr val="tx1"/>
                          </a:solidFill>
                          <a:effectLst/>
                          <a:latin typeface="Arial" charset="0"/>
                          <a:ea typeface="宋体" pitchFamily="2" charset="-122"/>
                        </a:rPr>
                        <a:t>24</a:t>
                      </a:r>
                      <a:r>
                        <a:rPr kumimoji="0" lang="en-US" altLang="zh-CN" sz="2400" b="1" i="0" u="none" strike="noStrike" cap="none" normalizeH="0" baseline="0" dirty="0">
                          <a:ln>
                            <a:noFill/>
                          </a:ln>
                          <a:solidFill>
                            <a:schemeClr val="tx1"/>
                          </a:solidFill>
                          <a:effectLst/>
                          <a:latin typeface="Arial" charset="0"/>
                          <a:ea typeface="宋体" pitchFamily="2" charset="-122"/>
                          <a:sym typeface="Symbol" pitchFamily="18" charset="2"/>
                        </a:rPr>
                        <a: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800" b="1" i="0" u="none" strike="noStrike" cap="none" normalizeH="0" baseline="0" dirty="0">
                          <a:ln>
                            <a:noFill/>
                          </a:ln>
                          <a:solidFill>
                            <a:schemeClr val="tx1"/>
                          </a:solidFill>
                          <a:effectLst/>
                          <a:latin typeface="Arial" charset="0"/>
                          <a:ea typeface="宋体" pitchFamily="2" charset="-122"/>
                        </a:rPr>
                        <a:t>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400" b="1" i="0" u="none" strike="noStrike" cap="none" normalizeH="0" baseline="0">
                          <a:ln>
                            <a:noFill/>
                          </a:ln>
                          <a:solidFill>
                            <a:schemeClr val="tx1"/>
                          </a:solidFill>
                          <a:effectLst/>
                          <a:latin typeface="Arial" charset="0"/>
                          <a:ea typeface="宋体" pitchFamily="2" charset="-122"/>
                        </a:rPr>
                        <a:t>362ms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800" b="1" i="0" u="none" strike="noStrike" cap="none" normalizeH="0" baseline="0" dirty="0">
                          <a:ln>
                            <a:noFill/>
                          </a:ln>
                          <a:solidFill>
                            <a:schemeClr val="tx1"/>
                          </a:solidFill>
                          <a:effectLst/>
                          <a:latin typeface="Arial" charset="0"/>
                          <a:ea typeface="宋体" pitchFamily="2" charset="-122"/>
                        </a:rPr>
                        <a:t>14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400" b="1" i="0" u="none" strike="noStrike" cap="none" normalizeH="0" baseline="0">
                          <a:ln>
                            <a:noFill/>
                          </a:ln>
                          <a:solidFill>
                            <a:schemeClr val="tx1"/>
                          </a:solidFill>
                          <a:effectLst/>
                          <a:latin typeface="Arial" charset="0"/>
                          <a:ea typeface="宋体" pitchFamily="2" charset="-122"/>
                        </a:rPr>
                        <a:t>24h</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800" b="1" i="0" u="none" strike="noStrike" cap="none" normalizeH="0" baseline="0" dirty="0">
                          <a:ln>
                            <a:noFill/>
                          </a:ln>
                          <a:solidFill>
                            <a:schemeClr val="tx1"/>
                          </a:solidFill>
                          <a:effectLst/>
                          <a:latin typeface="Arial" charset="0"/>
                          <a:ea typeface="宋体" pitchFamily="2" charset="-122"/>
                        </a:rPr>
                        <a:t>19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400" b="1" i="0" u="none" strike="noStrike" cap="none" normalizeH="0" baseline="0">
                          <a:ln>
                            <a:noFill/>
                          </a:ln>
                          <a:solidFill>
                            <a:schemeClr val="tx1"/>
                          </a:solidFill>
                          <a:effectLst/>
                          <a:latin typeface="Arial" charset="0"/>
                          <a:ea typeface="宋体" pitchFamily="2" charset="-122"/>
                        </a:rPr>
                        <a:t>3857y</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77863">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800" b="1" i="0" u="none" strike="noStrike" cap="none" normalizeH="0" baseline="0" dirty="0">
                          <a:ln>
                            <a:noFill/>
                          </a:ln>
                          <a:solidFill>
                            <a:schemeClr val="tx1"/>
                          </a:solidFill>
                          <a:effectLst/>
                          <a:latin typeface="Arial" charset="0"/>
                          <a:ea typeface="宋体" pitchFamily="2" charset="-122"/>
                        </a:rPr>
                        <a:t>5</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400" b="1" i="0" u="none" strike="noStrike" cap="none" normalizeH="0" baseline="0" dirty="0">
                          <a:ln>
                            <a:noFill/>
                          </a:ln>
                          <a:solidFill>
                            <a:schemeClr val="tx1"/>
                          </a:solidFill>
                          <a:effectLst/>
                          <a:latin typeface="Arial" charset="0"/>
                          <a:ea typeface="宋体" pitchFamily="2" charset="-122"/>
                        </a:rPr>
                        <a:t>120</a:t>
                      </a:r>
                      <a:r>
                        <a:rPr kumimoji="0" lang="en-US" altLang="zh-CN" sz="2400" b="1" i="0" u="none" strike="noStrike" cap="none" normalizeH="0" baseline="0" dirty="0">
                          <a:ln>
                            <a:noFill/>
                          </a:ln>
                          <a:solidFill>
                            <a:schemeClr val="tx1"/>
                          </a:solidFill>
                          <a:effectLst/>
                          <a:latin typeface="Arial" charset="0"/>
                          <a:ea typeface="宋体" pitchFamily="2" charset="-122"/>
                          <a:sym typeface="Symbol" pitchFamily="18" charset="2"/>
                        </a:rPr>
                        <a: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800" b="1" i="0" u="none" strike="noStrike" cap="none" normalizeH="0" baseline="0" dirty="0">
                          <a:ln>
                            <a:noFill/>
                          </a:ln>
                          <a:solidFill>
                            <a:schemeClr val="tx1"/>
                          </a:solidFill>
                          <a:effectLst/>
                          <a:latin typeface="Arial" charset="0"/>
                          <a:ea typeface="宋体" pitchFamily="2" charset="-122"/>
                        </a:rPr>
                        <a:t>10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400" b="1" i="0" u="none" strike="noStrike" cap="none" normalizeH="0" baseline="0">
                          <a:ln>
                            <a:noFill/>
                          </a:ln>
                          <a:solidFill>
                            <a:schemeClr val="tx1"/>
                          </a:solidFill>
                          <a:effectLst/>
                          <a:latin typeface="Arial" charset="0"/>
                          <a:ea typeface="宋体" pitchFamily="2" charset="-122"/>
                        </a:rPr>
                        <a:t>3.62s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800" b="1" i="0" u="none" strike="noStrike" cap="none" normalizeH="0" baseline="0" dirty="0">
                          <a:ln>
                            <a:noFill/>
                          </a:ln>
                          <a:solidFill>
                            <a:schemeClr val="tx1"/>
                          </a:solidFill>
                          <a:effectLst/>
                          <a:latin typeface="Arial" charset="0"/>
                          <a:ea typeface="宋体" pitchFamily="2" charset="-122"/>
                        </a:rPr>
                        <a:t>15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400" b="1" i="0" u="none" strike="noStrike" cap="none" normalizeH="0" baseline="0">
                          <a:ln>
                            <a:noFill/>
                          </a:ln>
                          <a:solidFill>
                            <a:schemeClr val="tx1"/>
                          </a:solidFill>
                          <a:effectLst/>
                          <a:latin typeface="Arial" charset="0"/>
                          <a:ea typeface="宋体" pitchFamily="2" charset="-122"/>
                        </a:rPr>
                        <a:t>15d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800" b="1" i="0" u="none" strike="noStrike" cap="none" normalizeH="0" baseline="0" dirty="0">
                          <a:ln>
                            <a:noFill/>
                          </a:ln>
                          <a:solidFill>
                            <a:schemeClr val="tx1"/>
                          </a:solidFill>
                          <a:effectLst/>
                          <a:latin typeface="Arial" charset="0"/>
                          <a:ea typeface="宋体" pitchFamily="2" charset="-122"/>
                        </a:rPr>
                        <a:t>20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400" b="1" i="0" u="none" strike="noStrike" cap="none" normalizeH="0" baseline="0" dirty="0">
                          <a:ln>
                            <a:noFill/>
                          </a:ln>
                          <a:solidFill>
                            <a:schemeClr val="tx1"/>
                          </a:solidFill>
                          <a:effectLst/>
                          <a:latin typeface="Arial" charset="0"/>
                          <a:ea typeface="宋体" pitchFamily="2" charset="-122"/>
                        </a:rPr>
                        <a:t>77146y</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4038645443"/>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7634"/>
                                        </p:tgtEl>
                                        <p:attrNameLst>
                                          <p:attrName>style.visibility</p:attrName>
                                        </p:attrNameLst>
                                      </p:cBhvr>
                                      <p:to>
                                        <p:strVal val="visible"/>
                                      </p:to>
                                    </p:set>
                                    <p:animEffect transition="in" filter="fade">
                                      <p:cBhvr>
                                        <p:cTn id="7" dur="2000"/>
                                        <p:tgtEl>
                                          <p:spTgt spid="197634"/>
                                        </p:tgtEl>
                                      </p:cBhvr>
                                    </p:animEffect>
                                  </p:childTnLst>
                                </p:cTn>
                              </p:par>
                              <p:par>
                                <p:cTn id="8" presetID="10" presetClass="entr" presetSubtype="0" fill="hold" grpId="0" nodeType="withEffect" nodePh="1">
                                  <p:stCondLst>
                                    <p:cond delay="0"/>
                                  </p:stCondLst>
                                  <p:endCondLst>
                                    <p:cond evt="begin" delay="0">
                                      <p:tn val="8"/>
                                    </p:cond>
                                  </p:endCondLst>
                                  <p:childTnLst>
                                    <p:set>
                                      <p:cBhvr>
                                        <p:cTn id="9" dur="1" fill="hold">
                                          <p:stCondLst>
                                            <p:cond delay="0"/>
                                          </p:stCondLst>
                                        </p:cTn>
                                        <p:tgtEl>
                                          <p:spTgt spid="197635"/>
                                        </p:tgtEl>
                                        <p:attrNameLst>
                                          <p:attrName>style.visibility</p:attrName>
                                        </p:attrNameLst>
                                      </p:cBhvr>
                                      <p:to>
                                        <p:strVal val="visible"/>
                                      </p:to>
                                    </p:set>
                                    <p:animEffect transition="in" filter="fade">
                                      <p:cBhvr>
                                        <p:cTn id="10" dur="2000"/>
                                        <p:tgtEl>
                                          <p:spTgt spid="1976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634" grpId="0"/>
      <p:bldP spid="19763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457200" y="188640"/>
            <a:ext cx="8229600" cy="1143000"/>
          </a:xfrm>
        </p:spPr>
        <p:txBody>
          <a:bodyPr/>
          <a:lstStyle/>
          <a:p>
            <a:br>
              <a:rPr lang="en-US" altLang="zh-CN" dirty="0"/>
            </a:br>
            <a:r>
              <a:rPr lang="en-US" altLang="zh-CN" dirty="0"/>
              <a:t>1.2.2 </a:t>
            </a:r>
            <a:r>
              <a:rPr lang="zh-CN" altLang="en-US" dirty="0"/>
              <a:t>为什么需要对算法进行复杂度分析？</a:t>
            </a:r>
          </a:p>
        </p:txBody>
      </p:sp>
      <p:sp>
        <p:nvSpPr>
          <p:cNvPr id="5" name="内容占位符 4"/>
          <p:cNvSpPr>
            <a:spLocks noGrp="1"/>
          </p:cNvSpPr>
          <p:nvPr>
            <p:ph idx="1"/>
          </p:nvPr>
        </p:nvSpPr>
        <p:spPr>
          <a:xfrm>
            <a:off x="457200" y="1844824"/>
            <a:ext cx="8229600" cy="4680520"/>
          </a:xfrm>
        </p:spPr>
        <p:txBody>
          <a:bodyPr>
            <a:normAutofit/>
          </a:bodyPr>
          <a:lstStyle/>
          <a:p>
            <a:pPr marL="0" indent="0" eaLnBrk="1" hangingPunct="1">
              <a:lnSpc>
                <a:spcPct val="110000"/>
              </a:lnSpc>
              <a:buNone/>
            </a:pPr>
            <a:r>
              <a:rPr lang="zh-CN" altLang="en-US" sz="1800" dirty="0"/>
              <a:t>通过百钱买百鸡问题的例子，可以看出改进 算法的设计方法对提高算法性能是非常重要的；通过货郎担问题的例子，可以看出用穷举法解 决该类问题不可行，因此，哪种类型的问题用哪种算法才能有效解决是我们研究的重点。如果 不对算法进行分析，我们就不知道哪种算法的效率更高，哪种算法更适合求解该类问题。 </a:t>
            </a:r>
            <a:endParaRPr lang="en-US" altLang="zh-CN" sz="1800" dirty="0"/>
          </a:p>
          <a:p>
            <a:pPr marL="0" indent="0" eaLnBrk="1" hangingPunct="1">
              <a:lnSpc>
                <a:spcPct val="110000"/>
              </a:lnSpc>
              <a:buNone/>
            </a:pPr>
            <a:endParaRPr lang="en-US" altLang="zh-CN" sz="1800" dirty="0"/>
          </a:p>
          <a:p>
            <a:pPr marL="0" indent="0" eaLnBrk="1" hangingPunct="1">
              <a:lnSpc>
                <a:spcPct val="110000"/>
              </a:lnSpc>
              <a:buNone/>
            </a:pPr>
            <a:r>
              <a:rPr lang="zh-CN" altLang="en-US" sz="1800" dirty="0"/>
              <a:t>因此，我们用算法的复杂度来衡量算法的效率，分析算法运行所需计算机资源的量，需 要的时间资源为时间复杂度，需要的空间资源为空间复杂度。算法的时间复杂度越高，算法的 执行时间越长，反之，执行时间越短；算法的空间复杂度越高，算法所需的存储空间越多，反之越少。我们判断一个算法的优劣时，可以抛开软件和硬件因素，只考虑问题的规模，编写程 序前预先估计算法优劣，可以改进并选择更高效的算法。一般情况下，时间复杂度和空间复杂 度成正比。</a:t>
            </a:r>
          </a:p>
        </p:txBody>
      </p:sp>
    </p:spTree>
    <p:extLst>
      <p:ext uri="{BB962C8B-B14F-4D97-AF65-F5344CB8AC3E}">
        <p14:creationId xmlns:p14="http://schemas.microsoft.com/office/powerpoint/2010/main" val="67673747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1.1 </a:t>
            </a:r>
            <a:r>
              <a:rPr lang="zh-CN" altLang="en-US" dirty="0"/>
              <a:t>算法与程序</a:t>
            </a:r>
            <a:br>
              <a:rPr lang="en-US" altLang="zh-CN" dirty="0"/>
            </a:br>
            <a:r>
              <a:rPr lang="en-US" altLang="zh-CN" dirty="0"/>
              <a:t>1.1.1 </a:t>
            </a:r>
            <a:r>
              <a:rPr lang="zh-CN" altLang="en-US" dirty="0"/>
              <a:t>算法与程序概述</a:t>
            </a:r>
          </a:p>
        </p:txBody>
      </p:sp>
      <p:sp>
        <p:nvSpPr>
          <p:cNvPr id="5" name="内容占位符 4"/>
          <p:cNvSpPr>
            <a:spLocks noGrp="1"/>
          </p:cNvSpPr>
          <p:nvPr>
            <p:ph idx="1"/>
          </p:nvPr>
        </p:nvSpPr>
        <p:spPr>
          <a:xfrm>
            <a:off x="657628" y="2074800"/>
            <a:ext cx="7514772" cy="3586448"/>
          </a:xfrm>
        </p:spPr>
        <p:txBody>
          <a:bodyPr>
            <a:normAutofit/>
          </a:bodyPr>
          <a:lstStyle/>
          <a:p>
            <a:pPr marL="0" indent="0" eaLnBrk="1" hangingPunct="1">
              <a:lnSpc>
                <a:spcPct val="150000"/>
              </a:lnSpc>
              <a:buNone/>
            </a:pPr>
            <a:r>
              <a:rPr lang="zh-CN" altLang="en-US" sz="2400" dirty="0"/>
              <a:t>        计算机解决问题需要采用一定的方法，我们称之为算法，严格来说，它不是问题的答案，但它是经过准确定义求解问题并获得答案的过程，无论是否涉及计算机，合适的算法都是问题求解的有效策略之一。</a:t>
            </a:r>
          </a:p>
        </p:txBody>
      </p:sp>
      <p:graphicFrame>
        <p:nvGraphicFramePr>
          <p:cNvPr id="6" name="图示 5">
            <a:extLst>
              <a:ext uri="{FF2B5EF4-FFF2-40B4-BE49-F238E27FC236}">
                <a16:creationId xmlns:a16="http://schemas.microsoft.com/office/drawing/2014/main" id="{1AE6B1C4-53AC-43E0-9ADB-D14A82C65FB6}"/>
              </a:ext>
            </a:extLst>
          </p:cNvPr>
          <p:cNvGraphicFramePr/>
          <p:nvPr>
            <p:extLst>
              <p:ext uri="{D42A27DB-BD31-4B8C-83A1-F6EECF244321}">
                <p14:modId xmlns:p14="http://schemas.microsoft.com/office/powerpoint/2010/main" val="3284659043"/>
              </p:ext>
            </p:extLst>
          </p:nvPr>
        </p:nvGraphicFramePr>
        <p:xfrm>
          <a:off x="2732926" y="4471898"/>
          <a:ext cx="3678147" cy="21114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3032477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457200" y="53752"/>
            <a:ext cx="8229600" cy="1143000"/>
          </a:xfrm>
        </p:spPr>
        <p:txBody>
          <a:bodyPr/>
          <a:lstStyle/>
          <a:p>
            <a:r>
              <a:rPr lang="en-US" altLang="zh-CN" dirty="0"/>
              <a:t>1.2.3 </a:t>
            </a:r>
            <a:r>
              <a:rPr lang="zh-CN" altLang="en-US" dirty="0"/>
              <a:t>算法的复杂度分析</a:t>
            </a:r>
          </a:p>
        </p:txBody>
      </p:sp>
      <p:sp>
        <p:nvSpPr>
          <p:cNvPr id="5" name="内容占位符 4"/>
          <p:cNvSpPr>
            <a:spLocks noGrp="1"/>
          </p:cNvSpPr>
          <p:nvPr>
            <p:ph idx="1"/>
          </p:nvPr>
        </p:nvSpPr>
        <p:spPr>
          <a:xfrm>
            <a:off x="125760" y="1027913"/>
            <a:ext cx="8892480" cy="5760640"/>
          </a:xfrm>
        </p:spPr>
        <p:txBody>
          <a:bodyPr>
            <a:normAutofit/>
          </a:bodyPr>
          <a:lstStyle/>
          <a:p>
            <a:pPr marL="0" indent="0" eaLnBrk="1" hangingPunct="1">
              <a:lnSpc>
                <a:spcPct val="150000"/>
              </a:lnSpc>
              <a:buNone/>
            </a:pPr>
            <a:r>
              <a:rPr lang="zh-CN" altLang="en-US" sz="1800" dirty="0"/>
              <a:t>如何分析算法的时间复杂度和空间复杂度？我们一般通过依据该算法编制的程序在计算 机上运行时所消耗的时间和空间来度量算法的执行时间和占用空间。</a:t>
            </a:r>
            <a:endParaRPr lang="en-US" altLang="zh-CN" sz="1800" dirty="0"/>
          </a:p>
          <a:p>
            <a:pPr marL="0" indent="0" eaLnBrk="1" hangingPunct="1">
              <a:lnSpc>
                <a:spcPct val="150000"/>
              </a:lnSpc>
              <a:buNone/>
            </a:pPr>
            <a:r>
              <a:rPr lang="zh-CN" altLang="en-US" sz="1800" dirty="0"/>
              <a:t>因此，有两种方法可以采 用：</a:t>
            </a:r>
            <a:r>
              <a:rPr lang="zh-CN" altLang="en-US" sz="1800" dirty="0">
                <a:solidFill>
                  <a:srgbClr val="FF0000"/>
                </a:solidFill>
              </a:rPr>
              <a:t>事后统计法</a:t>
            </a:r>
            <a:r>
              <a:rPr lang="zh-CN" altLang="en-US" sz="1800" dirty="0"/>
              <a:t>和</a:t>
            </a:r>
            <a:r>
              <a:rPr lang="zh-CN" altLang="en-US" sz="1800" dirty="0">
                <a:solidFill>
                  <a:srgbClr val="FF0000"/>
                </a:solidFill>
              </a:rPr>
              <a:t>事前分析预估法</a:t>
            </a:r>
            <a:r>
              <a:rPr lang="zh-CN" altLang="en-US" sz="1800" dirty="0"/>
              <a:t>。</a:t>
            </a:r>
            <a:endParaRPr lang="en-US" altLang="zh-CN" sz="1800" dirty="0"/>
          </a:p>
          <a:p>
            <a:pPr marL="0" indent="0" eaLnBrk="1" hangingPunct="1">
              <a:lnSpc>
                <a:spcPct val="150000"/>
              </a:lnSpc>
              <a:buNone/>
            </a:pPr>
            <a:r>
              <a:rPr lang="zh-CN" altLang="en-US" sz="1800" dirty="0"/>
              <a:t>事后统计法：代码跑一遍通过统计、监控，就能得到算法执行的时间和占用的内存大小。</a:t>
            </a:r>
          </a:p>
          <a:p>
            <a:pPr marL="0" indent="0" eaLnBrk="1" hangingPunct="1">
              <a:lnSpc>
                <a:spcPct val="150000"/>
              </a:lnSpc>
              <a:buNone/>
            </a:pPr>
            <a:r>
              <a:rPr lang="zh-CN" altLang="en-US" sz="1800" dirty="0"/>
              <a:t>缺点：（</a:t>
            </a:r>
            <a:r>
              <a:rPr lang="en-US" altLang="zh-CN" sz="1800" dirty="0"/>
              <a:t>1</a:t>
            </a:r>
            <a:r>
              <a:rPr lang="zh-CN" altLang="en-US" sz="1800" dirty="0"/>
              <a:t>）测试结果依赖环境</a:t>
            </a:r>
          </a:p>
          <a:p>
            <a:pPr marL="0" indent="0" eaLnBrk="1" hangingPunct="1">
              <a:lnSpc>
                <a:spcPct val="150000"/>
              </a:lnSpc>
              <a:buNone/>
            </a:pPr>
            <a:r>
              <a:rPr lang="zh-CN" altLang="en-US" sz="1800" dirty="0"/>
              <a:t>              （</a:t>
            </a:r>
            <a:r>
              <a:rPr lang="en-US" altLang="zh-CN" sz="1800" dirty="0"/>
              <a:t>2</a:t>
            </a:r>
            <a:r>
              <a:rPr lang="zh-CN" altLang="en-US" sz="1800" dirty="0"/>
              <a:t>）需要具体的测试数据</a:t>
            </a:r>
          </a:p>
          <a:p>
            <a:pPr marL="0" indent="0" eaLnBrk="1" hangingPunct="1">
              <a:lnSpc>
                <a:spcPct val="150000"/>
              </a:lnSpc>
              <a:buNone/>
            </a:pPr>
            <a:r>
              <a:rPr lang="zh-CN" altLang="en-US" sz="1800" dirty="0"/>
              <a:t>因此，人们经常采用</a:t>
            </a:r>
            <a:r>
              <a:rPr lang="zh-CN" altLang="en-US" sz="1800" dirty="0">
                <a:solidFill>
                  <a:srgbClr val="FF0000"/>
                </a:solidFill>
              </a:rPr>
              <a:t>事前分析预估法</a:t>
            </a:r>
            <a:r>
              <a:rPr lang="zh-CN" altLang="en-US" sz="1800" dirty="0"/>
              <a:t>分析算法复杂度，该方法不用实际运行代码，也不用具体的测试数据来测试，就可以粗略地估计算法的执行时间和占用空间。</a:t>
            </a:r>
          </a:p>
          <a:p>
            <a:pPr marL="0" indent="0" eaLnBrk="1" hangingPunct="1">
              <a:lnSpc>
                <a:spcPct val="150000"/>
              </a:lnSpc>
              <a:buNone/>
            </a:pPr>
            <a:endParaRPr lang="zh-CN" altLang="en-US" sz="1800" dirty="0"/>
          </a:p>
        </p:txBody>
      </p:sp>
    </p:spTree>
    <p:extLst>
      <p:ext uri="{BB962C8B-B14F-4D97-AF65-F5344CB8AC3E}">
        <p14:creationId xmlns:p14="http://schemas.microsoft.com/office/powerpoint/2010/main" val="57276699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125760" y="165047"/>
            <a:ext cx="8550696" cy="6527905"/>
          </a:xfrm>
        </p:spPr>
        <p:txBody>
          <a:bodyPr>
            <a:normAutofit/>
          </a:bodyPr>
          <a:lstStyle/>
          <a:p>
            <a:pPr marL="0" indent="0" eaLnBrk="1" hangingPunct="1">
              <a:lnSpc>
                <a:spcPct val="150000"/>
              </a:lnSpc>
              <a:buNone/>
            </a:pPr>
            <a:endParaRPr lang="en-US" altLang="zh-CN" sz="1800" dirty="0"/>
          </a:p>
          <a:p>
            <a:pPr marL="0" indent="0" eaLnBrk="1" hangingPunct="1">
              <a:lnSpc>
                <a:spcPct val="150000"/>
              </a:lnSpc>
              <a:buNone/>
            </a:pPr>
            <a:r>
              <a:rPr lang="zh-CN" altLang="en-US" sz="2400" dirty="0"/>
              <a:t>（</a:t>
            </a:r>
            <a:r>
              <a:rPr lang="en-US" altLang="zh-CN" sz="2400" dirty="0"/>
              <a:t>1</a:t>
            </a:r>
            <a:r>
              <a:rPr lang="zh-CN" altLang="en-US" sz="2400" dirty="0"/>
              <a:t>）算法的输入规模和运行时间</a:t>
            </a:r>
          </a:p>
          <a:p>
            <a:pPr marL="0" indent="0" eaLnBrk="1" hangingPunct="1">
              <a:lnSpc>
                <a:spcPct val="150000"/>
              </a:lnSpc>
              <a:buNone/>
            </a:pPr>
            <a:endParaRPr lang="en-US" altLang="zh-CN" sz="2400" b="1" dirty="0">
              <a:latin typeface="+mn-lt"/>
              <a:ea typeface="+mn-ea"/>
            </a:endParaRPr>
          </a:p>
          <a:p>
            <a:pPr marL="0" indent="0" eaLnBrk="1" hangingPunct="1">
              <a:lnSpc>
                <a:spcPct val="150000"/>
              </a:lnSpc>
              <a:buNone/>
            </a:pPr>
            <a:r>
              <a:rPr lang="zh-CN" altLang="en-US" sz="2400" b="1" dirty="0">
                <a:latin typeface="+mn-lt"/>
                <a:ea typeface="+mn-ea"/>
              </a:rPr>
              <a:t>算法的输入规模和运行时间一般成正比，而运行时间因为计算机的软硬件不同无法估算， 因此不需要对算法的执行时间作出准确的统计（除非在实时系统中有需求），而是对每个操作的次数进行统计，算法的语句执行次数多，它花费的时间就多，也就是说，算法的执行时间随问题规模的增大而增大，常用关于问题规模 </a:t>
            </a:r>
            <a:r>
              <a:rPr lang="en-US" altLang="zh-CN" sz="2400" b="1" dirty="0">
                <a:latin typeface="+mn-lt"/>
                <a:ea typeface="+mn-ea"/>
              </a:rPr>
              <a:t>n </a:t>
            </a:r>
            <a:r>
              <a:rPr lang="zh-CN" altLang="en-US" sz="2400" b="1" dirty="0">
                <a:latin typeface="+mn-lt"/>
                <a:ea typeface="+mn-ea"/>
              </a:rPr>
              <a:t>的函数来估算算法在大规模问题时的运行时间。</a:t>
            </a:r>
          </a:p>
        </p:txBody>
      </p:sp>
    </p:spTree>
    <p:extLst>
      <p:ext uri="{BB962C8B-B14F-4D97-AF65-F5344CB8AC3E}">
        <p14:creationId xmlns:p14="http://schemas.microsoft.com/office/powerpoint/2010/main" val="414279516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2755" name="Rectangle 3"/>
          <p:cNvSpPr>
            <a:spLocks noGrp="1" noRot="1" noChangeArrowheads="1"/>
          </p:cNvSpPr>
          <p:nvPr>
            <p:ph type="subTitle" idx="1"/>
          </p:nvPr>
        </p:nvSpPr>
        <p:spPr>
          <a:xfrm>
            <a:off x="611188" y="1341438"/>
            <a:ext cx="8064500" cy="4967287"/>
          </a:xfrm>
        </p:spPr>
        <p:txBody>
          <a:bodyPr/>
          <a:lstStyle/>
          <a:p>
            <a:pPr algn="l" eaLnBrk="1" hangingPunct="1"/>
            <a:r>
              <a:rPr lang="zh-CN" altLang="en-US" sz="2400" dirty="0">
                <a:solidFill>
                  <a:schemeClr val="tx1"/>
                </a:solidFill>
              </a:rPr>
              <a:t>令百鸡问题的第一、二两个算法，其最内部的循环体每执行一次，需</a:t>
            </a:r>
            <a:r>
              <a:rPr lang="en-US" altLang="zh-CN" sz="2400" dirty="0">
                <a:solidFill>
                  <a:schemeClr val="tx1"/>
                </a:solidFill>
              </a:rPr>
              <a:t>1μs</a:t>
            </a:r>
            <a:r>
              <a:rPr lang="zh-CN" altLang="en-US" sz="2400" dirty="0">
                <a:solidFill>
                  <a:schemeClr val="tx1"/>
                </a:solidFill>
              </a:rPr>
              <a:t>时间。</a:t>
            </a:r>
          </a:p>
          <a:p>
            <a:pPr algn="l" eaLnBrk="1" hangingPunct="1"/>
            <a:r>
              <a:rPr lang="zh-CN" altLang="en-US" sz="2400" dirty="0">
                <a:solidFill>
                  <a:schemeClr val="tx1"/>
                </a:solidFill>
              </a:rPr>
              <a:t>                                         第一个算法       第二个算法 </a:t>
            </a:r>
          </a:p>
          <a:p>
            <a:pPr algn="l" eaLnBrk="1" hangingPunct="1"/>
            <a:r>
              <a:rPr lang="en-US" altLang="zh-CN" sz="2400" dirty="0">
                <a:solidFill>
                  <a:schemeClr val="tx1"/>
                </a:solidFill>
              </a:rPr>
              <a:t>n = 100 </a:t>
            </a:r>
            <a:r>
              <a:rPr lang="zh-CN" altLang="en-US" sz="2400" dirty="0">
                <a:solidFill>
                  <a:schemeClr val="tx1"/>
                </a:solidFill>
              </a:rPr>
              <a:t>的内循环次数	 </a:t>
            </a:r>
            <a:r>
              <a:rPr lang="en-US" altLang="zh-CN" sz="2400" dirty="0">
                <a:solidFill>
                  <a:schemeClr val="tx1"/>
                </a:solidFill>
              </a:rPr>
              <a:t>100</a:t>
            </a:r>
            <a:r>
              <a:rPr lang="zh-CN" altLang="en-US" sz="2400" dirty="0">
                <a:solidFill>
                  <a:schemeClr val="tx1"/>
                </a:solidFill>
              </a:rPr>
              <a:t>万次           </a:t>
            </a:r>
            <a:r>
              <a:rPr lang="en-US" altLang="zh-CN" sz="2400" dirty="0">
                <a:solidFill>
                  <a:schemeClr val="tx1"/>
                </a:solidFill>
              </a:rPr>
              <a:t>714</a:t>
            </a:r>
            <a:r>
              <a:rPr lang="zh-CN" altLang="en-US" sz="2400" dirty="0">
                <a:solidFill>
                  <a:schemeClr val="tx1"/>
                </a:solidFill>
              </a:rPr>
              <a:t>次</a:t>
            </a:r>
          </a:p>
          <a:p>
            <a:pPr algn="l" eaLnBrk="1" hangingPunct="1"/>
            <a:r>
              <a:rPr lang="zh-CN" altLang="en-US" sz="2400" dirty="0">
                <a:solidFill>
                  <a:schemeClr val="tx1"/>
                </a:solidFill>
              </a:rPr>
              <a:t>          执行时间		  </a:t>
            </a:r>
            <a:r>
              <a:rPr lang="en-US" altLang="zh-CN" sz="2400" dirty="0">
                <a:solidFill>
                  <a:schemeClr val="tx1"/>
                </a:solidFill>
              </a:rPr>
              <a:t>1s                   714μs</a:t>
            </a:r>
          </a:p>
          <a:p>
            <a:pPr algn="l" eaLnBrk="1" hangingPunct="1"/>
            <a:r>
              <a:rPr lang="en-US" altLang="zh-CN" sz="2400" dirty="0">
                <a:solidFill>
                  <a:schemeClr val="tx1"/>
                </a:solidFill>
              </a:rPr>
              <a:t>n = 10000</a:t>
            </a:r>
            <a:r>
              <a:rPr lang="zh-CN" altLang="en-US" sz="2400" dirty="0">
                <a:solidFill>
                  <a:schemeClr val="tx1"/>
                </a:solidFill>
              </a:rPr>
              <a:t>的内循环次数	</a:t>
            </a:r>
            <a:r>
              <a:rPr lang="en-US" altLang="zh-CN" sz="2400" dirty="0">
                <a:solidFill>
                  <a:schemeClr val="tx1"/>
                </a:solidFill>
              </a:rPr>
              <a:t>10000</a:t>
            </a:r>
            <a:r>
              <a:rPr lang="en-US" altLang="zh-CN" sz="2400" baseline="30000" dirty="0">
                <a:solidFill>
                  <a:schemeClr val="tx1"/>
                </a:solidFill>
              </a:rPr>
              <a:t>3</a:t>
            </a:r>
            <a:r>
              <a:rPr lang="zh-CN" altLang="en-US" sz="2400" dirty="0">
                <a:solidFill>
                  <a:schemeClr val="tx1"/>
                </a:solidFill>
              </a:rPr>
              <a:t>		</a:t>
            </a:r>
            <a:r>
              <a:rPr lang="en-US" altLang="zh-CN" sz="2400" dirty="0">
                <a:solidFill>
                  <a:schemeClr val="tx1"/>
                </a:solidFill>
              </a:rPr>
              <a:t>2001*3334</a:t>
            </a:r>
            <a:r>
              <a:rPr lang="zh-CN" altLang="en-US" sz="2400" dirty="0">
                <a:solidFill>
                  <a:schemeClr val="tx1"/>
                </a:solidFill>
              </a:rPr>
              <a:t>	                                 </a:t>
            </a:r>
          </a:p>
          <a:p>
            <a:pPr algn="l" eaLnBrk="1" hangingPunct="1"/>
            <a:r>
              <a:rPr lang="zh-CN" altLang="en-US" sz="2400" dirty="0">
                <a:solidFill>
                  <a:schemeClr val="tx1"/>
                </a:solidFill>
              </a:rPr>
              <a:t>          执行时间                 </a:t>
            </a:r>
            <a:r>
              <a:rPr lang="en-US" altLang="zh-CN" sz="2400" dirty="0">
                <a:solidFill>
                  <a:schemeClr val="tx1"/>
                </a:solidFill>
              </a:rPr>
              <a:t>11</a:t>
            </a:r>
            <a:r>
              <a:rPr lang="zh-CN" altLang="en-US" sz="2400" dirty="0">
                <a:solidFill>
                  <a:schemeClr val="tx1"/>
                </a:solidFill>
              </a:rPr>
              <a:t>天零</a:t>
            </a:r>
            <a:r>
              <a:rPr lang="en-US" altLang="zh-CN" sz="2400" dirty="0">
                <a:solidFill>
                  <a:schemeClr val="tx1"/>
                </a:solidFill>
              </a:rPr>
              <a:t>13</a:t>
            </a:r>
            <a:r>
              <a:rPr lang="zh-CN" altLang="en-US" sz="2400" dirty="0">
                <a:solidFill>
                  <a:schemeClr val="tx1"/>
                </a:solidFill>
              </a:rPr>
              <a:t>小时      </a:t>
            </a:r>
            <a:r>
              <a:rPr lang="en-US" altLang="zh-CN" sz="2400" dirty="0">
                <a:solidFill>
                  <a:schemeClr val="tx1"/>
                </a:solidFill>
              </a:rPr>
              <a:t>6.7</a:t>
            </a:r>
            <a:r>
              <a:rPr lang="zh-CN" altLang="en-US" sz="2400" dirty="0">
                <a:solidFill>
                  <a:schemeClr val="tx1"/>
                </a:solidFill>
              </a:rPr>
              <a:t>秒</a:t>
            </a:r>
          </a:p>
          <a:p>
            <a:pPr algn="l" eaLnBrk="1" hangingPunct="1"/>
            <a:r>
              <a:rPr lang="zh-CN" altLang="en-US" sz="2400" dirty="0">
                <a:solidFill>
                  <a:schemeClr val="tx1"/>
                </a:solidFill>
              </a:rPr>
              <a:t>    </a:t>
            </a:r>
          </a:p>
          <a:p>
            <a:pPr algn="l" eaLnBrk="1" hangingPunct="1"/>
            <a:r>
              <a:rPr lang="zh-CN" altLang="en-US" sz="2400" dirty="0">
                <a:solidFill>
                  <a:schemeClr val="tx1"/>
                </a:solidFill>
              </a:rPr>
              <a:t>      规模           选择排序所需时间     合并排序所需时间 </a:t>
            </a:r>
          </a:p>
          <a:p>
            <a:pPr algn="l" eaLnBrk="1" hangingPunct="1"/>
            <a:r>
              <a:rPr lang="zh-CN" altLang="en-US" sz="2400" dirty="0">
                <a:solidFill>
                  <a:schemeClr val="tx1"/>
                </a:solidFill>
              </a:rPr>
              <a:t>   </a:t>
            </a:r>
            <a:r>
              <a:rPr lang="en-US" altLang="zh-CN" sz="2400" dirty="0">
                <a:solidFill>
                  <a:schemeClr val="tx1"/>
                </a:solidFill>
              </a:rPr>
              <a:t>n = 128                 0.008s                     0.0008s</a:t>
            </a:r>
          </a:p>
          <a:p>
            <a:pPr algn="l" eaLnBrk="1" hangingPunct="1"/>
            <a:r>
              <a:rPr lang="en-US" altLang="zh-CN" sz="2400" dirty="0">
                <a:solidFill>
                  <a:schemeClr val="tx1"/>
                </a:solidFill>
              </a:rPr>
              <a:t>n = 1048576             6.4</a:t>
            </a:r>
            <a:r>
              <a:rPr lang="zh-CN" altLang="en-US" sz="2400" dirty="0">
                <a:solidFill>
                  <a:schemeClr val="tx1"/>
                </a:solidFill>
              </a:rPr>
              <a:t>天                         </a:t>
            </a:r>
            <a:r>
              <a:rPr lang="en-US" altLang="zh-CN" sz="2400" dirty="0">
                <a:solidFill>
                  <a:schemeClr val="tx1"/>
                </a:solidFill>
              </a:rPr>
              <a:t>20</a:t>
            </a:r>
            <a:r>
              <a:rPr lang="zh-CN" altLang="en-US" sz="2400" dirty="0">
                <a:solidFill>
                  <a:schemeClr val="tx1"/>
                </a:solidFill>
              </a:rPr>
              <a:t>秒 </a:t>
            </a:r>
          </a:p>
        </p:txBody>
      </p:sp>
      <p:sp>
        <p:nvSpPr>
          <p:cNvPr id="2662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6629"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663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663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 name="圆角矩形标注 1"/>
          <p:cNvSpPr/>
          <p:nvPr/>
        </p:nvSpPr>
        <p:spPr>
          <a:xfrm>
            <a:off x="2700338" y="2935288"/>
            <a:ext cx="3527425" cy="1152525"/>
          </a:xfrm>
          <a:prstGeom prst="wedgeRoundRectCallout">
            <a:avLst>
              <a:gd name="adj1" fmla="val -39755"/>
              <a:gd name="adj2" fmla="val 11883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lang="zh-CN" altLang="en-US" b="1" dirty="0">
                <a:solidFill>
                  <a:prstClr val="white"/>
                </a:solidFill>
              </a:rPr>
              <a:t>首先找出</a:t>
            </a:r>
            <a:r>
              <a:rPr lang="en-US" altLang="zh-CN" b="1" dirty="0">
                <a:solidFill>
                  <a:prstClr val="white"/>
                </a:solidFill>
              </a:rPr>
              <a:t>A</a:t>
            </a:r>
            <a:r>
              <a:rPr lang="zh-CN" altLang="en-US" b="1" dirty="0">
                <a:solidFill>
                  <a:prstClr val="white"/>
                </a:solidFill>
              </a:rPr>
              <a:t>中最小的元素，并将其与</a:t>
            </a:r>
            <a:r>
              <a:rPr lang="en-US" altLang="zh-CN" b="1" dirty="0">
                <a:solidFill>
                  <a:prstClr val="white"/>
                </a:solidFill>
              </a:rPr>
              <a:t>A[0]</a:t>
            </a:r>
            <a:r>
              <a:rPr lang="zh-CN" altLang="en-US" b="1" dirty="0">
                <a:solidFill>
                  <a:prstClr val="white"/>
                </a:solidFill>
              </a:rPr>
              <a:t>互换，接着找</a:t>
            </a:r>
            <a:r>
              <a:rPr lang="en-US" altLang="zh-CN" b="1" dirty="0">
                <a:solidFill>
                  <a:prstClr val="white"/>
                </a:solidFill>
              </a:rPr>
              <a:t>A</a:t>
            </a:r>
            <a:r>
              <a:rPr lang="zh-CN" altLang="en-US" b="1" dirty="0">
                <a:solidFill>
                  <a:prstClr val="white"/>
                </a:solidFill>
              </a:rPr>
              <a:t>中次小元素，与</a:t>
            </a:r>
            <a:r>
              <a:rPr lang="en-US" altLang="zh-CN" b="1" dirty="0">
                <a:solidFill>
                  <a:prstClr val="white"/>
                </a:solidFill>
              </a:rPr>
              <a:t>A[1]</a:t>
            </a:r>
            <a:r>
              <a:rPr lang="zh-CN" altLang="en-US" b="1" dirty="0">
                <a:solidFill>
                  <a:prstClr val="white"/>
                </a:solidFill>
              </a:rPr>
              <a:t>互换，以此类推。</a:t>
            </a:r>
          </a:p>
        </p:txBody>
      </p:sp>
      <p:sp>
        <p:nvSpPr>
          <p:cNvPr id="11" name="圆角矩形标注 10"/>
          <p:cNvSpPr/>
          <p:nvPr/>
        </p:nvSpPr>
        <p:spPr>
          <a:xfrm>
            <a:off x="3636962" y="4410076"/>
            <a:ext cx="5507038" cy="1368425"/>
          </a:xfrm>
          <a:prstGeom prst="wedgeRoundRectCallout">
            <a:avLst>
              <a:gd name="adj1" fmla="val 4251"/>
              <a:gd name="adj2" fmla="val 10847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b="1" dirty="0"/>
              <a:t>分解：将</a:t>
            </a:r>
            <a:r>
              <a:rPr lang="en-US" altLang="zh-CN" b="1" dirty="0"/>
              <a:t>n</a:t>
            </a:r>
            <a:r>
              <a:rPr lang="zh-CN" altLang="en-US" b="1" dirty="0"/>
              <a:t>个元素分成各含</a:t>
            </a:r>
            <a:r>
              <a:rPr lang="en-US" altLang="zh-CN" b="1" dirty="0"/>
              <a:t>n/2</a:t>
            </a:r>
            <a:r>
              <a:rPr lang="zh-CN" altLang="en-US" b="1" dirty="0"/>
              <a:t>个元素的子序列</a:t>
            </a:r>
          </a:p>
          <a:p>
            <a:pPr>
              <a:defRPr/>
            </a:pPr>
            <a:r>
              <a:rPr lang="zh-CN" altLang="en-US" b="1" dirty="0"/>
              <a:t>解决：用合并排序法对两个子序列进行递归排序</a:t>
            </a:r>
          </a:p>
          <a:p>
            <a:pPr>
              <a:defRPr/>
            </a:pPr>
            <a:r>
              <a:rPr lang="zh-CN" altLang="en-US" b="1" dirty="0"/>
              <a:t>合并：合并两个已经排好序的子序列</a:t>
            </a:r>
            <a:r>
              <a:rPr lang="zh-CN" altLang="en-US" b="1"/>
              <a:t>得到结果</a:t>
            </a:r>
            <a:endParaRPr lang="zh-CN" altLang="en-US" b="1" dirty="0">
              <a:solidFill>
                <a:schemeClr val="bg1"/>
              </a:solidFill>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2755">
                                            <p:txEl>
                                              <p:pRg st="0" end="0"/>
                                            </p:txEl>
                                          </p:spTgt>
                                        </p:tgtEl>
                                        <p:attrNameLst>
                                          <p:attrName>style.visibility</p:attrName>
                                        </p:attrNameLst>
                                      </p:cBhvr>
                                      <p:to>
                                        <p:strVal val="visible"/>
                                      </p:to>
                                    </p:set>
                                    <p:animEffect transition="in" filter="fade">
                                      <p:cBhvr>
                                        <p:cTn id="7" dur="2000"/>
                                        <p:tgtEl>
                                          <p:spTgt spid="20275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2755">
                                            <p:txEl>
                                              <p:pRg st="1" end="1"/>
                                            </p:txEl>
                                          </p:spTgt>
                                        </p:tgtEl>
                                        <p:attrNameLst>
                                          <p:attrName>style.visibility</p:attrName>
                                        </p:attrNameLst>
                                      </p:cBhvr>
                                      <p:to>
                                        <p:strVal val="visible"/>
                                      </p:to>
                                    </p:set>
                                    <p:animEffect transition="in" filter="fade">
                                      <p:cBhvr>
                                        <p:cTn id="12" dur="2000"/>
                                        <p:tgtEl>
                                          <p:spTgt spid="20275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2755">
                                            <p:txEl>
                                              <p:pRg st="2" end="2"/>
                                            </p:txEl>
                                          </p:spTgt>
                                        </p:tgtEl>
                                        <p:attrNameLst>
                                          <p:attrName>style.visibility</p:attrName>
                                        </p:attrNameLst>
                                      </p:cBhvr>
                                      <p:to>
                                        <p:strVal val="visible"/>
                                      </p:to>
                                    </p:set>
                                    <p:animEffect transition="in" filter="fade">
                                      <p:cBhvr>
                                        <p:cTn id="17" dur="2000"/>
                                        <p:tgtEl>
                                          <p:spTgt spid="20275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2755">
                                            <p:txEl>
                                              <p:pRg st="3" end="3"/>
                                            </p:txEl>
                                          </p:spTgt>
                                        </p:tgtEl>
                                        <p:attrNameLst>
                                          <p:attrName>style.visibility</p:attrName>
                                        </p:attrNameLst>
                                      </p:cBhvr>
                                      <p:to>
                                        <p:strVal val="visible"/>
                                      </p:to>
                                    </p:set>
                                    <p:animEffect transition="in" filter="fade">
                                      <p:cBhvr>
                                        <p:cTn id="22" dur="2000"/>
                                        <p:tgtEl>
                                          <p:spTgt spid="20275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2755">
                                            <p:txEl>
                                              <p:pRg st="4" end="4"/>
                                            </p:txEl>
                                          </p:spTgt>
                                        </p:tgtEl>
                                        <p:attrNameLst>
                                          <p:attrName>style.visibility</p:attrName>
                                        </p:attrNameLst>
                                      </p:cBhvr>
                                      <p:to>
                                        <p:strVal val="visible"/>
                                      </p:to>
                                    </p:set>
                                    <p:animEffect transition="in" filter="fade">
                                      <p:cBhvr>
                                        <p:cTn id="27" dur="2000"/>
                                        <p:tgtEl>
                                          <p:spTgt spid="202755">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02755">
                                            <p:txEl>
                                              <p:pRg st="5" end="5"/>
                                            </p:txEl>
                                          </p:spTgt>
                                        </p:tgtEl>
                                        <p:attrNameLst>
                                          <p:attrName>style.visibility</p:attrName>
                                        </p:attrNameLst>
                                      </p:cBhvr>
                                      <p:to>
                                        <p:strVal val="visible"/>
                                      </p:to>
                                    </p:set>
                                    <p:animEffect transition="in" filter="fade">
                                      <p:cBhvr>
                                        <p:cTn id="32" dur="2000"/>
                                        <p:tgtEl>
                                          <p:spTgt spid="202755">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02755">
                                            <p:txEl>
                                              <p:pRg st="6" end="6"/>
                                            </p:txEl>
                                          </p:spTgt>
                                        </p:tgtEl>
                                        <p:attrNameLst>
                                          <p:attrName>style.visibility</p:attrName>
                                        </p:attrNameLst>
                                      </p:cBhvr>
                                      <p:to>
                                        <p:strVal val="visible"/>
                                      </p:to>
                                    </p:set>
                                    <p:animEffect transition="in" filter="fade">
                                      <p:cBhvr>
                                        <p:cTn id="37" dur="2000"/>
                                        <p:tgtEl>
                                          <p:spTgt spid="202755">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02755">
                                            <p:txEl>
                                              <p:pRg st="7" end="7"/>
                                            </p:txEl>
                                          </p:spTgt>
                                        </p:tgtEl>
                                        <p:attrNameLst>
                                          <p:attrName>style.visibility</p:attrName>
                                        </p:attrNameLst>
                                      </p:cBhvr>
                                      <p:to>
                                        <p:strVal val="visible"/>
                                      </p:to>
                                    </p:set>
                                    <p:animEffect transition="in" filter="fade">
                                      <p:cBhvr>
                                        <p:cTn id="42" dur="2000"/>
                                        <p:tgtEl>
                                          <p:spTgt spid="202755">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02755">
                                            <p:txEl>
                                              <p:pRg st="8" end="8"/>
                                            </p:txEl>
                                          </p:spTgt>
                                        </p:tgtEl>
                                        <p:attrNameLst>
                                          <p:attrName>style.visibility</p:attrName>
                                        </p:attrNameLst>
                                      </p:cBhvr>
                                      <p:to>
                                        <p:strVal val="visible"/>
                                      </p:to>
                                    </p:set>
                                    <p:animEffect transition="in" filter="fade">
                                      <p:cBhvr>
                                        <p:cTn id="47" dur="2000"/>
                                        <p:tgtEl>
                                          <p:spTgt spid="202755">
                                            <p:txEl>
                                              <p:pRg st="8" end="8"/>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02755">
                                            <p:txEl>
                                              <p:pRg st="9" end="9"/>
                                            </p:txEl>
                                          </p:spTgt>
                                        </p:tgtEl>
                                        <p:attrNameLst>
                                          <p:attrName>style.visibility</p:attrName>
                                        </p:attrNameLst>
                                      </p:cBhvr>
                                      <p:to>
                                        <p:strVal val="visible"/>
                                      </p:to>
                                    </p:set>
                                    <p:animEffect transition="in" filter="fade">
                                      <p:cBhvr>
                                        <p:cTn id="52" dur="2000"/>
                                        <p:tgtEl>
                                          <p:spTgt spid="202755">
                                            <p:txEl>
                                              <p:pRg st="9" end="9"/>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2"/>
                                        </p:tgtEl>
                                        <p:attrNameLst>
                                          <p:attrName>style.visibility</p:attrName>
                                        </p:attrNameLst>
                                      </p:cBhvr>
                                      <p:to>
                                        <p:strVal val="visible"/>
                                      </p:to>
                                    </p:set>
                                  </p:childTnLst>
                                </p:cTn>
                              </p:par>
                            </p:childTnLst>
                          </p:cTn>
                        </p:par>
                      </p:childTnLst>
                    </p:cTn>
                  </p:par>
                  <p:par>
                    <p:cTn id="57" fill="hold" nodeType="clickPar">
                      <p:stCondLst>
                        <p:cond delay="indefinite"/>
                      </p:stCondLst>
                      <p:childTnLst>
                        <p:par>
                          <p:cTn id="58" fill="hold" nodeType="withGroup">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755" grpId="0" build="p"/>
      <p:bldP spid="2" grpId="0" animBg="1"/>
      <p:bldP spid="11" grpId="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2931" name="Rectangle 3"/>
          <p:cNvSpPr>
            <a:spLocks noGrp="1" noRot="1" noChangeArrowheads="1"/>
          </p:cNvSpPr>
          <p:nvPr>
            <p:ph type="subTitle" idx="1"/>
          </p:nvPr>
        </p:nvSpPr>
        <p:spPr>
          <a:xfrm>
            <a:off x="251520" y="1052736"/>
            <a:ext cx="8892480" cy="4967287"/>
          </a:xfrm>
        </p:spPr>
        <p:txBody>
          <a:bodyPr/>
          <a:lstStyle/>
          <a:p>
            <a:pPr algn="l" eaLnBrk="1" hangingPunct="1"/>
            <a:r>
              <a:rPr lang="zh-CN" altLang="en-US" sz="2400" dirty="0">
                <a:solidFill>
                  <a:schemeClr val="tx1"/>
                </a:solidFill>
              </a:rPr>
              <a:t>两个事实：</a:t>
            </a:r>
          </a:p>
          <a:p>
            <a:pPr algn="l" eaLnBrk="1" hangingPunct="1"/>
            <a:r>
              <a:rPr lang="en-US" altLang="zh-CN" sz="2400" dirty="0">
                <a:solidFill>
                  <a:schemeClr val="tx1"/>
                </a:solidFill>
              </a:rPr>
              <a:t>1</a:t>
            </a:r>
            <a:r>
              <a:rPr lang="zh-CN" altLang="en-US" sz="2400" dirty="0">
                <a:solidFill>
                  <a:schemeClr val="tx1"/>
                </a:solidFill>
              </a:rPr>
              <a:t>）算法的执行时间随问题规模的增大而增长，增长的速度</a:t>
            </a:r>
          </a:p>
          <a:p>
            <a:pPr algn="l" eaLnBrk="1" hangingPunct="1"/>
            <a:r>
              <a:rPr lang="zh-CN" altLang="en-US" sz="2400" dirty="0">
                <a:solidFill>
                  <a:schemeClr val="tx1"/>
                </a:solidFill>
              </a:rPr>
              <a:t>      随不同的算法而不同。当问题规模较小时，不同增长速</a:t>
            </a:r>
          </a:p>
          <a:p>
            <a:pPr algn="l" eaLnBrk="1" hangingPunct="1"/>
            <a:r>
              <a:rPr lang="zh-CN" altLang="en-US" sz="2400" dirty="0">
                <a:solidFill>
                  <a:schemeClr val="tx1"/>
                </a:solidFill>
              </a:rPr>
              <a:t>      度的两个算法，其执行时间的差别或许并不明显。而当</a:t>
            </a:r>
          </a:p>
          <a:p>
            <a:pPr algn="l" eaLnBrk="1" hangingPunct="1"/>
            <a:r>
              <a:rPr lang="zh-CN" altLang="en-US" sz="2400" dirty="0">
                <a:solidFill>
                  <a:schemeClr val="tx1"/>
                </a:solidFill>
              </a:rPr>
              <a:t>      规模较大时，这种差别就非常大，甚至令人不能接受。</a:t>
            </a:r>
          </a:p>
          <a:p>
            <a:pPr algn="l" eaLnBrk="1" hangingPunct="1"/>
            <a:r>
              <a:rPr lang="en-US" altLang="zh-CN" sz="2400" dirty="0">
                <a:solidFill>
                  <a:schemeClr val="tx1"/>
                </a:solidFill>
              </a:rPr>
              <a:t>2</a:t>
            </a:r>
            <a:r>
              <a:rPr lang="zh-CN" altLang="en-US" sz="2400" dirty="0">
                <a:solidFill>
                  <a:schemeClr val="tx1"/>
                </a:solidFill>
              </a:rPr>
              <a:t>）没有一个方法能准确地计算算法的具体执行时间</a:t>
            </a:r>
            <a:r>
              <a:rPr lang="en-US" altLang="zh-CN" sz="2400" dirty="0">
                <a:solidFill>
                  <a:schemeClr val="tx1"/>
                </a:solidFill>
              </a:rPr>
              <a:t>----</a:t>
            </a:r>
          </a:p>
          <a:p>
            <a:pPr algn="l" eaLnBrk="1" hangingPunct="1"/>
            <a:r>
              <a:rPr lang="en-US" altLang="zh-CN" sz="2400" dirty="0">
                <a:solidFill>
                  <a:schemeClr val="tx1"/>
                </a:solidFill>
              </a:rPr>
              <a:t>       </a:t>
            </a:r>
            <a:r>
              <a:rPr lang="zh-CN" altLang="en-US" sz="2400" dirty="0">
                <a:solidFill>
                  <a:schemeClr val="tx1"/>
                </a:solidFill>
              </a:rPr>
              <a:t>硬件、语言、编译系统等 </a:t>
            </a:r>
            <a:endParaRPr lang="en-US" altLang="zh-CN" sz="2400" dirty="0">
              <a:solidFill>
                <a:schemeClr val="tx1"/>
              </a:solidFill>
            </a:endParaRPr>
          </a:p>
          <a:p>
            <a:pPr algn="l">
              <a:lnSpc>
                <a:spcPct val="150000"/>
              </a:lnSpc>
              <a:spcBef>
                <a:spcPts val="0"/>
              </a:spcBef>
            </a:pPr>
            <a:r>
              <a:rPr lang="zh-CN" altLang="en-US" sz="2400" b="0" dirty="0">
                <a:solidFill>
                  <a:schemeClr val="tx1"/>
                </a:solidFill>
                <a:latin typeface="微软雅黑" panose="020B0503020204020204" pitchFamily="34" charset="-122"/>
                <a:ea typeface="微软雅黑" panose="020B0503020204020204" pitchFamily="34" charset="-122"/>
              </a:rPr>
              <a:t>实际上在评估一个算法时，</a:t>
            </a:r>
            <a:r>
              <a:rPr lang="zh-CN" altLang="en-US" sz="2400" dirty="0">
                <a:solidFill>
                  <a:srgbClr val="FF0000"/>
                </a:solidFill>
                <a:latin typeface="微软雅黑" panose="020B0503020204020204" pitchFamily="34" charset="-122"/>
                <a:ea typeface="微软雅黑" panose="020B0503020204020204" pitchFamily="34" charset="-122"/>
              </a:rPr>
              <a:t>并不需要对算法的时间作出准确统计</a:t>
            </a:r>
            <a:endParaRPr lang="zh-CN" altLang="en-US" sz="2400" b="0" dirty="0">
              <a:latin typeface="微软雅黑" panose="020B0503020204020204" pitchFamily="34" charset="-122"/>
              <a:ea typeface="微软雅黑" panose="020B0503020204020204" pitchFamily="34" charset="-122"/>
            </a:endParaRPr>
          </a:p>
          <a:p>
            <a:pPr lvl="1" indent="-342900" algn="l">
              <a:lnSpc>
                <a:spcPct val="150000"/>
              </a:lnSpc>
              <a:spcBef>
                <a:spcPts val="0"/>
              </a:spcBef>
              <a:buFont typeface="微软雅黑" panose="020B0503020204020204" pitchFamily="34" charset="-122"/>
              <a:buChar char="-"/>
            </a:pPr>
            <a:r>
              <a:rPr lang="zh-CN" altLang="en-US" sz="2400" b="0" dirty="0">
                <a:solidFill>
                  <a:srgbClr val="223D7B"/>
                </a:solidFill>
                <a:latin typeface="微软雅黑" panose="020B0503020204020204" pitchFamily="34" charset="-122"/>
                <a:ea typeface="微软雅黑" panose="020B0503020204020204" pitchFamily="34" charset="-122"/>
              </a:rPr>
              <a:t>对两个算法性能进行比较时，只需要</a:t>
            </a:r>
            <a:r>
              <a:rPr lang="zh-CN" altLang="en-US" sz="2400" dirty="0">
                <a:solidFill>
                  <a:srgbClr val="FF00FF"/>
                </a:solidFill>
                <a:latin typeface="微软雅黑" panose="020B0503020204020204" pitchFamily="34" charset="-122"/>
                <a:ea typeface="微软雅黑" panose="020B0503020204020204" pitchFamily="34" charset="-122"/>
              </a:rPr>
              <a:t>相对时间</a:t>
            </a:r>
          </a:p>
          <a:p>
            <a:pPr lvl="1" indent="-342900" algn="l">
              <a:lnSpc>
                <a:spcPct val="150000"/>
              </a:lnSpc>
              <a:spcBef>
                <a:spcPts val="0"/>
              </a:spcBef>
              <a:buFont typeface="微软雅黑" panose="020B0503020204020204" pitchFamily="34" charset="-122"/>
              <a:buChar char="-"/>
            </a:pPr>
            <a:r>
              <a:rPr lang="zh-CN" altLang="en-US" sz="2400" b="0" dirty="0">
                <a:solidFill>
                  <a:srgbClr val="223D7B"/>
                </a:solidFill>
                <a:latin typeface="微软雅黑" panose="020B0503020204020204" pitchFamily="34" charset="-122"/>
                <a:ea typeface="微软雅黑" panose="020B0503020204020204" pitchFamily="34" charset="-122"/>
              </a:rPr>
              <a:t>人们更关心</a:t>
            </a:r>
            <a:r>
              <a:rPr lang="zh-CN" altLang="en-US" sz="2400" dirty="0">
                <a:solidFill>
                  <a:srgbClr val="FF0000"/>
                </a:solidFill>
                <a:latin typeface="微软雅黑" panose="020B0503020204020204" pitchFamily="34" charset="-122"/>
                <a:ea typeface="微软雅黑" panose="020B0503020204020204" pitchFamily="34" charset="-122"/>
              </a:rPr>
              <a:t>算法的运行时间随着输入规模的增长而增长的情况</a:t>
            </a:r>
          </a:p>
          <a:p>
            <a:pPr algn="l" eaLnBrk="1" hangingPunct="1"/>
            <a:endParaRPr lang="zh-CN" altLang="en-US" sz="2400" dirty="0">
              <a:solidFill>
                <a:schemeClr val="tx1"/>
              </a:solidFill>
            </a:endParaRPr>
          </a:p>
        </p:txBody>
      </p:sp>
      <p:sp>
        <p:nvSpPr>
          <p:cNvPr id="27652"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7653"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765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7655"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Tree>
    <p:extLst>
      <p:ext uri="{BB962C8B-B14F-4D97-AF65-F5344CB8AC3E}">
        <p14:creationId xmlns:p14="http://schemas.microsoft.com/office/powerpoint/2010/main" val="397731071"/>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52931"/>
                                        </p:tgtEl>
                                        <p:attrNameLst>
                                          <p:attrName>style.visibility</p:attrName>
                                        </p:attrNameLst>
                                      </p:cBhvr>
                                      <p:to>
                                        <p:strVal val="visible"/>
                                      </p:to>
                                    </p:set>
                                    <p:animEffect transition="in" filter="fade">
                                      <p:cBhvr>
                                        <p:cTn id="7" dur="2000"/>
                                        <p:tgtEl>
                                          <p:spTgt spid="2529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93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125760" y="165047"/>
            <a:ext cx="8550696" cy="6527905"/>
          </a:xfrm>
        </p:spPr>
        <p:txBody>
          <a:bodyPr>
            <a:normAutofit/>
          </a:bodyPr>
          <a:lstStyle/>
          <a:p>
            <a:pPr marL="0" indent="0" eaLnBrk="1" hangingPunct="1">
              <a:lnSpc>
                <a:spcPct val="150000"/>
              </a:lnSpc>
              <a:buNone/>
            </a:pPr>
            <a:endParaRPr lang="en-US" altLang="zh-CN" sz="1800" dirty="0"/>
          </a:p>
          <a:p>
            <a:pPr marL="0" indent="0" eaLnBrk="1" hangingPunct="1">
              <a:lnSpc>
                <a:spcPct val="150000"/>
              </a:lnSpc>
              <a:buNone/>
            </a:pPr>
            <a:r>
              <a:rPr lang="zh-CN" altLang="en-US" sz="2400" dirty="0"/>
              <a:t>（</a:t>
            </a:r>
            <a:r>
              <a:rPr lang="en-US" altLang="zh-CN" sz="2400" dirty="0"/>
              <a:t>1</a:t>
            </a:r>
            <a:r>
              <a:rPr lang="zh-CN" altLang="en-US" sz="2400" dirty="0"/>
              <a:t>）算法运行时间的评估</a:t>
            </a:r>
            <a:endParaRPr lang="en-US" altLang="zh-CN" sz="2400" b="1" dirty="0">
              <a:latin typeface="+mn-lt"/>
              <a:ea typeface="+mn-ea"/>
            </a:endParaRPr>
          </a:p>
          <a:p>
            <a:pPr marL="0" indent="0" eaLnBrk="1" hangingPunct="1">
              <a:lnSpc>
                <a:spcPct val="150000"/>
              </a:lnSpc>
              <a:buNone/>
            </a:pPr>
            <a:r>
              <a:rPr lang="zh-CN" altLang="en-US" sz="2400" b="1" dirty="0">
                <a:latin typeface="+mn-lt"/>
                <a:ea typeface="+mn-ea"/>
              </a:rPr>
              <a:t>假设算法是在这样的模型下运行的：所有操作数都具有相同的固定字长；所有操作的时间花费都是一个常数时间间隔。这样的操作叫作</a:t>
            </a:r>
            <a:r>
              <a:rPr lang="zh-CN" altLang="en-US" sz="2400" b="1" dirty="0">
                <a:solidFill>
                  <a:srgbClr val="FF0000"/>
                </a:solidFill>
                <a:latin typeface="+mn-lt"/>
                <a:ea typeface="+mn-ea"/>
              </a:rPr>
              <a:t>初等操作</a:t>
            </a:r>
            <a:r>
              <a:rPr lang="zh-CN" altLang="en-US" sz="2400" b="1" dirty="0">
                <a:latin typeface="+mn-lt"/>
                <a:ea typeface="+mn-ea"/>
              </a:rPr>
              <a:t>，包括算术运算、比较和逻辑运算、赋值运算等。</a:t>
            </a:r>
            <a:endParaRPr lang="en-US" altLang="zh-CN" sz="2400" b="1" dirty="0">
              <a:latin typeface="+mn-lt"/>
              <a:ea typeface="+mn-ea"/>
            </a:endParaRPr>
          </a:p>
        </p:txBody>
      </p:sp>
    </p:spTree>
    <p:extLst>
      <p:ext uri="{BB962C8B-B14F-4D97-AF65-F5344CB8AC3E}">
        <p14:creationId xmlns:p14="http://schemas.microsoft.com/office/powerpoint/2010/main" val="425646471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125412" y="20555"/>
            <a:ext cx="8893175" cy="6597352"/>
          </a:xfrm>
        </p:spPr>
        <p:txBody>
          <a:bodyPr>
            <a:normAutofit fontScale="92500" lnSpcReduction="10000"/>
          </a:bodyPr>
          <a:lstStyle/>
          <a:p>
            <a:pPr marL="0" indent="0" eaLnBrk="1" hangingPunct="1">
              <a:lnSpc>
                <a:spcPct val="150000"/>
              </a:lnSpc>
              <a:buNone/>
            </a:pPr>
            <a:r>
              <a:rPr lang="zh-CN" altLang="en-US" sz="2400" dirty="0"/>
              <a:t>下面用百钱买百鸡问题对算法的运行时间 </a:t>
            </a:r>
            <a:r>
              <a:rPr lang="en-US" altLang="zh-CN" sz="2400" dirty="0"/>
              <a:t>T(n)</a:t>
            </a:r>
            <a:r>
              <a:rPr lang="zh-CN" altLang="en-US" sz="2400" dirty="0"/>
              <a:t>进行估算。</a:t>
            </a:r>
            <a:endParaRPr lang="en-US" altLang="zh-CN" sz="2400" dirty="0"/>
          </a:p>
          <a:p>
            <a:pPr marL="0" indent="0" eaLnBrk="1" hangingPunct="1">
              <a:lnSpc>
                <a:spcPct val="150000"/>
              </a:lnSpc>
              <a:buNone/>
            </a:pPr>
            <a:r>
              <a:rPr lang="zh-CN" altLang="en-US" sz="2400" dirty="0"/>
              <a:t>（</a:t>
            </a:r>
            <a:r>
              <a:rPr lang="en-US" altLang="zh-CN" sz="2400" dirty="0"/>
              <a:t>1</a:t>
            </a:r>
            <a:r>
              <a:rPr lang="zh-CN" altLang="en-US" sz="2400" dirty="0"/>
              <a:t>）第一种解法：</a:t>
            </a:r>
            <a:endParaRPr lang="en-US" altLang="zh-CN" sz="2400" dirty="0"/>
          </a:p>
          <a:p>
            <a:pPr marL="0" indent="0" eaLnBrk="1" hangingPunct="1">
              <a:lnSpc>
                <a:spcPct val="90000"/>
              </a:lnSpc>
              <a:buNone/>
            </a:pPr>
            <a:r>
              <a:rPr lang="zh-CN" altLang="en-US" sz="2400" dirty="0"/>
              <a:t>输入：所购买的三种鸡的总数目</a:t>
            </a:r>
            <a:r>
              <a:rPr lang="en-US" altLang="zh-CN" sz="2400" dirty="0"/>
              <a:t>n</a:t>
            </a:r>
          </a:p>
          <a:p>
            <a:pPr marL="0" indent="0" eaLnBrk="1" hangingPunct="1">
              <a:lnSpc>
                <a:spcPct val="90000"/>
              </a:lnSpc>
              <a:buNone/>
            </a:pPr>
            <a:r>
              <a:rPr lang="zh-CN" altLang="en-US" sz="2400" dirty="0"/>
              <a:t>输出：满足问题的解的数目</a:t>
            </a:r>
            <a:r>
              <a:rPr lang="en-US" altLang="zh-CN" sz="2400" dirty="0"/>
              <a:t>k,</a:t>
            </a:r>
            <a:r>
              <a:rPr lang="zh-CN" altLang="en-US" sz="2400" dirty="0"/>
              <a:t>公鸡</a:t>
            </a:r>
            <a:r>
              <a:rPr lang="en-US" altLang="zh-CN" sz="2400" dirty="0"/>
              <a:t>,</a:t>
            </a:r>
            <a:r>
              <a:rPr lang="zh-CN" altLang="en-US" sz="2400" dirty="0"/>
              <a:t>母鸡</a:t>
            </a:r>
            <a:r>
              <a:rPr lang="en-US" altLang="zh-CN" sz="2400" dirty="0"/>
              <a:t>,</a:t>
            </a:r>
            <a:r>
              <a:rPr lang="zh-CN" altLang="en-US" sz="2400" dirty="0"/>
              <a:t>小鸡的只数</a:t>
            </a:r>
            <a:r>
              <a:rPr lang="en-US" altLang="zh-CN" sz="2400" dirty="0"/>
              <a:t>g[ ],m[ ],s[ ]</a:t>
            </a:r>
          </a:p>
          <a:p>
            <a:pPr marL="0" indent="0" eaLnBrk="1" hangingPunct="1">
              <a:lnSpc>
                <a:spcPct val="90000"/>
              </a:lnSpc>
              <a:buNone/>
            </a:pPr>
            <a:r>
              <a:rPr lang="en-US" altLang="zh-CN" sz="2400" dirty="0"/>
              <a:t>template&lt;class Type&gt;</a:t>
            </a:r>
          </a:p>
          <a:p>
            <a:pPr marL="0" indent="0" eaLnBrk="1" hangingPunct="1">
              <a:buNone/>
            </a:pPr>
            <a:r>
              <a:rPr lang="en-US" altLang="zh-CN" sz="2400" dirty="0"/>
              <a:t> 1. void </a:t>
            </a:r>
            <a:r>
              <a:rPr lang="en-US" altLang="zh-CN" sz="2400" dirty="0" err="1"/>
              <a:t>chicken_question</a:t>
            </a:r>
            <a:r>
              <a:rPr lang="en-US" altLang="zh-CN" sz="2400" dirty="0"/>
              <a:t>(int </a:t>
            </a:r>
            <a:r>
              <a:rPr lang="en-US" altLang="zh-CN" sz="2400" dirty="0" err="1"/>
              <a:t>n,int</a:t>
            </a:r>
            <a:r>
              <a:rPr lang="en-US" altLang="zh-CN" sz="2400" dirty="0"/>
              <a:t> &amp;</a:t>
            </a:r>
            <a:r>
              <a:rPr lang="en-US" altLang="zh-CN" sz="2400" dirty="0" err="1"/>
              <a:t>k,int</a:t>
            </a:r>
            <a:r>
              <a:rPr lang="en-US" altLang="zh-CN" sz="2400" dirty="0"/>
              <a:t> g[ ],int m[ ],int s[ ])</a:t>
            </a:r>
          </a:p>
          <a:p>
            <a:pPr marL="0" indent="0" eaLnBrk="1" hangingPunct="1">
              <a:buNone/>
            </a:pPr>
            <a:r>
              <a:rPr lang="en-US" altLang="zh-CN" sz="2400" dirty="0"/>
              <a:t> 2. {   int  </a:t>
            </a:r>
            <a:r>
              <a:rPr lang="en-US" altLang="zh-CN" sz="2400" dirty="0" err="1"/>
              <a:t>a,b,c</a:t>
            </a:r>
            <a:r>
              <a:rPr lang="en-US" altLang="zh-CN" sz="2400" dirty="0"/>
              <a:t>;</a:t>
            </a:r>
          </a:p>
          <a:p>
            <a:pPr marL="0" indent="0" eaLnBrk="1" hangingPunct="1">
              <a:buNone/>
            </a:pPr>
            <a:r>
              <a:rPr lang="en-US" altLang="zh-CN" sz="2400" dirty="0"/>
              <a:t> 4.     k = 0;	                                </a:t>
            </a:r>
            <a:r>
              <a:rPr lang="en-US" altLang="zh-CN" sz="1400" dirty="0"/>
              <a:t>//1 </a:t>
            </a:r>
            <a:endParaRPr lang="en-US" altLang="zh-CN" sz="2400" dirty="0"/>
          </a:p>
          <a:p>
            <a:pPr marL="0" indent="0" eaLnBrk="1" hangingPunct="1">
              <a:buNone/>
            </a:pPr>
            <a:r>
              <a:rPr lang="en-US" altLang="zh-CN" sz="2400" dirty="0"/>
              <a:t> 5.     for (a=0;a&lt;=</a:t>
            </a:r>
            <a:r>
              <a:rPr lang="en-US" altLang="zh-CN" sz="2400" dirty="0" err="1"/>
              <a:t>n;a</a:t>
            </a:r>
            <a:r>
              <a:rPr lang="en-US" altLang="zh-CN" sz="2400" dirty="0"/>
              <a:t>++)                 </a:t>
            </a:r>
            <a:r>
              <a:rPr lang="pt-BR" altLang="zh-CN" sz="1400" dirty="0"/>
              <a:t>//1+(n+2)+(n+1)</a:t>
            </a:r>
            <a:endParaRPr lang="en-US" altLang="zh-CN" sz="2400" dirty="0"/>
          </a:p>
          <a:p>
            <a:pPr marL="0" indent="0" eaLnBrk="1" hangingPunct="1">
              <a:buNone/>
            </a:pPr>
            <a:r>
              <a:rPr lang="en-US" altLang="zh-CN" sz="2400" dirty="0"/>
              <a:t> 6.        for (b=0;b&lt;=</a:t>
            </a:r>
            <a:r>
              <a:rPr lang="en-US" altLang="zh-CN" sz="2400" dirty="0" err="1"/>
              <a:t>n;b</a:t>
            </a:r>
            <a:r>
              <a:rPr lang="en-US" altLang="zh-CN" sz="2400" dirty="0"/>
              <a:t>++)             </a:t>
            </a:r>
            <a:r>
              <a:rPr lang="pt-BR" altLang="zh-CN" sz="1400" dirty="0"/>
              <a:t>//(n+1)+(n+1)(n+2)+(n+1)2</a:t>
            </a:r>
            <a:endParaRPr lang="en-US" altLang="zh-CN" sz="2400" dirty="0"/>
          </a:p>
          <a:p>
            <a:pPr marL="0" indent="0" eaLnBrk="1" hangingPunct="1">
              <a:buNone/>
            </a:pPr>
            <a:r>
              <a:rPr lang="en-US" altLang="zh-CN" sz="2400" dirty="0"/>
              <a:t> 7.           for (c=0;c&lt;=</a:t>
            </a:r>
            <a:r>
              <a:rPr lang="en-US" altLang="zh-CN" sz="2400" dirty="0" err="1"/>
              <a:t>n;c</a:t>
            </a:r>
            <a:r>
              <a:rPr lang="en-US" altLang="zh-CN" sz="2400" dirty="0"/>
              <a:t>++) {         </a:t>
            </a:r>
            <a:r>
              <a:rPr lang="pt-BR" altLang="zh-CN" sz="1400" dirty="0"/>
              <a:t>//(n+1)2 +(n+1)(n+2)2 +(n+1)3</a:t>
            </a:r>
            <a:endParaRPr lang="en-US" altLang="zh-CN" sz="2400" dirty="0"/>
          </a:p>
          <a:p>
            <a:pPr marL="0" indent="0" eaLnBrk="1" hangingPunct="1">
              <a:buNone/>
            </a:pPr>
            <a:r>
              <a:rPr lang="en-US" altLang="zh-CN" sz="2400" dirty="0"/>
              <a:t> 8.              if ((</a:t>
            </a:r>
            <a:r>
              <a:rPr lang="en-US" altLang="zh-CN" sz="2400" dirty="0" err="1"/>
              <a:t>a+b+c</a:t>
            </a:r>
            <a:r>
              <a:rPr lang="en-US" altLang="zh-CN" sz="2400" dirty="0"/>
              <a:t>==n)&amp;&amp;(5*a+3*</a:t>
            </a:r>
            <a:r>
              <a:rPr lang="en-US" altLang="zh-CN" sz="2400" dirty="0" err="1"/>
              <a:t>b+c</a:t>
            </a:r>
            <a:r>
              <a:rPr lang="en-US" altLang="zh-CN" sz="2400" dirty="0"/>
              <a:t>/3==n)&amp;&amp;(c%3==0))     </a:t>
            </a:r>
            <a:r>
              <a:rPr lang="en-US" altLang="zh-CN" sz="1400" dirty="0"/>
              <a:t>//14(n+1)3 </a:t>
            </a:r>
            <a:endParaRPr lang="en-US" altLang="zh-CN" sz="2400" dirty="0"/>
          </a:p>
          <a:p>
            <a:pPr marL="0" indent="0" eaLnBrk="1" hangingPunct="1">
              <a:buNone/>
            </a:pPr>
            <a:r>
              <a:rPr lang="en-US" altLang="zh-CN" sz="2400" dirty="0"/>
              <a:t>9.               { g[k] = a;                         </a:t>
            </a:r>
            <a:r>
              <a:rPr lang="en-US" altLang="zh-CN" sz="1400" dirty="0"/>
              <a:t>//(n+1)3</a:t>
            </a:r>
            <a:endParaRPr lang="en-US" altLang="zh-CN" sz="2400" dirty="0"/>
          </a:p>
          <a:p>
            <a:pPr marL="0" indent="0" eaLnBrk="1" hangingPunct="1">
              <a:buNone/>
            </a:pPr>
            <a:r>
              <a:rPr lang="en-US" altLang="zh-CN" sz="2400" dirty="0"/>
              <a:t>10.                  m[k] = b;</a:t>
            </a:r>
            <a:r>
              <a:rPr lang="en-US" altLang="zh-CN" sz="1400" dirty="0"/>
              <a:t>                                 //(n+1)3</a:t>
            </a:r>
            <a:endParaRPr lang="en-US" altLang="zh-CN" sz="2400" dirty="0"/>
          </a:p>
          <a:p>
            <a:pPr marL="0" indent="0" eaLnBrk="1" hangingPunct="1">
              <a:buNone/>
            </a:pPr>
            <a:r>
              <a:rPr lang="en-US" altLang="zh-CN" sz="2400" dirty="0"/>
              <a:t>11.                  x[k] = c;</a:t>
            </a:r>
            <a:r>
              <a:rPr lang="en-US" altLang="zh-CN" sz="1400" dirty="0"/>
              <a:t>                                     //(n+1)3</a:t>
            </a:r>
            <a:endParaRPr lang="en-US" altLang="zh-CN" sz="2400" dirty="0"/>
          </a:p>
          <a:p>
            <a:pPr marL="0" indent="0" eaLnBrk="1" hangingPunct="1">
              <a:buNone/>
            </a:pPr>
            <a:r>
              <a:rPr lang="en-US" altLang="zh-CN" sz="2400" dirty="0"/>
              <a:t>12.                  k++;                             </a:t>
            </a:r>
            <a:r>
              <a:rPr lang="en-US" altLang="zh-CN" sz="1400" dirty="0"/>
              <a:t>//(n+1)3</a:t>
            </a:r>
            <a:endParaRPr lang="en-US" altLang="zh-CN" sz="2400" dirty="0"/>
          </a:p>
          <a:p>
            <a:pPr marL="0" indent="0" eaLnBrk="1" hangingPunct="1">
              <a:buNone/>
            </a:pPr>
            <a:r>
              <a:rPr lang="en-US" altLang="zh-CN" sz="2400" dirty="0"/>
              <a:t>13.             }    </a:t>
            </a:r>
          </a:p>
          <a:p>
            <a:pPr marL="0" indent="0" eaLnBrk="1" hangingPunct="1">
              <a:lnSpc>
                <a:spcPct val="150000"/>
              </a:lnSpc>
              <a:buNone/>
            </a:pPr>
            <a:endParaRPr lang="en-US" altLang="zh-CN" sz="2400" dirty="0"/>
          </a:p>
          <a:p>
            <a:pPr marL="0" indent="0" eaLnBrk="1" hangingPunct="1">
              <a:lnSpc>
                <a:spcPct val="150000"/>
              </a:lnSpc>
              <a:buNone/>
            </a:pPr>
            <a:endParaRPr lang="en-US" altLang="zh-CN" sz="2400" dirty="0"/>
          </a:p>
        </p:txBody>
      </p:sp>
    </p:spTree>
    <p:extLst>
      <p:ext uri="{BB962C8B-B14F-4D97-AF65-F5344CB8AC3E}">
        <p14:creationId xmlns:p14="http://schemas.microsoft.com/office/powerpoint/2010/main" val="184436370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02" name="Rectangle 2"/>
          <p:cNvSpPr>
            <a:spLocks noGrp="1" noRot="1" noChangeArrowheads="1"/>
          </p:cNvSpPr>
          <p:nvPr>
            <p:ph type="ctrTitle"/>
          </p:nvPr>
        </p:nvSpPr>
        <p:spPr>
          <a:xfrm>
            <a:off x="468313" y="549275"/>
            <a:ext cx="8280400" cy="792163"/>
          </a:xfrm>
        </p:spPr>
        <p:txBody>
          <a:bodyPr/>
          <a:lstStyle/>
          <a:p>
            <a:pPr algn="l" eaLnBrk="1" hangingPunct="1"/>
            <a:r>
              <a:rPr lang="zh-CN" altLang="en-US" sz="2800" b="1" dirty="0"/>
              <a:t>第一种百鸡问题算法的时间估计</a:t>
            </a:r>
            <a:endParaRPr lang="zh-CN" altLang="en-US" sz="2800" dirty="0"/>
          </a:p>
        </p:txBody>
      </p:sp>
      <mc:AlternateContent xmlns:mc="http://schemas.openxmlformats.org/markup-compatibility/2006" xmlns:a14="http://schemas.microsoft.com/office/drawing/2010/main">
        <mc:Choice Requires="a14">
          <p:sp>
            <p:nvSpPr>
              <p:cNvPr id="204803" name="Rectangle 3"/>
              <p:cNvSpPr>
                <a:spLocks noGrp="1" noRot="1" noChangeArrowheads="1"/>
              </p:cNvSpPr>
              <p:nvPr>
                <p:ph type="subTitle" idx="1"/>
              </p:nvPr>
            </p:nvSpPr>
            <p:spPr>
              <a:xfrm>
                <a:off x="827881" y="1666082"/>
                <a:ext cx="7488237" cy="4392612"/>
              </a:xfrm>
            </p:spPr>
            <p:txBody>
              <a:bodyPr/>
              <a:lstStyle/>
              <a:p>
                <a:pPr algn="l" eaLnBrk="1" hangingPunct="1">
                  <a:lnSpc>
                    <a:spcPct val="120000"/>
                  </a:lnSpc>
                </a:pPr>
                <a:endParaRPr lang="en-US" altLang="zh-CN" sz="2400" dirty="0">
                  <a:solidFill>
                    <a:schemeClr val="tx1"/>
                  </a:solidFill>
                </a:endParaRPr>
              </a:p>
              <a:p>
                <a:pPr algn="l" eaLnBrk="1" hangingPunct="1">
                  <a:lnSpc>
                    <a:spcPct val="120000"/>
                  </a:lnSpc>
                </a:pPr>
                <a:endParaRPr lang="en-US" altLang="zh-CN" sz="1400" dirty="0">
                  <a:solidFill>
                    <a:schemeClr val="tx1"/>
                  </a:solidFill>
                </a:endParaRPr>
              </a:p>
              <a:p>
                <a:pPr algn="l" eaLnBrk="1" hangingPunct="1">
                  <a:lnSpc>
                    <a:spcPct val="120000"/>
                  </a:lnSpc>
                </a:pPr>
                <a:endParaRPr lang="en-US" altLang="zh-CN" sz="1600" dirty="0">
                  <a:solidFill>
                    <a:schemeClr val="tx1"/>
                  </a:solidFill>
                </a:endParaRPr>
              </a:p>
              <a:p>
                <a:pPr algn="l" eaLnBrk="1" hangingPunct="1">
                  <a:lnSpc>
                    <a:spcPct val="120000"/>
                  </a:lnSpc>
                </a:pPr>
                <a:r>
                  <a:rPr lang="zh-CN" altLang="en-US" sz="2400" dirty="0">
                    <a:solidFill>
                      <a:schemeClr val="tx1"/>
                    </a:solidFill>
                  </a:rPr>
                  <a:t>当 </a:t>
                </a:r>
                <a:r>
                  <a:rPr lang="en-US" altLang="zh-CN" sz="2400" dirty="0">
                    <a:solidFill>
                      <a:schemeClr val="tx1"/>
                    </a:solidFill>
                  </a:rPr>
                  <a:t>n </a:t>
                </a:r>
                <a:r>
                  <a:rPr lang="zh-CN" altLang="en-US" sz="2400" dirty="0">
                    <a:solidFill>
                      <a:schemeClr val="tx1"/>
                    </a:solidFill>
                  </a:rPr>
                  <a:t>增大时，如 </a:t>
                </a:r>
                <a:r>
                  <a:rPr lang="en-US" altLang="zh-CN" sz="2400" dirty="0">
                    <a:solidFill>
                      <a:schemeClr val="tx1"/>
                    </a:solidFill>
                  </a:rPr>
                  <a:t>n=100000000</a:t>
                </a:r>
                <a:r>
                  <a:rPr lang="zh-CN" altLang="en-US" sz="2400" dirty="0">
                    <a:solidFill>
                      <a:schemeClr val="tx1"/>
                    </a:solidFill>
                  </a:rPr>
                  <a:t>，算法的执行时间取决于上式第一项 </a:t>
                </a:r>
                <a14:m>
                  <m:oMath xmlns:m="http://schemas.openxmlformats.org/officeDocument/2006/math">
                    <m:sSup>
                      <m:sSupPr>
                        <m:ctrlPr>
                          <a:rPr lang="zh-CN" altLang="en-US" sz="2400" i="1">
                            <a:solidFill>
                              <a:srgbClr val="000000"/>
                            </a:solidFill>
                            <a:latin typeface="Cambria Math" panose="02040503050406030204" pitchFamily="18" charset="0"/>
                          </a:rPr>
                        </m:ctrlPr>
                      </m:sSupPr>
                      <m:e>
                        <m:r>
                          <a:rPr lang="en-US" altLang="zh-CN" sz="2400" b="1" i="1" smtClean="0">
                            <a:solidFill>
                              <a:srgbClr val="000000"/>
                            </a:solidFill>
                            <a:latin typeface="Cambria Math" panose="02040503050406030204" pitchFamily="18" charset="0"/>
                          </a:rPr>
                          <m:t>𝟐𝟎</m:t>
                        </m:r>
                        <m:r>
                          <a:rPr lang="zh-CN" altLang="en-US" sz="2400" i="1">
                            <a:solidFill>
                              <a:srgbClr val="000000"/>
                            </a:solidFill>
                            <a:latin typeface="Cambria Math" panose="02040503050406030204" pitchFamily="18" charset="0"/>
                          </a:rPr>
                          <m:t>𝑛</m:t>
                        </m:r>
                      </m:e>
                      <m:sup>
                        <m:r>
                          <a:rPr lang="zh-CN" altLang="en-US" sz="2400" i="1">
                            <a:solidFill>
                              <a:srgbClr val="000000"/>
                            </a:solidFill>
                            <a:latin typeface="Cambria Math" panose="02040503050406030204" pitchFamily="18" charset="0"/>
                          </a:rPr>
                          <m:t>3</m:t>
                        </m:r>
                      </m:sup>
                    </m:sSup>
                    <m:r>
                      <a:rPr lang="zh-CN" altLang="en-US" sz="2400" i="1">
                        <a:solidFill>
                          <a:srgbClr val="000000"/>
                        </a:solidFill>
                        <a:latin typeface="Cambria Math" panose="02040503050406030204" pitchFamily="18" charset="0"/>
                      </a:rPr>
                      <m:t> </m:t>
                    </m:r>
                  </m:oMath>
                </a14:m>
                <a:r>
                  <a:rPr lang="zh-CN" altLang="en-US" sz="2400" dirty="0">
                    <a:solidFill>
                      <a:schemeClr val="tx1"/>
                    </a:solidFill>
                  </a:rPr>
                  <a:t>，后面的 </a:t>
                </a:r>
                <a:r>
                  <a:rPr lang="en-US" altLang="zh-CN" sz="2400" dirty="0">
                    <a:solidFill>
                      <a:schemeClr val="tx1"/>
                    </a:solidFill>
                  </a:rPr>
                  <a:t>3 </a:t>
                </a:r>
                <a:r>
                  <a:rPr lang="zh-CN" altLang="en-US" sz="2400" dirty="0">
                    <a:solidFill>
                      <a:schemeClr val="tx1"/>
                    </a:solidFill>
                  </a:rPr>
                  <a:t>项可以 忽略不计，且第 </a:t>
                </a:r>
                <a:r>
                  <a:rPr lang="en-US" altLang="zh-CN" sz="2400" dirty="0">
                    <a:solidFill>
                      <a:schemeClr val="tx1"/>
                    </a:solidFill>
                  </a:rPr>
                  <a:t>1 </a:t>
                </a:r>
                <a:r>
                  <a:rPr lang="zh-CN" altLang="en-US" sz="2400" dirty="0">
                    <a:solidFill>
                      <a:schemeClr val="tx1"/>
                    </a:solidFill>
                  </a:rPr>
                  <a:t>项的常数 </a:t>
                </a:r>
                <a:r>
                  <a:rPr lang="en-US" altLang="zh-CN" sz="2400" dirty="0">
                    <a:solidFill>
                      <a:schemeClr val="tx1"/>
                    </a:solidFill>
                  </a:rPr>
                  <a:t>20 </a:t>
                </a:r>
                <a:r>
                  <a:rPr lang="zh-CN" altLang="en-US" sz="2400" dirty="0">
                    <a:solidFill>
                      <a:schemeClr val="tx1"/>
                    </a:solidFill>
                  </a:rPr>
                  <a:t>也可以忽略不计。因此可把 </a:t>
                </a:r>
                <a:r>
                  <a:rPr lang="en-US" altLang="zh-CN" sz="2400" dirty="0">
                    <a:solidFill>
                      <a:schemeClr val="tx1"/>
                    </a:solidFill>
                  </a:rPr>
                  <a:t>           </a:t>
                </a:r>
                <a:r>
                  <a:rPr lang="zh-CN" altLang="en-US" sz="2400" dirty="0">
                    <a:solidFill>
                      <a:schemeClr val="tx1"/>
                    </a:solidFill>
                  </a:rPr>
                  <a:t>写成：</a:t>
                </a:r>
                <a:endParaRPr lang="en-US" altLang="zh-CN" sz="2400" dirty="0">
                  <a:solidFill>
                    <a:schemeClr val="tx1"/>
                  </a:solidFill>
                </a:endParaRPr>
              </a:p>
              <a:p>
                <a:pPr algn="l" eaLnBrk="1" hangingPunct="1">
                  <a:lnSpc>
                    <a:spcPct val="120000"/>
                  </a:lnSpc>
                </a:pPr>
                <a:endParaRPr lang="en-US" altLang="zh-CN" sz="2400" dirty="0">
                  <a:solidFill>
                    <a:schemeClr val="tx1"/>
                  </a:solidFill>
                </a:endParaRPr>
              </a:p>
            </p:txBody>
          </p:sp>
        </mc:Choice>
        <mc:Fallback xmlns="">
          <p:sp>
            <p:nvSpPr>
              <p:cNvPr id="204803" name="Rectangle 3"/>
              <p:cNvSpPr>
                <a:spLocks noGrp="1" noRot="1" noChangeAspect="1" noMove="1" noResize="1" noEditPoints="1" noAdjustHandles="1" noChangeArrowheads="1" noChangeShapeType="1" noTextEdit="1"/>
              </p:cNvSpPr>
              <p:nvPr>
                <p:ph type="subTitle" idx="1"/>
              </p:nvPr>
            </p:nvSpPr>
            <p:spPr>
              <a:xfrm>
                <a:off x="827881" y="1666082"/>
                <a:ext cx="7488237" cy="4392612"/>
              </a:xfrm>
              <a:blipFill>
                <a:blip r:embed="rId2"/>
                <a:stretch>
                  <a:fillRect l="-1303" r="-1221"/>
                </a:stretch>
              </a:blipFill>
            </p:spPr>
            <p:txBody>
              <a:bodyPr/>
              <a:lstStyle/>
              <a:p>
                <a:r>
                  <a:rPr lang="zh-CN" altLang="en-US">
                    <a:noFill/>
                  </a:rPr>
                  <a:t> </a:t>
                </a:r>
              </a:p>
            </p:txBody>
          </p:sp>
        </mc:Fallback>
      </mc:AlternateContent>
      <p:sp>
        <p:nvSpPr>
          <p:cNvPr id="2970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9701"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9702" name="Rectangle 7"/>
          <p:cNvSpPr>
            <a:spLocks noChangeArrowheads="1"/>
          </p:cNvSpPr>
          <p:nvPr/>
        </p:nvSpPr>
        <p:spPr bwMode="auto">
          <a:xfrm>
            <a:off x="0" y="33194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mc:AlternateContent xmlns:mc="http://schemas.openxmlformats.org/markup-compatibility/2006" xmlns:a14="http://schemas.microsoft.com/office/drawing/2010/main">
        <mc:Choice Requires="a14">
          <p:sp>
            <p:nvSpPr>
              <p:cNvPr id="29703" name="Object 6"/>
              <p:cNvSpPr txBox="1"/>
              <p:nvPr/>
            </p:nvSpPr>
            <p:spPr bwMode="auto">
              <a:xfrm>
                <a:off x="1692275" y="1428750"/>
                <a:ext cx="5505450" cy="992188"/>
              </a:xfrm>
              <a:prstGeom prst="rect">
                <a:avLst/>
              </a:prstGeom>
              <a:noFill/>
              <a:ln>
                <a:noFill/>
              </a:ln>
            </p:spPr>
            <p:txBody>
              <a:bodyPr>
                <a:normAutofit/>
              </a:bodyPr>
              <a:lstStyle/>
              <a:p>
                <a:pPr/>
                <a14:m>
                  <m:oMathPara xmlns:m="http://schemas.openxmlformats.org/officeDocument/2006/math">
                    <m:oMathParaPr>
                      <m:jc m:val="left"/>
                    </m:oMathParaPr>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𝑇</m:t>
                          </m:r>
                        </m:e>
                        <m:sub>
                          <m:r>
                            <a:rPr lang="zh-CN" altLang="en-US" i="1">
                              <a:solidFill>
                                <a:srgbClr val="000000"/>
                              </a:solidFill>
                              <a:latin typeface="Cambria Math" panose="02040503050406030204" pitchFamily="18" charset="0"/>
                            </a:rPr>
                            <m:t>1</m:t>
                          </m:r>
                        </m:sub>
                      </m:sSub>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)≤ 1+2(</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+1+2(</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+1</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m:t>
                          </m:r>
                        </m:e>
                        <m:sup>
                          <m:r>
                            <a:rPr lang="zh-CN" altLang="en-US" i="1">
                              <a:solidFill>
                                <a:srgbClr val="000000"/>
                              </a:solidFill>
                              <a:latin typeface="Cambria Math" panose="02040503050406030204" pitchFamily="18" charset="0"/>
                            </a:rPr>
                            <m:t>2</m:t>
                          </m:r>
                        </m:sup>
                      </m:sSup>
                      <m:r>
                        <a:rPr lang="zh-CN" altLang="en-US" i="1">
                          <a:solidFill>
                            <a:srgbClr val="000000"/>
                          </a:solidFill>
                          <a:latin typeface="Cambria Math" panose="02040503050406030204" pitchFamily="18" charset="0"/>
                        </a:rPr>
                        <m:t>+</m:t>
                      </m:r>
                    </m:oMath>
                    <m:oMath xmlns:m="http://schemas.openxmlformats.org/officeDocument/2006/math">
                      <m:r>
                        <a:rPr lang="zh-CN" altLang="en-US" i="1">
                          <a:solidFill>
                            <a:srgbClr val="000000"/>
                          </a:solidFill>
                          <a:latin typeface="Cambria Math" panose="02040503050406030204" pitchFamily="18" charset="0"/>
                        </a:rPr>
                        <m:t>    (</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+1</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m:t>
                          </m:r>
                        </m:e>
                        <m:sup>
                          <m:r>
                            <a:rPr lang="zh-CN" altLang="en-US" i="1">
                              <a:solidFill>
                                <a:srgbClr val="000000"/>
                              </a:solidFill>
                              <a:latin typeface="Cambria Math" panose="02040503050406030204" pitchFamily="18" charset="0"/>
                            </a:rPr>
                            <m:t>2</m:t>
                          </m:r>
                        </m:sup>
                      </m:sSup>
                      <m:r>
                        <a:rPr lang="zh-CN" altLang="en-US" i="1">
                          <a:solidFill>
                            <a:srgbClr val="000000"/>
                          </a:solidFill>
                          <a:latin typeface="Cambria Math" panose="02040503050406030204" pitchFamily="18" charset="0"/>
                        </a:rPr>
                        <m:t>+16(</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+1</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m:t>
                          </m:r>
                        </m:e>
                        <m:sup>
                          <m:r>
                            <a:rPr lang="zh-CN" altLang="en-US" i="1">
                              <a:solidFill>
                                <a:srgbClr val="000000"/>
                              </a:solidFill>
                              <a:latin typeface="Cambria Math" panose="02040503050406030204" pitchFamily="18" charset="0"/>
                            </a:rPr>
                            <m:t>3</m:t>
                          </m:r>
                        </m:sup>
                      </m:sSup>
                      <m:r>
                        <a:rPr lang="zh-CN" altLang="en-US" i="1">
                          <a:solidFill>
                            <a:srgbClr val="000000"/>
                          </a:solidFill>
                          <a:latin typeface="Cambria Math" panose="02040503050406030204" pitchFamily="18" charset="0"/>
                        </a:rPr>
                        <m:t>+4(</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+1</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m:t>
                          </m:r>
                        </m:e>
                        <m:sup>
                          <m:r>
                            <a:rPr lang="zh-CN" altLang="en-US" i="1">
                              <a:solidFill>
                                <a:srgbClr val="000000"/>
                              </a:solidFill>
                              <a:latin typeface="Cambria Math" panose="02040503050406030204" pitchFamily="18" charset="0"/>
                            </a:rPr>
                            <m:t>3</m:t>
                          </m:r>
                        </m:sup>
                      </m:sSup>
                    </m:oMath>
                  </m:oMathPara>
                </a14:m>
                <a:endParaRPr lang="zh-CN" altLang="en-US" dirty="0"/>
              </a:p>
            </p:txBody>
          </p:sp>
        </mc:Choice>
        <mc:Fallback xmlns="">
          <p:sp>
            <p:nvSpPr>
              <p:cNvPr id="29703" name="Object 6"/>
              <p:cNvSpPr txBox="1">
                <a:spLocks noRot="1" noChangeAspect="1" noMove="1" noResize="1" noEditPoints="1" noAdjustHandles="1" noChangeArrowheads="1" noChangeShapeType="1" noTextEdit="1"/>
              </p:cNvSpPr>
              <p:nvPr/>
            </p:nvSpPr>
            <p:spPr bwMode="auto">
              <a:xfrm>
                <a:off x="1692275" y="1428750"/>
                <a:ext cx="5505450" cy="992188"/>
              </a:xfrm>
              <a:prstGeom prst="rect">
                <a:avLst/>
              </a:prstGeom>
              <a:blipFill>
                <a:blip r:embed="rId3"/>
                <a:stretch>
                  <a:fillRect l="-997"/>
                </a:stretch>
              </a:blipFill>
              <a:ln>
                <a:noFill/>
              </a:ln>
            </p:spPr>
            <p:txBody>
              <a:bodyPr/>
              <a:lstStyle/>
              <a:p>
                <a:r>
                  <a:rPr lang="zh-CN" altLang="en-US">
                    <a:noFill/>
                  </a:rPr>
                  <a:t> </a:t>
                </a:r>
              </a:p>
            </p:txBody>
          </p:sp>
        </mc:Fallback>
      </mc:AlternateContent>
      <p:sp>
        <p:nvSpPr>
          <p:cNvPr id="29704" name="Rectangle 9"/>
          <p:cNvSpPr>
            <a:spLocks noChangeArrowheads="1"/>
          </p:cNvSpPr>
          <p:nvPr/>
        </p:nvSpPr>
        <p:spPr bwMode="auto">
          <a:xfrm>
            <a:off x="0" y="33194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mc:AlternateContent xmlns:mc="http://schemas.openxmlformats.org/markup-compatibility/2006" xmlns:a14="http://schemas.microsoft.com/office/drawing/2010/main">
        <mc:Choice Requires="a14">
          <p:sp>
            <p:nvSpPr>
              <p:cNvPr id="29705" name="Object 8"/>
              <p:cNvSpPr txBox="1"/>
              <p:nvPr/>
            </p:nvSpPr>
            <p:spPr bwMode="auto">
              <a:xfrm>
                <a:off x="2606415" y="2130707"/>
                <a:ext cx="3403600" cy="450850"/>
              </a:xfrm>
              <a:prstGeom prst="rect">
                <a:avLst/>
              </a:prstGeom>
              <a:noFill/>
              <a:ln>
                <a:noFill/>
              </a:ln>
            </p:spPr>
            <p:txBody>
              <a:bodyPr>
                <a:normAutofit/>
              </a:bodyPr>
              <a:lstStyle/>
              <a:p>
                <a:pPr/>
                <a14:m>
                  <m:oMathPara xmlns:m="http://schemas.openxmlformats.org/officeDocument/2006/math">
                    <m:oMathParaPr>
                      <m:jc m:val="left"/>
                    </m:oMathParaPr>
                    <m:oMath xmlns:m="http://schemas.openxmlformats.org/officeDocument/2006/math">
                      <m:r>
                        <a:rPr lang="zh-CN" altLang="en-US" i="1">
                          <a:solidFill>
                            <a:srgbClr val="000000"/>
                          </a:solidFill>
                          <a:latin typeface="Cambria Math" panose="02040503050406030204" pitchFamily="18" charset="0"/>
                        </a:rPr>
                        <m:t>=20</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𝑛</m:t>
                          </m:r>
                        </m:e>
                        <m:sup>
                          <m:r>
                            <a:rPr lang="zh-CN" altLang="en-US" i="1">
                              <a:solidFill>
                                <a:srgbClr val="000000"/>
                              </a:solidFill>
                              <a:latin typeface="Cambria Math" panose="02040503050406030204" pitchFamily="18" charset="0"/>
                            </a:rPr>
                            <m:t>3</m:t>
                          </m:r>
                        </m:sup>
                      </m:sSup>
                      <m:r>
                        <a:rPr lang="zh-CN" altLang="en-US" i="1">
                          <a:solidFill>
                            <a:srgbClr val="000000"/>
                          </a:solidFill>
                          <a:latin typeface="Cambria Math" panose="02040503050406030204" pitchFamily="18" charset="0"/>
                        </a:rPr>
                        <m:t>+63</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𝑛</m:t>
                          </m:r>
                        </m:e>
                        <m:sup>
                          <m:r>
                            <a:rPr lang="zh-CN" altLang="en-US" i="1">
                              <a:solidFill>
                                <a:srgbClr val="000000"/>
                              </a:solidFill>
                              <a:latin typeface="Cambria Math" panose="02040503050406030204" pitchFamily="18" charset="0"/>
                            </a:rPr>
                            <m:t>2</m:t>
                          </m:r>
                        </m:sup>
                      </m:sSup>
                      <m:r>
                        <a:rPr lang="zh-CN" altLang="en-US" i="1">
                          <a:solidFill>
                            <a:srgbClr val="000000"/>
                          </a:solidFill>
                          <a:latin typeface="Cambria Math" panose="02040503050406030204" pitchFamily="18" charset="0"/>
                        </a:rPr>
                        <m:t>+69</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+27</m:t>
                      </m:r>
                    </m:oMath>
                  </m:oMathPara>
                </a14:m>
                <a:endParaRPr lang="zh-CN" altLang="en-US" dirty="0"/>
              </a:p>
            </p:txBody>
          </p:sp>
        </mc:Choice>
        <mc:Fallback xmlns="">
          <p:sp>
            <p:nvSpPr>
              <p:cNvPr id="29705" name="Object 8"/>
              <p:cNvSpPr txBox="1">
                <a:spLocks noRot="1" noChangeAspect="1" noMove="1" noResize="1" noEditPoints="1" noAdjustHandles="1" noChangeArrowheads="1" noChangeShapeType="1" noTextEdit="1"/>
              </p:cNvSpPr>
              <p:nvPr/>
            </p:nvSpPr>
            <p:spPr bwMode="auto">
              <a:xfrm>
                <a:off x="2606415" y="2130707"/>
                <a:ext cx="3403600" cy="450850"/>
              </a:xfrm>
              <a:prstGeom prst="rect">
                <a:avLst/>
              </a:prstGeom>
              <a:blipFill>
                <a:blip r:embed="rId4"/>
                <a:stretch>
                  <a:fillRect/>
                </a:stretch>
              </a:blipFill>
              <a:ln>
                <a:noFill/>
              </a:ln>
            </p:spPr>
            <p:txBody>
              <a:bodyPr/>
              <a:lstStyle/>
              <a:p>
                <a:r>
                  <a:rPr lang="zh-CN" altLang="en-US">
                    <a:noFill/>
                  </a:rPr>
                  <a:t> </a:t>
                </a:r>
              </a:p>
            </p:txBody>
          </p:sp>
        </mc:Fallback>
      </mc:AlternateContent>
      <p:sp>
        <p:nvSpPr>
          <p:cNvPr id="29706"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9708"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mc:AlternateContent xmlns:mc="http://schemas.openxmlformats.org/markup-compatibility/2006" xmlns:a14="http://schemas.microsoft.com/office/drawing/2010/main">
        <mc:Choice Requires="a14">
          <p:sp>
            <p:nvSpPr>
              <p:cNvPr id="29709" name="Object 12"/>
              <p:cNvSpPr txBox="1"/>
              <p:nvPr/>
            </p:nvSpPr>
            <p:spPr bwMode="auto">
              <a:xfrm>
                <a:off x="2923382" y="4581526"/>
                <a:ext cx="3370262" cy="439737"/>
              </a:xfrm>
              <a:prstGeom prst="rect">
                <a:avLst/>
              </a:prstGeom>
              <a:noFill/>
              <a:ln>
                <a:noFill/>
              </a:ln>
            </p:spPr>
            <p:txBody>
              <a:bodyPr>
                <a:normAutofit/>
              </a:bodyPr>
              <a:lstStyle/>
              <a:p>
                <a:pPr/>
                <a14:m>
                  <m:oMathPara xmlns:m="http://schemas.openxmlformats.org/officeDocument/2006/math">
                    <m:oMathParaPr>
                      <m:jc m:val="left"/>
                    </m:oMathParaPr>
                    <m:oMath xmlns:m="http://schemas.openxmlformats.org/officeDocument/2006/math">
                      <m:sSubSup>
                        <m:sSubSupPr>
                          <m:ctrlPr>
                            <a:rPr lang="zh-CN" altLang="en-US" i="1" smtClean="0">
                              <a:solidFill>
                                <a:srgbClr val="000000"/>
                              </a:solidFill>
                              <a:latin typeface="Cambria Math" panose="02040503050406030204" pitchFamily="18" charset="0"/>
                            </a:rPr>
                          </m:ctrlPr>
                        </m:sSubSupPr>
                        <m:e>
                          <m:r>
                            <a:rPr lang="zh-CN" altLang="en-US" i="1">
                              <a:solidFill>
                                <a:srgbClr val="000000"/>
                              </a:solidFill>
                              <a:latin typeface="Cambria Math" panose="02040503050406030204" pitchFamily="18" charset="0"/>
                            </a:rPr>
                            <m:t>𝑇</m:t>
                          </m:r>
                        </m:e>
                        <m:sub>
                          <m:r>
                            <a:rPr lang="zh-CN" altLang="en-US" i="1">
                              <a:solidFill>
                                <a:srgbClr val="000000"/>
                              </a:solidFill>
                              <a:latin typeface="Cambria Math" panose="02040503050406030204" pitchFamily="18" charset="0"/>
                            </a:rPr>
                            <m:t>1</m:t>
                          </m:r>
                        </m:sub>
                        <m:sup>
                          <m:r>
                            <a:rPr lang="en-US" altLang="zh-CN" b="0" i="1" smtClean="0">
                              <a:solidFill>
                                <a:srgbClr val="000000"/>
                              </a:solidFill>
                              <a:latin typeface="Cambria Math" panose="02040503050406030204" pitchFamily="18" charset="0"/>
                            </a:rPr>
                            <m:t>∗</m:t>
                          </m:r>
                        </m:sup>
                      </m:sSubSup>
                      <m:d>
                        <m:dPr>
                          <m:ctrlPr>
                            <a:rPr lang="zh-CN" altLang="en-US" i="1">
                              <a:solidFill>
                                <a:srgbClr val="000000"/>
                              </a:solidFill>
                              <a:latin typeface="Cambria Math" panose="02040503050406030204" pitchFamily="18" charset="0"/>
                            </a:rPr>
                          </m:ctrlPr>
                        </m:dPr>
                        <m:e>
                          <m:r>
                            <a:rPr lang="zh-CN" altLang="en-US" i="1">
                              <a:solidFill>
                                <a:srgbClr val="000000"/>
                              </a:solidFill>
                              <a:latin typeface="Cambria Math" panose="02040503050406030204" pitchFamily="18" charset="0"/>
                            </a:rPr>
                            <m:t>𝑛</m:t>
                          </m:r>
                        </m:e>
                      </m:d>
                      <m:r>
                        <a:rPr lang="zh-CN" altLang="en-US" i="1">
                          <a:solidFill>
                            <a:srgbClr val="000000"/>
                          </a:solidFill>
                          <a:latin typeface="Cambria Math" panose="02040503050406030204" pitchFamily="18" charset="0"/>
                        </a:rPr>
                        <m:t>≈ </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𝑐</m:t>
                          </m:r>
                        </m:e>
                        <m:sub>
                          <m:r>
                            <a:rPr lang="zh-CN" altLang="en-US" i="1">
                              <a:solidFill>
                                <a:srgbClr val="000000"/>
                              </a:solidFill>
                              <a:latin typeface="Cambria Math" panose="02040503050406030204" pitchFamily="18" charset="0"/>
                            </a:rPr>
                            <m:t>1</m:t>
                          </m:r>
                        </m:sub>
                      </m:sSub>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𝑛</m:t>
                          </m:r>
                        </m:e>
                        <m:sup>
                          <m:r>
                            <a:rPr lang="zh-CN" altLang="en-US" i="1">
                              <a:solidFill>
                                <a:srgbClr val="000000"/>
                              </a:solidFill>
                              <a:latin typeface="Cambria Math" panose="02040503050406030204" pitchFamily="18" charset="0"/>
                            </a:rPr>
                            <m:t>3</m:t>
                          </m:r>
                        </m:sup>
                      </m:sSup>
                      <m:r>
                        <a:rPr lang="zh-CN" altLang="en-US" i="1">
                          <a:solidFill>
                            <a:srgbClr val="000000"/>
                          </a:solidFill>
                          <a:latin typeface="Cambria Math" panose="02040503050406030204" pitchFamily="18" charset="0"/>
                        </a:rPr>
                        <m:t> </m:t>
                      </m:r>
                      <m:r>
                        <a:rPr lang="en-US" altLang="zh-CN" b="0" i="1" smtClean="0">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𝑐</m:t>
                          </m:r>
                        </m:e>
                        <m:sub>
                          <m:r>
                            <a:rPr lang="zh-CN" altLang="en-US" i="1">
                              <a:solidFill>
                                <a:srgbClr val="000000"/>
                              </a:solidFill>
                              <a:latin typeface="Cambria Math" panose="02040503050406030204" pitchFamily="18" charset="0"/>
                            </a:rPr>
                            <m:t>1</m:t>
                          </m:r>
                        </m:sub>
                      </m:sSub>
                      <m:r>
                        <a:rPr lang="zh-CN" altLang="en-US" i="1">
                          <a:solidFill>
                            <a:srgbClr val="000000"/>
                          </a:solidFill>
                          <a:latin typeface="Cambria Math" panose="02040503050406030204" pitchFamily="18" charset="0"/>
                        </a:rPr>
                        <m:t>&gt;0</m:t>
                      </m:r>
                    </m:oMath>
                  </m:oMathPara>
                </a14:m>
                <a:endParaRPr lang="zh-CN" altLang="en-US" dirty="0"/>
              </a:p>
            </p:txBody>
          </p:sp>
        </mc:Choice>
        <mc:Fallback xmlns="">
          <p:sp>
            <p:nvSpPr>
              <p:cNvPr id="29709" name="Object 12"/>
              <p:cNvSpPr txBox="1">
                <a:spLocks noRot="1" noChangeAspect="1" noMove="1" noResize="1" noEditPoints="1" noAdjustHandles="1" noChangeArrowheads="1" noChangeShapeType="1" noTextEdit="1"/>
              </p:cNvSpPr>
              <p:nvPr/>
            </p:nvSpPr>
            <p:spPr bwMode="auto">
              <a:xfrm>
                <a:off x="2923382" y="4581526"/>
                <a:ext cx="3370262" cy="439737"/>
              </a:xfrm>
              <a:prstGeom prst="rect">
                <a:avLst/>
              </a:prstGeom>
              <a:blipFill>
                <a:blip r:embed="rId5"/>
                <a:stretch>
                  <a:fillRect t="-1389" b="-12500"/>
                </a:stretch>
              </a:blipFill>
              <a:ln>
                <a:noFill/>
              </a:ln>
            </p:spPr>
            <p:txBody>
              <a:bodyPr/>
              <a:lstStyle/>
              <a:p>
                <a:r>
                  <a:rPr lang="zh-CN" altLang="en-US">
                    <a:noFill/>
                  </a:rPr>
                  <a:t> </a:t>
                </a:r>
              </a:p>
            </p:txBody>
          </p:sp>
        </mc:Fallback>
      </mc:AlternateContent>
      <p:sp>
        <p:nvSpPr>
          <p:cNvPr id="29710" name="Rectangle 15"/>
          <p:cNvSpPr>
            <a:spLocks noChangeArrowheads="1"/>
          </p:cNvSpPr>
          <p:nvPr/>
        </p:nvSpPr>
        <p:spPr bwMode="auto">
          <a:xfrm>
            <a:off x="0" y="32337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9711" name="Rectangle 17"/>
          <p:cNvSpPr>
            <a:spLocks noChangeArrowheads="1"/>
          </p:cNvSpPr>
          <p:nvPr/>
        </p:nvSpPr>
        <p:spPr bwMode="auto">
          <a:xfrm>
            <a:off x="0" y="32527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9713" name="Rectangle 19"/>
          <p:cNvSpPr>
            <a:spLocks noChangeArrowheads="1"/>
          </p:cNvSpPr>
          <p:nvPr/>
        </p:nvSpPr>
        <p:spPr bwMode="auto">
          <a:xfrm>
            <a:off x="0" y="33099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9715" name="Rectangle 21"/>
          <p:cNvSpPr>
            <a:spLocks noChangeArrowheads="1"/>
          </p:cNvSpPr>
          <p:nvPr/>
        </p:nvSpPr>
        <p:spPr bwMode="auto">
          <a:xfrm>
            <a:off x="0" y="32385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mc:AlternateContent xmlns:mc="http://schemas.openxmlformats.org/markup-compatibility/2006" xmlns:a14="http://schemas.microsoft.com/office/drawing/2010/main">
        <mc:Choice Requires="a14">
          <p:sp>
            <p:nvSpPr>
              <p:cNvPr id="23" name="Object 10">
                <a:extLst>
                  <a:ext uri="{FF2B5EF4-FFF2-40B4-BE49-F238E27FC236}">
                    <a16:creationId xmlns:a16="http://schemas.microsoft.com/office/drawing/2014/main" id="{031C76F6-9E72-48BC-ABC6-64DD64B1C5D0}"/>
                  </a:ext>
                </a:extLst>
              </p:cNvPr>
              <p:cNvSpPr txBox="1"/>
              <p:nvPr/>
            </p:nvSpPr>
            <p:spPr bwMode="auto">
              <a:xfrm>
                <a:off x="6588224" y="3862388"/>
                <a:ext cx="755650" cy="368300"/>
              </a:xfrm>
              <a:prstGeom prst="rect">
                <a:avLst/>
              </a:prstGeom>
              <a:noFill/>
              <a:ln>
                <a:noFill/>
              </a:ln>
            </p:spPr>
            <p:txBody>
              <a:bodyPr>
                <a:normAutofit/>
              </a:bodyPr>
              <a:lstStyle/>
              <a:p>
                <a:pPr/>
                <a14:m>
                  <m:oMathPara xmlns:m="http://schemas.openxmlformats.org/officeDocument/2006/math">
                    <m:oMathParaPr>
                      <m:jc m:val="left"/>
                    </m:oMathParaPr>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𝑇</m:t>
                          </m:r>
                        </m:e>
                        <m:sub>
                          <m:r>
                            <a:rPr lang="zh-CN" altLang="en-US" i="1">
                              <a:solidFill>
                                <a:srgbClr val="000000"/>
                              </a:solidFill>
                              <a:latin typeface="Cambria Math" panose="02040503050406030204" pitchFamily="18" charset="0"/>
                            </a:rPr>
                            <m:t>1</m:t>
                          </m:r>
                        </m:sub>
                      </m:sSub>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oMath>
                  </m:oMathPara>
                </a14:m>
                <a:endParaRPr lang="zh-CN" altLang="en-US" dirty="0"/>
              </a:p>
            </p:txBody>
          </p:sp>
        </mc:Choice>
        <mc:Fallback xmlns="">
          <p:sp>
            <p:nvSpPr>
              <p:cNvPr id="23" name="Object 10">
                <a:extLst>
                  <a:ext uri="{FF2B5EF4-FFF2-40B4-BE49-F238E27FC236}">
                    <a16:creationId xmlns:a16="http://schemas.microsoft.com/office/drawing/2014/main" id="{031C76F6-9E72-48BC-ABC6-64DD64B1C5D0}"/>
                  </a:ext>
                </a:extLst>
              </p:cNvPr>
              <p:cNvSpPr txBox="1">
                <a:spLocks noRot="1" noChangeAspect="1" noMove="1" noResize="1" noEditPoints="1" noAdjustHandles="1" noChangeArrowheads="1" noChangeShapeType="1" noTextEdit="1"/>
              </p:cNvSpPr>
              <p:nvPr/>
            </p:nvSpPr>
            <p:spPr bwMode="auto">
              <a:xfrm>
                <a:off x="6588224" y="3862388"/>
                <a:ext cx="755650" cy="368300"/>
              </a:xfrm>
              <a:prstGeom prst="rect">
                <a:avLst/>
              </a:prstGeom>
              <a:blipFill>
                <a:blip r:embed="rId6"/>
                <a:stretch>
                  <a:fillRect b="-15000"/>
                </a:stretch>
              </a:blipFill>
              <a:ln>
                <a:no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3" name="文本框 32">
                <a:extLst>
                  <a:ext uri="{FF2B5EF4-FFF2-40B4-BE49-F238E27FC236}">
                    <a16:creationId xmlns:a16="http://schemas.microsoft.com/office/drawing/2014/main" id="{760A0776-1F73-49B2-BFA2-0B91D287C7FC}"/>
                  </a:ext>
                </a:extLst>
              </p:cNvPr>
              <p:cNvSpPr txBox="1"/>
              <p:nvPr/>
            </p:nvSpPr>
            <p:spPr>
              <a:xfrm>
                <a:off x="835499" y="5308552"/>
                <a:ext cx="4572000" cy="506742"/>
              </a:xfrm>
              <a:prstGeom prst="rect">
                <a:avLst/>
              </a:prstGeom>
              <a:noFill/>
            </p:spPr>
            <p:txBody>
              <a:bodyPr wrap="square">
                <a:spAutoFit/>
              </a:bodyPr>
              <a:lstStyle/>
              <a:p>
                <a:r>
                  <a:rPr lang="zh-CN" altLang="en-US" sz="2400" b="1" dirty="0">
                    <a:latin typeface="+mn-lt"/>
                    <a:ea typeface="+mn-ea"/>
                  </a:rPr>
                  <a:t>这时，称 </a:t>
                </a:r>
                <a14:m>
                  <m:oMath xmlns:m="http://schemas.openxmlformats.org/officeDocument/2006/math">
                    <m:sSubSup>
                      <m:sSubSupPr>
                        <m:ctrlPr>
                          <a:rPr lang="zh-CN" altLang="en-US" sz="2400" i="1" smtClean="0">
                            <a:solidFill>
                              <a:srgbClr val="000000"/>
                            </a:solidFill>
                            <a:latin typeface="Cambria Math" panose="02040503050406030204" pitchFamily="18" charset="0"/>
                          </a:rPr>
                        </m:ctrlPr>
                      </m:sSubSupPr>
                      <m:e>
                        <m:r>
                          <a:rPr lang="zh-CN" altLang="en-US" sz="2400" i="1">
                            <a:solidFill>
                              <a:srgbClr val="000000"/>
                            </a:solidFill>
                            <a:latin typeface="Cambria Math" panose="02040503050406030204" pitchFamily="18" charset="0"/>
                          </a:rPr>
                          <m:t>𝑇</m:t>
                        </m:r>
                      </m:e>
                      <m:sub>
                        <m:r>
                          <a:rPr lang="zh-CN" altLang="en-US" sz="2400" i="1">
                            <a:solidFill>
                              <a:srgbClr val="000000"/>
                            </a:solidFill>
                            <a:latin typeface="Cambria Math" panose="02040503050406030204" pitchFamily="18" charset="0"/>
                          </a:rPr>
                          <m:t>1</m:t>
                        </m:r>
                      </m:sub>
                      <m:sup>
                        <m:r>
                          <a:rPr lang="en-US" altLang="zh-CN" sz="2400" b="0" i="1" smtClean="0">
                            <a:solidFill>
                              <a:srgbClr val="000000"/>
                            </a:solidFill>
                            <a:latin typeface="Cambria Math" panose="02040503050406030204" pitchFamily="18" charset="0"/>
                          </a:rPr>
                          <m:t>∗</m:t>
                        </m:r>
                      </m:sup>
                    </m:sSubSup>
                    <m:d>
                      <m:dPr>
                        <m:ctrlPr>
                          <a:rPr lang="zh-CN" altLang="en-US" sz="2400" i="1">
                            <a:solidFill>
                              <a:srgbClr val="000000"/>
                            </a:solidFill>
                            <a:latin typeface="Cambria Math" panose="02040503050406030204" pitchFamily="18" charset="0"/>
                          </a:rPr>
                        </m:ctrlPr>
                      </m:dPr>
                      <m:e>
                        <m:r>
                          <a:rPr lang="zh-CN" altLang="en-US" sz="2400" i="1">
                            <a:solidFill>
                              <a:srgbClr val="000000"/>
                            </a:solidFill>
                            <a:latin typeface="Cambria Math" panose="02040503050406030204" pitchFamily="18" charset="0"/>
                          </a:rPr>
                          <m:t>𝑛</m:t>
                        </m:r>
                      </m:e>
                    </m:d>
                  </m:oMath>
                </a14:m>
                <a:r>
                  <a:rPr lang="zh-CN" altLang="en-US" sz="2400" b="1" dirty="0">
                    <a:latin typeface="+mn-lt"/>
                    <a:ea typeface="+mn-ea"/>
                  </a:rPr>
                  <a:t>的阶是 </a:t>
                </a:r>
                <a14:m>
                  <m:oMath xmlns:m="http://schemas.openxmlformats.org/officeDocument/2006/math">
                    <m:sSup>
                      <m:sSupPr>
                        <m:ctrlPr>
                          <a:rPr lang="zh-CN" altLang="en-US" sz="2400" i="1">
                            <a:solidFill>
                              <a:srgbClr val="000000"/>
                            </a:solidFill>
                            <a:latin typeface="Cambria Math" panose="02040503050406030204" pitchFamily="18" charset="0"/>
                          </a:rPr>
                        </m:ctrlPr>
                      </m:sSupPr>
                      <m:e>
                        <m:r>
                          <a:rPr lang="zh-CN" altLang="en-US" sz="2400" i="1">
                            <a:solidFill>
                              <a:srgbClr val="000000"/>
                            </a:solidFill>
                            <a:latin typeface="Cambria Math" panose="02040503050406030204" pitchFamily="18" charset="0"/>
                          </a:rPr>
                          <m:t>𝑛</m:t>
                        </m:r>
                      </m:e>
                      <m:sup>
                        <m:r>
                          <a:rPr lang="zh-CN" altLang="en-US" sz="2400" i="1">
                            <a:solidFill>
                              <a:srgbClr val="000000"/>
                            </a:solidFill>
                            <a:latin typeface="Cambria Math" panose="02040503050406030204" pitchFamily="18" charset="0"/>
                          </a:rPr>
                          <m:t>3</m:t>
                        </m:r>
                      </m:sup>
                    </m:sSup>
                    <m:r>
                      <a:rPr lang="zh-CN" altLang="en-US" sz="2400" i="1">
                        <a:solidFill>
                          <a:srgbClr val="000000"/>
                        </a:solidFill>
                        <a:latin typeface="Cambria Math" panose="02040503050406030204" pitchFamily="18" charset="0"/>
                      </a:rPr>
                      <m:t> </m:t>
                    </m:r>
                  </m:oMath>
                </a14:m>
                <a:endParaRPr lang="zh-CN" altLang="en-US" sz="2400" b="1" dirty="0">
                  <a:latin typeface="+mn-lt"/>
                  <a:ea typeface="+mn-ea"/>
                </a:endParaRPr>
              </a:p>
            </p:txBody>
          </p:sp>
        </mc:Choice>
        <mc:Fallback xmlns="">
          <p:sp>
            <p:nvSpPr>
              <p:cNvPr id="33" name="文本框 32">
                <a:extLst>
                  <a:ext uri="{FF2B5EF4-FFF2-40B4-BE49-F238E27FC236}">
                    <a16:creationId xmlns:a16="http://schemas.microsoft.com/office/drawing/2014/main" id="{760A0776-1F73-49B2-BFA2-0B91D287C7FC}"/>
                  </a:ext>
                </a:extLst>
              </p:cNvPr>
              <p:cNvSpPr txBox="1">
                <a:spLocks noRot="1" noChangeAspect="1" noMove="1" noResize="1" noEditPoints="1" noAdjustHandles="1" noChangeArrowheads="1" noChangeShapeType="1" noTextEdit="1"/>
              </p:cNvSpPr>
              <p:nvPr/>
            </p:nvSpPr>
            <p:spPr>
              <a:xfrm>
                <a:off x="835499" y="5308552"/>
                <a:ext cx="4572000" cy="506742"/>
              </a:xfrm>
              <a:prstGeom prst="rect">
                <a:avLst/>
              </a:prstGeom>
              <a:blipFill>
                <a:blip r:embed="rId7"/>
                <a:stretch>
                  <a:fillRect l="-2000" t="-7229" b="-2048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829309961"/>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4802"/>
                                        </p:tgtEl>
                                        <p:attrNameLst>
                                          <p:attrName>style.visibility</p:attrName>
                                        </p:attrNameLst>
                                      </p:cBhvr>
                                      <p:to>
                                        <p:strVal val="visible"/>
                                      </p:to>
                                    </p:set>
                                    <p:animEffect transition="in" filter="fade">
                                      <p:cBhvr>
                                        <p:cTn id="7" dur="2000"/>
                                        <p:tgtEl>
                                          <p:spTgt spid="20480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4803"/>
                                        </p:tgtEl>
                                        <p:attrNameLst>
                                          <p:attrName>style.visibility</p:attrName>
                                        </p:attrNameLst>
                                      </p:cBhvr>
                                      <p:to>
                                        <p:strVal val="visible"/>
                                      </p:to>
                                    </p:set>
                                    <p:animEffect transition="in" filter="fade">
                                      <p:cBhvr>
                                        <p:cTn id="10" dur="2000"/>
                                        <p:tgtEl>
                                          <p:spTgt spid="2048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02" grpId="0"/>
      <p:bldP spid="20480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125412" y="20555"/>
            <a:ext cx="8893175" cy="6597352"/>
          </a:xfrm>
        </p:spPr>
        <p:txBody>
          <a:bodyPr>
            <a:normAutofit fontScale="77500" lnSpcReduction="20000"/>
          </a:bodyPr>
          <a:lstStyle/>
          <a:p>
            <a:pPr marL="0" indent="0" eaLnBrk="1" hangingPunct="1">
              <a:lnSpc>
                <a:spcPct val="150000"/>
              </a:lnSpc>
              <a:buNone/>
            </a:pPr>
            <a:r>
              <a:rPr lang="zh-CN" altLang="en-US" sz="2400" dirty="0"/>
              <a:t>（</a:t>
            </a:r>
            <a:r>
              <a:rPr lang="en-US" altLang="zh-CN" sz="2400" dirty="0"/>
              <a:t>1</a:t>
            </a:r>
            <a:r>
              <a:rPr lang="zh-CN" altLang="en-US" sz="2400" dirty="0"/>
              <a:t>）第二种解法：</a:t>
            </a:r>
            <a:endParaRPr lang="en-US" altLang="zh-CN" sz="2400" dirty="0"/>
          </a:p>
          <a:p>
            <a:pPr marL="0" indent="0" eaLnBrk="1" hangingPunct="1">
              <a:lnSpc>
                <a:spcPct val="90000"/>
              </a:lnSpc>
              <a:buNone/>
            </a:pPr>
            <a:r>
              <a:rPr lang="en-US" altLang="zh-CN" sz="2400" dirty="0"/>
              <a:t>template&lt;class Type&gt;</a:t>
            </a:r>
          </a:p>
          <a:p>
            <a:pPr marL="0" indent="0" eaLnBrk="1" hangingPunct="1">
              <a:lnSpc>
                <a:spcPct val="150000"/>
              </a:lnSpc>
              <a:buNone/>
            </a:pPr>
            <a:r>
              <a:rPr lang="en-US" altLang="zh-CN" sz="2400" dirty="0"/>
              <a:t>1. void </a:t>
            </a:r>
            <a:r>
              <a:rPr lang="en-US" altLang="zh-CN" sz="2400" dirty="0" err="1"/>
              <a:t>chicken_problem</a:t>
            </a:r>
            <a:r>
              <a:rPr lang="en-US" altLang="zh-CN" sz="2400" dirty="0"/>
              <a:t>(int </a:t>
            </a:r>
            <a:r>
              <a:rPr lang="en-US" altLang="zh-CN" sz="2400" dirty="0" err="1"/>
              <a:t>n,int</a:t>
            </a:r>
            <a:r>
              <a:rPr lang="en-US" altLang="zh-CN" sz="2400" dirty="0"/>
              <a:t> &amp;</a:t>
            </a:r>
            <a:r>
              <a:rPr lang="en-US" altLang="zh-CN" sz="2400" dirty="0" err="1"/>
              <a:t>k,int</a:t>
            </a:r>
            <a:r>
              <a:rPr lang="en-US" altLang="zh-CN" sz="2400" dirty="0"/>
              <a:t> g[ ],int m[ ],int s[ ])</a:t>
            </a:r>
          </a:p>
          <a:p>
            <a:pPr marL="0" indent="0" eaLnBrk="1" hangingPunct="1">
              <a:lnSpc>
                <a:spcPct val="150000"/>
              </a:lnSpc>
              <a:buNone/>
            </a:pPr>
            <a:r>
              <a:rPr lang="en-US" altLang="zh-CN" sz="2400" dirty="0"/>
              <a:t>2. {   int   </a:t>
            </a:r>
            <a:r>
              <a:rPr lang="en-US" altLang="zh-CN" sz="2400" dirty="0" err="1"/>
              <a:t>i</a:t>
            </a:r>
            <a:r>
              <a:rPr lang="en-US" altLang="zh-CN" sz="2400" dirty="0"/>
              <a:t>, j, a, b, c;</a:t>
            </a:r>
          </a:p>
          <a:p>
            <a:pPr marL="0" indent="0" eaLnBrk="1" hangingPunct="1">
              <a:lnSpc>
                <a:spcPct val="150000"/>
              </a:lnSpc>
              <a:buNone/>
            </a:pPr>
            <a:r>
              <a:rPr lang="en-US" altLang="zh-CN" sz="2400" dirty="0"/>
              <a:t>4.     k = 0;          </a:t>
            </a:r>
            <a:r>
              <a:rPr lang="en-US" altLang="zh-CN" sz="2400" dirty="0" err="1"/>
              <a:t>i</a:t>
            </a:r>
            <a:r>
              <a:rPr lang="en-US" altLang="zh-CN" sz="2400" dirty="0"/>
              <a:t> = n / 5;         j = n / 3;                                     </a:t>
            </a:r>
            <a:r>
              <a:rPr lang="zh-CN" altLang="en-US" sz="1400" dirty="0"/>
              <a:t> </a:t>
            </a:r>
            <a:r>
              <a:rPr lang="en-US" altLang="zh-CN" sz="1400" dirty="0"/>
              <a:t>//1+2+2</a:t>
            </a:r>
            <a:endParaRPr lang="en-US" altLang="zh-CN" sz="2400" dirty="0"/>
          </a:p>
          <a:p>
            <a:pPr marL="457200" indent="-457200" eaLnBrk="1" hangingPunct="1">
              <a:lnSpc>
                <a:spcPct val="150000"/>
              </a:lnSpc>
              <a:buAutoNum type="arabicPeriod" startAt="7"/>
            </a:pPr>
            <a:r>
              <a:rPr lang="en-US" altLang="zh-CN" sz="2400" dirty="0"/>
              <a:t>for (a=0;a&lt;=</a:t>
            </a:r>
            <a:r>
              <a:rPr lang="en-US" altLang="zh-CN" sz="2400" dirty="0" err="1"/>
              <a:t>i;a</a:t>
            </a:r>
            <a:r>
              <a:rPr lang="en-US" altLang="zh-CN" sz="2400" dirty="0"/>
              <a:t>++)                                                               </a:t>
            </a:r>
            <a:r>
              <a:rPr lang="pt-BR" altLang="zh-CN" sz="1400" dirty="0"/>
              <a:t> //1+(n/5+2)+(n/5+1)</a:t>
            </a:r>
          </a:p>
          <a:p>
            <a:pPr marL="0" indent="0" eaLnBrk="1" hangingPunct="1">
              <a:lnSpc>
                <a:spcPct val="150000"/>
              </a:lnSpc>
              <a:buNone/>
            </a:pPr>
            <a:r>
              <a:rPr lang="en-US" altLang="zh-CN" sz="2400" dirty="0"/>
              <a:t>8.         for (b=0;b&lt;=</a:t>
            </a:r>
            <a:r>
              <a:rPr lang="en-US" altLang="zh-CN" sz="2400" dirty="0" err="1"/>
              <a:t>j;b</a:t>
            </a:r>
            <a:r>
              <a:rPr lang="en-US" altLang="zh-CN" sz="2400" dirty="0"/>
              <a:t>++) {                                                        </a:t>
            </a:r>
            <a:r>
              <a:rPr lang="pt-BR" altLang="zh-CN" sz="1400" dirty="0"/>
              <a:t>//n/5+1+(n/5+1) (n/3+2)+(n/5+1)(n/3+1)</a:t>
            </a:r>
            <a:endParaRPr lang="en-US" altLang="zh-CN" sz="2400" dirty="0"/>
          </a:p>
          <a:p>
            <a:pPr marL="0" indent="0" eaLnBrk="1" hangingPunct="1">
              <a:lnSpc>
                <a:spcPct val="150000"/>
              </a:lnSpc>
              <a:buNone/>
            </a:pPr>
            <a:r>
              <a:rPr lang="en-US" altLang="zh-CN" sz="2400" dirty="0"/>
              <a:t>9.             c = n – a – b;</a:t>
            </a:r>
            <a:r>
              <a:rPr lang="pt-BR" altLang="zh-CN" sz="1400" dirty="0"/>
              <a:t>                                                                                                              //3(n/5+1) (n/3+1)</a:t>
            </a:r>
            <a:endParaRPr lang="en-US" altLang="zh-CN" sz="2400" dirty="0"/>
          </a:p>
          <a:p>
            <a:pPr marL="0" indent="0" eaLnBrk="1" hangingPunct="1">
              <a:lnSpc>
                <a:spcPct val="150000"/>
              </a:lnSpc>
              <a:buNone/>
            </a:pPr>
            <a:r>
              <a:rPr lang="en-US" altLang="zh-CN" sz="2400" dirty="0"/>
              <a:t>10.             if ((5*a+3*</a:t>
            </a:r>
            <a:r>
              <a:rPr lang="en-US" altLang="zh-CN" sz="2400" dirty="0" err="1"/>
              <a:t>b+c</a:t>
            </a:r>
            <a:r>
              <a:rPr lang="en-US" altLang="zh-CN" sz="2400" dirty="0"/>
              <a:t>/3==n)&amp;&amp;(c%3==0)) {                    </a:t>
            </a:r>
            <a:r>
              <a:rPr lang="pt-BR" altLang="zh-CN" sz="1400" dirty="0"/>
              <a:t>//10(n/5+1) (n/3+1)</a:t>
            </a:r>
            <a:endParaRPr lang="en-US" altLang="zh-CN" sz="2400" dirty="0"/>
          </a:p>
          <a:p>
            <a:pPr marL="0" indent="0" eaLnBrk="1" hangingPunct="1">
              <a:lnSpc>
                <a:spcPct val="150000"/>
              </a:lnSpc>
              <a:buNone/>
            </a:pPr>
            <a:r>
              <a:rPr lang="en-US" altLang="zh-CN" sz="2400" dirty="0"/>
              <a:t>11.                 g[k] = a;                                                                  </a:t>
            </a:r>
            <a:r>
              <a:rPr lang="en-US" altLang="zh-CN" sz="1400" dirty="0"/>
              <a:t> //(n/5+1) (n/3+1)</a:t>
            </a:r>
            <a:endParaRPr lang="en-US" altLang="zh-CN" sz="2400" dirty="0"/>
          </a:p>
          <a:p>
            <a:pPr marL="0" indent="0" eaLnBrk="1" hangingPunct="1">
              <a:lnSpc>
                <a:spcPct val="150000"/>
              </a:lnSpc>
              <a:buNone/>
            </a:pPr>
            <a:r>
              <a:rPr lang="en-US" altLang="zh-CN" sz="2400" dirty="0"/>
              <a:t>12.                 m[k] = b;</a:t>
            </a:r>
            <a:r>
              <a:rPr lang="en-US" altLang="zh-CN" sz="1400" dirty="0"/>
              <a:t>                                                                                                               //(n/5+1) (n/3+1)</a:t>
            </a:r>
            <a:endParaRPr lang="en-US" altLang="zh-CN" sz="2400" dirty="0"/>
          </a:p>
          <a:p>
            <a:pPr marL="0" indent="0" eaLnBrk="1" hangingPunct="1">
              <a:lnSpc>
                <a:spcPct val="150000"/>
              </a:lnSpc>
              <a:buNone/>
            </a:pPr>
            <a:r>
              <a:rPr lang="en-US" altLang="zh-CN" sz="2400" dirty="0"/>
              <a:t>13.                 x[k] = c;                                                                   </a:t>
            </a:r>
            <a:r>
              <a:rPr lang="en-US" altLang="zh-CN" sz="1400" dirty="0"/>
              <a:t> //(n/5+1) (n/3+1) </a:t>
            </a:r>
            <a:endParaRPr lang="en-US" altLang="zh-CN" sz="2400" dirty="0"/>
          </a:p>
          <a:p>
            <a:pPr marL="0" indent="0" eaLnBrk="1" hangingPunct="1">
              <a:lnSpc>
                <a:spcPct val="150000"/>
              </a:lnSpc>
              <a:buNone/>
            </a:pPr>
            <a:r>
              <a:rPr lang="en-US" altLang="zh-CN" sz="2400" dirty="0"/>
              <a:t>14.                 k++;                                                                         </a:t>
            </a:r>
            <a:r>
              <a:rPr lang="en-US" altLang="zh-CN" sz="1400" dirty="0"/>
              <a:t> //(n/5+1) (n/3+1)</a:t>
            </a:r>
            <a:endParaRPr lang="en-US" altLang="zh-CN" sz="2400" dirty="0"/>
          </a:p>
          <a:p>
            <a:pPr marL="0" indent="0" eaLnBrk="1" hangingPunct="1">
              <a:lnSpc>
                <a:spcPct val="150000"/>
              </a:lnSpc>
              <a:buNone/>
            </a:pPr>
            <a:r>
              <a:rPr lang="en-US" altLang="zh-CN" sz="2400" dirty="0"/>
              <a:t>15.             }</a:t>
            </a:r>
          </a:p>
          <a:p>
            <a:pPr marL="0" indent="0" eaLnBrk="1" hangingPunct="1">
              <a:lnSpc>
                <a:spcPct val="150000"/>
              </a:lnSpc>
              <a:buNone/>
            </a:pPr>
            <a:r>
              <a:rPr lang="en-US" altLang="zh-CN" sz="2400" dirty="0"/>
              <a:t>16.         }</a:t>
            </a:r>
          </a:p>
          <a:p>
            <a:pPr marL="0" indent="0" eaLnBrk="1" hangingPunct="1">
              <a:lnSpc>
                <a:spcPct val="150000"/>
              </a:lnSpc>
              <a:buNone/>
            </a:pPr>
            <a:endParaRPr lang="en-US" altLang="zh-CN" sz="2400" dirty="0"/>
          </a:p>
        </p:txBody>
      </p:sp>
    </p:spTree>
    <p:extLst>
      <p:ext uri="{BB962C8B-B14F-4D97-AF65-F5344CB8AC3E}">
        <p14:creationId xmlns:p14="http://schemas.microsoft.com/office/powerpoint/2010/main" val="138544019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02" name="Rectangle 2"/>
          <p:cNvSpPr>
            <a:spLocks noGrp="1" noRot="1" noChangeArrowheads="1"/>
          </p:cNvSpPr>
          <p:nvPr>
            <p:ph type="ctrTitle"/>
          </p:nvPr>
        </p:nvSpPr>
        <p:spPr>
          <a:xfrm>
            <a:off x="468313" y="549275"/>
            <a:ext cx="8280400" cy="792163"/>
          </a:xfrm>
        </p:spPr>
        <p:txBody>
          <a:bodyPr/>
          <a:lstStyle/>
          <a:p>
            <a:pPr algn="l" eaLnBrk="1" hangingPunct="1"/>
            <a:r>
              <a:rPr lang="zh-CN" altLang="en-US" sz="2800" b="1" dirty="0"/>
              <a:t>第二种百鸡问题算法的时间估计</a:t>
            </a:r>
            <a:endParaRPr lang="zh-CN" altLang="en-US" sz="2800" dirty="0"/>
          </a:p>
        </p:txBody>
      </p:sp>
      <p:sp>
        <p:nvSpPr>
          <p:cNvPr id="204803" name="Rectangle 3"/>
          <p:cNvSpPr>
            <a:spLocks noGrp="1" noRot="1" noChangeArrowheads="1"/>
          </p:cNvSpPr>
          <p:nvPr>
            <p:ph type="subTitle" idx="1"/>
          </p:nvPr>
        </p:nvSpPr>
        <p:spPr>
          <a:xfrm>
            <a:off x="900113" y="1700213"/>
            <a:ext cx="7488237" cy="4392612"/>
          </a:xfrm>
        </p:spPr>
        <p:txBody>
          <a:bodyPr/>
          <a:lstStyle/>
          <a:p>
            <a:pPr algn="l" eaLnBrk="1" hangingPunct="1">
              <a:lnSpc>
                <a:spcPct val="120000"/>
              </a:lnSpc>
            </a:pPr>
            <a:endParaRPr lang="en-US" altLang="zh-CN" sz="2400" dirty="0">
              <a:solidFill>
                <a:schemeClr val="tx1"/>
              </a:solidFill>
            </a:endParaRPr>
          </a:p>
          <a:p>
            <a:pPr algn="l" eaLnBrk="1" hangingPunct="1">
              <a:lnSpc>
                <a:spcPct val="120000"/>
              </a:lnSpc>
            </a:pPr>
            <a:endParaRPr lang="en-US" altLang="zh-CN" sz="1400" dirty="0">
              <a:solidFill>
                <a:schemeClr val="tx1"/>
              </a:solidFill>
            </a:endParaRPr>
          </a:p>
          <a:p>
            <a:pPr algn="l" eaLnBrk="1" hangingPunct="1">
              <a:lnSpc>
                <a:spcPct val="120000"/>
              </a:lnSpc>
            </a:pPr>
            <a:endParaRPr lang="en-US" altLang="zh-CN" sz="1600" dirty="0">
              <a:solidFill>
                <a:schemeClr val="tx1"/>
              </a:solidFill>
            </a:endParaRPr>
          </a:p>
          <a:p>
            <a:pPr algn="l" eaLnBrk="1" hangingPunct="1">
              <a:lnSpc>
                <a:spcPct val="120000"/>
              </a:lnSpc>
            </a:pPr>
            <a:r>
              <a:rPr lang="zh-CN" altLang="en-US" sz="2400" dirty="0">
                <a:solidFill>
                  <a:schemeClr val="tx1"/>
                </a:solidFill>
              </a:rPr>
              <a:t>可把             写成</a:t>
            </a:r>
            <a:r>
              <a:rPr lang="zh-CN" altLang="en-US" dirty="0">
                <a:solidFill>
                  <a:schemeClr val="tx1"/>
                </a:solidFill>
              </a:rPr>
              <a:t>  </a:t>
            </a:r>
            <a:endParaRPr lang="zh-CN" altLang="en-US" sz="2400" dirty="0">
              <a:solidFill>
                <a:schemeClr val="tx1"/>
              </a:solidFill>
            </a:endParaRPr>
          </a:p>
          <a:p>
            <a:pPr algn="l" eaLnBrk="1" hangingPunct="1">
              <a:lnSpc>
                <a:spcPct val="120000"/>
              </a:lnSpc>
            </a:pPr>
            <a:endParaRPr lang="en-US" altLang="zh-CN" sz="2400" dirty="0">
              <a:solidFill>
                <a:schemeClr val="tx1"/>
              </a:solidFill>
            </a:endParaRPr>
          </a:p>
        </p:txBody>
      </p:sp>
      <p:sp>
        <p:nvSpPr>
          <p:cNvPr id="2970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9701"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9702" name="Rectangle 7"/>
          <p:cNvSpPr>
            <a:spLocks noChangeArrowheads="1"/>
          </p:cNvSpPr>
          <p:nvPr/>
        </p:nvSpPr>
        <p:spPr bwMode="auto">
          <a:xfrm>
            <a:off x="0" y="33194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mc:AlternateContent xmlns:mc="http://schemas.openxmlformats.org/markup-compatibility/2006" xmlns:a14="http://schemas.microsoft.com/office/drawing/2010/main">
        <mc:Choice Requires="a14">
          <p:sp>
            <p:nvSpPr>
              <p:cNvPr id="29703" name="Object 6"/>
              <p:cNvSpPr txBox="1"/>
              <p:nvPr/>
            </p:nvSpPr>
            <p:spPr bwMode="auto">
              <a:xfrm>
                <a:off x="1692275" y="1428750"/>
                <a:ext cx="5505450" cy="992188"/>
              </a:xfrm>
              <a:prstGeom prst="rect">
                <a:avLst/>
              </a:prstGeom>
              <a:noFill/>
              <a:ln>
                <a:noFill/>
              </a:ln>
            </p:spPr>
            <p:txBody>
              <a:bodyPr>
                <a:normAutofit/>
              </a:bodyPr>
              <a:lstStyle/>
              <a:p>
                <a:pPr/>
                <a14:m>
                  <m:oMathPara xmlns:m="http://schemas.openxmlformats.org/officeDocument/2006/math">
                    <m:oMathParaPr>
                      <m:jc m:val="left"/>
                    </m:oMathParaPr>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𝑇</m:t>
                          </m:r>
                        </m:e>
                        <m:sub>
                          <m:r>
                            <a:rPr lang="zh-CN" altLang="en-US" i="1">
                              <a:solidFill>
                                <a:srgbClr val="000000"/>
                              </a:solidFill>
                              <a:latin typeface="Cambria Math" panose="02040503050406030204" pitchFamily="18" charset="0"/>
                            </a:rPr>
                            <m:t>1</m:t>
                          </m:r>
                        </m:sub>
                      </m:sSub>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)≤ 1+2(</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+1+2(</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+1</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m:t>
                          </m:r>
                        </m:e>
                        <m:sup>
                          <m:r>
                            <a:rPr lang="zh-CN" altLang="en-US" i="1">
                              <a:solidFill>
                                <a:srgbClr val="000000"/>
                              </a:solidFill>
                              <a:latin typeface="Cambria Math" panose="02040503050406030204" pitchFamily="18" charset="0"/>
                            </a:rPr>
                            <m:t>2</m:t>
                          </m:r>
                        </m:sup>
                      </m:sSup>
                      <m:r>
                        <a:rPr lang="zh-CN" altLang="en-US" i="1">
                          <a:solidFill>
                            <a:srgbClr val="000000"/>
                          </a:solidFill>
                          <a:latin typeface="Cambria Math" panose="02040503050406030204" pitchFamily="18" charset="0"/>
                        </a:rPr>
                        <m:t>+</m:t>
                      </m:r>
                    </m:oMath>
                    <m:oMath xmlns:m="http://schemas.openxmlformats.org/officeDocument/2006/math">
                      <m:r>
                        <a:rPr lang="zh-CN" altLang="en-US" i="1">
                          <a:solidFill>
                            <a:srgbClr val="000000"/>
                          </a:solidFill>
                          <a:latin typeface="Cambria Math" panose="02040503050406030204" pitchFamily="18" charset="0"/>
                        </a:rPr>
                        <m:t>    (</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+1</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m:t>
                          </m:r>
                        </m:e>
                        <m:sup>
                          <m:r>
                            <a:rPr lang="zh-CN" altLang="en-US" i="1">
                              <a:solidFill>
                                <a:srgbClr val="000000"/>
                              </a:solidFill>
                              <a:latin typeface="Cambria Math" panose="02040503050406030204" pitchFamily="18" charset="0"/>
                            </a:rPr>
                            <m:t>2</m:t>
                          </m:r>
                        </m:sup>
                      </m:sSup>
                      <m:r>
                        <a:rPr lang="zh-CN" altLang="en-US" i="1">
                          <a:solidFill>
                            <a:srgbClr val="000000"/>
                          </a:solidFill>
                          <a:latin typeface="Cambria Math" panose="02040503050406030204" pitchFamily="18" charset="0"/>
                        </a:rPr>
                        <m:t>+16(</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+1</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m:t>
                          </m:r>
                        </m:e>
                        <m:sup>
                          <m:r>
                            <a:rPr lang="zh-CN" altLang="en-US" i="1">
                              <a:solidFill>
                                <a:srgbClr val="000000"/>
                              </a:solidFill>
                              <a:latin typeface="Cambria Math" panose="02040503050406030204" pitchFamily="18" charset="0"/>
                            </a:rPr>
                            <m:t>3</m:t>
                          </m:r>
                        </m:sup>
                      </m:sSup>
                      <m:r>
                        <a:rPr lang="zh-CN" altLang="en-US" i="1">
                          <a:solidFill>
                            <a:srgbClr val="000000"/>
                          </a:solidFill>
                          <a:latin typeface="Cambria Math" panose="02040503050406030204" pitchFamily="18" charset="0"/>
                        </a:rPr>
                        <m:t>+4(</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+1</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m:t>
                          </m:r>
                        </m:e>
                        <m:sup>
                          <m:r>
                            <a:rPr lang="zh-CN" altLang="en-US" i="1">
                              <a:solidFill>
                                <a:srgbClr val="000000"/>
                              </a:solidFill>
                              <a:latin typeface="Cambria Math" panose="02040503050406030204" pitchFamily="18" charset="0"/>
                            </a:rPr>
                            <m:t>3</m:t>
                          </m:r>
                        </m:sup>
                      </m:sSup>
                    </m:oMath>
                  </m:oMathPara>
                </a14:m>
                <a:endParaRPr lang="zh-CN" altLang="en-US" dirty="0"/>
              </a:p>
            </p:txBody>
          </p:sp>
        </mc:Choice>
        <mc:Fallback xmlns="">
          <p:sp>
            <p:nvSpPr>
              <p:cNvPr id="29703" name="Object 6"/>
              <p:cNvSpPr txBox="1">
                <a:spLocks noRot="1" noChangeAspect="1" noMove="1" noResize="1" noEditPoints="1" noAdjustHandles="1" noChangeArrowheads="1" noChangeShapeType="1" noTextEdit="1"/>
              </p:cNvSpPr>
              <p:nvPr/>
            </p:nvSpPr>
            <p:spPr bwMode="auto">
              <a:xfrm>
                <a:off x="1692275" y="1428750"/>
                <a:ext cx="5505450" cy="992188"/>
              </a:xfrm>
              <a:prstGeom prst="rect">
                <a:avLst/>
              </a:prstGeom>
              <a:blipFill>
                <a:blip r:embed="rId2"/>
                <a:stretch>
                  <a:fillRect l="-997"/>
                </a:stretch>
              </a:blipFill>
              <a:ln>
                <a:noFill/>
              </a:ln>
            </p:spPr>
            <p:txBody>
              <a:bodyPr/>
              <a:lstStyle/>
              <a:p>
                <a:r>
                  <a:rPr lang="zh-CN" altLang="en-US">
                    <a:noFill/>
                  </a:rPr>
                  <a:t> </a:t>
                </a:r>
              </a:p>
            </p:txBody>
          </p:sp>
        </mc:Fallback>
      </mc:AlternateContent>
      <p:sp>
        <p:nvSpPr>
          <p:cNvPr id="29704" name="Rectangle 9"/>
          <p:cNvSpPr>
            <a:spLocks noChangeArrowheads="1"/>
          </p:cNvSpPr>
          <p:nvPr/>
        </p:nvSpPr>
        <p:spPr bwMode="auto">
          <a:xfrm>
            <a:off x="0" y="33194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mc:AlternateContent xmlns:mc="http://schemas.openxmlformats.org/markup-compatibility/2006" xmlns:a14="http://schemas.microsoft.com/office/drawing/2010/main">
        <mc:Choice Requires="a14">
          <p:sp>
            <p:nvSpPr>
              <p:cNvPr id="29705" name="Object 8"/>
              <p:cNvSpPr txBox="1"/>
              <p:nvPr/>
            </p:nvSpPr>
            <p:spPr bwMode="auto">
              <a:xfrm>
                <a:off x="2582863" y="2255044"/>
                <a:ext cx="3403600" cy="450850"/>
              </a:xfrm>
              <a:prstGeom prst="rect">
                <a:avLst/>
              </a:prstGeom>
              <a:noFill/>
              <a:ln>
                <a:noFill/>
              </a:ln>
            </p:spPr>
            <p:txBody>
              <a:bodyPr>
                <a:normAutofit/>
              </a:bodyPr>
              <a:lstStyle/>
              <a:p>
                <a:pPr/>
                <a14:m>
                  <m:oMathPara xmlns:m="http://schemas.openxmlformats.org/officeDocument/2006/math">
                    <m:oMathParaPr>
                      <m:jc m:val="left"/>
                    </m:oMathParaPr>
                    <m:oMath xmlns:m="http://schemas.openxmlformats.org/officeDocument/2006/math">
                      <m:r>
                        <a:rPr lang="zh-CN" altLang="en-US" i="1">
                          <a:solidFill>
                            <a:srgbClr val="000000"/>
                          </a:solidFill>
                          <a:latin typeface="Cambria Math" panose="02040503050406030204" pitchFamily="18" charset="0"/>
                        </a:rPr>
                        <m:t>=20</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𝑛</m:t>
                          </m:r>
                        </m:e>
                        <m:sup>
                          <m:r>
                            <a:rPr lang="zh-CN" altLang="en-US" i="1">
                              <a:solidFill>
                                <a:srgbClr val="000000"/>
                              </a:solidFill>
                              <a:latin typeface="Cambria Math" panose="02040503050406030204" pitchFamily="18" charset="0"/>
                            </a:rPr>
                            <m:t>3</m:t>
                          </m:r>
                        </m:sup>
                      </m:sSup>
                      <m:r>
                        <a:rPr lang="zh-CN" altLang="en-US" i="1">
                          <a:solidFill>
                            <a:srgbClr val="000000"/>
                          </a:solidFill>
                          <a:latin typeface="Cambria Math" panose="02040503050406030204" pitchFamily="18" charset="0"/>
                        </a:rPr>
                        <m:t>+63</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𝑛</m:t>
                          </m:r>
                        </m:e>
                        <m:sup>
                          <m:r>
                            <a:rPr lang="zh-CN" altLang="en-US" i="1">
                              <a:solidFill>
                                <a:srgbClr val="000000"/>
                              </a:solidFill>
                              <a:latin typeface="Cambria Math" panose="02040503050406030204" pitchFamily="18" charset="0"/>
                            </a:rPr>
                            <m:t>2</m:t>
                          </m:r>
                        </m:sup>
                      </m:sSup>
                      <m:r>
                        <a:rPr lang="zh-CN" altLang="en-US" i="1">
                          <a:solidFill>
                            <a:srgbClr val="000000"/>
                          </a:solidFill>
                          <a:latin typeface="Cambria Math" panose="02040503050406030204" pitchFamily="18" charset="0"/>
                        </a:rPr>
                        <m:t>+69</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+27</m:t>
                      </m:r>
                    </m:oMath>
                  </m:oMathPara>
                </a14:m>
                <a:endParaRPr lang="zh-CN" altLang="en-US" dirty="0"/>
              </a:p>
            </p:txBody>
          </p:sp>
        </mc:Choice>
        <mc:Fallback xmlns="">
          <p:sp>
            <p:nvSpPr>
              <p:cNvPr id="29705" name="Object 8"/>
              <p:cNvSpPr txBox="1">
                <a:spLocks noRot="1" noChangeAspect="1" noMove="1" noResize="1" noEditPoints="1" noAdjustHandles="1" noChangeArrowheads="1" noChangeShapeType="1" noTextEdit="1"/>
              </p:cNvSpPr>
              <p:nvPr/>
            </p:nvSpPr>
            <p:spPr bwMode="auto">
              <a:xfrm>
                <a:off x="2582863" y="2255044"/>
                <a:ext cx="3403600" cy="450850"/>
              </a:xfrm>
              <a:prstGeom prst="rect">
                <a:avLst/>
              </a:prstGeom>
              <a:blipFill>
                <a:blip r:embed="rId3"/>
                <a:stretch>
                  <a:fillRect/>
                </a:stretch>
              </a:blipFill>
              <a:ln>
                <a:noFill/>
              </a:ln>
            </p:spPr>
            <p:txBody>
              <a:bodyPr/>
              <a:lstStyle/>
              <a:p>
                <a:r>
                  <a:rPr lang="zh-CN" altLang="en-US">
                    <a:noFill/>
                  </a:rPr>
                  <a:t> </a:t>
                </a:r>
              </a:p>
            </p:txBody>
          </p:sp>
        </mc:Fallback>
      </mc:AlternateContent>
      <p:sp>
        <p:nvSpPr>
          <p:cNvPr id="29706"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mc:AlternateContent xmlns:mc="http://schemas.openxmlformats.org/markup-compatibility/2006" xmlns:a14="http://schemas.microsoft.com/office/drawing/2010/main">
        <mc:Choice Requires="a14">
          <p:sp>
            <p:nvSpPr>
              <p:cNvPr id="29707" name="Object 10"/>
              <p:cNvSpPr txBox="1"/>
              <p:nvPr/>
            </p:nvSpPr>
            <p:spPr bwMode="auto">
              <a:xfrm>
                <a:off x="1728788" y="3132138"/>
                <a:ext cx="755650" cy="368300"/>
              </a:xfrm>
              <a:prstGeom prst="rect">
                <a:avLst/>
              </a:prstGeom>
              <a:noFill/>
              <a:ln>
                <a:noFill/>
              </a:ln>
            </p:spPr>
            <p:txBody>
              <a:bodyPr>
                <a:normAutofit/>
              </a:bodyPr>
              <a:lstStyle/>
              <a:p>
                <a:pPr/>
                <a14:m>
                  <m:oMathPara xmlns:m="http://schemas.openxmlformats.org/officeDocument/2006/math">
                    <m:oMathParaPr>
                      <m:jc m:val="left"/>
                    </m:oMathParaPr>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𝑇</m:t>
                          </m:r>
                        </m:e>
                        <m:sub>
                          <m:r>
                            <a:rPr lang="zh-CN" altLang="en-US" i="1">
                              <a:solidFill>
                                <a:srgbClr val="000000"/>
                              </a:solidFill>
                              <a:latin typeface="Cambria Math" panose="02040503050406030204" pitchFamily="18" charset="0"/>
                            </a:rPr>
                            <m:t>1</m:t>
                          </m:r>
                        </m:sub>
                      </m:sSub>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oMath>
                  </m:oMathPara>
                </a14:m>
                <a:endParaRPr lang="zh-CN" altLang="en-US" dirty="0"/>
              </a:p>
            </p:txBody>
          </p:sp>
        </mc:Choice>
        <mc:Fallback xmlns="">
          <p:sp>
            <p:nvSpPr>
              <p:cNvPr id="29707" name="Object 10"/>
              <p:cNvSpPr txBox="1">
                <a:spLocks noRot="1" noChangeAspect="1" noMove="1" noResize="1" noEditPoints="1" noAdjustHandles="1" noChangeArrowheads="1" noChangeShapeType="1" noTextEdit="1"/>
              </p:cNvSpPr>
              <p:nvPr/>
            </p:nvSpPr>
            <p:spPr bwMode="auto">
              <a:xfrm>
                <a:off x="1728788" y="3132138"/>
                <a:ext cx="755650" cy="368300"/>
              </a:xfrm>
              <a:prstGeom prst="rect">
                <a:avLst/>
              </a:prstGeom>
              <a:blipFill>
                <a:blip r:embed="rId4"/>
                <a:stretch>
                  <a:fillRect b="-15000"/>
                </a:stretch>
              </a:blipFill>
              <a:ln>
                <a:noFill/>
              </a:ln>
            </p:spPr>
            <p:txBody>
              <a:bodyPr/>
              <a:lstStyle/>
              <a:p>
                <a:r>
                  <a:rPr lang="zh-CN" altLang="en-US">
                    <a:noFill/>
                  </a:rPr>
                  <a:t> </a:t>
                </a:r>
              </a:p>
            </p:txBody>
          </p:sp>
        </mc:Fallback>
      </mc:AlternateContent>
      <p:sp>
        <p:nvSpPr>
          <p:cNvPr id="29708"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mc:AlternateContent xmlns:mc="http://schemas.openxmlformats.org/markup-compatibility/2006" xmlns:a14="http://schemas.microsoft.com/office/drawing/2010/main">
        <mc:Choice Requires="a14">
          <p:sp>
            <p:nvSpPr>
              <p:cNvPr id="29709" name="Object 12"/>
              <p:cNvSpPr txBox="1"/>
              <p:nvPr/>
            </p:nvSpPr>
            <p:spPr bwMode="auto">
              <a:xfrm>
                <a:off x="3509963" y="3086100"/>
                <a:ext cx="3370262" cy="439738"/>
              </a:xfrm>
              <a:prstGeom prst="rect">
                <a:avLst/>
              </a:prstGeom>
              <a:noFill/>
              <a:ln>
                <a:noFill/>
              </a:ln>
            </p:spPr>
            <p:txBody>
              <a:bodyPr>
                <a:normAutofit/>
              </a:bodyPr>
              <a:lstStyle/>
              <a:p>
                <a:pPr/>
                <a14:m>
                  <m:oMathPara xmlns:m="http://schemas.openxmlformats.org/officeDocument/2006/math">
                    <m:oMathParaPr>
                      <m:jc m:val="left"/>
                    </m:oMathParaPr>
                    <m:oMath xmlns:m="http://schemas.openxmlformats.org/officeDocument/2006/math">
                      <m:sSubSup>
                        <m:sSubSupPr>
                          <m:ctrlPr>
                            <a:rPr lang="zh-CN" altLang="en-US" i="1" smtClean="0">
                              <a:solidFill>
                                <a:srgbClr val="000000"/>
                              </a:solidFill>
                              <a:latin typeface="Cambria Math" panose="02040503050406030204" pitchFamily="18" charset="0"/>
                            </a:rPr>
                          </m:ctrlPr>
                        </m:sSubSupPr>
                        <m:e>
                          <m:r>
                            <a:rPr lang="zh-CN" altLang="en-US" i="1">
                              <a:solidFill>
                                <a:srgbClr val="000000"/>
                              </a:solidFill>
                              <a:latin typeface="Cambria Math" panose="02040503050406030204" pitchFamily="18" charset="0"/>
                            </a:rPr>
                            <m:t>𝑇</m:t>
                          </m:r>
                        </m:e>
                        <m:sub>
                          <m:r>
                            <a:rPr lang="zh-CN" altLang="en-US" i="1">
                              <a:solidFill>
                                <a:srgbClr val="000000"/>
                              </a:solidFill>
                              <a:latin typeface="Cambria Math" panose="02040503050406030204" pitchFamily="18" charset="0"/>
                            </a:rPr>
                            <m:t>1</m:t>
                          </m:r>
                        </m:sub>
                        <m:sup>
                          <m:r>
                            <a:rPr lang="en-US" altLang="zh-CN" b="0" i="1" smtClean="0">
                              <a:solidFill>
                                <a:srgbClr val="000000"/>
                              </a:solidFill>
                              <a:latin typeface="Cambria Math" panose="02040503050406030204" pitchFamily="18" charset="0"/>
                            </a:rPr>
                            <m:t>∗</m:t>
                          </m:r>
                        </m:sup>
                      </m:sSubSup>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)≈ </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𝑐</m:t>
                          </m:r>
                        </m:e>
                        <m:sub>
                          <m:r>
                            <a:rPr lang="zh-CN" altLang="en-US" i="1">
                              <a:solidFill>
                                <a:srgbClr val="000000"/>
                              </a:solidFill>
                              <a:latin typeface="Cambria Math" panose="02040503050406030204" pitchFamily="18" charset="0"/>
                            </a:rPr>
                            <m:t>1</m:t>
                          </m:r>
                        </m:sub>
                      </m:sSub>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𝑛</m:t>
                          </m:r>
                        </m:e>
                        <m:sup>
                          <m:r>
                            <a:rPr lang="zh-CN" altLang="en-US" i="1">
                              <a:solidFill>
                                <a:srgbClr val="000000"/>
                              </a:solidFill>
                              <a:latin typeface="Cambria Math" panose="02040503050406030204" pitchFamily="18" charset="0"/>
                            </a:rPr>
                            <m:t>3</m:t>
                          </m:r>
                        </m:sup>
                      </m:sSup>
                      <m:r>
                        <a:rPr lang="zh-CN" altLang="en-US" i="1">
                          <a:solidFill>
                            <a:srgbClr val="000000"/>
                          </a:solidFill>
                          <a:latin typeface="Cambria Math" panose="02040503050406030204" pitchFamily="18" charset="0"/>
                        </a:rPr>
                        <m:t>  </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𝑐</m:t>
                          </m:r>
                        </m:e>
                        <m:sub>
                          <m:r>
                            <a:rPr lang="zh-CN" altLang="en-US" i="1">
                              <a:solidFill>
                                <a:srgbClr val="000000"/>
                              </a:solidFill>
                              <a:latin typeface="Cambria Math" panose="02040503050406030204" pitchFamily="18" charset="0"/>
                            </a:rPr>
                            <m:t>1</m:t>
                          </m:r>
                        </m:sub>
                      </m:sSub>
                      <m:r>
                        <a:rPr lang="zh-CN" altLang="en-US" i="1">
                          <a:solidFill>
                            <a:srgbClr val="000000"/>
                          </a:solidFill>
                          <a:latin typeface="Cambria Math" panose="02040503050406030204" pitchFamily="18" charset="0"/>
                        </a:rPr>
                        <m:t>&gt;0</m:t>
                      </m:r>
                    </m:oMath>
                  </m:oMathPara>
                </a14:m>
                <a:endParaRPr lang="zh-CN" altLang="en-US" dirty="0"/>
              </a:p>
            </p:txBody>
          </p:sp>
        </mc:Choice>
        <mc:Fallback xmlns="">
          <p:sp>
            <p:nvSpPr>
              <p:cNvPr id="29709" name="Object 12"/>
              <p:cNvSpPr txBox="1">
                <a:spLocks noRot="1" noChangeAspect="1" noMove="1" noResize="1" noEditPoints="1" noAdjustHandles="1" noChangeArrowheads="1" noChangeShapeType="1" noTextEdit="1"/>
              </p:cNvSpPr>
              <p:nvPr/>
            </p:nvSpPr>
            <p:spPr bwMode="auto">
              <a:xfrm>
                <a:off x="3509963" y="3086100"/>
                <a:ext cx="3370262" cy="439738"/>
              </a:xfrm>
              <a:prstGeom prst="rect">
                <a:avLst/>
              </a:prstGeom>
              <a:blipFill>
                <a:blip r:embed="rId5"/>
                <a:stretch>
                  <a:fillRect b="-12500"/>
                </a:stretch>
              </a:blipFill>
              <a:ln>
                <a:noFill/>
              </a:ln>
            </p:spPr>
            <p:txBody>
              <a:bodyPr/>
              <a:lstStyle/>
              <a:p>
                <a:r>
                  <a:rPr lang="zh-CN" altLang="en-US">
                    <a:noFill/>
                  </a:rPr>
                  <a:t> </a:t>
                </a:r>
              </a:p>
            </p:txBody>
          </p:sp>
        </mc:Fallback>
      </mc:AlternateContent>
      <p:sp>
        <p:nvSpPr>
          <p:cNvPr id="29710" name="Rectangle 15"/>
          <p:cNvSpPr>
            <a:spLocks noChangeArrowheads="1"/>
          </p:cNvSpPr>
          <p:nvPr/>
        </p:nvSpPr>
        <p:spPr bwMode="auto">
          <a:xfrm>
            <a:off x="0" y="32337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9711" name="Rectangle 17"/>
          <p:cNvSpPr>
            <a:spLocks noChangeArrowheads="1"/>
          </p:cNvSpPr>
          <p:nvPr/>
        </p:nvSpPr>
        <p:spPr bwMode="auto">
          <a:xfrm>
            <a:off x="0" y="32527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mc:AlternateContent xmlns:mc="http://schemas.openxmlformats.org/markup-compatibility/2006" xmlns:a14="http://schemas.microsoft.com/office/drawing/2010/main">
        <mc:Choice Requires="a14">
          <p:sp>
            <p:nvSpPr>
              <p:cNvPr id="29712" name="Object 16"/>
              <p:cNvSpPr txBox="1"/>
              <p:nvPr/>
            </p:nvSpPr>
            <p:spPr bwMode="auto">
              <a:xfrm>
                <a:off x="1684338" y="3686175"/>
                <a:ext cx="3584575" cy="717550"/>
              </a:xfrm>
              <a:prstGeom prst="rect">
                <a:avLst/>
              </a:prstGeom>
              <a:noFill/>
              <a:ln>
                <a:noFill/>
              </a:ln>
            </p:spPr>
            <p:txBody>
              <a:bodyPr>
                <a:normAutofit/>
              </a:bodyPr>
              <a:lstStyle/>
              <a:p>
                <a:pPr/>
                <a14:m>
                  <m:oMathPara xmlns:m="http://schemas.openxmlformats.org/officeDocument/2006/math">
                    <m:oMathParaPr>
                      <m:jc m:val="left"/>
                    </m:oMathParaPr>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𝑇</m:t>
                          </m:r>
                        </m:e>
                        <m:sub>
                          <m:r>
                            <a:rPr lang="zh-CN" altLang="en-US" i="1">
                              <a:solidFill>
                                <a:srgbClr val="000000"/>
                              </a:solidFill>
                              <a:latin typeface="Cambria Math" panose="02040503050406030204" pitchFamily="18" charset="0"/>
                            </a:rPr>
                            <m:t>2</m:t>
                          </m:r>
                        </m:sub>
                      </m:sSub>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)≤ </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19</m:t>
                          </m:r>
                        </m:num>
                        <m:den>
                          <m:r>
                            <a:rPr lang="zh-CN" altLang="en-US" i="1">
                              <a:solidFill>
                                <a:srgbClr val="000000"/>
                              </a:solidFill>
                              <a:latin typeface="Cambria Math" panose="02040503050406030204" pitchFamily="18" charset="0"/>
                            </a:rPr>
                            <m:t>15</m:t>
                          </m:r>
                        </m:den>
                      </m:f>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𝑛</m:t>
                          </m:r>
                        </m:e>
                        <m:sup>
                          <m:r>
                            <a:rPr lang="zh-CN" altLang="en-US" i="1">
                              <a:solidFill>
                                <a:srgbClr val="000000"/>
                              </a:solidFill>
                              <a:latin typeface="Cambria Math" panose="02040503050406030204" pitchFamily="18" charset="0"/>
                            </a:rPr>
                            <m:t>2</m:t>
                          </m:r>
                        </m:sup>
                      </m:sSup>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161</m:t>
                          </m:r>
                        </m:num>
                        <m:den>
                          <m:r>
                            <a:rPr lang="zh-CN" altLang="en-US" i="1">
                              <a:solidFill>
                                <a:srgbClr val="000000"/>
                              </a:solidFill>
                              <a:latin typeface="Cambria Math" panose="02040503050406030204" pitchFamily="18" charset="0"/>
                            </a:rPr>
                            <m:t>15</m:t>
                          </m:r>
                        </m:den>
                      </m:f>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+28</m:t>
                      </m:r>
                    </m:oMath>
                  </m:oMathPara>
                </a14:m>
                <a:endParaRPr lang="zh-CN" altLang="en-US" dirty="0"/>
              </a:p>
            </p:txBody>
          </p:sp>
        </mc:Choice>
        <mc:Fallback xmlns="">
          <p:sp>
            <p:nvSpPr>
              <p:cNvPr id="29712" name="Object 16"/>
              <p:cNvSpPr txBox="1">
                <a:spLocks noRot="1" noChangeAspect="1" noMove="1" noResize="1" noEditPoints="1" noAdjustHandles="1" noChangeArrowheads="1" noChangeShapeType="1" noTextEdit="1"/>
              </p:cNvSpPr>
              <p:nvPr/>
            </p:nvSpPr>
            <p:spPr bwMode="auto">
              <a:xfrm>
                <a:off x="1684338" y="3686175"/>
                <a:ext cx="3584575" cy="717550"/>
              </a:xfrm>
              <a:prstGeom prst="rect">
                <a:avLst/>
              </a:prstGeom>
              <a:blipFill>
                <a:blip r:embed="rId6"/>
                <a:stretch>
                  <a:fillRect/>
                </a:stretch>
              </a:blipFill>
              <a:ln>
                <a:noFill/>
              </a:ln>
            </p:spPr>
            <p:txBody>
              <a:bodyPr/>
              <a:lstStyle/>
              <a:p>
                <a:r>
                  <a:rPr lang="zh-CN" altLang="en-US">
                    <a:noFill/>
                  </a:rPr>
                  <a:t> </a:t>
                </a:r>
              </a:p>
            </p:txBody>
          </p:sp>
        </mc:Fallback>
      </mc:AlternateContent>
      <p:sp>
        <p:nvSpPr>
          <p:cNvPr id="29713" name="Rectangle 19"/>
          <p:cNvSpPr>
            <a:spLocks noChangeArrowheads="1"/>
          </p:cNvSpPr>
          <p:nvPr/>
        </p:nvSpPr>
        <p:spPr bwMode="auto">
          <a:xfrm>
            <a:off x="0" y="33099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mc:AlternateContent xmlns:mc="http://schemas.openxmlformats.org/markup-compatibility/2006" xmlns:a14="http://schemas.microsoft.com/office/drawing/2010/main">
        <mc:Choice Requires="a14">
          <p:sp>
            <p:nvSpPr>
              <p:cNvPr id="29714" name="Object 18"/>
              <p:cNvSpPr txBox="1"/>
              <p:nvPr/>
            </p:nvSpPr>
            <p:spPr bwMode="auto">
              <a:xfrm>
                <a:off x="1835150" y="4581525"/>
                <a:ext cx="3484563" cy="476250"/>
              </a:xfrm>
              <a:prstGeom prst="rect">
                <a:avLst/>
              </a:prstGeom>
              <a:noFill/>
              <a:ln>
                <a:noFill/>
              </a:ln>
            </p:spPr>
            <p:txBody>
              <a:bodyPr>
                <a:normAutofit/>
              </a:bodyPr>
              <a:lstStyle/>
              <a:p>
                <a:pPr/>
                <a14:m>
                  <m:oMathPara xmlns:m="http://schemas.openxmlformats.org/officeDocument/2006/math">
                    <m:oMathParaPr>
                      <m:jc m:val="left"/>
                    </m:oMathParaPr>
                    <m:oMath xmlns:m="http://schemas.openxmlformats.org/officeDocument/2006/math">
                      <m:sSubSup>
                        <m:sSubSupPr>
                          <m:ctrlPr>
                            <a:rPr lang="zh-CN" altLang="en-US" i="1" smtClean="0">
                              <a:solidFill>
                                <a:srgbClr val="000000"/>
                              </a:solidFill>
                              <a:latin typeface="Cambria Math" panose="02040503050406030204" pitchFamily="18" charset="0"/>
                            </a:rPr>
                          </m:ctrlPr>
                        </m:sSubSupPr>
                        <m:e>
                          <m:r>
                            <a:rPr lang="zh-CN" altLang="en-US" i="1">
                              <a:solidFill>
                                <a:srgbClr val="000000"/>
                              </a:solidFill>
                              <a:latin typeface="Cambria Math" panose="02040503050406030204" pitchFamily="18" charset="0"/>
                            </a:rPr>
                            <m:t>𝑇</m:t>
                          </m:r>
                        </m:e>
                        <m:sub>
                          <m:r>
                            <a:rPr lang="zh-CN" altLang="en-US" i="1">
                              <a:solidFill>
                                <a:srgbClr val="000000"/>
                              </a:solidFill>
                              <a:latin typeface="Cambria Math" panose="02040503050406030204" pitchFamily="18" charset="0"/>
                            </a:rPr>
                            <m:t>2</m:t>
                          </m:r>
                        </m:sub>
                        <m:sup>
                          <m:r>
                            <a:rPr lang="en-US" altLang="zh-CN" b="0" i="1" smtClean="0">
                              <a:solidFill>
                                <a:srgbClr val="000000"/>
                              </a:solidFill>
                              <a:latin typeface="Cambria Math" panose="02040503050406030204" pitchFamily="18" charset="0"/>
                            </a:rPr>
                            <m:t>∗</m:t>
                          </m:r>
                        </m:sup>
                      </m:sSubSup>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)≈ </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𝑐</m:t>
                          </m:r>
                        </m:e>
                        <m:sub>
                          <m:r>
                            <a:rPr lang="zh-CN" altLang="en-US" i="1">
                              <a:solidFill>
                                <a:srgbClr val="000000"/>
                              </a:solidFill>
                              <a:latin typeface="Cambria Math" panose="02040503050406030204" pitchFamily="18" charset="0"/>
                            </a:rPr>
                            <m:t>2</m:t>
                          </m:r>
                        </m:sub>
                      </m:sSub>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𝑛</m:t>
                          </m:r>
                        </m:e>
                        <m:sup>
                          <m:r>
                            <a:rPr lang="zh-CN" altLang="en-US" i="1">
                              <a:solidFill>
                                <a:srgbClr val="000000"/>
                              </a:solidFill>
                              <a:latin typeface="Cambria Math" panose="02040503050406030204" pitchFamily="18" charset="0"/>
                            </a:rPr>
                            <m:t>2</m:t>
                          </m:r>
                        </m:sup>
                      </m:sSup>
                      <m:r>
                        <a:rPr lang="zh-CN" altLang="en-US" i="1">
                          <a:solidFill>
                            <a:srgbClr val="000000"/>
                          </a:solidFill>
                          <a:latin typeface="Cambria Math" panose="02040503050406030204" pitchFamily="18" charset="0"/>
                        </a:rPr>
                        <m:t>  </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𝑐</m:t>
                          </m:r>
                        </m:e>
                        <m:sub>
                          <m:r>
                            <a:rPr lang="zh-CN" altLang="en-US" i="1">
                              <a:solidFill>
                                <a:srgbClr val="000000"/>
                              </a:solidFill>
                              <a:latin typeface="Cambria Math" panose="02040503050406030204" pitchFamily="18" charset="0"/>
                            </a:rPr>
                            <m:t>2</m:t>
                          </m:r>
                        </m:sub>
                      </m:sSub>
                      <m:r>
                        <a:rPr lang="zh-CN" altLang="en-US" i="1">
                          <a:solidFill>
                            <a:srgbClr val="000000"/>
                          </a:solidFill>
                          <a:latin typeface="Cambria Math" panose="02040503050406030204" pitchFamily="18" charset="0"/>
                        </a:rPr>
                        <m:t>&gt;0</m:t>
                      </m:r>
                    </m:oMath>
                  </m:oMathPara>
                </a14:m>
                <a:endParaRPr lang="zh-CN" altLang="en-US" dirty="0"/>
              </a:p>
            </p:txBody>
          </p:sp>
        </mc:Choice>
        <mc:Fallback xmlns="">
          <p:sp>
            <p:nvSpPr>
              <p:cNvPr id="29714" name="Object 18"/>
              <p:cNvSpPr txBox="1">
                <a:spLocks noRot="1" noChangeAspect="1" noMove="1" noResize="1" noEditPoints="1" noAdjustHandles="1" noChangeArrowheads="1" noChangeShapeType="1" noTextEdit="1"/>
              </p:cNvSpPr>
              <p:nvPr/>
            </p:nvSpPr>
            <p:spPr bwMode="auto">
              <a:xfrm>
                <a:off x="1835150" y="4581525"/>
                <a:ext cx="3484563" cy="476250"/>
              </a:xfrm>
              <a:prstGeom prst="rect">
                <a:avLst/>
              </a:prstGeom>
              <a:blipFill>
                <a:blip r:embed="rId7"/>
                <a:stretch>
                  <a:fillRect t="-1282" b="-3846"/>
                </a:stretch>
              </a:blipFill>
              <a:ln>
                <a:noFill/>
              </a:ln>
            </p:spPr>
            <p:txBody>
              <a:bodyPr/>
              <a:lstStyle/>
              <a:p>
                <a:r>
                  <a:rPr lang="zh-CN" altLang="en-US">
                    <a:noFill/>
                  </a:rPr>
                  <a:t> </a:t>
                </a:r>
              </a:p>
            </p:txBody>
          </p:sp>
        </mc:Fallback>
      </mc:AlternateContent>
      <p:sp>
        <p:nvSpPr>
          <p:cNvPr id="29715" name="Rectangle 21"/>
          <p:cNvSpPr>
            <a:spLocks noChangeArrowheads="1"/>
          </p:cNvSpPr>
          <p:nvPr/>
        </p:nvSpPr>
        <p:spPr bwMode="auto">
          <a:xfrm>
            <a:off x="468313" y="32527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mc:AlternateContent xmlns:mc="http://schemas.openxmlformats.org/markup-compatibility/2006" xmlns:a14="http://schemas.microsoft.com/office/drawing/2010/main">
        <mc:Choice Requires="a14">
          <p:sp>
            <p:nvSpPr>
              <p:cNvPr id="29716" name="Object 20"/>
              <p:cNvSpPr txBox="1"/>
              <p:nvPr/>
            </p:nvSpPr>
            <p:spPr bwMode="auto">
              <a:xfrm>
                <a:off x="1790700" y="5292725"/>
                <a:ext cx="3200400" cy="787400"/>
              </a:xfrm>
              <a:prstGeom prst="rect">
                <a:avLst/>
              </a:prstGeom>
              <a:noFill/>
              <a:ln>
                <a:noFill/>
              </a:ln>
            </p:spPr>
            <p:txBody>
              <a:bodyPr>
                <a:normAutofit/>
              </a:bodyPr>
              <a:lstStyle/>
              <a:p>
                <a:pPr/>
                <a14:m>
                  <m:oMathPara xmlns:m="http://schemas.openxmlformats.org/officeDocument/2006/math">
                    <m:oMathParaPr>
                      <m:jc m:val="left"/>
                    </m:oMathParaPr>
                    <m:oMath xmlns:m="http://schemas.openxmlformats.org/officeDocument/2006/math">
                      <m:sSubSup>
                        <m:sSubSupPr>
                          <m:ctrlPr>
                            <a:rPr lang="zh-CN" altLang="en-US" i="1" smtClean="0">
                              <a:solidFill>
                                <a:srgbClr val="000000"/>
                              </a:solidFill>
                              <a:latin typeface="Cambria Math" panose="02040503050406030204" pitchFamily="18" charset="0"/>
                            </a:rPr>
                          </m:ctrlPr>
                        </m:sSubSupPr>
                        <m:e>
                          <m:r>
                            <a:rPr lang="zh-CN" altLang="en-US" i="1">
                              <a:solidFill>
                                <a:srgbClr val="000000"/>
                              </a:solidFill>
                              <a:latin typeface="Cambria Math" panose="02040503050406030204" pitchFamily="18" charset="0"/>
                            </a:rPr>
                            <m:t>𝑇</m:t>
                          </m:r>
                        </m:e>
                        <m:sub>
                          <m:r>
                            <a:rPr lang="zh-CN" altLang="en-US" i="1">
                              <a:solidFill>
                                <a:srgbClr val="000000"/>
                              </a:solidFill>
                              <a:latin typeface="Cambria Math" panose="02040503050406030204" pitchFamily="18" charset="0"/>
                            </a:rPr>
                            <m:t>1</m:t>
                          </m:r>
                        </m:sub>
                        <m:sup>
                          <m:r>
                            <a:rPr lang="en-US" altLang="zh-CN" b="0" i="1" smtClean="0">
                              <a:solidFill>
                                <a:srgbClr val="000000"/>
                              </a:solidFill>
                              <a:latin typeface="Cambria Math" panose="02040503050406030204" pitchFamily="18" charset="0"/>
                            </a:rPr>
                            <m:t>∗</m:t>
                          </m:r>
                        </m:sup>
                      </m:sSubSup>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sSubSup>
                        <m:sSubSupPr>
                          <m:ctrlPr>
                            <a:rPr lang="zh-CN" altLang="en-US" i="1">
                              <a:solidFill>
                                <a:srgbClr val="000000"/>
                              </a:solidFill>
                              <a:latin typeface="Cambria Math" panose="02040503050406030204" pitchFamily="18" charset="0"/>
                            </a:rPr>
                          </m:ctrlPr>
                        </m:sSubSupPr>
                        <m:e>
                          <m:r>
                            <a:rPr lang="zh-CN" altLang="en-US" i="1">
                              <a:solidFill>
                                <a:srgbClr val="000000"/>
                              </a:solidFill>
                              <a:latin typeface="Cambria Math" panose="02040503050406030204" pitchFamily="18" charset="0"/>
                            </a:rPr>
                            <m:t>𝑇</m:t>
                          </m:r>
                        </m:e>
                        <m:sub>
                          <m:r>
                            <a:rPr lang="zh-CN" altLang="en-US" i="1">
                              <a:solidFill>
                                <a:srgbClr val="000000"/>
                              </a:solidFill>
                              <a:latin typeface="Cambria Math" panose="02040503050406030204" pitchFamily="18" charset="0"/>
                            </a:rPr>
                            <m:t>2</m:t>
                          </m:r>
                        </m:sub>
                        <m:sup>
                          <m:r>
                            <a:rPr lang="zh-CN" altLang="en-US" i="1">
                              <a:solidFill>
                                <a:srgbClr val="000000"/>
                              </a:solidFill>
                              <a:latin typeface="Cambria Math" panose="02040503050406030204" pitchFamily="18" charset="0"/>
                            </a:rPr>
                            <m:t>′</m:t>
                          </m:r>
                        </m:sup>
                      </m:sSubSup>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𝑐</m:t>
                              </m:r>
                            </m:e>
                            <m:sub>
                              <m:r>
                                <a:rPr lang="zh-CN" altLang="en-US" i="1">
                                  <a:solidFill>
                                    <a:srgbClr val="000000"/>
                                  </a:solidFill>
                                  <a:latin typeface="Cambria Math" panose="02040503050406030204" pitchFamily="18" charset="0"/>
                                </a:rPr>
                                <m:t>1</m:t>
                              </m:r>
                            </m:sub>
                          </m:sSub>
                        </m:num>
                        <m:den>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𝑐</m:t>
                              </m:r>
                            </m:e>
                            <m:sub>
                              <m:r>
                                <a:rPr lang="zh-CN" altLang="en-US" i="1">
                                  <a:solidFill>
                                    <a:srgbClr val="000000"/>
                                  </a:solidFill>
                                  <a:latin typeface="Cambria Math" panose="02040503050406030204" pitchFamily="18" charset="0"/>
                                </a:rPr>
                                <m:t>2</m:t>
                              </m:r>
                            </m:sub>
                          </m:sSub>
                        </m:den>
                      </m:f>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≈  </m:t>
                      </m:r>
                      <m:r>
                        <a:rPr lang="zh-CN" altLang="en-US" i="1">
                          <a:solidFill>
                            <a:srgbClr val="000000"/>
                          </a:solidFill>
                          <a:latin typeface="Cambria Math" panose="02040503050406030204" pitchFamily="18" charset="0"/>
                        </a:rPr>
                        <m:t>𝑛</m:t>
                      </m:r>
                    </m:oMath>
                  </m:oMathPara>
                </a14:m>
                <a:endParaRPr lang="zh-CN" altLang="en-US" dirty="0"/>
              </a:p>
            </p:txBody>
          </p:sp>
        </mc:Choice>
        <mc:Fallback xmlns="">
          <p:sp>
            <p:nvSpPr>
              <p:cNvPr id="29716" name="Object 20"/>
              <p:cNvSpPr txBox="1">
                <a:spLocks noRot="1" noChangeAspect="1" noMove="1" noResize="1" noEditPoints="1" noAdjustHandles="1" noChangeArrowheads="1" noChangeShapeType="1" noTextEdit="1"/>
              </p:cNvSpPr>
              <p:nvPr/>
            </p:nvSpPr>
            <p:spPr bwMode="auto">
              <a:xfrm>
                <a:off x="1790700" y="5292725"/>
                <a:ext cx="3200400" cy="787400"/>
              </a:xfrm>
              <a:prstGeom prst="rect">
                <a:avLst/>
              </a:prstGeom>
              <a:blipFill>
                <a:blip r:embed="rId8"/>
                <a:stretch>
                  <a:fillRect/>
                </a:stretch>
              </a:blipFill>
              <a:ln>
                <a:noFill/>
              </a:ln>
            </p:spPr>
            <p:txBody>
              <a:bodyPr/>
              <a:lstStyle/>
              <a:p>
                <a:r>
                  <a:rPr lang="zh-CN" altLang="en-US">
                    <a:noFill/>
                  </a:rPr>
                  <a:t> </a:t>
                </a:r>
              </a:p>
            </p:txBody>
          </p:sp>
        </mc:Fallback>
      </mc:AlternateContent>
      <p:sp>
        <p:nvSpPr>
          <p:cNvPr id="2" name="圆角矩形标注 1"/>
          <p:cNvSpPr/>
          <p:nvPr/>
        </p:nvSpPr>
        <p:spPr>
          <a:xfrm>
            <a:off x="5845175" y="2214563"/>
            <a:ext cx="2590800" cy="587375"/>
          </a:xfrm>
          <a:prstGeom prst="wedgeRoundRectCallout">
            <a:avLst>
              <a:gd name="adj1" fmla="val -65625"/>
              <a:gd name="adj2" fmla="val 13674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lang="zh-CN" altLang="en-US" sz="2800" b="1">
                <a:solidFill>
                  <a:prstClr val="white"/>
                </a:solidFill>
              </a:rPr>
              <a:t>阶为</a:t>
            </a:r>
            <a:r>
              <a:rPr lang="en-US" altLang="zh-CN" sz="2800" b="1">
                <a:solidFill>
                  <a:prstClr val="white"/>
                </a:solidFill>
              </a:rPr>
              <a:t>n</a:t>
            </a:r>
            <a:r>
              <a:rPr lang="en-US" altLang="zh-CN" sz="2800" b="1" baseline="30000">
                <a:solidFill>
                  <a:prstClr val="white"/>
                </a:solidFill>
              </a:rPr>
              <a:t>3</a:t>
            </a:r>
            <a:endParaRPr lang="zh-CN" altLang="en-US" sz="2800" b="1" baseline="30000" dirty="0">
              <a:solidFill>
                <a:prstClr val="white"/>
              </a:solidFill>
            </a:endParaRPr>
          </a:p>
        </p:txBody>
      </p:sp>
      <p:sp>
        <p:nvSpPr>
          <p:cNvPr id="22" name="圆角矩形标注 21"/>
          <p:cNvSpPr/>
          <p:nvPr/>
        </p:nvSpPr>
        <p:spPr>
          <a:xfrm>
            <a:off x="4284663" y="3644900"/>
            <a:ext cx="2590800" cy="585788"/>
          </a:xfrm>
          <a:prstGeom prst="wedgeRoundRectCallout">
            <a:avLst>
              <a:gd name="adj1" fmla="val -65625"/>
              <a:gd name="adj2" fmla="val 13674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lang="zh-CN" altLang="en-US" sz="2800" b="1">
                <a:solidFill>
                  <a:prstClr val="white"/>
                </a:solidFill>
              </a:rPr>
              <a:t>阶为</a:t>
            </a:r>
            <a:r>
              <a:rPr lang="en-US" altLang="zh-CN" sz="2800" b="1">
                <a:solidFill>
                  <a:prstClr val="white"/>
                </a:solidFill>
              </a:rPr>
              <a:t>n</a:t>
            </a:r>
            <a:r>
              <a:rPr lang="en-US" altLang="zh-CN" sz="2800" b="1" baseline="30000">
                <a:solidFill>
                  <a:prstClr val="white"/>
                </a:solidFill>
              </a:rPr>
              <a:t>2</a:t>
            </a:r>
            <a:endParaRPr lang="zh-CN" altLang="en-US" sz="2800" b="1" baseline="30000" dirty="0">
              <a:solidFill>
                <a:prstClr val="white"/>
              </a:solidFill>
            </a:endParaRPr>
          </a:p>
        </p:txBody>
      </p:sp>
    </p:spTree>
    <p:extLst>
      <p:ext uri="{BB962C8B-B14F-4D97-AF65-F5344CB8AC3E}">
        <p14:creationId xmlns:p14="http://schemas.microsoft.com/office/powerpoint/2010/main" val="2752659530"/>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4802"/>
                                        </p:tgtEl>
                                        <p:attrNameLst>
                                          <p:attrName>style.visibility</p:attrName>
                                        </p:attrNameLst>
                                      </p:cBhvr>
                                      <p:to>
                                        <p:strVal val="visible"/>
                                      </p:to>
                                    </p:set>
                                    <p:animEffect transition="in" filter="fade">
                                      <p:cBhvr>
                                        <p:cTn id="7" dur="2000"/>
                                        <p:tgtEl>
                                          <p:spTgt spid="20480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4803"/>
                                        </p:tgtEl>
                                        <p:attrNameLst>
                                          <p:attrName>style.visibility</p:attrName>
                                        </p:attrNameLst>
                                      </p:cBhvr>
                                      <p:to>
                                        <p:strVal val="visible"/>
                                      </p:to>
                                    </p:set>
                                    <p:animEffect transition="in" filter="fade">
                                      <p:cBhvr>
                                        <p:cTn id="10" dur="2000"/>
                                        <p:tgtEl>
                                          <p:spTgt spid="204803"/>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02" grpId="0"/>
      <p:bldP spid="204803" grpId="0"/>
      <p:bldP spid="2" grpId="0" animBg="1"/>
      <p:bldP spid="2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457200" y="332656"/>
            <a:ext cx="8229600" cy="1143000"/>
          </a:xfrm>
        </p:spPr>
        <p:txBody>
          <a:bodyPr/>
          <a:lstStyle/>
          <a:p>
            <a:r>
              <a:rPr lang="en-US" altLang="zh-CN" dirty="0"/>
              <a:t>1.2.4 </a:t>
            </a:r>
            <a:r>
              <a:rPr lang="zh-CN" altLang="en-US" dirty="0"/>
              <a:t>算法时间复杂度的定义</a:t>
            </a:r>
          </a:p>
        </p:txBody>
      </p:sp>
      <mc:AlternateContent xmlns:mc="http://schemas.openxmlformats.org/markup-compatibility/2006" xmlns:a14="http://schemas.microsoft.com/office/drawing/2010/main">
        <mc:Choice Requires="a14">
          <p:sp>
            <p:nvSpPr>
              <p:cNvPr id="5" name="内容占位符 4"/>
              <p:cNvSpPr>
                <a:spLocks noGrp="1"/>
              </p:cNvSpPr>
              <p:nvPr>
                <p:ph idx="1"/>
              </p:nvPr>
            </p:nvSpPr>
            <p:spPr>
              <a:xfrm>
                <a:off x="179512" y="1196752"/>
                <a:ext cx="8784976" cy="5544616"/>
              </a:xfrm>
            </p:spPr>
            <p:txBody>
              <a:bodyPr>
                <a:normAutofit/>
              </a:bodyPr>
              <a:lstStyle/>
              <a:p>
                <a:pPr marL="0" indent="0" eaLnBrk="1" hangingPunct="1">
                  <a:lnSpc>
                    <a:spcPct val="150000"/>
                  </a:lnSpc>
                  <a:buNone/>
                </a:pPr>
                <a:r>
                  <a:rPr lang="zh-CN" altLang="en-US" sz="2400" dirty="0"/>
                  <a:t>时间复杂度并不具体表示代码真正的执行时间，而是表示代码执行时间随数据规模增长 的变化趋势，所以也叫作渐进时间复杂度，我们一般用渐近时间复杂度衡量时间复杂度。 </a:t>
                </a:r>
                <a:endParaRPr lang="en-US" altLang="zh-CN" sz="2400" dirty="0"/>
              </a:p>
              <a:p>
                <a:pPr marL="0" indent="0" eaLnBrk="1" hangingPunct="1">
                  <a:lnSpc>
                    <a:spcPct val="150000"/>
                  </a:lnSpc>
                  <a:buNone/>
                </a:pPr>
                <a:r>
                  <a:rPr lang="zh-CN" altLang="en-US" sz="2400" dirty="0"/>
                  <a:t>定义：设算法的执行时间为</a:t>
                </a:r>
                <a14:m>
                  <m:oMath xmlns:m="http://schemas.openxmlformats.org/officeDocument/2006/math">
                    <m:r>
                      <a:rPr lang="en-US" altLang="zh-CN" sz="2400">
                        <a:latin typeface="Cambria Math" panose="02040503050406030204" pitchFamily="18" charset="0"/>
                      </a:rPr>
                      <m:t>𝑻</m:t>
                    </m:r>
                    <m:r>
                      <a:rPr lang="en-US" altLang="zh-CN" sz="2400">
                        <a:latin typeface="Cambria Math" panose="02040503050406030204" pitchFamily="18" charset="0"/>
                      </a:rPr>
                      <m:t>(</m:t>
                    </m:r>
                    <m:r>
                      <a:rPr lang="en-US" altLang="zh-CN" sz="2400">
                        <a:latin typeface="Cambria Math" panose="02040503050406030204" pitchFamily="18" charset="0"/>
                      </a:rPr>
                      <m:t>𝒏</m:t>
                    </m:r>
                    <m:r>
                      <a:rPr lang="en-US" altLang="zh-CN" sz="2400">
                        <a:latin typeface="Cambria Math" panose="02040503050406030204" pitchFamily="18" charset="0"/>
                      </a:rPr>
                      <m:t>)</m:t>
                    </m:r>
                  </m:oMath>
                </a14:m>
                <a:r>
                  <a:rPr lang="zh-CN" altLang="en-US" sz="2400" dirty="0"/>
                  <a:t> ，如果存在 </a:t>
                </a:r>
                <a14:m>
                  <m:oMath xmlns:m="http://schemas.openxmlformats.org/officeDocument/2006/math">
                    <m:sSup>
                      <m:sSupPr>
                        <m:ctrlPr>
                          <a:rPr lang="en-US" altLang="zh-CN" sz="2400" i="1">
                            <a:latin typeface="Cambria Math" panose="02040503050406030204" pitchFamily="18" charset="0"/>
                          </a:rPr>
                        </m:ctrlPr>
                      </m:sSupPr>
                      <m:e>
                        <m:r>
                          <a:rPr lang="en-US" altLang="zh-CN" sz="2400">
                            <a:latin typeface="Cambria Math" panose="02040503050406030204" pitchFamily="18" charset="0"/>
                          </a:rPr>
                          <m:t>𝑻</m:t>
                        </m:r>
                      </m:e>
                      <m:sup>
                        <m:r>
                          <a:rPr lang="en-US" altLang="zh-CN" sz="2400">
                            <a:latin typeface="Cambria Math" panose="02040503050406030204" pitchFamily="18" charset="0"/>
                          </a:rPr>
                          <m:t>∗</m:t>
                        </m:r>
                      </m:sup>
                    </m:sSup>
                    <m:r>
                      <a:rPr lang="en-US" altLang="zh-CN" sz="2400">
                        <a:latin typeface="Cambria Math" panose="02040503050406030204" pitchFamily="18" charset="0"/>
                      </a:rPr>
                      <m:t>(</m:t>
                    </m:r>
                    <m:r>
                      <a:rPr lang="en-US" altLang="zh-CN" sz="2400">
                        <a:latin typeface="Cambria Math" panose="02040503050406030204" pitchFamily="18" charset="0"/>
                      </a:rPr>
                      <m:t>𝒏</m:t>
                    </m:r>
                    <m:r>
                      <a:rPr lang="en-US" altLang="zh-CN" sz="2400">
                        <a:latin typeface="Cambria Math" panose="02040503050406030204" pitchFamily="18" charset="0"/>
                      </a:rPr>
                      <m:t>)</m:t>
                    </m:r>
                  </m:oMath>
                </a14:m>
                <a:r>
                  <a:rPr lang="zh-CN" altLang="en-US" sz="2400" dirty="0"/>
                  <a:t>，使得</a:t>
                </a:r>
                <a:endParaRPr lang="en-US" altLang="zh-CN" sz="2400" dirty="0"/>
              </a:p>
              <a:p>
                <a:pPr marL="0" indent="0" eaLnBrk="1" hangingPunct="1">
                  <a:lnSpc>
                    <a:spcPct val="150000"/>
                  </a:lnSpc>
                  <a:buNone/>
                </a:pPr>
                <a14:m>
                  <m:oMathPara xmlns:m="http://schemas.openxmlformats.org/officeDocument/2006/math">
                    <m:oMathParaPr>
                      <m:jc m:val="centerGroup"/>
                    </m:oMathParaPr>
                    <m:oMath xmlns:m="http://schemas.openxmlformats.org/officeDocument/2006/math">
                      <m:func>
                        <m:funcPr>
                          <m:ctrlPr>
                            <a:rPr lang="en-US" altLang="zh-CN" sz="2400" i="1">
                              <a:latin typeface="Cambria Math" panose="02040503050406030204" pitchFamily="18" charset="0"/>
                            </a:rPr>
                          </m:ctrlPr>
                        </m:funcPr>
                        <m:fName>
                          <m:limLow>
                            <m:limLowPr>
                              <m:ctrlPr>
                                <a:rPr lang="en-US" altLang="zh-CN" sz="2400" i="1">
                                  <a:latin typeface="Cambria Math" panose="02040503050406030204" pitchFamily="18" charset="0"/>
                                </a:rPr>
                              </m:ctrlPr>
                            </m:limLowPr>
                            <m:e>
                              <m:r>
                                <m:rPr>
                                  <m:sty m:val="p"/>
                                </m:rPr>
                                <a:rPr lang="en-US" altLang="zh-CN" sz="2400">
                                  <a:latin typeface="Cambria Math" panose="02040503050406030204" pitchFamily="18" charset="0"/>
                                </a:rPr>
                                <m:t>lim</m:t>
                              </m:r>
                            </m:e>
                            <m:lim>
                              <m:r>
                                <a:rPr lang="zh-CN" altLang="en-US" sz="2400">
                                  <a:latin typeface="Cambria Math" panose="02040503050406030204" pitchFamily="18" charset="0"/>
                                </a:rPr>
                                <m:t>𝜶</m:t>
                              </m:r>
                              <m:r>
                                <a:rPr lang="zh-CN" altLang="en-US" sz="2400">
                                  <a:latin typeface="Cambria Math" panose="02040503050406030204" pitchFamily="18" charset="0"/>
                                </a:rPr>
                                <m:t>→∞</m:t>
                              </m:r>
                            </m:lim>
                          </m:limLow>
                        </m:fName>
                        <m:e>
                          <m:f>
                            <m:fPr>
                              <m:ctrlPr>
                                <a:rPr lang="en-US" altLang="zh-CN" sz="2400" i="1">
                                  <a:latin typeface="Cambria Math" panose="02040503050406030204" pitchFamily="18" charset="0"/>
                                </a:rPr>
                              </m:ctrlPr>
                            </m:fPr>
                            <m:num>
                              <m:r>
                                <a:rPr lang="en-US" altLang="zh-CN" sz="2400">
                                  <a:latin typeface="Cambria Math" panose="02040503050406030204" pitchFamily="18" charset="0"/>
                                </a:rPr>
                                <m:t>𝑻</m:t>
                              </m:r>
                              <m:d>
                                <m:dPr>
                                  <m:ctrlPr>
                                    <a:rPr lang="en-US" altLang="zh-CN" sz="2400" i="1">
                                      <a:latin typeface="Cambria Math" panose="02040503050406030204" pitchFamily="18" charset="0"/>
                                    </a:rPr>
                                  </m:ctrlPr>
                                </m:dPr>
                                <m:e>
                                  <m:r>
                                    <a:rPr lang="en-US" altLang="zh-CN" sz="2400">
                                      <a:latin typeface="Cambria Math" panose="02040503050406030204" pitchFamily="18" charset="0"/>
                                    </a:rPr>
                                    <m:t>𝒏</m:t>
                                  </m:r>
                                </m:e>
                              </m:d>
                              <m:r>
                                <a:rPr lang="en-US" altLang="zh-CN" sz="2400">
                                  <a:latin typeface="Cambria Math" panose="02040503050406030204" pitchFamily="18" charset="0"/>
                                </a:rPr>
                                <m:t>−</m:t>
                              </m:r>
                              <m:sSup>
                                <m:sSupPr>
                                  <m:ctrlPr>
                                    <a:rPr lang="en-US" altLang="zh-CN" sz="2400" i="1">
                                      <a:latin typeface="Cambria Math" panose="02040503050406030204" pitchFamily="18" charset="0"/>
                                    </a:rPr>
                                  </m:ctrlPr>
                                </m:sSupPr>
                                <m:e>
                                  <m:r>
                                    <a:rPr lang="en-US" altLang="zh-CN" sz="2400">
                                      <a:latin typeface="Cambria Math" panose="02040503050406030204" pitchFamily="18" charset="0"/>
                                    </a:rPr>
                                    <m:t>𝑻</m:t>
                                  </m:r>
                                </m:e>
                                <m:sup>
                                  <m:r>
                                    <a:rPr lang="en-US" altLang="zh-CN" sz="2400">
                                      <a:latin typeface="Cambria Math" panose="02040503050406030204" pitchFamily="18" charset="0"/>
                                    </a:rPr>
                                    <m:t>∗</m:t>
                                  </m:r>
                                </m:sup>
                              </m:sSup>
                              <m:r>
                                <a:rPr lang="en-US" altLang="zh-CN" sz="2400">
                                  <a:latin typeface="Cambria Math" panose="02040503050406030204" pitchFamily="18" charset="0"/>
                                </a:rPr>
                                <m:t>(</m:t>
                              </m:r>
                              <m:r>
                                <a:rPr lang="en-US" altLang="zh-CN" sz="2400">
                                  <a:latin typeface="Cambria Math" panose="02040503050406030204" pitchFamily="18" charset="0"/>
                                </a:rPr>
                                <m:t>𝒏</m:t>
                              </m:r>
                              <m:r>
                                <a:rPr lang="en-US" altLang="zh-CN" sz="2400">
                                  <a:latin typeface="Cambria Math" panose="02040503050406030204" pitchFamily="18" charset="0"/>
                                </a:rPr>
                                <m:t>)</m:t>
                              </m:r>
                            </m:num>
                            <m:den>
                              <m:r>
                                <a:rPr lang="en-US" altLang="zh-CN" sz="2400">
                                  <a:latin typeface="Cambria Math" panose="02040503050406030204" pitchFamily="18" charset="0"/>
                                </a:rPr>
                                <m:t>𝑻</m:t>
                              </m:r>
                              <m:d>
                                <m:dPr>
                                  <m:ctrlPr>
                                    <a:rPr lang="en-US" altLang="zh-CN" sz="2400" i="1">
                                      <a:latin typeface="Cambria Math" panose="02040503050406030204" pitchFamily="18" charset="0"/>
                                    </a:rPr>
                                  </m:ctrlPr>
                                </m:dPr>
                                <m:e>
                                  <m:r>
                                    <a:rPr lang="en-US" altLang="zh-CN" sz="2400">
                                      <a:latin typeface="Cambria Math" panose="02040503050406030204" pitchFamily="18" charset="0"/>
                                    </a:rPr>
                                    <m:t>𝒏</m:t>
                                  </m:r>
                                </m:e>
                              </m:d>
                            </m:den>
                          </m:f>
                          <m:r>
                            <a:rPr lang="en-US" altLang="zh-CN" sz="2400">
                              <a:latin typeface="Cambria Math" panose="02040503050406030204" pitchFamily="18" charset="0"/>
                            </a:rPr>
                            <m:t>=</m:t>
                          </m:r>
                          <m:r>
                            <a:rPr lang="en-US" altLang="zh-CN" sz="2400">
                              <a:latin typeface="Cambria Math" panose="02040503050406030204" pitchFamily="18" charset="0"/>
                            </a:rPr>
                            <m:t>𝟎</m:t>
                          </m:r>
                        </m:e>
                      </m:func>
                    </m:oMath>
                  </m:oMathPara>
                </a14:m>
                <a:endParaRPr lang="en-US" altLang="zh-CN" sz="2400" dirty="0"/>
              </a:p>
              <a:p>
                <a:pPr marL="0" indent="0" eaLnBrk="1" hangingPunct="1">
                  <a:lnSpc>
                    <a:spcPct val="150000"/>
                  </a:lnSpc>
                  <a:buNone/>
                </a:pPr>
                <a:r>
                  <a:rPr lang="zh-CN" altLang="en-US" sz="2400" dirty="0"/>
                  <a:t>称 </a:t>
                </a:r>
                <a14:m>
                  <m:oMath xmlns:m="http://schemas.openxmlformats.org/officeDocument/2006/math">
                    <m:sSup>
                      <m:sSupPr>
                        <m:ctrlPr>
                          <a:rPr lang="en-US" altLang="zh-CN" sz="2400" i="1" smtClean="0">
                            <a:latin typeface="Cambria Math" panose="02040503050406030204" pitchFamily="18" charset="0"/>
                          </a:rPr>
                        </m:ctrlPr>
                      </m:sSupPr>
                      <m:e>
                        <m:r>
                          <a:rPr lang="en-US" altLang="zh-CN" sz="2400">
                            <a:latin typeface="Cambria Math" panose="02040503050406030204" pitchFamily="18" charset="0"/>
                          </a:rPr>
                          <m:t>𝑻</m:t>
                        </m:r>
                      </m:e>
                      <m:sup>
                        <m:r>
                          <a:rPr lang="en-US" altLang="zh-CN" sz="2400">
                            <a:latin typeface="Cambria Math" panose="02040503050406030204" pitchFamily="18" charset="0"/>
                          </a:rPr>
                          <m:t>∗</m:t>
                        </m:r>
                      </m:sup>
                    </m:sSup>
                    <m:r>
                      <a:rPr lang="en-US" altLang="zh-CN" sz="2400">
                        <a:latin typeface="Cambria Math" panose="02040503050406030204" pitchFamily="18" charset="0"/>
                      </a:rPr>
                      <m:t>(</m:t>
                    </m:r>
                    <m:r>
                      <a:rPr lang="en-US" altLang="zh-CN" sz="2400">
                        <a:latin typeface="Cambria Math" panose="02040503050406030204" pitchFamily="18" charset="0"/>
                      </a:rPr>
                      <m:t>𝒏</m:t>
                    </m:r>
                    <m:r>
                      <a:rPr lang="en-US" altLang="zh-CN" sz="2400">
                        <a:latin typeface="Cambria Math" panose="02040503050406030204" pitchFamily="18" charset="0"/>
                      </a:rPr>
                      <m:t>)</m:t>
                    </m:r>
                  </m:oMath>
                </a14:m>
                <a:r>
                  <a:rPr lang="zh-CN" altLang="en-US" sz="2400" dirty="0"/>
                  <a:t>为算法的渐近时间复杂度。</a:t>
                </a:r>
                <a:endParaRPr lang="en-US" altLang="zh-CN" sz="2400" dirty="0"/>
              </a:p>
            </p:txBody>
          </p:sp>
        </mc:Choice>
        <mc:Fallback xmlns="">
          <p:sp>
            <p:nvSpPr>
              <p:cNvPr id="5" name="内容占位符 4"/>
              <p:cNvSpPr>
                <a:spLocks noGrp="1" noRot="1" noChangeAspect="1" noMove="1" noResize="1" noEditPoints="1" noAdjustHandles="1" noChangeArrowheads="1" noChangeShapeType="1" noTextEdit="1"/>
              </p:cNvSpPr>
              <p:nvPr>
                <p:ph idx="1"/>
              </p:nvPr>
            </p:nvSpPr>
            <p:spPr>
              <a:xfrm>
                <a:off x="179512" y="1196752"/>
                <a:ext cx="8784976" cy="5544616"/>
              </a:xfrm>
              <a:blipFill>
                <a:blip r:embed="rId2"/>
                <a:stretch>
                  <a:fillRect l="-1040" r="-97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30522362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zh-CN" altLang="en-US" sz="2800" b="1"/>
              <a:t>算法</a:t>
            </a:r>
            <a:r>
              <a:rPr lang="en-US" altLang="zh-CN" sz="2800" b="1"/>
              <a:t>(Algorithm)</a:t>
            </a:r>
          </a:p>
        </p:txBody>
      </p:sp>
      <p:sp>
        <p:nvSpPr>
          <p:cNvPr id="10243" name="Rectangle 3"/>
          <p:cNvSpPr>
            <a:spLocks noGrp="1" noChangeArrowheads="1"/>
          </p:cNvSpPr>
          <p:nvPr>
            <p:ph idx="1"/>
          </p:nvPr>
        </p:nvSpPr>
        <p:spPr>
          <a:xfrm>
            <a:off x="611560" y="1196752"/>
            <a:ext cx="8229600" cy="4824412"/>
          </a:xfrm>
        </p:spPr>
        <p:txBody>
          <a:bodyPr/>
          <a:lstStyle/>
          <a:p>
            <a:pPr marL="0" indent="0" eaLnBrk="1" hangingPunct="1">
              <a:lnSpc>
                <a:spcPct val="150000"/>
              </a:lnSpc>
              <a:buNone/>
            </a:pPr>
            <a:r>
              <a:rPr lang="zh-CN" altLang="en-US" sz="2400" dirty="0"/>
              <a:t>算法是指解决问题的一种方法，或者说算法是若干指令的有穷序列。算法满足以下性质：</a:t>
            </a:r>
          </a:p>
          <a:p>
            <a:pPr eaLnBrk="1" hangingPunct="1">
              <a:lnSpc>
                <a:spcPct val="150000"/>
              </a:lnSpc>
            </a:pPr>
            <a:r>
              <a:rPr lang="zh-CN" altLang="en-US" sz="2400" dirty="0"/>
              <a:t>（</a:t>
            </a:r>
            <a:r>
              <a:rPr lang="en-US" altLang="zh-CN" sz="2400" dirty="0"/>
              <a:t>1</a:t>
            </a:r>
            <a:r>
              <a:rPr lang="zh-CN" altLang="en-US" sz="2400" dirty="0"/>
              <a:t>）有零个或多个输入。</a:t>
            </a:r>
          </a:p>
          <a:p>
            <a:pPr eaLnBrk="1" hangingPunct="1">
              <a:lnSpc>
                <a:spcPct val="150000"/>
              </a:lnSpc>
            </a:pPr>
            <a:r>
              <a:rPr lang="zh-CN" altLang="en-US" sz="2400" dirty="0"/>
              <a:t>（</a:t>
            </a:r>
            <a:r>
              <a:rPr lang="en-US" altLang="zh-CN" sz="2400" dirty="0"/>
              <a:t>2</a:t>
            </a:r>
            <a:r>
              <a:rPr lang="zh-CN" altLang="en-US" sz="2400" dirty="0"/>
              <a:t>）有一个或多个输出。</a:t>
            </a:r>
          </a:p>
          <a:p>
            <a:pPr eaLnBrk="1" hangingPunct="1">
              <a:lnSpc>
                <a:spcPct val="150000"/>
              </a:lnSpc>
            </a:pPr>
            <a:r>
              <a:rPr lang="zh-CN" altLang="en-US" sz="2400" dirty="0"/>
              <a:t>（</a:t>
            </a:r>
            <a:r>
              <a:rPr lang="en-US" altLang="zh-CN" sz="2400" dirty="0"/>
              <a:t>3</a:t>
            </a:r>
            <a:r>
              <a:rPr lang="zh-CN" altLang="en-US" sz="2400" dirty="0"/>
              <a:t>）算法的每一条指令都有确定的含义，不存在二义性。</a:t>
            </a:r>
          </a:p>
          <a:p>
            <a:pPr eaLnBrk="1" hangingPunct="1">
              <a:lnSpc>
                <a:spcPct val="150000"/>
              </a:lnSpc>
            </a:pPr>
            <a:r>
              <a:rPr lang="zh-CN" altLang="en-US" sz="2400" dirty="0"/>
              <a:t>（</a:t>
            </a:r>
            <a:r>
              <a:rPr lang="en-US" altLang="zh-CN" sz="2400" dirty="0"/>
              <a:t>4</a:t>
            </a:r>
            <a:r>
              <a:rPr lang="zh-CN" altLang="en-US" sz="2400" dirty="0"/>
              <a:t>）算法中每条指令不会无限循环，都能在执行有限步后结束，且执行每条指令的时间</a:t>
            </a:r>
          </a:p>
          <a:p>
            <a:pPr eaLnBrk="1" hangingPunct="1">
              <a:lnSpc>
                <a:spcPct val="150000"/>
              </a:lnSpc>
            </a:pPr>
            <a:r>
              <a:rPr lang="zh-CN" altLang="en-US" sz="2400" dirty="0"/>
              <a:t>也是有限的。</a:t>
            </a:r>
          </a:p>
          <a:p>
            <a:pPr eaLnBrk="1" hangingPunct="1">
              <a:lnSpc>
                <a:spcPct val="150000"/>
              </a:lnSpc>
            </a:pPr>
            <a:r>
              <a:rPr lang="zh-CN" altLang="en-US" sz="2400" dirty="0"/>
              <a:t>（</a:t>
            </a:r>
            <a:r>
              <a:rPr lang="en-US" altLang="zh-CN" sz="2400" dirty="0"/>
              <a:t>5</a:t>
            </a:r>
            <a:r>
              <a:rPr lang="zh-CN" altLang="en-US" sz="2400" dirty="0"/>
              <a:t>）算法中的所有运算都能在有限的次数内执行完成。</a:t>
            </a:r>
          </a:p>
        </p:txBody>
      </p:sp>
    </p:spTree>
    <p:extLst>
      <p:ext uri="{BB962C8B-B14F-4D97-AF65-F5344CB8AC3E}">
        <p14:creationId xmlns:p14="http://schemas.microsoft.com/office/powerpoint/2010/main" val="3751796993"/>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内容占位符 4"/>
              <p:cNvSpPr>
                <a:spLocks noGrp="1"/>
              </p:cNvSpPr>
              <p:nvPr>
                <p:ph idx="1"/>
              </p:nvPr>
            </p:nvSpPr>
            <p:spPr>
              <a:xfrm>
                <a:off x="179512" y="34378"/>
                <a:ext cx="8784976" cy="6346950"/>
              </a:xfrm>
            </p:spPr>
            <p:txBody>
              <a:bodyPr>
                <a:normAutofit fontScale="85000" lnSpcReduction="10000"/>
              </a:bodyPr>
              <a:lstStyle/>
              <a:p>
                <a:pPr marL="0" indent="0" eaLnBrk="1" hangingPunct="1">
                  <a:lnSpc>
                    <a:spcPct val="150000"/>
                  </a:lnSpc>
                  <a:buNone/>
                </a:pPr>
                <a:r>
                  <a:rPr lang="zh-CN" altLang="en-US" sz="2400" dirty="0"/>
                  <a:t>用百钱百鸡两种算法的例子说明：</a:t>
                </a:r>
                <a:endParaRPr lang="en-US" altLang="zh-CN" sz="2400" dirty="0"/>
              </a:p>
              <a:p>
                <a:pPr marL="0" indent="0" eaLnBrk="1" hangingPunct="1">
                  <a:lnSpc>
                    <a:spcPct val="150000"/>
                  </a:lnSpc>
                  <a:buNone/>
                </a:pPr>
                <a:r>
                  <a:rPr lang="zh-CN" altLang="en-US" sz="2400" dirty="0"/>
                  <a:t>第一种算法的运行时间表达式为</a:t>
                </a:r>
                <a:endParaRPr lang="en-US" altLang="zh-CN" sz="2400" dirty="0"/>
              </a:p>
              <a:p>
                <a:pPr marL="0" indent="0" eaLnBrk="1" hangingPunct="1">
                  <a:lnSpc>
                    <a:spcPct val="150000"/>
                  </a:lnSpc>
                  <a:buNone/>
                </a:pPr>
                <a14:m>
                  <m:oMathPara xmlns:m="http://schemas.openxmlformats.org/officeDocument/2006/math">
                    <m:oMathParaPr>
                      <m:jc m:val="centerGroup"/>
                    </m:oMathParaPr>
                    <m:oMath xmlns:m="http://schemas.openxmlformats.org/officeDocument/2006/math">
                      <m:sSub>
                        <m:sSubPr>
                          <m:ctrlPr>
                            <a:rPr lang="zh-CN" altLang="en-US" sz="2400" i="1">
                              <a:solidFill>
                                <a:srgbClr val="000000"/>
                              </a:solidFill>
                              <a:latin typeface="Cambria Math" panose="02040503050406030204" pitchFamily="18" charset="0"/>
                            </a:rPr>
                          </m:ctrlPr>
                        </m:sSubPr>
                        <m:e>
                          <m:r>
                            <a:rPr lang="zh-CN" altLang="en-US" sz="2400" i="1">
                              <a:solidFill>
                                <a:srgbClr val="000000"/>
                              </a:solidFill>
                              <a:latin typeface="Cambria Math" panose="02040503050406030204" pitchFamily="18" charset="0"/>
                            </a:rPr>
                            <m:t>𝑇</m:t>
                          </m:r>
                        </m:e>
                        <m:sub>
                          <m:r>
                            <a:rPr lang="zh-CN" altLang="en-US" sz="2400" i="1">
                              <a:solidFill>
                                <a:srgbClr val="000000"/>
                              </a:solidFill>
                              <a:latin typeface="Cambria Math" panose="02040503050406030204" pitchFamily="18" charset="0"/>
                            </a:rPr>
                            <m:t>1</m:t>
                          </m:r>
                        </m:sub>
                      </m:sSub>
                      <m:r>
                        <a:rPr lang="zh-CN" altLang="en-US" sz="2400" i="1">
                          <a:solidFill>
                            <a:srgbClr val="000000"/>
                          </a:solidFill>
                          <a:latin typeface="Cambria Math" panose="02040503050406030204" pitchFamily="18" charset="0"/>
                        </a:rPr>
                        <m:t>(</m:t>
                      </m:r>
                      <m:r>
                        <a:rPr lang="zh-CN" altLang="en-US" sz="2400" i="1">
                          <a:solidFill>
                            <a:srgbClr val="000000"/>
                          </a:solidFill>
                          <a:latin typeface="Cambria Math" panose="02040503050406030204" pitchFamily="18" charset="0"/>
                        </a:rPr>
                        <m:t>𝑛</m:t>
                      </m:r>
                      <m:r>
                        <a:rPr lang="zh-CN" altLang="en-US" sz="2400" i="1">
                          <a:solidFill>
                            <a:srgbClr val="000000"/>
                          </a:solidFill>
                          <a:latin typeface="Cambria Math" panose="02040503050406030204" pitchFamily="18" charset="0"/>
                        </a:rPr>
                        <m:t>)=20</m:t>
                      </m:r>
                      <m:sSup>
                        <m:sSupPr>
                          <m:ctrlPr>
                            <a:rPr lang="zh-CN" altLang="en-US" sz="2400" i="1">
                              <a:solidFill>
                                <a:srgbClr val="000000"/>
                              </a:solidFill>
                              <a:latin typeface="Cambria Math" panose="02040503050406030204" pitchFamily="18" charset="0"/>
                            </a:rPr>
                          </m:ctrlPr>
                        </m:sSupPr>
                        <m:e>
                          <m:r>
                            <a:rPr lang="zh-CN" altLang="en-US" sz="2400" i="1">
                              <a:solidFill>
                                <a:srgbClr val="000000"/>
                              </a:solidFill>
                              <a:latin typeface="Cambria Math" panose="02040503050406030204" pitchFamily="18" charset="0"/>
                            </a:rPr>
                            <m:t>𝑛</m:t>
                          </m:r>
                        </m:e>
                        <m:sup>
                          <m:r>
                            <a:rPr lang="zh-CN" altLang="en-US" sz="2400" i="1">
                              <a:solidFill>
                                <a:srgbClr val="000000"/>
                              </a:solidFill>
                              <a:latin typeface="Cambria Math" panose="02040503050406030204" pitchFamily="18" charset="0"/>
                            </a:rPr>
                            <m:t>3</m:t>
                          </m:r>
                        </m:sup>
                      </m:sSup>
                      <m:r>
                        <a:rPr lang="zh-CN" altLang="en-US" sz="2400" i="1">
                          <a:solidFill>
                            <a:srgbClr val="000000"/>
                          </a:solidFill>
                          <a:latin typeface="Cambria Math" panose="02040503050406030204" pitchFamily="18" charset="0"/>
                        </a:rPr>
                        <m:t>+63</m:t>
                      </m:r>
                      <m:sSup>
                        <m:sSupPr>
                          <m:ctrlPr>
                            <a:rPr lang="zh-CN" altLang="en-US" sz="2400" i="1">
                              <a:solidFill>
                                <a:srgbClr val="000000"/>
                              </a:solidFill>
                              <a:latin typeface="Cambria Math" panose="02040503050406030204" pitchFamily="18" charset="0"/>
                            </a:rPr>
                          </m:ctrlPr>
                        </m:sSupPr>
                        <m:e>
                          <m:r>
                            <a:rPr lang="zh-CN" altLang="en-US" sz="2400" i="1">
                              <a:solidFill>
                                <a:srgbClr val="000000"/>
                              </a:solidFill>
                              <a:latin typeface="Cambria Math" panose="02040503050406030204" pitchFamily="18" charset="0"/>
                            </a:rPr>
                            <m:t>𝑛</m:t>
                          </m:r>
                        </m:e>
                        <m:sup>
                          <m:r>
                            <a:rPr lang="zh-CN" altLang="en-US" sz="2400" i="1">
                              <a:solidFill>
                                <a:srgbClr val="000000"/>
                              </a:solidFill>
                              <a:latin typeface="Cambria Math" panose="02040503050406030204" pitchFamily="18" charset="0"/>
                            </a:rPr>
                            <m:t>2</m:t>
                          </m:r>
                        </m:sup>
                      </m:sSup>
                      <m:r>
                        <a:rPr lang="zh-CN" altLang="en-US" sz="2400" i="1">
                          <a:solidFill>
                            <a:srgbClr val="000000"/>
                          </a:solidFill>
                          <a:latin typeface="Cambria Math" panose="02040503050406030204" pitchFamily="18" charset="0"/>
                        </a:rPr>
                        <m:t>+69</m:t>
                      </m:r>
                      <m:r>
                        <a:rPr lang="zh-CN" altLang="en-US" sz="2400" i="1">
                          <a:solidFill>
                            <a:srgbClr val="000000"/>
                          </a:solidFill>
                          <a:latin typeface="Cambria Math" panose="02040503050406030204" pitchFamily="18" charset="0"/>
                        </a:rPr>
                        <m:t>𝑛</m:t>
                      </m:r>
                      <m:r>
                        <a:rPr lang="zh-CN" altLang="en-US" sz="2400" i="1">
                          <a:solidFill>
                            <a:srgbClr val="000000"/>
                          </a:solidFill>
                          <a:latin typeface="Cambria Math" panose="02040503050406030204" pitchFamily="18" charset="0"/>
                        </a:rPr>
                        <m:t>+27</m:t>
                      </m:r>
                    </m:oMath>
                  </m:oMathPara>
                </a14:m>
                <a:endParaRPr lang="zh-CN" altLang="en-US" sz="2400" i="1" dirty="0">
                  <a:solidFill>
                    <a:srgbClr val="000000"/>
                  </a:solidFill>
                  <a:latin typeface="Cambria Math" panose="02040503050406030204" pitchFamily="18" charset="0"/>
                </a:endParaRPr>
              </a:p>
              <a:p>
                <a:pPr marL="0" indent="0" eaLnBrk="1" hangingPunct="1">
                  <a:lnSpc>
                    <a:spcPct val="150000"/>
                  </a:lnSpc>
                  <a:buNone/>
                </a:pPr>
                <a:endParaRPr lang="en-US" altLang="zh-CN" sz="2400" dirty="0"/>
              </a:p>
              <a:p>
                <a:pPr marL="0" indent="0" eaLnBrk="1" hangingPunct="1">
                  <a:lnSpc>
                    <a:spcPct val="150000"/>
                  </a:lnSpc>
                  <a:buNone/>
                </a:pPr>
                <a:endParaRPr lang="en-US" altLang="zh-CN" sz="2400" dirty="0"/>
              </a:p>
              <a:p>
                <a:pPr marL="0" indent="0" eaLnBrk="1" hangingPunct="1">
                  <a:lnSpc>
                    <a:spcPct val="150000"/>
                  </a:lnSpc>
                  <a:buNone/>
                </a:pPr>
                <a:r>
                  <a:rPr lang="zh-CN" altLang="en-US" sz="2400" dirty="0"/>
                  <a:t>该算法的渐近时间复杂度为 </a:t>
                </a:r>
                <a14:m>
                  <m:oMath xmlns:m="http://schemas.openxmlformats.org/officeDocument/2006/math">
                    <m:sSup>
                      <m:sSupPr>
                        <m:ctrlPr>
                          <a:rPr lang="zh-CN" altLang="en-US" sz="2400" i="1">
                            <a:latin typeface="Cambria Math" panose="02040503050406030204" pitchFamily="18" charset="0"/>
                          </a:rPr>
                        </m:ctrlPr>
                      </m:sSupPr>
                      <m:e>
                        <m:r>
                          <a:rPr lang="zh-CN" altLang="en-US" sz="2400">
                            <a:latin typeface="Cambria Math" panose="02040503050406030204" pitchFamily="18" charset="0"/>
                          </a:rPr>
                          <m:t>𝑛</m:t>
                        </m:r>
                      </m:e>
                      <m:sup>
                        <m:r>
                          <a:rPr lang="zh-CN" altLang="en-US" sz="2400">
                            <a:latin typeface="Cambria Math" panose="02040503050406030204" pitchFamily="18" charset="0"/>
                          </a:rPr>
                          <m:t>3</m:t>
                        </m:r>
                      </m:sup>
                    </m:sSup>
                    <m:r>
                      <a:rPr lang="zh-CN" altLang="en-US" sz="2400">
                        <a:latin typeface="Cambria Math" panose="02040503050406030204" pitchFamily="18" charset="0"/>
                      </a:rPr>
                      <m:t> </m:t>
                    </m:r>
                  </m:oMath>
                </a14:m>
                <a:r>
                  <a:rPr lang="zh-CN" altLang="en-US" sz="2400" dirty="0"/>
                  <a:t>。</a:t>
                </a:r>
                <a:endParaRPr lang="en-US" altLang="zh-CN" sz="2400" dirty="0"/>
              </a:p>
              <a:p>
                <a:pPr marL="0" indent="0" eaLnBrk="1" hangingPunct="1">
                  <a:lnSpc>
                    <a:spcPct val="150000"/>
                  </a:lnSpc>
                  <a:buNone/>
                </a:pPr>
                <a:r>
                  <a:rPr lang="zh-CN" altLang="en-US" sz="2400" dirty="0"/>
                  <a:t>第二种算法的运行时间表达式为</a:t>
                </a:r>
                <a:endParaRPr lang="en-US" altLang="zh-CN" sz="2400" dirty="0"/>
              </a:p>
              <a:p>
                <a:pPr marL="0" indent="0" eaLnBrk="1" hangingPunct="1">
                  <a:lnSpc>
                    <a:spcPct val="150000"/>
                  </a:lnSpc>
                  <a:buNone/>
                </a:pPr>
                <a14:m>
                  <m:oMathPara xmlns:m="http://schemas.openxmlformats.org/officeDocument/2006/math">
                    <m:oMathParaPr>
                      <m:jc m:val="centerGroup"/>
                    </m:oMathParaPr>
                    <m:oMath xmlns:m="http://schemas.openxmlformats.org/officeDocument/2006/math">
                      <m:sSub>
                        <m:sSubPr>
                          <m:ctrlPr>
                            <a:rPr lang="zh-CN" altLang="en-US" sz="2400" i="1">
                              <a:solidFill>
                                <a:srgbClr val="000000"/>
                              </a:solidFill>
                              <a:latin typeface="Cambria Math" panose="02040503050406030204" pitchFamily="18" charset="0"/>
                            </a:rPr>
                          </m:ctrlPr>
                        </m:sSubPr>
                        <m:e>
                          <m:r>
                            <a:rPr lang="zh-CN" altLang="en-US" sz="2400" i="1">
                              <a:solidFill>
                                <a:srgbClr val="000000"/>
                              </a:solidFill>
                              <a:latin typeface="Cambria Math" panose="02040503050406030204" pitchFamily="18" charset="0"/>
                            </a:rPr>
                            <m:t>𝑇</m:t>
                          </m:r>
                        </m:e>
                        <m:sub>
                          <m:r>
                            <a:rPr lang="zh-CN" altLang="en-US" sz="2400" i="1">
                              <a:solidFill>
                                <a:srgbClr val="000000"/>
                              </a:solidFill>
                              <a:latin typeface="Cambria Math" panose="02040503050406030204" pitchFamily="18" charset="0"/>
                            </a:rPr>
                            <m:t>2</m:t>
                          </m:r>
                        </m:sub>
                      </m:sSub>
                      <m:d>
                        <m:dPr>
                          <m:ctrlPr>
                            <a:rPr lang="zh-CN" altLang="en-US" sz="2400" i="1">
                              <a:solidFill>
                                <a:srgbClr val="000000"/>
                              </a:solidFill>
                              <a:latin typeface="Cambria Math" panose="02040503050406030204" pitchFamily="18" charset="0"/>
                            </a:rPr>
                          </m:ctrlPr>
                        </m:dPr>
                        <m:e>
                          <m:r>
                            <a:rPr lang="zh-CN" altLang="en-US" sz="2400" i="1">
                              <a:solidFill>
                                <a:srgbClr val="000000"/>
                              </a:solidFill>
                              <a:latin typeface="Cambria Math" panose="02040503050406030204" pitchFamily="18" charset="0"/>
                            </a:rPr>
                            <m:t>𝑛</m:t>
                          </m:r>
                        </m:e>
                      </m:d>
                      <m:r>
                        <a:rPr lang="en-US" altLang="zh-CN" sz="2400" i="1">
                          <a:solidFill>
                            <a:srgbClr val="000000"/>
                          </a:solidFill>
                          <a:latin typeface="Cambria Math" panose="02040503050406030204" pitchFamily="18" charset="0"/>
                        </a:rPr>
                        <m:t>=</m:t>
                      </m:r>
                      <m:r>
                        <a:rPr lang="zh-CN" altLang="en-US" sz="2400" i="1">
                          <a:solidFill>
                            <a:srgbClr val="000000"/>
                          </a:solidFill>
                          <a:latin typeface="Cambria Math" panose="02040503050406030204" pitchFamily="18" charset="0"/>
                        </a:rPr>
                        <m:t> </m:t>
                      </m:r>
                      <m:f>
                        <m:fPr>
                          <m:ctrlPr>
                            <a:rPr lang="zh-CN" altLang="en-US" sz="2400" i="1">
                              <a:solidFill>
                                <a:srgbClr val="000000"/>
                              </a:solidFill>
                              <a:latin typeface="Cambria Math" panose="02040503050406030204" pitchFamily="18" charset="0"/>
                            </a:rPr>
                          </m:ctrlPr>
                        </m:fPr>
                        <m:num>
                          <m:r>
                            <a:rPr lang="zh-CN" altLang="en-US" sz="2400" i="1">
                              <a:solidFill>
                                <a:srgbClr val="000000"/>
                              </a:solidFill>
                              <a:latin typeface="Cambria Math" panose="02040503050406030204" pitchFamily="18" charset="0"/>
                            </a:rPr>
                            <m:t>19</m:t>
                          </m:r>
                        </m:num>
                        <m:den>
                          <m:r>
                            <a:rPr lang="zh-CN" altLang="en-US" sz="2400" i="1">
                              <a:solidFill>
                                <a:srgbClr val="000000"/>
                              </a:solidFill>
                              <a:latin typeface="Cambria Math" panose="02040503050406030204" pitchFamily="18" charset="0"/>
                            </a:rPr>
                            <m:t>15</m:t>
                          </m:r>
                        </m:den>
                      </m:f>
                      <m:sSup>
                        <m:sSupPr>
                          <m:ctrlPr>
                            <a:rPr lang="zh-CN" altLang="en-US" sz="2400" i="1">
                              <a:solidFill>
                                <a:srgbClr val="000000"/>
                              </a:solidFill>
                              <a:latin typeface="Cambria Math" panose="02040503050406030204" pitchFamily="18" charset="0"/>
                            </a:rPr>
                          </m:ctrlPr>
                        </m:sSupPr>
                        <m:e>
                          <m:r>
                            <a:rPr lang="zh-CN" altLang="en-US" sz="2400" i="1">
                              <a:solidFill>
                                <a:srgbClr val="000000"/>
                              </a:solidFill>
                              <a:latin typeface="Cambria Math" panose="02040503050406030204" pitchFamily="18" charset="0"/>
                            </a:rPr>
                            <m:t>𝑛</m:t>
                          </m:r>
                        </m:e>
                        <m:sup>
                          <m:r>
                            <a:rPr lang="zh-CN" altLang="en-US" sz="2400" i="1">
                              <a:solidFill>
                                <a:srgbClr val="000000"/>
                              </a:solidFill>
                              <a:latin typeface="Cambria Math" panose="02040503050406030204" pitchFamily="18" charset="0"/>
                            </a:rPr>
                            <m:t>2</m:t>
                          </m:r>
                        </m:sup>
                      </m:sSup>
                      <m:r>
                        <a:rPr lang="zh-CN" altLang="en-US" sz="2400" i="1">
                          <a:solidFill>
                            <a:srgbClr val="000000"/>
                          </a:solidFill>
                          <a:latin typeface="Cambria Math" panose="02040503050406030204" pitchFamily="18" charset="0"/>
                        </a:rPr>
                        <m:t>+</m:t>
                      </m:r>
                      <m:f>
                        <m:fPr>
                          <m:ctrlPr>
                            <a:rPr lang="zh-CN" altLang="en-US" sz="2400" i="1">
                              <a:solidFill>
                                <a:srgbClr val="000000"/>
                              </a:solidFill>
                              <a:latin typeface="Cambria Math" panose="02040503050406030204" pitchFamily="18" charset="0"/>
                            </a:rPr>
                          </m:ctrlPr>
                        </m:fPr>
                        <m:num>
                          <m:r>
                            <a:rPr lang="zh-CN" altLang="en-US" sz="2400" i="1">
                              <a:solidFill>
                                <a:srgbClr val="000000"/>
                              </a:solidFill>
                              <a:latin typeface="Cambria Math" panose="02040503050406030204" pitchFamily="18" charset="0"/>
                            </a:rPr>
                            <m:t>161</m:t>
                          </m:r>
                        </m:num>
                        <m:den>
                          <m:r>
                            <a:rPr lang="zh-CN" altLang="en-US" sz="2400" i="1">
                              <a:solidFill>
                                <a:srgbClr val="000000"/>
                              </a:solidFill>
                              <a:latin typeface="Cambria Math" panose="02040503050406030204" pitchFamily="18" charset="0"/>
                            </a:rPr>
                            <m:t>15</m:t>
                          </m:r>
                        </m:den>
                      </m:f>
                      <m:r>
                        <a:rPr lang="zh-CN" altLang="en-US" sz="2400" i="1">
                          <a:solidFill>
                            <a:srgbClr val="000000"/>
                          </a:solidFill>
                          <a:latin typeface="Cambria Math" panose="02040503050406030204" pitchFamily="18" charset="0"/>
                        </a:rPr>
                        <m:t>𝑛</m:t>
                      </m:r>
                      <m:r>
                        <a:rPr lang="zh-CN" altLang="en-US" sz="2400" i="1">
                          <a:solidFill>
                            <a:srgbClr val="000000"/>
                          </a:solidFill>
                          <a:latin typeface="Cambria Math" panose="02040503050406030204" pitchFamily="18" charset="0"/>
                        </a:rPr>
                        <m:t>+28</m:t>
                      </m:r>
                    </m:oMath>
                  </m:oMathPara>
                </a14:m>
                <a:endParaRPr lang="en-US" altLang="zh-CN" sz="2400" i="1" dirty="0">
                  <a:solidFill>
                    <a:srgbClr val="000000"/>
                  </a:solidFill>
                  <a:latin typeface="Cambria Math" panose="02040503050406030204" pitchFamily="18" charset="0"/>
                </a:endParaRPr>
              </a:p>
              <a:p>
                <a:pPr marL="0" indent="0" eaLnBrk="1" hangingPunct="1">
                  <a:lnSpc>
                    <a:spcPct val="150000"/>
                  </a:lnSpc>
                  <a:buNone/>
                </a:pPr>
                <a14:m>
                  <m:oMathPara xmlns:m="http://schemas.openxmlformats.org/officeDocument/2006/math">
                    <m:oMathParaPr>
                      <m:jc m:val="centerGroup"/>
                    </m:oMathParaPr>
                    <m:oMath xmlns:m="http://schemas.openxmlformats.org/officeDocument/2006/math">
                      <m:func>
                        <m:funcPr>
                          <m:ctrlPr>
                            <a:rPr lang="en-US" altLang="zh-CN" sz="2400" i="1">
                              <a:solidFill>
                                <a:srgbClr val="000000"/>
                              </a:solidFill>
                              <a:latin typeface="Cambria Math" panose="02040503050406030204" pitchFamily="18" charset="0"/>
                            </a:rPr>
                          </m:ctrlPr>
                        </m:funcPr>
                        <m:fName>
                          <m:limLow>
                            <m:limLowPr>
                              <m:ctrlPr>
                                <a:rPr lang="en-US" altLang="zh-CN" sz="2400" i="1">
                                  <a:solidFill>
                                    <a:srgbClr val="000000"/>
                                  </a:solidFill>
                                  <a:latin typeface="Cambria Math" panose="02040503050406030204" pitchFamily="18" charset="0"/>
                                </a:rPr>
                              </m:ctrlPr>
                            </m:limLowPr>
                            <m:e>
                              <m:r>
                                <m:rPr>
                                  <m:sty m:val="p"/>
                                </m:rPr>
                                <a:rPr lang="en-US" altLang="zh-CN" sz="2400" i="1">
                                  <a:solidFill>
                                    <a:srgbClr val="000000"/>
                                  </a:solidFill>
                                  <a:latin typeface="Cambria Math" panose="02040503050406030204" pitchFamily="18" charset="0"/>
                                </a:rPr>
                                <m:t>lim</m:t>
                              </m:r>
                            </m:e>
                            <m:lim>
                              <m:r>
                                <m:rPr>
                                  <m:sty m:val="p"/>
                                </m:rPr>
                                <a:rPr lang="en-US" altLang="zh-CN" sz="2400" i="1">
                                  <a:solidFill>
                                    <a:srgbClr val="000000"/>
                                  </a:solidFill>
                                  <a:latin typeface="Cambria Math" panose="02040503050406030204" pitchFamily="18" charset="0"/>
                                </a:rPr>
                                <m:t>n</m:t>
                              </m:r>
                              <m:r>
                                <a:rPr lang="en-US" altLang="zh-CN" sz="2400" i="1">
                                  <a:solidFill>
                                    <a:srgbClr val="000000"/>
                                  </a:solidFill>
                                  <a:latin typeface="Cambria Math" panose="02040503050406030204" pitchFamily="18" charset="0"/>
                                </a:rPr>
                                <m:t>→∞</m:t>
                              </m:r>
                            </m:lim>
                          </m:limLow>
                        </m:fName>
                        <m:e>
                          <m:f>
                            <m:fPr>
                              <m:ctrlPr>
                                <a:rPr lang="en-US" altLang="zh-CN" sz="2400" i="1">
                                  <a:solidFill>
                                    <a:srgbClr val="000000"/>
                                  </a:solidFill>
                                  <a:latin typeface="Cambria Math" panose="02040503050406030204" pitchFamily="18" charset="0"/>
                                </a:rPr>
                              </m:ctrlPr>
                            </m:fPr>
                            <m:num>
                              <m:f>
                                <m:fPr>
                                  <m:ctrlPr>
                                    <a:rPr lang="zh-CN" altLang="en-US" sz="2400" i="1">
                                      <a:solidFill>
                                        <a:srgbClr val="000000"/>
                                      </a:solidFill>
                                      <a:latin typeface="Cambria Math" panose="02040503050406030204" pitchFamily="18" charset="0"/>
                                    </a:rPr>
                                  </m:ctrlPr>
                                </m:fPr>
                                <m:num>
                                  <m:r>
                                    <a:rPr lang="zh-CN" altLang="en-US" sz="2400" i="1">
                                      <a:solidFill>
                                        <a:srgbClr val="000000"/>
                                      </a:solidFill>
                                      <a:latin typeface="Cambria Math" panose="02040503050406030204" pitchFamily="18" charset="0"/>
                                    </a:rPr>
                                    <m:t>19</m:t>
                                  </m:r>
                                </m:num>
                                <m:den>
                                  <m:r>
                                    <a:rPr lang="zh-CN" altLang="en-US" sz="2400" i="1">
                                      <a:solidFill>
                                        <a:srgbClr val="000000"/>
                                      </a:solidFill>
                                      <a:latin typeface="Cambria Math" panose="02040503050406030204" pitchFamily="18" charset="0"/>
                                    </a:rPr>
                                    <m:t>15</m:t>
                                  </m:r>
                                </m:den>
                              </m:f>
                              <m:sSup>
                                <m:sSupPr>
                                  <m:ctrlPr>
                                    <a:rPr lang="zh-CN" altLang="en-US" sz="2400" i="1">
                                      <a:solidFill>
                                        <a:srgbClr val="000000"/>
                                      </a:solidFill>
                                      <a:latin typeface="Cambria Math" panose="02040503050406030204" pitchFamily="18" charset="0"/>
                                    </a:rPr>
                                  </m:ctrlPr>
                                </m:sSupPr>
                                <m:e>
                                  <m:r>
                                    <a:rPr lang="zh-CN" altLang="en-US" sz="2400" i="1">
                                      <a:solidFill>
                                        <a:srgbClr val="000000"/>
                                      </a:solidFill>
                                      <a:latin typeface="Cambria Math" panose="02040503050406030204" pitchFamily="18" charset="0"/>
                                    </a:rPr>
                                    <m:t>𝑛</m:t>
                                  </m:r>
                                </m:e>
                                <m:sup>
                                  <m:r>
                                    <a:rPr lang="zh-CN" altLang="en-US" sz="2400" i="1">
                                      <a:solidFill>
                                        <a:srgbClr val="000000"/>
                                      </a:solidFill>
                                      <a:latin typeface="Cambria Math" panose="02040503050406030204" pitchFamily="18" charset="0"/>
                                    </a:rPr>
                                    <m:t>2</m:t>
                                  </m:r>
                                </m:sup>
                              </m:sSup>
                              <m:r>
                                <a:rPr lang="zh-CN" altLang="en-US" sz="2400" i="1">
                                  <a:solidFill>
                                    <a:srgbClr val="000000"/>
                                  </a:solidFill>
                                  <a:latin typeface="Cambria Math" panose="02040503050406030204" pitchFamily="18" charset="0"/>
                                </a:rPr>
                                <m:t>+</m:t>
                              </m:r>
                              <m:f>
                                <m:fPr>
                                  <m:ctrlPr>
                                    <a:rPr lang="zh-CN" altLang="en-US" sz="2400" i="1">
                                      <a:solidFill>
                                        <a:srgbClr val="000000"/>
                                      </a:solidFill>
                                      <a:latin typeface="Cambria Math" panose="02040503050406030204" pitchFamily="18" charset="0"/>
                                    </a:rPr>
                                  </m:ctrlPr>
                                </m:fPr>
                                <m:num>
                                  <m:r>
                                    <a:rPr lang="zh-CN" altLang="en-US" sz="2400" i="1">
                                      <a:solidFill>
                                        <a:srgbClr val="000000"/>
                                      </a:solidFill>
                                      <a:latin typeface="Cambria Math" panose="02040503050406030204" pitchFamily="18" charset="0"/>
                                    </a:rPr>
                                    <m:t>161</m:t>
                                  </m:r>
                                </m:num>
                                <m:den>
                                  <m:r>
                                    <a:rPr lang="zh-CN" altLang="en-US" sz="2400" i="1">
                                      <a:solidFill>
                                        <a:srgbClr val="000000"/>
                                      </a:solidFill>
                                      <a:latin typeface="Cambria Math" panose="02040503050406030204" pitchFamily="18" charset="0"/>
                                    </a:rPr>
                                    <m:t>15</m:t>
                                  </m:r>
                                </m:den>
                              </m:f>
                              <m:r>
                                <a:rPr lang="zh-CN" altLang="en-US" sz="2400" i="1">
                                  <a:solidFill>
                                    <a:srgbClr val="000000"/>
                                  </a:solidFill>
                                  <a:latin typeface="Cambria Math" panose="02040503050406030204" pitchFamily="18" charset="0"/>
                                </a:rPr>
                                <m:t>𝑛</m:t>
                              </m:r>
                              <m:r>
                                <a:rPr lang="zh-CN" altLang="en-US" sz="2400" i="1">
                                  <a:solidFill>
                                    <a:srgbClr val="000000"/>
                                  </a:solidFill>
                                  <a:latin typeface="Cambria Math" panose="02040503050406030204" pitchFamily="18" charset="0"/>
                                </a:rPr>
                                <m:t>+28−</m:t>
                              </m:r>
                              <m:sSup>
                                <m:sSupPr>
                                  <m:ctrlPr>
                                    <a:rPr lang="zh-CN" altLang="en-US" sz="2400" i="1">
                                      <a:solidFill>
                                        <a:srgbClr val="000000"/>
                                      </a:solidFill>
                                      <a:latin typeface="Cambria Math" panose="02040503050406030204" pitchFamily="18" charset="0"/>
                                    </a:rPr>
                                  </m:ctrlPr>
                                </m:sSupPr>
                                <m:e>
                                  <m:r>
                                    <a:rPr lang="zh-CN" altLang="en-US" sz="2400" i="1">
                                      <a:solidFill>
                                        <a:srgbClr val="000000"/>
                                      </a:solidFill>
                                      <a:latin typeface="Cambria Math" panose="02040503050406030204" pitchFamily="18" charset="0"/>
                                    </a:rPr>
                                    <m:t>𝑛</m:t>
                                  </m:r>
                                </m:e>
                                <m:sup>
                                  <m:r>
                                    <a:rPr lang="en-US" altLang="zh-CN" sz="2400" b="1" i="1" smtClean="0">
                                      <a:solidFill>
                                        <a:srgbClr val="000000"/>
                                      </a:solidFill>
                                      <a:latin typeface="Cambria Math" panose="02040503050406030204" pitchFamily="18" charset="0"/>
                                    </a:rPr>
                                    <m:t>𝟐</m:t>
                                  </m:r>
                                </m:sup>
                              </m:sSup>
                            </m:num>
                            <m:den>
                              <m:f>
                                <m:fPr>
                                  <m:ctrlPr>
                                    <a:rPr lang="zh-CN" altLang="en-US" sz="2400" i="1">
                                      <a:solidFill>
                                        <a:srgbClr val="000000"/>
                                      </a:solidFill>
                                      <a:latin typeface="Cambria Math" panose="02040503050406030204" pitchFamily="18" charset="0"/>
                                    </a:rPr>
                                  </m:ctrlPr>
                                </m:fPr>
                                <m:num>
                                  <m:r>
                                    <a:rPr lang="zh-CN" altLang="en-US" sz="2400" i="1">
                                      <a:solidFill>
                                        <a:srgbClr val="000000"/>
                                      </a:solidFill>
                                      <a:latin typeface="Cambria Math" panose="02040503050406030204" pitchFamily="18" charset="0"/>
                                    </a:rPr>
                                    <m:t>19</m:t>
                                  </m:r>
                                </m:num>
                                <m:den>
                                  <m:r>
                                    <a:rPr lang="zh-CN" altLang="en-US" sz="2400" i="1">
                                      <a:solidFill>
                                        <a:srgbClr val="000000"/>
                                      </a:solidFill>
                                      <a:latin typeface="Cambria Math" panose="02040503050406030204" pitchFamily="18" charset="0"/>
                                    </a:rPr>
                                    <m:t>15</m:t>
                                  </m:r>
                                </m:den>
                              </m:f>
                              <m:sSup>
                                <m:sSupPr>
                                  <m:ctrlPr>
                                    <a:rPr lang="zh-CN" altLang="en-US" sz="2400" i="1">
                                      <a:solidFill>
                                        <a:srgbClr val="000000"/>
                                      </a:solidFill>
                                      <a:latin typeface="Cambria Math" panose="02040503050406030204" pitchFamily="18" charset="0"/>
                                    </a:rPr>
                                  </m:ctrlPr>
                                </m:sSupPr>
                                <m:e>
                                  <m:r>
                                    <a:rPr lang="zh-CN" altLang="en-US" sz="2400" i="1">
                                      <a:solidFill>
                                        <a:srgbClr val="000000"/>
                                      </a:solidFill>
                                      <a:latin typeface="Cambria Math" panose="02040503050406030204" pitchFamily="18" charset="0"/>
                                    </a:rPr>
                                    <m:t>𝑛</m:t>
                                  </m:r>
                                </m:e>
                                <m:sup>
                                  <m:r>
                                    <a:rPr lang="zh-CN" altLang="en-US" sz="2400" i="1">
                                      <a:solidFill>
                                        <a:srgbClr val="000000"/>
                                      </a:solidFill>
                                      <a:latin typeface="Cambria Math" panose="02040503050406030204" pitchFamily="18" charset="0"/>
                                    </a:rPr>
                                    <m:t>2</m:t>
                                  </m:r>
                                </m:sup>
                              </m:sSup>
                              <m:r>
                                <a:rPr lang="zh-CN" altLang="en-US" sz="2400" i="1">
                                  <a:solidFill>
                                    <a:srgbClr val="000000"/>
                                  </a:solidFill>
                                  <a:latin typeface="Cambria Math" panose="02040503050406030204" pitchFamily="18" charset="0"/>
                                </a:rPr>
                                <m:t>+</m:t>
                              </m:r>
                              <m:f>
                                <m:fPr>
                                  <m:ctrlPr>
                                    <a:rPr lang="zh-CN" altLang="en-US" sz="2400" i="1">
                                      <a:solidFill>
                                        <a:srgbClr val="000000"/>
                                      </a:solidFill>
                                      <a:latin typeface="Cambria Math" panose="02040503050406030204" pitchFamily="18" charset="0"/>
                                    </a:rPr>
                                  </m:ctrlPr>
                                </m:fPr>
                                <m:num>
                                  <m:r>
                                    <a:rPr lang="zh-CN" altLang="en-US" sz="2400" i="1">
                                      <a:solidFill>
                                        <a:srgbClr val="000000"/>
                                      </a:solidFill>
                                      <a:latin typeface="Cambria Math" panose="02040503050406030204" pitchFamily="18" charset="0"/>
                                    </a:rPr>
                                    <m:t>161</m:t>
                                  </m:r>
                                </m:num>
                                <m:den>
                                  <m:r>
                                    <a:rPr lang="zh-CN" altLang="en-US" sz="2400" i="1">
                                      <a:solidFill>
                                        <a:srgbClr val="000000"/>
                                      </a:solidFill>
                                      <a:latin typeface="Cambria Math" panose="02040503050406030204" pitchFamily="18" charset="0"/>
                                    </a:rPr>
                                    <m:t>15</m:t>
                                  </m:r>
                                </m:den>
                              </m:f>
                              <m:r>
                                <a:rPr lang="zh-CN" altLang="en-US" sz="2400" i="1">
                                  <a:solidFill>
                                    <a:srgbClr val="000000"/>
                                  </a:solidFill>
                                  <a:latin typeface="Cambria Math" panose="02040503050406030204" pitchFamily="18" charset="0"/>
                                </a:rPr>
                                <m:t>𝑛</m:t>
                              </m:r>
                              <m:r>
                                <a:rPr lang="zh-CN" altLang="en-US" sz="2400" i="1">
                                  <a:solidFill>
                                    <a:srgbClr val="000000"/>
                                  </a:solidFill>
                                  <a:latin typeface="Cambria Math" panose="02040503050406030204" pitchFamily="18" charset="0"/>
                                </a:rPr>
                                <m:t>+28</m:t>
                              </m:r>
                            </m:den>
                          </m:f>
                        </m:e>
                      </m:func>
                    </m:oMath>
                  </m:oMathPara>
                </a14:m>
                <a:endParaRPr lang="en-US" altLang="zh-CN" sz="2400" i="1" dirty="0">
                  <a:solidFill>
                    <a:srgbClr val="000000"/>
                  </a:solidFill>
                  <a:latin typeface="Cambria Math" panose="02040503050406030204" pitchFamily="18" charset="0"/>
                </a:endParaRPr>
              </a:p>
              <a:p>
                <a:pPr marL="0" indent="0" eaLnBrk="1" hangingPunct="1">
                  <a:lnSpc>
                    <a:spcPct val="150000"/>
                  </a:lnSpc>
                  <a:buNone/>
                </a:pPr>
                <a:r>
                  <a:rPr lang="zh-CN" altLang="en-US" sz="2400" dirty="0"/>
                  <a:t>该算法的渐近时间复杂度为 </a:t>
                </a:r>
                <a14:m>
                  <m:oMath xmlns:m="http://schemas.openxmlformats.org/officeDocument/2006/math">
                    <m:sSup>
                      <m:sSupPr>
                        <m:ctrlPr>
                          <a:rPr lang="zh-CN" altLang="en-US" sz="2400" i="1">
                            <a:latin typeface="Cambria Math" panose="02040503050406030204" pitchFamily="18" charset="0"/>
                          </a:rPr>
                        </m:ctrlPr>
                      </m:sSupPr>
                      <m:e>
                        <m:r>
                          <a:rPr lang="zh-CN" altLang="en-US" sz="2400">
                            <a:latin typeface="Cambria Math" panose="02040503050406030204" pitchFamily="18" charset="0"/>
                          </a:rPr>
                          <m:t>𝑛</m:t>
                        </m:r>
                      </m:e>
                      <m:sup>
                        <m:r>
                          <a:rPr lang="zh-CN" altLang="en-US" sz="2400">
                            <a:latin typeface="Cambria Math" panose="02040503050406030204" pitchFamily="18" charset="0"/>
                          </a:rPr>
                          <m:t>2</m:t>
                        </m:r>
                      </m:sup>
                    </m:sSup>
                    <m:r>
                      <a:rPr lang="zh-CN" altLang="en-US" sz="2400">
                        <a:latin typeface="Cambria Math" panose="02040503050406030204" pitchFamily="18" charset="0"/>
                      </a:rPr>
                      <m:t> </m:t>
                    </m:r>
                  </m:oMath>
                </a14:m>
                <a:r>
                  <a:rPr lang="zh-CN" altLang="en-US" sz="2400" dirty="0"/>
                  <a:t>。</a:t>
                </a:r>
                <a:endParaRPr lang="en-US" altLang="zh-CN" sz="2400" dirty="0"/>
              </a:p>
            </p:txBody>
          </p:sp>
        </mc:Choice>
        <mc:Fallback xmlns="">
          <p:sp>
            <p:nvSpPr>
              <p:cNvPr id="5" name="内容占位符 4"/>
              <p:cNvSpPr>
                <a:spLocks noGrp="1" noRot="1" noChangeAspect="1" noMove="1" noResize="1" noEditPoints="1" noAdjustHandles="1" noChangeArrowheads="1" noChangeShapeType="1" noTextEdit="1"/>
              </p:cNvSpPr>
              <p:nvPr>
                <p:ph idx="1"/>
              </p:nvPr>
            </p:nvSpPr>
            <p:spPr>
              <a:xfrm>
                <a:off x="179512" y="34378"/>
                <a:ext cx="8784976" cy="6346950"/>
              </a:xfrm>
              <a:blipFill>
                <a:blip r:embed="rId2"/>
                <a:stretch>
                  <a:fillRect l="-693" b="-19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文本框 2">
                <a:extLst>
                  <a:ext uri="{FF2B5EF4-FFF2-40B4-BE49-F238E27FC236}">
                    <a16:creationId xmlns:a16="http://schemas.microsoft.com/office/drawing/2014/main" id="{3B5404DA-590B-42E5-AB7B-362CEFD8F09E}"/>
                  </a:ext>
                </a:extLst>
              </p:cNvPr>
              <p:cNvSpPr txBox="1"/>
              <p:nvPr/>
            </p:nvSpPr>
            <p:spPr>
              <a:xfrm>
                <a:off x="2820078" y="1628800"/>
                <a:ext cx="3503843" cy="56041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unc>
                        <m:funcPr>
                          <m:ctrlPr>
                            <a:rPr lang="en-US" altLang="zh-CN" i="1" smtClean="0">
                              <a:latin typeface="Cambria Math" panose="02040503050406030204" pitchFamily="18" charset="0"/>
                            </a:rPr>
                          </m:ctrlPr>
                        </m:funcPr>
                        <m:fName>
                          <m:limLow>
                            <m:limLowPr>
                              <m:ctrlPr>
                                <a:rPr lang="en-US" altLang="zh-CN" i="1" smtClean="0">
                                  <a:latin typeface="Cambria Math" panose="02040503050406030204" pitchFamily="18" charset="0"/>
                                </a:rPr>
                              </m:ctrlPr>
                            </m:limLowPr>
                            <m:e>
                              <m:r>
                                <m:rPr>
                                  <m:sty m:val="p"/>
                                </m:rPr>
                                <a:rPr lang="en-US" altLang="zh-CN" i="0" smtClean="0">
                                  <a:latin typeface="Cambria Math" panose="02040503050406030204" pitchFamily="18" charset="0"/>
                                </a:rPr>
                                <m:t>lim</m:t>
                              </m:r>
                            </m:e>
                            <m:lim>
                              <m:r>
                                <m:rPr>
                                  <m:sty m:val="p"/>
                                </m:rPr>
                                <a:rPr lang="en-US" altLang="zh-CN" i="1">
                                  <a:latin typeface="Cambria Math" panose="02040503050406030204" pitchFamily="18" charset="0"/>
                                </a:rPr>
                                <m:t>n</m:t>
                              </m:r>
                              <m:r>
                                <a:rPr lang="en-US" altLang="zh-CN" i="1" smtClean="0">
                                  <a:latin typeface="Cambria Math" panose="02040503050406030204" pitchFamily="18" charset="0"/>
                                  <a:ea typeface="Cambria Math" panose="02040503050406030204" pitchFamily="18" charset="0"/>
                                </a:rPr>
                                <m:t>→∞</m:t>
                              </m:r>
                            </m:lim>
                          </m:limLow>
                        </m:fName>
                        <m:e>
                          <m:f>
                            <m:fPr>
                              <m:ctrlPr>
                                <a:rPr lang="en-US" altLang="zh-CN" i="1" smtClean="0">
                                  <a:latin typeface="Cambria Math" panose="02040503050406030204" pitchFamily="18" charset="0"/>
                                </a:rPr>
                              </m:ctrlPr>
                            </m:fPr>
                            <m:num>
                              <m:r>
                                <a:rPr lang="zh-CN" altLang="en-US" i="1">
                                  <a:solidFill>
                                    <a:srgbClr val="000000"/>
                                  </a:solidFill>
                                  <a:latin typeface="Cambria Math" panose="02040503050406030204" pitchFamily="18" charset="0"/>
                                </a:rPr>
                                <m:t>20</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𝑛</m:t>
                                  </m:r>
                                </m:e>
                                <m:sup>
                                  <m:r>
                                    <a:rPr lang="zh-CN" altLang="en-US" i="1">
                                      <a:solidFill>
                                        <a:srgbClr val="000000"/>
                                      </a:solidFill>
                                      <a:latin typeface="Cambria Math" panose="02040503050406030204" pitchFamily="18" charset="0"/>
                                    </a:rPr>
                                    <m:t>3</m:t>
                                  </m:r>
                                </m:sup>
                              </m:sSup>
                              <m:r>
                                <a:rPr lang="zh-CN" altLang="en-US" i="1">
                                  <a:solidFill>
                                    <a:srgbClr val="000000"/>
                                  </a:solidFill>
                                  <a:latin typeface="Cambria Math" panose="02040503050406030204" pitchFamily="18" charset="0"/>
                                </a:rPr>
                                <m:t>+63</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𝑛</m:t>
                                  </m:r>
                                </m:e>
                                <m:sup>
                                  <m:r>
                                    <a:rPr lang="zh-CN" altLang="en-US" i="1">
                                      <a:solidFill>
                                        <a:srgbClr val="000000"/>
                                      </a:solidFill>
                                      <a:latin typeface="Cambria Math" panose="02040503050406030204" pitchFamily="18" charset="0"/>
                                    </a:rPr>
                                    <m:t>2</m:t>
                                  </m:r>
                                </m:sup>
                              </m:sSup>
                              <m:r>
                                <a:rPr lang="zh-CN" altLang="en-US" i="1">
                                  <a:solidFill>
                                    <a:srgbClr val="000000"/>
                                  </a:solidFill>
                                  <a:latin typeface="Cambria Math" panose="02040503050406030204" pitchFamily="18" charset="0"/>
                                </a:rPr>
                                <m:t>+69</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+27−</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𝑛</m:t>
                                  </m:r>
                                </m:e>
                                <m:sup>
                                  <m:r>
                                    <a:rPr lang="zh-CN" altLang="en-US" i="1">
                                      <a:solidFill>
                                        <a:srgbClr val="000000"/>
                                      </a:solidFill>
                                      <a:latin typeface="Cambria Math" panose="02040503050406030204" pitchFamily="18" charset="0"/>
                                    </a:rPr>
                                    <m:t>3</m:t>
                                  </m:r>
                                </m:sup>
                              </m:sSup>
                            </m:num>
                            <m:den>
                              <m:r>
                                <a:rPr lang="zh-CN" altLang="en-US" i="1">
                                  <a:solidFill>
                                    <a:srgbClr val="000000"/>
                                  </a:solidFill>
                                  <a:latin typeface="Cambria Math" panose="02040503050406030204" pitchFamily="18" charset="0"/>
                                </a:rPr>
                                <m:t>20</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𝑛</m:t>
                                  </m:r>
                                </m:e>
                                <m:sup>
                                  <m:r>
                                    <a:rPr lang="zh-CN" altLang="en-US" i="1">
                                      <a:solidFill>
                                        <a:srgbClr val="000000"/>
                                      </a:solidFill>
                                      <a:latin typeface="Cambria Math" panose="02040503050406030204" pitchFamily="18" charset="0"/>
                                    </a:rPr>
                                    <m:t>3</m:t>
                                  </m:r>
                                </m:sup>
                              </m:sSup>
                              <m:r>
                                <a:rPr lang="zh-CN" altLang="en-US" i="1">
                                  <a:solidFill>
                                    <a:srgbClr val="000000"/>
                                  </a:solidFill>
                                  <a:latin typeface="Cambria Math" panose="02040503050406030204" pitchFamily="18" charset="0"/>
                                </a:rPr>
                                <m:t>+63</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𝑛</m:t>
                                  </m:r>
                                </m:e>
                                <m:sup>
                                  <m:r>
                                    <a:rPr lang="zh-CN" altLang="en-US" i="1">
                                      <a:solidFill>
                                        <a:srgbClr val="000000"/>
                                      </a:solidFill>
                                      <a:latin typeface="Cambria Math" panose="02040503050406030204" pitchFamily="18" charset="0"/>
                                    </a:rPr>
                                    <m:t>2</m:t>
                                  </m:r>
                                </m:sup>
                              </m:sSup>
                              <m:r>
                                <a:rPr lang="zh-CN" altLang="en-US" i="1">
                                  <a:solidFill>
                                    <a:srgbClr val="000000"/>
                                  </a:solidFill>
                                  <a:latin typeface="Cambria Math" panose="02040503050406030204" pitchFamily="18" charset="0"/>
                                </a:rPr>
                                <m:t>+69</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+27</m:t>
                              </m:r>
                            </m:den>
                          </m:f>
                        </m:e>
                      </m:func>
                    </m:oMath>
                  </m:oMathPara>
                </a14:m>
                <a:endParaRPr lang="zh-CN" altLang="en-US" dirty="0"/>
              </a:p>
            </p:txBody>
          </p:sp>
        </mc:Choice>
        <mc:Fallback xmlns="">
          <p:sp>
            <p:nvSpPr>
              <p:cNvPr id="3" name="文本框 2">
                <a:extLst>
                  <a:ext uri="{FF2B5EF4-FFF2-40B4-BE49-F238E27FC236}">
                    <a16:creationId xmlns:a16="http://schemas.microsoft.com/office/drawing/2014/main" id="{3B5404DA-590B-42E5-AB7B-362CEFD8F09E}"/>
                  </a:ext>
                </a:extLst>
              </p:cNvPr>
              <p:cNvSpPr txBox="1">
                <a:spLocks noRot="1" noChangeAspect="1" noMove="1" noResize="1" noEditPoints="1" noAdjustHandles="1" noChangeArrowheads="1" noChangeShapeType="1" noTextEdit="1"/>
              </p:cNvSpPr>
              <p:nvPr/>
            </p:nvSpPr>
            <p:spPr>
              <a:xfrm>
                <a:off x="2820078" y="1628800"/>
                <a:ext cx="3503843" cy="560410"/>
              </a:xfrm>
              <a:prstGeom prst="rect">
                <a:avLst/>
              </a:prstGeom>
              <a:blipFill>
                <a:blip r:embed="rId3"/>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59144991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3598F8BF-56D2-470F-93C5-44DA9E0B288F}"/>
              </a:ext>
            </a:extLst>
          </p:cNvPr>
          <p:cNvPicPr>
            <a:picLocks noChangeAspect="1"/>
          </p:cNvPicPr>
          <p:nvPr/>
        </p:nvPicPr>
        <p:blipFill rotWithShape="1">
          <a:blip r:embed="rId2"/>
          <a:srcRect t="7179"/>
          <a:stretch/>
        </p:blipFill>
        <p:spPr>
          <a:xfrm>
            <a:off x="325768" y="836712"/>
            <a:ext cx="8492464" cy="5619214"/>
          </a:xfrm>
          <a:prstGeom prst="rect">
            <a:avLst/>
          </a:prstGeom>
        </p:spPr>
      </p:pic>
      <p:sp>
        <p:nvSpPr>
          <p:cNvPr id="6" name="文本框 5">
            <a:extLst>
              <a:ext uri="{FF2B5EF4-FFF2-40B4-BE49-F238E27FC236}">
                <a16:creationId xmlns:a16="http://schemas.microsoft.com/office/drawing/2014/main" id="{29EF073B-2563-45D8-B315-6D6D884B885E}"/>
              </a:ext>
            </a:extLst>
          </p:cNvPr>
          <p:cNvSpPr txBox="1"/>
          <p:nvPr/>
        </p:nvSpPr>
        <p:spPr>
          <a:xfrm>
            <a:off x="325768" y="402074"/>
            <a:ext cx="6622496" cy="400110"/>
          </a:xfrm>
          <a:prstGeom prst="rect">
            <a:avLst/>
          </a:prstGeom>
          <a:noFill/>
        </p:spPr>
        <p:txBody>
          <a:bodyPr wrap="square">
            <a:spAutoFit/>
          </a:bodyPr>
          <a:lstStyle/>
          <a:p>
            <a:r>
              <a:rPr lang="zh-CN" altLang="en-US" sz="2000" b="1" dirty="0">
                <a:latin typeface="+mn-lt"/>
                <a:ea typeface="+mn-ea"/>
              </a:rPr>
              <a:t>不同时间复杂度下不同输入规模的运行时间 </a:t>
            </a:r>
          </a:p>
        </p:txBody>
      </p:sp>
    </p:spTree>
    <p:extLst>
      <p:ext uri="{BB962C8B-B14F-4D97-AF65-F5344CB8AC3E}">
        <p14:creationId xmlns:p14="http://schemas.microsoft.com/office/powerpoint/2010/main" val="132437183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29EF073B-2563-45D8-B315-6D6D884B885E}"/>
              </a:ext>
            </a:extLst>
          </p:cNvPr>
          <p:cNvSpPr txBox="1"/>
          <p:nvPr/>
        </p:nvSpPr>
        <p:spPr>
          <a:xfrm>
            <a:off x="367518" y="620688"/>
            <a:ext cx="6622496" cy="400110"/>
          </a:xfrm>
          <a:prstGeom prst="rect">
            <a:avLst/>
          </a:prstGeom>
          <a:noFill/>
        </p:spPr>
        <p:txBody>
          <a:bodyPr wrap="square">
            <a:spAutoFit/>
          </a:bodyPr>
          <a:lstStyle/>
          <a:p>
            <a:r>
              <a:rPr lang="zh-CN" altLang="en-US" sz="2000" b="1" dirty="0">
                <a:latin typeface="+mn-lt"/>
                <a:ea typeface="+mn-ea"/>
              </a:rPr>
              <a:t>计算机速度提高后，不同算法复杂度求解规模的扩大情况</a:t>
            </a:r>
          </a:p>
        </p:txBody>
      </p:sp>
      <p:pic>
        <p:nvPicPr>
          <p:cNvPr id="4" name="Picture 3">
            <a:extLst>
              <a:ext uri="{FF2B5EF4-FFF2-40B4-BE49-F238E27FC236}">
                <a16:creationId xmlns:a16="http://schemas.microsoft.com/office/drawing/2014/main" id="{1E3A6CBE-405C-4F8F-BA91-5839B000211F}"/>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22623" r="26971"/>
          <a:stretch/>
        </p:blipFill>
        <p:spPr bwMode="auto">
          <a:xfrm>
            <a:off x="325768" y="1314698"/>
            <a:ext cx="8609013" cy="1970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7" name="文本框 6">
                <a:extLst>
                  <a:ext uri="{FF2B5EF4-FFF2-40B4-BE49-F238E27FC236}">
                    <a16:creationId xmlns:a16="http://schemas.microsoft.com/office/drawing/2014/main" id="{DD881F2F-EE4E-4873-A250-F8062C79148A}"/>
                  </a:ext>
                </a:extLst>
              </p:cNvPr>
              <p:cNvSpPr txBox="1"/>
              <p:nvPr/>
            </p:nvSpPr>
            <p:spPr>
              <a:xfrm>
                <a:off x="367518" y="3284984"/>
                <a:ext cx="8408962" cy="1631216"/>
              </a:xfrm>
              <a:prstGeom prst="rect">
                <a:avLst/>
              </a:prstGeom>
              <a:noFill/>
            </p:spPr>
            <p:txBody>
              <a:bodyPr wrap="square">
                <a:spAutoFit/>
              </a:bodyPr>
              <a:lstStyle/>
              <a:p>
                <a:r>
                  <a:rPr lang="zh-CN" altLang="en-US" sz="2000" b="1" dirty="0">
                    <a:latin typeface="+mn-lt"/>
                    <a:ea typeface="+mn-ea"/>
                  </a:rPr>
                  <a:t>衡量两个算法的好坏，应当是在 </a:t>
                </a:r>
                <a:r>
                  <a:rPr lang="en-US" altLang="zh-CN" sz="2000" b="1" dirty="0">
                    <a:latin typeface="+mn-lt"/>
                    <a:ea typeface="+mn-ea"/>
                  </a:rPr>
                  <a:t>n </a:t>
                </a:r>
                <a:r>
                  <a:rPr lang="zh-CN" altLang="en-US" sz="2000" b="1" dirty="0">
                    <a:latin typeface="+mn-lt"/>
                    <a:ea typeface="+mn-ea"/>
                  </a:rPr>
                  <a:t>足够大的情形下对算法的工作量进行比较。由上表可见，当计算机速度提高 </a:t>
                </a:r>
                <a:r>
                  <a:rPr lang="en-US" altLang="zh-CN" sz="2000" b="1" dirty="0">
                    <a:latin typeface="+mn-lt"/>
                    <a:ea typeface="+mn-ea"/>
                  </a:rPr>
                  <a:t>10 </a:t>
                </a:r>
                <a:r>
                  <a:rPr lang="zh-CN" altLang="en-US" sz="2000" b="1" dirty="0">
                    <a:latin typeface="+mn-lt"/>
                    <a:ea typeface="+mn-ea"/>
                  </a:rPr>
                  <a:t>倍后，算法 </a:t>
                </a:r>
                <a14:m>
                  <m:oMath xmlns:m="http://schemas.openxmlformats.org/officeDocument/2006/math">
                    <m:sSub>
                      <m:sSubPr>
                        <m:ctrlPr>
                          <a:rPr lang="en-US" altLang="zh-CN" sz="2000" b="1" i="1" dirty="0" smtClean="0">
                            <a:latin typeface="Cambria Math" panose="02040503050406030204" pitchFamily="18" charset="0"/>
                            <a:ea typeface="+mn-ea"/>
                          </a:rPr>
                        </m:ctrlPr>
                      </m:sSubPr>
                      <m:e>
                        <m:r>
                          <m:rPr>
                            <m:sty m:val="p"/>
                          </m:rPr>
                          <a:rPr lang="en-US" altLang="zh-CN" sz="2000" b="1" i="1" dirty="0">
                            <a:latin typeface="Cambria Math" panose="02040503050406030204" pitchFamily="18" charset="0"/>
                            <a:ea typeface="+mn-ea"/>
                          </a:rPr>
                          <m:t>A</m:t>
                        </m:r>
                      </m:e>
                      <m:sub>
                        <m:r>
                          <a:rPr lang="en-US" altLang="zh-CN" sz="2000" b="1" i="1" dirty="0" smtClean="0">
                            <a:latin typeface="Cambria Math" panose="02040503050406030204" pitchFamily="18" charset="0"/>
                            <a:ea typeface="+mn-ea"/>
                          </a:rPr>
                          <m:t>𝟏</m:t>
                        </m:r>
                      </m:sub>
                    </m:sSub>
                  </m:oMath>
                </a14:m>
                <a:r>
                  <a:rPr lang="en-US" altLang="zh-CN" sz="2000" b="1" dirty="0">
                    <a:latin typeface="+mn-lt"/>
                    <a:ea typeface="+mn-ea"/>
                  </a:rPr>
                  <a:t> </a:t>
                </a:r>
                <a:r>
                  <a:rPr lang="zh-CN" altLang="en-US" sz="2000" b="1" dirty="0">
                    <a:latin typeface="+mn-lt"/>
                    <a:ea typeface="+mn-ea"/>
                  </a:rPr>
                  <a:t>的求解规模可扩大 </a:t>
                </a:r>
                <a:r>
                  <a:rPr lang="en-US" altLang="zh-CN" sz="2000" b="1" dirty="0">
                    <a:latin typeface="+mn-lt"/>
                    <a:ea typeface="+mn-ea"/>
                  </a:rPr>
                  <a:t>10 </a:t>
                </a:r>
                <a:r>
                  <a:rPr lang="zh-CN" altLang="en-US" sz="2000" b="1" dirty="0">
                    <a:latin typeface="+mn-lt"/>
                    <a:ea typeface="+mn-ea"/>
                  </a:rPr>
                  <a:t>倍，而算法 </a:t>
                </a:r>
                <a14:m>
                  <m:oMath xmlns:m="http://schemas.openxmlformats.org/officeDocument/2006/math">
                    <m:sSub>
                      <m:sSubPr>
                        <m:ctrlPr>
                          <a:rPr lang="en-US" altLang="zh-CN" sz="2000" b="1" i="1" dirty="0">
                            <a:latin typeface="Cambria Math" panose="02040503050406030204" pitchFamily="18" charset="0"/>
                          </a:rPr>
                        </m:ctrlPr>
                      </m:sSubPr>
                      <m:e>
                        <m:r>
                          <m:rPr>
                            <m:sty m:val="p"/>
                          </m:rPr>
                          <a:rPr lang="en-US" altLang="zh-CN" sz="2000" b="1" i="1" dirty="0">
                            <a:latin typeface="Cambria Math" panose="02040503050406030204" pitchFamily="18" charset="0"/>
                          </a:rPr>
                          <m:t>A</m:t>
                        </m:r>
                      </m:e>
                      <m:sub>
                        <m:r>
                          <a:rPr lang="en-US" altLang="zh-CN" sz="2000" b="1" i="1" dirty="0" smtClean="0">
                            <a:latin typeface="Cambria Math" panose="02040503050406030204" pitchFamily="18" charset="0"/>
                          </a:rPr>
                          <m:t>𝟓</m:t>
                        </m:r>
                      </m:sub>
                    </m:sSub>
                  </m:oMath>
                </a14:m>
                <a:r>
                  <a:rPr lang="zh-CN" altLang="en-US" sz="2000" b="1" dirty="0">
                    <a:latin typeface="+mn-lt"/>
                    <a:ea typeface="+mn-ea"/>
                  </a:rPr>
                  <a:t>只有微小增加，</a:t>
                </a:r>
                <a:r>
                  <a:rPr lang="en-US" altLang="zh-CN" sz="2000" b="1" dirty="0"/>
                  <a:t> </a:t>
                </a:r>
                <a14:m>
                  <m:oMath xmlns:m="http://schemas.openxmlformats.org/officeDocument/2006/math">
                    <m:sSub>
                      <m:sSubPr>
                        <m:ctrlPr>
                          <a:rPr lang="en-US" altLang="zh-CN" sz="2000" b="1" i="1" dirty="0">
                            <a:latin typeface="Cambria Math" panose="02040503050406030204" pitchFamily="18" charset="0"/>
                          </a:rPr>
                        </m:ctrlPr>
                      </m:sSubPr>
                      <m:e>
                        <m:r>
                          <m:rPr>
                            <m:sty m:val="p"/>
                          </m:rPr>
                          <a:rPr lang="en-US" altLang="zh-CN" sz="2000" b="1" i="1" dirty="0">
                            <a:latin typeface="Cambria Math" panose="02040503050406030204" pitchFamily="18" charset="0"/>
                          </a:rPr>
                          <m:t>A</m:t>
                        </m:r>
                      </m:e>
                      <m:sub>
                        <m:r>
                          <a:rPr lang="en-US" altLang="zh-CN" sz="2000" b="1" i="1" dirty="0" smtClean="0">
                            <a:latin typeface="Cambria Math" panose="02040503050406030204" pitchFamily="18" charset="0"/>
                          </a:rPr>
                          <m:t>𝟔</m:t>
                        </m:r>
                      </m:sub>
                    </m:sSub>
                  </m:oMath>
                </a14:m>
                <a:r>
                  <a:rPr lang="zh-CN" altLang="en-US" sz="2000" b="1" dirty="0">
                    <a:latin typeface="+mn-lt"/>
                    <a:ea typeface="+mn-ea"/>
                  </a:rPr>
                  <a:t>基本不变。时间复杂度为 </a:t>
                </a:r>
                <a14:m>
                  <m:oMath xmlns:m="http://schemas.openxmlformats.org/officeDocument/2006/math">
                    <m:sSup>
                      <m:sSupPr>
                        <m:ctrlPr>
                          <a:rPr lang="en-US" altLang="zh-CN" sz="2000" b="1" i="1" smtClean="0">
                            <a:latin typeface="Cambria Math" panose="02040503050406030204" pitchFamily="18" charset="0"/>
                            <a:ea typeface="+mn-ea"/>
                          </a:rPr>
                        </m:ctrlPr>
                      </m:sSupPr>
                      <m:e>
                        <m:r>
                          <a:rPr lang="en-US" altLang="zh-CN" sz="2000" b="1" i="1" smtClean="0">
                            <a:latin typeface="Cambria Math" panose="02040503050406030204" pitchFamily="18" charset="0"/>
                            <a:ea typeface="+mn-ea"/>
                          </a:rPr>
                          <m:t>𝟐</m:t>
                        </m:r>
                      </m:e>
                      <m:sup>
                        <m:r>
                          <a:rPr lang="en-US" altLang="zh-CN" sz="2000" b="1" i="1" smtClean="0">
                            <a:latin typeface="Cambria Math" panose="02040503050406030204" pitchFamily="18" charset="0"/>
                            <a:ea typeface="+mn-ea"/>
                          </a:rPr>
                          <m:t>𝒏</m:t>
                        </m:r>
                      </m:sup>
                    </m:sSup>
                  </m:oMath>
                </a14:m>
                <a:r>
                  <a:rPr lang="zh-CN" altLang="en-US" sz="2000" b="1" dirty="0">
                    <a:latin typeface="+mn-lt"/>
                    <a:ea typeface="+mn-ea"/>
                  </a:rPr>
                  <a:t>或 </a:t>
                </a:r>
                <a:r>
                  <a:rPr lang="en-US" altLang="zh-CN" sz="2000" b="1" dirty="0">
                    <a:latin typeface="+mn-lt"/>
                    <a:ea typeface="+mn-ea"/>
                  </a:rPr>
                  <a:t>n</a:t>
                </a:r>
                <a:r>
                  <a:rPr lang="zh-CN" altLang="en-US" sz="2000" b="1" dirty="0">
                    <a:latin typeface="+mn-lt"/>
                    <a:ea typeface="+mn-ea"/>
                  </a:rPr>
                  <a:t>！这类算法，用提高计算机的速度来扩大它们的求解规模，其效果是微乎其微的。</a:t>
                </a:r>
              </a:p>
            </p:txBody>
          </p:sp>
        </mc:Choice>
        <mc:Fallback xmlns="">
          <p:sp>
            <p:nvSpPr>
              <p:cNvPr id="7" name="文本框 6">
                <a:extLst>
                  <a:ext uri="{FF2B5EF4-FFF2-40B4-BE49-F238E27FC236}">
                    <a16:creationId xmlns:a16="http://schemas.microsoft.com/office/drawing/2014/main" id="{DD881F2F-EE4E-4873-A250-F8062C79148A}"/>
                  </a:ext>
                </a:extLst>
              </p:cNvPr>
              <p:cNvSpPr txBox="1">
                <a:spLocks noRot="1" noChangeAspect="1" noMove="1" noResize="1" noEditPoints="1" noAdjustHandles="1" noChangeArrowheads="1" noChangeShapeType="1" noTextEdit="1"/>
              </p:cNvSpPr>
              <p:nvPr/>
            </p:nvSpPr>
            <p:spPr>
              <a:xfrm>
                <a:off x="367518" y="3284984"/>
                <a:ext cx="8408962" cy="1631216"/>
              </a:xfrm>
              <a:prstGeom prst="rect">
                <a:avLst/>
              </a:prstGeom>
              <a:blipFill>
                <a:blip r:embed="rId3"/>
                <a:stretch>
                  <a:fillRect l="-725" t="-3371" r="-580" b="-486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71568429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457200" y="332656"/>
            <a:ext cx="8229600" cy="1143000"/>
          </a:xfrm>
        </p:spPr>
        <p:txBody>
          <a:bodyPr/>
          <a:lstStyle/>
          <a:p>
            <a:r>
              <a:rPr lang="en-US" altLang="zh-CN" dirty="0"/>
              <a:t>1.2.5 </a:t>
            </a:r>
            <a:r>
              <a:rPr lang="zh-CN" altLang="en-US" dirty="0"/>
              <a:t>运行时间的上界（</a:t>
            </a:r>
            <a:r>
              <a:rPr lang="en-US" altLang="zh-CN" dirty="0"/>
              <a:t>O </a:t>
            </a:r>
            <a:r>
              <a:rPr lang="zh-CN" altLang="en-US" dirty="0"/>
              <a:t>记号）</a:t>
            </a:r>
          </a:p>
        </p:txBody>
      </p:sp>
      <mc:AlternateContent xmlns:mc="http://schemas.openxmlformats.org/markup-compatibility/2006" xmlns:a14="http://schemas.microsoft.com/office/drawing/2010/main">
        <mc:Choice Requires="a14">
          <p:sp>
            <p:nvSpPr>
              <p:cNvPr id="5" name="内容占位符 4"/>
              <p:cNvSpPr>
                <a:spLocks noGrp="1"/>
              </p:cNvSpPr>
              <p:nvPr>
                <p:ph idx="1"/>
              </p:nvPr>
            </p:nvSpPr>
            <p:spPr>
              <a:xfrm>
                <a:off x="323528" y="1340768"/>
                <a:ext cx="8568952" cy="5184576"/>
              </a:xfrm>
            </p:spPr>
            <p:txBody>
              <a:bodyPr>
                <a:normAutofit/>
              </a:bodyPr>
              <a:lstStyle/>
              <a:p>
                <a:pPr marL="0" indent="0" eaLnBrk="1" hangingPunct="1">
                  <a:lnSpc>
                    <a:spcPct val="150000"/>
                  </a:lnSpc>
                  <a:buNone/>
                </a:pPr>
                <a:r>
                  <a:rPr lang="zh-CN" altLang="en-US" sz="2000" dirty="0"/>
                  <a:t>当我们进行算法分析时，可以利用数学符号对算法的复杂度进行描述：</a:t>
                </a:r>
                <a:r>
                  <a:rPr lang="en-US" altLang="zh-CN" sz="2000" dirty="0"/>
                  <a:t>O </a:t>
                </a:r>
                <a:r>
                  <a:rPr lang="zh-CN" altLang="en-US" sz="2000" dirty="0"/>
                  <a:t>表示法、</a:t>
                </a:r>
                <a:r>
                  <a:rPr lang="en-US" altLang="zh-CN" sz="2000" dirty="0"/>
                  <a:t>Ω</a:t>
                </a:r>
                <a:r>
                  <a:rPr lang="zh-CN" altLang="en-US" sz="2000" dirty="0"/>
                  <a:t>表示 法和</a:t>
                </a:r>
                <a:r>
                  <a:rPr lang="en-US" altLang="zh-CN" sz="2000" dirty="0"/>
                  <a:t>Θ</a:t>
                </a:r>
                <a:r>
                  <a:rPr lang="zh-CN" altLang="en-US" sz="2000" dirty="0"/>
                  <a:t>表示法。这些表示法可以方便地表示算法的计算复杂度。</a:t>
                </a:r>
                <a:endParaRPr lang="en-US" altLang="zh-CN" sz="2000" dirty="0"/>
              </a:p>
              <a:p>
                <a:pPr marL="0" indent="0" eaLnBrk="1" hangingPunct="1">
                  <a:lnSpc>
                    <a:spcPct val="150000"/>
                  </a:lnSpc>
                  <a:buNone/>
                </a:pPr>
                <a:r>
                  <a:rPr lang="en-US" altLang="zh-CN" sz="2000" dirty="0"/>
                  <a:t>O </a:t>
                </a:r>
                <a:r>
                  <a:rPr lang="zh-CN" altLang="en-US" sz="2000" dirty="0"/>
                  <a:t>表示法定义：若存在两个正的常数</a:t>
                </a:r>
                <a14:m>
                  <m:oMath xmlns:m="http://schemas.openxmlformats.org/officeDocument/2006/math">
                    <m:r>
                      <a:rPr lang="en-US" altLang="zh-CN" sz="2000" b="1" i="1" smtClean="0">
                        <a:latin typeface="Cambria Math" panose="02040503050406030204" pitchFamily="18" charset="0"/>
                      </a:rPr>
                      <m:t>𝒄</m:t>
                    </m:r>
                  </m:oMath>
                </a14:m>
                <a:r>
                  <a:rPr lang="zh-CN" altLang="en-US" sz="2000" dirty="0"/>
                  <a:t>和</a:t>
                </a:r>
                <a14:m>
                  <m:oMath xmlns:m="http://schemas.openxmlformats.org/officeDocument/2006/math">
                    <m:sSub>
                      <m:sSubPr>
                        <m:ctrlPr>
                          <a:rPr lang="en-US" altLang="zh-CN" sz="2000" i="1" dirty="0" smtClean="0">
                            <a:latin typeface="Cambria Math" panose="02040503050406030204" pitchFamily="18" charset="0"/>
                          </a:rPr>
                        </m:ctrlPr>
                      </m:sSubPr>
                      <m:e>
                        <m:r>
                          <a:rPr lang="en-US" altLang="zh-CN" sz="2000" b="1" i="1" dirty="0" smtClean="0">
                            <a:latin typeface="Cambria Math" panose="02040503050406030204" pitchFamily="18" charset="0"/>
                          </a:rPr>
                          <m:t>𝒏</m:t>
                        </m:r>
                      </m:e>
                      <m:sub>
                        <m:r>
                          <a:rPr lang="en-US" altLang="zh-CN" sz="2000" b="1" i="1" dirty="0" smtClean="0">
                            <a:latin typeface="Cambria Math" panose="02040503050406030204" pitchFamily="18" charset="0"/>
                          </a:rPr>
                          <m:t>𝟎</m:t>
                        </m:r>
                      </m:sub>
                    </m:sSub>
                    <m:r>
                      <a:rPr lang="zh-CN" altLang="en-US" sz="2000" i="1" dirty="0" smtClean="0">
                        <a:latin typeface="Cambria Math" panose="02040503050406030204" pitchFamily="18" charset="0"/>
                      </a:rPr>
                      <m:t> </m:t>
                    </m:r>
                  </m:oMath>
                </a14:m>
                <a:r>
                  <a:rPr lang="zh-CN" altLang="en-US" sz="2000" dirty="0"/>
                  <a:t>，对于任意</a:t>
                </a:r>
                <a14:m>
                  <m:oMath xmlns:m="http://schemas.openxmlformats.org/officeDocument/2006/math">
                    <m:r>
                      <a:rPr lang="en-US" altLang="zh-CN" sz="2000" b="1" i="1" smtClean="0">
                        <a:latin typeface="Cambria Math" panose="02040503050406030204" pitchFamily="18" charset="0"/>
                      </a:rPr>
                      <m:t>𝒏</m:t>
                    </m:r>
                    <m:r>
                      <a:rPr lang="en-US" altLang="zh-CN" sz="2000" b="1" i="1" smtClean="0">
                        <a:latin typeface="Cambria Math" panose="02040503050406030204" pitchFamily="18" charset="0"/>
                        <a:ea typeface="Cambria Math" panose="02040503050406030204" pitchFamily="18" charset="0"/>
                      </a:rPr>
                      <m:t>≥</m:t>
                    </m:r>
                    <m:sSub>
                      <m:sSubPr>
                        <m:ctrlPr>
                          <a:rPr lang="en-US" altLang="zh-CN" sz="2000" i="1" dirty="0">
                            <a:latin typeface="Cambria Math" panose="02040503050406030204" pitchFamily="18" charset="0"/>
                          </a:rPr>
                        </m:ctrlPr>
                      </m:sSubPr>
                      <m:e>
                        <m:r>
                          <a:rPr lang="en-US" altLang="zh-CN" sz="2000" i="1" dirty="0">
                            <a:latin typeface="Cambria Math" panose="02040503050406030204" pitchFamily="18" charset="0"/>
                          </a:rPr>
                          <m:t>𝒏</m:t>
                        </m:r>
                      </m:e>
                      <m:sub>
                        <m:r>
                          <a:rPr lang="en-US" altLang="zh-CN" sz="2000" i="1" dirty="0">
                            <a:latin typeface="Cambria Math" panose="02040503050406030204" pitchFamily="18" charset="0"/>
                          </a:rPr>
                          <m:t>𝟎</m:t>
                        </m:r>
                      </m:sub>
                    </m:sSub>
                  </m:oMath>
                </a14:m>
                <a:r>
                  <a:rPr lang="zh-CN" altLang="en-US" sz="2000" dirty="0"/>
                  <a:t>，都有 </a:t>
                </a:r>
                <a14:m>
                  <m:oMath xmlns:m="http://schemas.openxmlformats.org/officeDocument/2006/math">
                    <m:r>
                      <a:rPr lang="en-US" altLang="zh-CN" sz="2000" b="1" i="1" smtClean="0">
                        <a:latin typeface="Cambria Math" panose="02040503050406030204" pitchFamily="18" charset="0"/>
                      </a:rPr>
                      <m:t>𝑻</m:t>
                    </m:r>
                    <m:r>
                      <a:rPr lang="en-US" altLang="zh-CN" sz="2000" b="1" i="1" smtClean="0">
                        <a:latin typeface="Cambria Math" panose="02040503050406030204" pitchFamily="18" charset="0"/>
                      </a:rPr>
                      <m:t>(</m:t>
                    </m:r>
                    <m:r>
                      <a:rPr lang="en-US" altLang="zh-CN" sz="2000" b="1" i="1" smtClean="0">
                        <a:latin typeface="Cambria Math" panose="02040503050406030204" pitchFamily="18" charset="0"/>
                      </a:rPr>
                      <m:t>𝒏</m:t>
                    </m:r>
                    <m:r>
                      <a:rPr lang="en-US" altLang="zh-CN" sz="2000" b="1" i="1" smtClean="0">
                        <a:latin typeface="Cambria Math" panose="02040503050406030204" pitchFamily="18" charset="0"/>
                      </a:rPr>
                      <m:t>)</m:t>
                    </m:r>
                    <m:r>
                      <m:rPr>
                        <m:nor/>
                      </m:rPr>
                      <a:rPr lang="en-US" altLang="zh-CN" sz="2000" dirty="0"/>
                      <m:t>≤</m:t>
                    </m:r>
                    <m:r>
                      <m:rPr>
                        <m:nor/>
                      </m:rPr>
                      <a:rPr lang="en-US" altLang="zh-CN" sz="2000" b="1" i="0" dirty="0" smtClean="0"/>
                      <m:t>C</m:t>
                    </m:r>
                    <m:r>
                      <a:rPr lang="en-US" altLang="zh-CN" sz="2000" i="1">
                        <a:latin typeface="Cambria Math" panose="02040503050406030204" pitchFamily="18" charset="0"/>
                      </a:rPr>
                      <m:t>𝒇</m:t>
                    </m:r>
                    <m:r>
                      <a:rPr lang="en-US" altLang="zh-CN" sz="2000" i="1">
                        <a:latin typeface="Cambria Math" panose="02040503050406030204" pitchFamily="18" charset="0"/>
                      </a:rPr>
                      <m:t>(</m:t>
                    </m:r>
                    <m:r>
                      <a:rPr lang="en-US" altLang="zh-CN" sz="2000" i="1">
                        <a:latin typeface="Cambria Math" panose="02040503050406030204" pitchFamily="18" charset="0"/>
                      </a:rPr>
                      <m:t>𝒏</m:t>
                    </m:r>
                    <m:r>
                      <a:rPr lang="en-US" altLang="zh-CN" sz="2000" i="1">
                        <a:latin typeface="Cambria Math" panose="02040503050406030204" pitchFamily="18" charset="0"/>
                      </a:rPr>
                      <m:t>)</m:t>
                    </m:r>
                  </m:oMath>
                </a14:m>
                <a:r>
                  <a:rPr lang="zh-CN" altLang="en-US" sz="2000" dirty="0"/>
                  <a:t>，则称 </a:t>
                </a:r>
                <a14:m>
                  <m:oMath xmlns:m="http://schemas.openxmlformats.org/officeDocument/2006/math">
                    <m:r>
                      <a:rPr lang="en-US" altLang="zh-CN" sz="2000" i="1">
                        <a:latin typeface="Cambria Math" panose="02040503050406030204" pitchFamily="18" charset="0"/>
                      </a:rPr>
                      <m:t>𝑻</m:t>
                    </m:r>
                    <m:d>
                      <m:dPr>
                        <m:ctrlPr>
                          <a:rPr lang="en-US" altLang="zh-CN" sz="2000" i="1">
                            <a:latin typeface="Cambria Math" panose="02040503050406030204" pitchFamily="18" charset="0"/>
                          </a:rPr>
                        </m:ctrlPr>
                      </m:dPr>
                      <m:e>
                        <m:r>
                          <a:rPr lang="en-US" altLang="zh-CN" sz="2000" i="1">
                            <a:latin typeface="Cambria Math" panose="02040503050406030204" pitchFamily="18" charset="0"/>
                          </a:rPr>
                          <m:t>𝒏</m:t>
                        </m:r>
                      </m:e>
                    </m:d>
                    <m:r>
                      <a:rPr lang="en-US" altLang="zh-CN" sz="2000" b="1" i="1" smtClean="0">
                        <a:latin typeface="Cambria Math" panose="02040503050406030204" pitchFamily="18" charset="0"/>
                      </a:rPr>
                      <m:t>=</m:t>
                    </m:r>
                    <m:r>
                      <a:rPr lang="en-US" altLang="zh-CN" sz="2000" b="1" i="1" smtClean="0">
                        <a:latin typeface="Cambria Math" panose="02040503050406030204" pitchFamily="18" charset="0"/>
                      </a:rPr>
                      <m:t>𝑶</m:t>
                    </m:r>
                    <m:r>
                      <a:rPr lang="en-US" altLang="zh-CN" sz="2000" b="1" i="1" smtClean="0">
                        <a:latin typeface="Cambria Math" panose="02040503050406030204" pitchFamily="18" charset="0"/>
                      </a:rPr>
                      <m:t>(</m:t>
                    </m:r>
                    <m:r>
                      <a:rPr lang="en-US" altLang="zh-CN" sz="2000" b="1" i="1" smtClean="0">
                        <a:latin typeface="Cambria Math" panose="02040503050406030204" pitchFamily="18" charset="0"/>
                      </a:rPr>
                      <m:t>𝒇</m:t>
                    </m:r>
                    <m:r>
                      <a:rPr lang="en-US" altLang="zh-CN" sz="2000" b="1" i="1" smtClean="0">
                        <a:latin typeface="Cambria Math" panose="02040503050406030204" pitchFamily="18" charset="0"/>
                      </a:rPr>
                      <m:t>(</m:t>
                    </m:r>
                    <m:r>
                      <a:rPr lang="en-US" altLang="zh-CN" sz="2000" b="1" i="1" smtClean="0">
                        <a:latin typeface="Cambria Math" panose="02040503050406030204" pitchFamily="18" charset="0"/>
                      </a:rPr>
                      <m:t>𝒏</m:t>
                    </m:r>
                    <m:r>
                      <a:rPr lang="en-US" altLang="zh-CN" sz="2000" b="1" i="1" smtClean="0">
                        <a:latin typeface="Cambria Math" panose="02040503050406030204" pitchFamily="18" charset="0"/>
                      </a:rPr>
                      <m:t>))</m:t>
                    </m:r>
                  </m:oMath>
                </a14:m>
                <a:endParaRPr lang="en-US" altLang="zh-CN" sz="2000" dirty="0"/>
              </a:p>
              <a:p>
                <a:pPr marL="0" indent="0" eaLnBrk="1" hangingPunct="1">
                  <a:lnSpc>
                    <a:spcPct val="150000"/>
                  </a:lnSpc>
                  <a:buNone/>
                </a:pPr>
                <a:r>
                  <a:rPr lang="zh-CN" altLang="en-US" sz="2000" dirty="0"/>
                  <a:t>定理：如果 </a:t>
                </a:r>
                <a14:m>
                  <m:oMath xmlns:m="http://schemas.openxmlformats.org/officeDocument/2006/math">
                    <m:func>
                      <m:funcPr>
                        <m:ctrlPr>
                          <a:rPr lang="en-US" altLang="zh-CN" sz="2000" i="1" smtClean="0">
                            <a:latin typeface="Cambria Math" panose="02040503050406030204" pitchFamily="18" charset="0"/>
                          </a:rPr>
                        </m:ctrlPr>
                      </m:funcPr>
                      <m:fName>
                        <m:limLow>
                          <m:limLowPr>
                            <m:ctrlPr>
                              <a:rPr lang="en-US" altLang="zh-CN" sz="2000" i="1" smtClean="0">
                                <a:latin typeface="Cambria Math" panose="02040503050406030204" pitchFamily="18" charset="0"/>
                              </a:rPr>
                            </m:ctrlPr>
                          </m:limLowPr>
                          <m:e>
                            <m:r>
                              <m:rPr>
                                <m:sty m:val="p"/>
                              </m:rPr>
                              <a:rPr lang="en-US" altLang="zh-CN" sz="2000" i="0" smtClean="0">
                                <a:latin typeface="Cambria Math" panose="02040503050406030204" pitchFamily="18" charset="0"/>
                              </a:rPr>
                              <m:t>lim</m:t>
                            </m:r>
                          </m:e>
                          <m:lim>
                            <m:r>
                              <a:rPr lang="en-US" altLang="zh-CN" sz="2000" b="1" i="1" smtClean="0">
                                <a:latin typeface="Cambria Math" panose="02040503050406030204" pitchFamily="18" charset="0"/>
                              </a:rPr>
                              <m:t>𝒏</m:t>
                            </m:r>
                            <m:r>
                              <a:rPr lang="en-US" altLang="zh-CN" sz="2000" b="1" i="1" smtClean="0">
                                <a:latin typeface="Cambria Math" panose="02040503050406030204" pitchFamily="18" charset="0"/>
                                <a:ea typeface="Cambria Math" panose="02040503050406030204" pitchFamily="18" charset="0"/>
                              </a:rPr>
                              <m:t>→∞</m:t>
                            </m:r>
                          </m:lim>
                        </m:limLow>
                      </m:fName>
                      <m:e>
                        <m:f>
                          <m:fPr>
                            <m:ctrlPr>
                              <a:rPr lang="en-US" altLang="zh-CN" sz="2000" i="1" smtClean="0">
                                <a:latin typeface="Cambria Math" panose="02040503050406030204" pitchFamily="18" charset="0"/>
                              </a:rPr>
                            </m:ctrlPr>
                          </m:fPr>
                          <m:num>
                            <m:r>
                              <a:rPr lang="en-US" altLang="zh-CN" sz="2000" i="1">
                                <a:latin typeface="Cambria Math" panose="02040503050406030204" pitchFamily="18" charset="0"/>
                              </a:rPr>
                              <m:t>𝒇</m:t>
                            </m:r>
                            <m:r>
                              <a:rPr lang="en-US" altLang="zh-CN" sz="2000" i="1">
                                <a:latin typeface="Cambria Math" panose="02040503050406030204" pitchFamily="18" charset="0"/>
                              </a:rPr>
                              <m:t>(</m:t>
                            </m:r>
                            <m:r>
                              <a:rPr lang="en-US" altLang="zh-CN" sz="2000" i="1">
                                <a:latin typeface="Cambria Math" panose="02040503050406030204" pitchFamily="18" charset="0"/>
                              </a:rPr>
                              <m:t>𝒏</m:t>
                            </m:r>
                            <m:r>
                              <a:rPr lang="en-US" altLang="zh-CN" sz="2000" i="1">
                                <a:latin typeface="Cambria Math" panose="02040503050406030204" pitchFamily="18" charset="0"/>
                              </a:rPr>
                              <m:t>)</m:t>
                            </m:r>
                          </m:num>
                          <m:den>
                            <m:r>
                              <a:rPr lang="en-US" altLang="zh-CN" sz="2000" b="1" i="1" smtClean="0">
                                <a:latin typeface="Cambria Math" panose="02040503050406030204" pitchFamily="18" charset="0"/>
                              </a:rPr>
                              <m:t>𝒈</m:t>
                            </m:r>
                            <m:r>
                              <a:rPr lang="en-US" altLang="zh-CN" sz="2000" i="1">
                                <a:latin typeface="Cambria Math" panose="02040503050406030204" pitchFamily="18" charset="0"/>
                              </a:rPr>
                              <m:t>(</m:t>
                            </m:r>
                            <m:r>
                              <a:rPr lang="en-US" altLang="zh-CN" sz="2000" i="1">
                                <a:latin typeface="Cambria Math" panose="02040503050406030204" pitchFamily="18" charset="0"/>
                              </a:rPr>
                              <m:t>𝒏</m:t>
                            </m:r>
                            <m:r>
                              <a:rPr lang="en-US" altLang="zh-CN" sz="2000" i="1">
                                <a:latin typeface="Cambria Math" panose="02040503050406030204" pitchFamily="18" charset="0"/>
                              </a:rPr>
                              <m:t>))</m:t>
                            </m:r>
                          </m:den>
                        </m:f>
                      </m:e>
                    </m:func>
                  </m:oMath>
                </a14:m>
                <a:r>
                  <a:rPr lang="zh-CN" altLang="en-US" sz="2000" dirty="0"/>
                  <a:t>存在，</a:t>
                </a:r>
                <a:r>
                  <a:rPr lang="en-US" altLang="zh-CN" sz="2000" dirty="0"/>
                  <a:t> </a:t>
                </a:r>
                <a14:m>
                  <m:oMath xmlns:m="http://schemas.openxmlformats.org/officeDocument/2006/math">
                    <m:func>
                      <m:funcPr>
                        <m:ctrlPr>
                          <a:rPr lang="en-US" altLang="zh-CN" sz="2000" i="1">
                            <a:latin typeface="Cambria Math" panose="02040503050406030204" pitchFamily="18" charset="0"/>
                          </a:rPr>
                        </m:ctrlPr>
                      </m:funcPr>
                      <m:fName>
                        <m:limLow>
                          <m:limLowPr>
                            <m:ctrlPr>
                              <a:rPr lang="en-US" altLang="zh-CN" sz="2000" i="1">
                                <a:latin typeface="Cambria Math" panose="02040503050406030204" pitchFamily="18" charset="0"/>
                              </a:rPr>
                            </m:ctrlPr>
                          </m:limLowPr>
                          <m:e>
                            <m:r>
                              <m:rPr>
                                <m:sty m:val="p"/>
                              </m:rPr>
                              <a:rPr lang="en-US" altLang="zh-CN" sz="2000">
                                <a:latin typeface="Cambria Math" panose="02040503050406030204" pitchFamily="18" charset="0"/>
                              </a:rPr>
                              <m:t>lim</m:t>
                            </m:r>
                          </m:e>
                          <m:lim>
                            <m:r>
                              <a:rPr lang="en-US" altLang="zh-CN" sz="2000" i="1">
                                <a:latin typeface="Cambria Math" panose="02040503050406030204" pitchFamily="18" charset="0"/>
                              </a:rPr>
                              <m:t>𝒏</m:t>
                            </m:r>
                            <m:r>
                              <a:rPr lang="en-US" altLang="zh-CN" sz="2000" i="1">
                                <a:latin typeface="Cambria Math" panose="02040503050406030204" pitchFamily="18" charset="0"/>
                                <a:ea typeface="Cambria Math" panose="02040503050406030204" pitchFamily="18" charset="0"/>
                              </a:rPr>
                              <m:t>→∞</m:t>
                            </m:r>
                          </m:lim>
                        </m:limLow>
                      </m:fName>
                      <m:e>
                        <m:f>
                          <m:fPr>
                            <m:ctrlPr>
                              <a:rPr lang="en-US" altLang="zh-CN" sz="2000" i="1">
                                <a:latin typeface="Cambria Math" panose="02040503050406030204" pitchFamily="18" charset="0"/>
                              </a:rPr>
                            </m:ctrlPr>
                          </m:fPr>
                          <m:num>
                            <m:r>
                              <a:rPr lang="en-US" altLang="zh-CN" sz="2000" i="1">
                                <a:latin typeface="Cambria Math" panose="02040503050406030204" pitchFamily="18" charset="0"/>
                              </a:rPr>
                              <m:t>𝒇</m:t>
                            </m:r>
                            <m:r>
                              <a:rPr lang="en-US" altLang="zh-CN" sz="2000" i="1">
                                <a:latin typeface="Cambria Math" panose="02040503050406030204" pitchFamily="18" charset="0"/>
                              </a:rPr>
                              <m:t>(</m:t>
                            </m:r>
                            <m:r>
                              <a:rPr lang="en-US" altLang="zh-CN" sz="2000" i="1">
                                <a:latin typeface="Cambria Math" panose="02040503050406030204" pitchFamily="18" charset="0"/>
                              </a:rPr>
                              <m:t>𝒏</m:t>
                            </m:r>
                            <m:r>
                              <a:rPr lang="en-US" altLang="zh-CN" sz="2000" i="1">
                                <a:latin typeface="Cambria Math" panose="02040503050406030204" pitchFamily="18" charset="0"/>
                              </a:rPr>
                              <m:t>)</m:t>
                            </m:r>
                          </m:num>
                          <m:den>
                            <m:r>
                              <a:rPr lang="en-US" altLang="zh-CN" sz="2000" i="1">
                                <a:latin typeface="Cambria Math" panose="02040503050406030204" pitchFamily="18" charset="0"/>
                              </a:rPr>
                              <m:t>𝒈</m:t>
                            </m:r>
                            <m:r>
                              <a:rPr lang="en-US" altLang="zh-CN" sz="2000" i="1">
                                <a:latin typeface="Cambria Math" panose="02040503050406030204" pitchFamily="18" charset="0"/>
                              </a:rPr>
                              <m:t>(</m:t>
                            </m:r>
                            <m:r>
                              <a:rPr lang="en-US" altLang="zh-CN" sz="2000" i="1">
                                <a:latin typeface="Cambria Math" panose="02040503050406030204" pitchFamily="18" charset="0"/>
                              </a:rPr>
                              <m:t>𝒏</m:t>
                            </m:r>
                            <m:r>
                              <a:rPr lang="en-US" altLang="zh-CN" sz="2000" i="1">
                                <a:latin typeface="Cambria Math" panose="02040503050406030204" pitchFamily="18" charset="0"/>
                              </a:rPr>
                              <m:t>)</m:t>
                            </m:r>
                          </m:den>
                        </m:f>
                      </m:e>
                    </m:func>
                    <m:r>
                      <a:rPr lang="en-US" altLang="zh-CN" sz="2000" i="1">
                        <a:latin typeface="Cambria Math" panose="02040503050406030204" pitchFamily="18" charset="0"/>
                      </a:rPr>
                      <m:t> </m:t>
                    </m:r>
                    <m:r>
                      <a:rPr lang="en-US" altLang="zh-CN" sz="2000" i="1" smtClean="0">
                        <a:latin typeface="Cambria Math" panose="02040503050406030204" pitchFamily="18" charset="0"/>
                      </a:rPr>
                      <m:t>≠</m:t>
                    </m:r>
                    <m:r>
                      <a:rPr lang="en-US" altLang="zh-CN" sz="2000" b="1" i="1" smtClean="0">
                        <a:latin typeface="Cambria Math" panose="02040503050406030204" pitchFamily="18" charset="0"/>
                      </a:rPr>
                      <m:t>𝟎</m:t>
                    </m:r>
                  </m:oMath>
                </a14:m>
                <a:r>
                  <a:rPr lang="zh-CN" altLang="en-US" sz="2000" dirty="0"/>
                  <a:t>，则必有 </a:t>
                </a:r>
                <a14:m>
                  <m:oMath xmlns:m="http://schemas.openxmlformats.org/officeDocument/2006/math">
                    <m:r>
                      <a:rPr lang="en-US" altLang="zh-CN" sz="2000" i="1">
                        <a:latin typeface="Cambria Math" panose="02040503050406030204" pitchFamily="18" charset="0"/>
                      </a:rPr>
                      <m:t>𝒇</m:t>
                    </m:r>
                    <m:d>
                      <m:dPr>
                        <m:ctrlPr>
                          <a:rPr lang="en-US" altLang="zh-CN" sz="2000" i="1">
                            <a:latin typeface="Cambria Math" panose="02040503050406030204" pitchFamily="18" charset="0"/>
                          </a:rPr>
                        </m:ctrlPr>
                      </m:dPr>
                      <m:e>
                        <m:r>
                          <a:rPr lang="en-US" altLang="zh-CN" sz="2000" i="1">
                            <a:latin typeface="Cambria Math" panose="02040503050406030204" pitchFamily="18" charset="0"/>
                          </a:rPr>
                          <m:t>𝒏</m:t>
                        </m:r>
                      </m:e>
                    </m:d>
                    <m:r>
                      <a:rPr lang="en-US" altLang="zh-CN" sz="2000" b="1" i="1" smtClean="0">
                        <a:latin typeface="Cambria Math" panose="02040503050406030204" pitchFamily="18" charset="0"/>
                      </a:rPr>
                      <m:t>=</m:t>
                    </m:r>
                    <m:r>
                      <a:rPr lang="en-US" altLang="zh-CN" sz="2000" b="1" i="1" smtClean="0">
                        <a:latin typeface="Cambria Math" panose="02040503050406030204" pitchFamily="18" charset="0"/>
                      </a:rPr>
                      <m:t>𝑶</m:t>
                    </m:r>
                    <m:r>
                      <a:rPr lang="en-US" altLang="zh-CN" sz="2000" b="1" i="1" smtClean="0">
                        <a:latin typeface="Cambria Math" panose="02040503050406030204" pitchFamily="18" charset="0"/>
                      </a:rPr>
                      <m:t>(</m:t>
                    </m:r>
                    <m:r>
                      <a:rPr lang="en-US" altLang="zh-CN" sz="2000" i="1" smtClean="0">
                        <a:latin typeface="Cambria Math" panose="02040503050406030204" pitchFamily="18" charset="0"/>
                      </a:rPr>
                      <m:t>𝒈</m:t>
                    </m:r>
                    <m:d>
                      <m:dPr>
                        <m:ctrlPr>
                          <a:rPr lang="en-US" altLang="zh-CN" sz="2000" i="1">
                            <a:latin typeface="Cambria Math" panose="02040503050406030204" pitchFamily="18" charset="0"/>
                          </a:rPr>
                        </m:ctrlPr>
                      </m:dPr>
                      <m:e>
                        <m:r>
                          <a:rPr lang="en-US" altLang="zh-CN" sz="2000" i="1">
                            <a:latin typeface="Cambria Math" panose="02040503050406030204" pitchFamily="18" charset="0"/>
                          </a:rPr>
                          <m:t>𝒏</m:t>
                        </m:r>
                      </m:e>
                    </m:d>
                    <m:r>
                      <a:rPr lang="en-US" altLang="zh-CN" sz="2000" b="1" i="1" smtClean="0">
                        <a:latin typeface="Cambria Math" panose="02040503050406030204" pitchFamily="18" charset="0"/>
                      </a:rPr>
                      <m:t>)</m:t>
                    </m:r>
                  </m:oMath>
                </a14:m>
                <a:endParaRPr lang="en-US" altLang="zh-CN" sz="2000" dirty="0"/>
              </a:p>
              <a:p>
                <a:pPr marL="0" indent="0" eaLnBrk="1" hangingPunct="1">
                  <a:lnSpc>
                    <a:spcPct val="150000"/>
                  </a:lnSpc>
                  <a:buNone/>
                </a:pPr>
                <a:r>
                  <a:rPr lang="zh-CN" altLang="en-US" sz="2000" dirty="0"/>
                  <a:t>上述定理的含义是：</a:t>
                </a:r>
                <a:r>
                  <a:rPr lang="en-US" altLang="zh-CN" sz="2000" dirty="0"/>
                  <a:t> </a:t>
                </a:r>
                <a14:m>
                  <m:oMath xmlns:m="http://schemas.openxmlformats.org/officeDocument/2006/math">
                    <m:r>
                      <a:rPr lang="en-US" altLang="zh-CN" sz="2000" i="1">
                        <a:latin typeface="Cambria Math" panose="02040503050406030204" pitchFamily="18" charset="0"/>
                      </a:rPr>
                      <m:t>𝒇</m:t>
                    </m:r>
                    <m:d>
                      <m:dPr>
                        <m:ctrlPr>
                          <a:rPr lang="en-US" altLang="zh-CN" sz="2000" i="1">
                            <a:latin typeface="Cambria Math" panose="02040503050406030204" pitchFamily="18" charset="0"/>
                          </a:rPr>
                        </m:ctrlPr>
                      </m:dPr>
                      <m:e>
                        <m:r>
                          <a:rPr lang="en-US" altLang="zh-CN" sz="2000" i="1">
                            <a:latin typeface="Cambria Math" panose="02040503050406030204" pitchFamily="18" charset="0"/>
                          </a:rPr>
                          <m:t>𝒏</m:t>
                        </m:r>
                      </m:e>
                    </m:d>
                  </m:oMath>
                </a14:m>
                <a:r>
                  <a:rPr lang="zh-CN" altLang="en-US" sz="2000" dirty="0"/>
                  <a:t>的增长最多像 </a:t>
                </a:r>
                <a14:m>
                  <m:oMath xmlns:m="http://schemas.openxmlformats.org/officeDocument/2006/math">
                    <m:r>
                      <a:rPr lang="en-US" altLang="zh-CN" sz="2000" i="1">
                        <a:latin typeface="Cambria Math" panose="02040503050406030204" pitchFamily="18" charset="0"/>
                      </a:rPr>
                      <m:t>𝒈</m:t>
                    </m:r>
                    <m:d>
                      <m:dPr>
                        <m:ctrlPr>
                          <a:rPr lang="en-US" altLang="zh-CN" sz="2000" i="1">
                            <a:latin typeface="Cambria Math" panose="02040503050406030204" pitchFamily="18" charset="0"/>
                          </a:rPr>
                        </m:ctrlPr>
                      </m:dPr>
                      <m:e>
                        <m:r>
                          <a:rPr lang="en-US" altLang="zh-CN" sz="2000" i="1">
                            <a:latin typeface="Cambria Math" panose="02040503050406030204" pitchFamily="18" charset="0"/>
                          </a:rPr>
                          <m:t>𝒏</m:t>
                        </m:r>
                      </m:e>
                    </m:d>
                  </m:oMath>
                </a14:m>
                <a:r>
                  <a:rPr lang="zh-CN" altLang="en-US" sz="2000" dirty="0"/>
                  <a:t>的增长那样快，或 </a:t>
                </a:r>
                <a14:m>
                  <m:oMath xmlns:m="http://schemas.openxmlformats.org/officeDocument/2006/math">
                    <m:r>
                      <a:rPr lang="en-US" altLang="zh-CN" sz="2000" i="1">
                        <a:latin typeface="Cambria Math" panose="02040503050406030204" pitchFamily="18" charset="0"/>
                      </a:rPr>
                      <m:t>𝒇</m:t>
                    </m:r>
                    <m:d>
                      <m:dPr>
                        <m:ctrlPr>
                          <a:rPr lang="en-US" altLang="zh-CN" sz="2000" i="1">
                            <a:latin typeface="Cambria Math" panose="02040503050406030204" pitchFamily="18" charset="0"/>
                          </a:rPr>
                        </m:ctrlPr>
                      </m:dPr>
                      <m:e>
                        <m:r>
                          <a:rPr lang="en-US" altLang="zh-CN" sz="2000" i="1">
                            <a:latin typeface="Cambria Math" panose="02040503050406030204" pitchFamily="18" charset="0"/>
                          </a:rPr>
                          <m:t>𝒏</m:t>
                        </m:r>
                      </m:e>
                    </m:d>
                  </m:oMath>
                </a14:m>
                <a:r>
                  <a:rPr lang="zh-CN" altLang="en-US" sz="2000" dirty="0"/>
                  <a:t>的阶不高于 </a:t>
                </a:r>
                <a14:m>
                  <m:oMath xmlns:m="http://schemas.openxmlformats.org/officeDocument/2006/math">
                    <m:r>
                      <a:rPr lang="en-US" altLang="zh-CN" sz="2000" i="1">
                        <a:latin typeface="Cambria Math" panose="02040503050406030204" pitchFamily="18" charset="0"/>
                      </a:rPr>
                      <m:t>𝒈</m:t>
                    </m:r>
                    <m:d>
                      <m:dPr>
                        <m:ctrlPr>
                          <a:rPr lang="en-US" altLang="zh-CN" sz="2000" i="1">
                            <a:latin typeface="Cambria Math" panose="02040503050406030204" pitchFamily="18" charset="0"/>
                          </a:rPr>
                        </m:ctrlPr>
                      </m:dPr>
                      <m:e>
                        <m:r>
                          <a:rPr lang="en-US" altLang="zh-CN" sz="2000" i="1">
                            <a:latin typeface="Cambria Math" panose="02040503050406030204" pitchFamily="18" charset="0"/>
                          </a:rPr>
                          <m:t>𝒏</m:t>
                        </m:r>
                      </m:e>
                    </m:d>
                  </m:oMath>
                </a14:m>
                <a:r>
                  <a:rPr lang="zh-CN" altLang="en-US" sz="2000" dirty="0"/>
                  <a:t>的阶。 称 </a:t>
                </a:r>
                <a14:m>
                  <m:oMath xmlns:m="http://schemas.openxmlformats.org/officeDocument/2006/math">
                    <m:r>
                      <a:rPr lang="en-US" altLang="zh-CN" sz="2000" b="1" i="0" smtClean="0">
                        <a:latin typeface="Cambria Math" panose="02040503050406030204" pitchFamily="18" charset="0"/>
                      </a:rPr>
                      <m:t>𝐎</m:t>
                    </m:r>
                    <m:r>
                      <a:rPr lang="en-US" altLang="zh-CN" sz="2000" b="1" i="0" smtClean="0">
                        <a:latin typeface="Cambria Math" panose="02040503050406030204" pitchFamily="18" charset="0"/>
                      </a:rPr>
                      <m:t>(</m:t>
                    </m:r>
                    <m:r>
                      <a:rPr lang="en-US" altLang="zh-CN" sz="2000" i="1">
                        <a:latin typeface="Cambria Math" panose="02040503050406030204" pitchFamily="18" charset="0"/>
                      </a:rPr>
                      <m:t>𝒈</m:t>
                    </m:r>
                    <m:d>
                      <m:dPr>
                        <m:ctrlPr>
                          <a:rPr lang="en-US" altLang="zh-CN" sz="2000" i="1">
                            <a:latin typeface="Cambria Math" panose="02040503050406030204" pitchFamily="18" charset="0"/>
                          </a:rPr>
                        </m:ctrlPr>
                      </m:dPr>
                      <m:e>
                        <m:r>
                          <a:rPr lang="en-US" altLang="zh-CN" sz="2000" i="1">
                            <a:latin typeface="Cambria Math" panose="02040503050406030204" pitchFamily="18" charset="0"/>
                          </a:rPr>
                          <m:t>𝒏</m:t>
                        </m:r>
                      </m:e>
                    </m:d>
                    <m:r>
                      <a:rPr lang="en-US" altLang="zh-CN" sz="2000" b="1" i="1" smtClean="0">
                        <a:latin typeface="Cambria Math" panose="02040503050406030204" pitchFamily="18" charset="0"/>
                      </a:rPr>
                      <m:t>)</m:t>
                    </m:r>
                  </m:oMath>
                </a14:m>
                <a:r>
                  <a:rPr lang="zh-CN" altLang="en-US" sz="2000" dirty="0"/>
                  <a:t>是 </a:t>
                </a:r>
                <a14:m>
                  <m:oMath xmlns:m="http://schemas.openxmlformats.org/officeDocument/2006/math">
                    <m:r>
                      <a:rPr lang="en-US" altLang="zh-CN" sz="2000" i="1">
                        <a:latin typeface="Cambria Math" panose="02040503050406030204" pitchFamily="18" charset="0"/>
                      </a:rPr>
                      <m:t>𝒇</m:t>
                    </m:r>
                    <m:d>
                      <m:dPr>
                        <m:ctrlPr>
                          <a:rPr lang="en-US" altLang="zh-CN" sz="2000" i="1">
                            <a:latin typeface="Cambria Math" panose="02040503050406030204" pitchFamily="18" charset="0"/>
                          </a:rPr>
                        </m:ctrlPr>
                      </m:dPr>
                      <m:e>
                        <m:r>
                          <a:rPr lang="en-US" altLang="zh-CN" sz="2000" i="1">
                            <a:latin typeface="Cambria Math" panose="02040503050406030204" pitchFamily="18" charset="0"/>
                          </a:rPr>
                          <m:t>𝒏</m:t>
                        </m:r>
                      </m:e>
                    </m:d>
                  </m:oMath>
                </a14:m>
                <a:r>
                  <a:rPr lang="zh-CN" altLang="en-US" sz="2000" dirty="0"/>
                  <a:t>的上界。</a:t>
                </a:r>
                <a:endParaRPr lang="en-US" altLang="zh-CN" sz="2000" dirty="0"/>
              </a:p>
            </p:txBody>
          </p:sp>
        </mc:Choice>
        <mc:Fallback xmlns="">
          <p:sp>
            <p:nvSpPr>
              <p:cNvPr id="5" name="内容占位符 4"/>
              <p:cNvSpPr>
                <a:spLocks noGrp="1" noRot="1" noChangeAspect="1" noMove="1" noResize="1" noEditPoints="1" noAdjustHandles="1" noChangeArrowheads="1" noChangeShapeType="1" noTextEdit="1"/>
              </p:cNvSpPr>
              <p:nvPr>
                <p:ph idx="1"/>
              </p:nvPr>
            </p:nvSpPr>
            <p:spPr>
              <a:xfrm>
                <a:off x="323528" y="1340768"/>
                <a:ext cx="8568952" cy="5184576"/>
              </a:xfrm>
              <a:blipFill>
                <a:blip r:embed="rId2"/>
                <a:stretch>
                  <a:fillRect l="-711" r="-28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2878673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FDFD7453-D213-4EEF-820E-6B4B612201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1600" y="620688"/>
            <a:ext cx="6201640" cy="3267531"/>
          </a:xfrm>
          <a:prstGeom prst="rect">
            <a:avLst/>
          </a:prstGeom>
        </p:spPr>
      </p:pic>
      <mc:AlternateContent xmlns:mc="http://schemas.openxmlformats.org/markup-compatibility/2006" xmlns:a14="http://schemas.microsoft.com/office/drawing/2010/main">
        <mc:Choice Requires="a14">
          <p:sp>
            <p:nvSpPr>
              <p:cNvPr id="9" name="文本框 8">
                <a:extLst>
                  <a:ext uri="{FF2B5EF4-FFF2-40B4-BE49-F238E27FC236}">
                    <a16:creationId xmlns:a16="http://schemas.microsoft.com/office/drawing/2014/main" id="{B382E273-D89F-453A-9CCE-0549837BB138}"/>
                  </a:ext>
                </a:extLst>
              </p:cNvPr>
              <p:cNvSpPr txBox="1"/>
              <p:nvPr/>
            </p:nvSpPr>
            <p:spPr>
              <a:xfrm>
                <a:off x="323528" y="4149080"/>
                <a:ext cx="8496944" cy="1346266"/>
              </a:xfrm>
              <a:prstGeom prst="rect">
                <a:avLst/>
              </a:prstGeom>
              <a:noFill/>
            </p:spPr>
            <p:txBody>
              <a:bodyPr wrap="square">
                <a:spAutoFit/>
              </a:bodyPr>
              <a:lstStyle/>
              <a:p>
                <a14:m>
                  <m:oMath xmlns:m="http://schemas.openxmlformats.org/officeDocument/2006/math">
                    <m:r>
                      <a:rPr lang="en-US" altLang="zh-CN" sz="2000" b="1">
                        <a:latin typeface="Cambria Math" panose="02040503050406030204" pitchFamily="18" charset="0"/>
                      </a:rPr>
                      <m:t>𝐎</m:t>
                    </m:r>
                  </m:oMath>
                </a14:m>
                <a:r>
                  <a:rPr lang="zh-CN" altLang="en-US" sz="2000" b="1" dirty="0">
                    <a:latin typeface="+mn-lt"/>
                    <a:ea typeface="+mn-ea"/>
                  </a:rPr>
                  <a:t>记号表示上界，通常用来表示算法最坏情况下运行时间的上界，这是对任意输入来说的。 比如，对于插入排序，对于任意输入情况，包括杂乱无序的情况，其运行时间的上界是 </a:t>
                </a:r>
                <a14:m>
                  <m:oMath xmlns:m="http://schemas.openxmlformats.org/officeDocument/2006/math">
                    <m:r>
                      <a:rPr lang="en-US" altLang="zh-CN" sz="2000" b="1">
                        <a:latin typeface="Cambria Math" panose="02040503050406030204" pitchFamily="18" charset="0"/>
                      </a:rPr>
                      <m:t>𝐎</m:t>
                    </m:r>
                    <m:r>
                      <a:rPr lang="en-US" altLang="zh-CN" sz="2000" b="1">
                        <a:latin typeface="Cambria Math" panose="02040503050406030204" pitchFamily="18" charset="0"/>
                      </a:rPr>
                      <m:t>(</m:t>
                    </m:r>
                    <m:sSup>
                      <m:sSupPr>
                        <m:ctrlPr>
                          <a:rPr lang="zh-CN" altLang="en-US" sz="2000" i="1">
                            <a:solidFill>
                              <a:srgbClr val="000000"/>
                            </a:solidFill>
                            <a:latin typeface="Cambria Math" panose="02040503050406030204" pitchFamily="18" charset="0"/>
                          </a:rPr>
                        </m:ctrlPr>
                      </m:sSupPr>
                      <m:e>
                        <m:r>
                          <a:rPr lang="zh-CN" altLang="en-US" sz="2000" i="1">
                            <a:solidFill>
                              <a:srgbClr val="000000"/>
                            </a:solidFill>
                            <a:latin typeface="Cambria Math" panose="02040503050406030204" pitchFamily="18" charset="0"/>
                          </a:rPr>
                          <m:t>𝑛</m:t>
                        </m:r>
                      </m:e>
                      <m:sup>
                        <m:r>
                          <a:rPr lang="zh-CN" altLang="en-US" sz="2000" i="1">
                            <a:solidFill>
                              <a:srgbClr val="000000"/>
                            </a:solidFill>
                            <a:latin typeface="Cambria Math" panose="02040503050406030204" pitchFamily="18" charset="0"/>
                          </a:rPr>
                          <m:t>2</m:t>
                        </m:r>
                      </m:sup>
                    </m:sSup>
                    <m:r>
                      <a:rPr lang="en-US" altLang="zh-CN" sz="2000" b="1" i="1">
                        <a:latin typeface="Cambria Math" panose="02040503050406030204" pitchFamily="18" charset="0"/>
                      </a:rPr>
                      <m:t>) </m:t>
                    </m:r>
                  </m:oMath>
                </a14:m>
                <a:r>
                  <a:rPr lang="zh-CN" altLang="en-US" sz="2000" b="1" dirty="0">
                    <a:latin typeface="+mn-lt"/>
                    <a:ea typeface="+mn-ea"/>
                  </a:rPr>
                  <a:t>。 但对于已经排好序的这种特例，运行时间为 </a:t>
                </a:r>
                <a14:m>
                  <m:oMath xmlns:m="http://schemas.openxmlformats.org/officeDocument/2006/math">
                    <m:r>
                      <a:rPr lang="en-US" altLang="zh-CN" sz="2000" b="1">
                        <a:latin typeface="Cambria Math" panose="02040503050406030204" pitchFamily="18" charset="0"/>
                      </a:rPr>
                      <m:t>𝐎</m:t>
                    </m:r>
                    <m:r>
                      <a:rPr lang="en-US" altLang="zh-CN" sz="2000" b="1">
                        <a:latin typeface="Cambria Math" panose="02040503050406030204" pitchFamily="18" charset="0"/>
                      </a:rPr>
                      <m:t>(</m:t>
                    </m:r>
                    <m:r>
                      <a:rPr lang="en-US" altLang="zh-CN" sz="2000" b="0" i="1" smtClean="0">
                        <a:solidFill>
                          <a:srgbClr val="000000"/>
                        </a:solidFill>
                        <a:latin typeface="Cambria Math" panose="02040503050406030204" pitchFamily="18" charset="0"/>
                      </a:rPr>
                      <m:t>𝑛</m:t>
                    </m:r>
                    <m:r>
                      <a:rPr lang="en-US" altLang="zh-CN" sz="2000" b="1" i="1">
                        <a:latin typeface="Cambria Math" panose="02040503050406030204" pitchFamily="18" charset="0"/>
                      </a:rPr>
                      <m:t>) </m:t>
                    </m:r>
                  </m:oMath>
                </a14:m>
                <a:r>
                  <a:rPr lang="zh-CN" altLang="en-US" sz="2000" b="1" dirty="0">
                    <a:latin typeface="+mn-lt"/>
                    <a:ea typeface="+mn-ea"/>
                  </a:rPr>
                  <a:t>。 </a:t>
                </a:r>
              </a:p>
            </p:txBody>
          </p:sp>
        </mc:Choice>
        <mc:Fallback xmlns="">
          <p:sp>
            <p:nvSpPr>
              <p:cNvPr id="9" name="文本框 8">
                <a:extLst>
                  <a:ext uri="{FF2B5EF4-FFF2-40B4-BE49-F238E27FC236}">
                    <a16:creationId xmlns:a16="http://schemas.microsoft.com/office/drawing/2014/main" id="{B382E273-D89F-453A-9CCE-0549837BB138}"/>
                  </a:ext>
                </a:extLst>
              </p:cNvPr>
              <p:cNvSpPr txBox="1">
                <a:spLocks noRot="1" noChangeAspect="1" noMove="1" noResize="1" noEditPoints="1" noAdjustHandles="1" noChangeArrowheads="1" noChangeShapeType="1" noTextEdit="1"/>
              </p:cNvSpPr>
              <p:nvPr/>
            </p:nvSpPr>
            <p:spPr>
              <a:xfrm>
                <a:off x="323528" y="4149080"/>
                <a:ext cx="8496944" cy="1346266"/>
              </a:xfrm>
              <a:prstGeom prst="rect">
                <a:avLst/>
              </a:prstGeom>
              <a:blipFill>
                <a:blip r:embed="rId3"/>
                <a:stretch>
                  <a:fillRect l="-717" t="-3636" r="-143" b="-4545"/>
                </a:stretch>
              </a:blipFill>
            </p:spPr>
            <p:txBody>
              <a:bodyPr/>
              <a:lstStyle/>
              <a:p>
                <a:r>
                  <a:rPr lang="zh-CN" altLang="en-US">
                    <a:noFill/>
                  </a:rPr>
                  <a:t> </a:t>
                </a:r>
              </a:p>
            </p:txBody>
          </p:sp>
        </mc:Fallback>
      </mc:AlternateContent>
      <p:sp>
        <p:nvSpPr>
          <p:cNvPr id="11" name="文本框 10">
            <a:extLst>
              <a:ext uri="{FF2B5EF4-FFF2-40B4-BE49-F238E27FC236}">
                <a16:creationId xmlns:a16="http://schemas.microsoft.com/office/drawing/2014/main" id="{CEA7694D-8D9D-4585-B8B2-27C7DE1B0BE2}"/>
              </a:ext>
            </a:extLst>
          </p:cNvPr>
          <p:cNvSpPr txBox="1"/>
          <p:nvPr/>
        </p:nvSpPr>
        <p:spPr>
          <a:xfrm>
            <a:off x="345922" y="228722"/>
            <a:ext cx="4572000" cy="400110"/>
          </a:xfrm>
          <a:prstGeom prst="rect">
            <a:avLst/>
          </a:prstGeom>
          <a:noFill/>
        </p:spPr>
        <p:txBody>
          <a:bodyPr wrap="square">
            <a:spAutoFit/>
          </a:bodyPr>
          <a:lstStyle/>
          <a:p>
            <a:r>
              <a:rPr lang="zh-CN" altLang="en-US" sz="2000" b="1" dirty="0">
                <a:latin typeface="+mn-lt"/>
                <a:ea typeface="+mn-ea"/>
              </a:rPr>
              <a:t>运行时间上界</a:t>
            </a:r>
          </a:p>
        </p:txBody>
      </p:sp>
    </p:spTree>
    <p:extLst>
      <p:ext uri="{BB962C8B-B14F-4D97-AF65-F5344CB8AC3E}">
        <p14:creationId xmlns:p14="http://schemas.microsoft.com/office/powerpoint/2010/main" val="266192849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9" name="文本框 8">
                <a:extLst>
                  <a:ext uri="{FF2B5EF4-FFF2-40B4-BE49-F238E27FC236}">
                    <a16:creationId xmlns:a16="http://schemas.microsoft.com/office/drawing/2014/main" id="{B382E273-D89F-453A-9CCE-0549837BB138}"/>
                  </a:ext>
                </a:extLst>
              </p:cNvPr>
              <p:cNvSpPr txBox="1"/>
              <p:nvPr/>
            </p:nvSpPr>
            <p:spPr>
              <a:xfrm>
                <a:off x="323528" y="2204864"/>
                <a:ext cx="8496944" cy="1569660"/>
              </a:xfrm>
              <a:prstGeom prst="rect">
                <a:avLst/>
              </a:prstGeom>
              <a:noFill/>
            </p:spPr>
            <p:txBody>
              <a:bodyPr wrap="square">
                <a:spAutoFit/>
              </a:bodyPr>
              <a:lstStyle/>
              <a:p>
                <a14:m>
                  <m:oMathPara xmlns:m="http://schemas.openxmlformats.org/officeDocument/2006/math">
                    <m:oMathParaPr>
                      <m:jc m:val="centerGroup"/>
                    </m:oMathParaPr>
                    <m:oMath xmlns:m="http://schemas.openxmlformats.org/officeDocument/2006/math">
                      <m:r>
                        <a:rPr lang="zh-CN" altLang="en-US" sz="9600" b="1" i="1" smtClean="0">
                          <a:solidFill>
                            <a:srgbClr val="FF0000"/>
                          </a:solidFill>
                          <a:latin typeface="Cambria Math" panose="02040503050406030204" pitchFamily="18" charset="0"/>
                        </a:rPr>
                        <m:t>例子</m:t>
                      </m:r>
                    </m:oMath>
                  </m:oMathPara>
                </a14:m>
                <a:endParaRPr lang="zh-CN" altLang="en-US" sz="9600" b="1" dirty="0">
                  <a:solidFill>
                    <a:srgbClr val="FF0000"/>
                  </a:solidFill>
                  <a:latin typeface="+mn-lt"/>
                  <a:ea typeface="+mn-ea"/>
                </a:endParaRPr>
              </a:p>
            </p:txBody>
          </p:sp>
        </mc:Choice>
        <mc:Fallback>
          <p:sp>
            <p:nvSpPr>
              <p:cNvPr id="9" name="文本框 8">
                <a:extLst>
                  <a:ext uri="{FF2B5EF4-FFF2-40B4-BE49-F238E27FC236}">
                    <a16:creationId xmlns:a16="http://schemas.microsoft.com/office/drawing/2014/main" id="{B382E273-D89F-453A-9CCE-0549837BB138}"/>
                  </a:ext>
                </a:extLst>
              </p:cNvPr>
              <p:cNvSpPr txBox="1">
                <a:spLocks noRot="1" noChangeAspect="1" noMove="1" noResize="1" noEditPoints="1" noAdjustHandles="1" noChangeArrowheads="1" noChangeShapeType="1" noTextEdit="1"/>
              </p:cNvSpPr>
              <p:nvPr/>
            </p:nvSpPr>
            <p:spPr>
              <a:xfrm>
                <a:off x="323528" y="2204864"/>
                <a:ext cx="8496944" cy="1569660"/>
              </a:xfrm>
              <a:prstGeom prst="rect">
                <a:avLst/>
              </a:prstGeom>
              <a:blipFill>
                <a:blip r:embed="rId2"/>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054815230"/>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457200" y="332656"/>
            <a:ext cx="8229600" cy="1143000"/>
          </a:xfrm>
        </p:spPr>
        <p:txBody>
          <a:bodyPr/>
          <a:lstStyle/>
          <a:p>
            <a:r>
              <a:rPr lang="en-US" altLang="zh-CN" dirty="0"/>
              <a:t>1.2.6 </a:t>
            </a:r>
            <a:r>
              <a:rPr lang="zh-CN" altLang="en-US" dirty="0"/>
              <a:t>运行时间的下界（</a:t>
            </a:r>
            <a:r>
              <a:rPr lang="el-GR" altLang="zh-CN" dirty="0"/>
              <a:t>Ω </a:t>
            </a:r>
            <a:r>
              <a:rPr lang="zh-CN" altLang="en-US" dirty="0"/>
              <a:t>记号）</a:t>
            </a:r>
          </a:p>
        </p:txBody>
      </p:sp>
      <mc:AlternateContent xmlns:mc="http://schemas.openxmlformats.org/markup-compatibility/2006" xmlns:a14="http://schemas.microsoft.com/office/drawing/2010/main">
        <mc:Choice Requires="a14">
          <p:sp>
            <p:nvSpPr>
              <p:cNvPr id="6" name="文本框 5">
                <a:extLst>
                  <a:ext uri="{FF2B5EF4-FFF2-40B4-BE49-F238E27FC236}">
                    <a16:creationId xmlns:a16="http://schemas.microsoft.com/office/drawing/2014/main" id="{F10984BD-D42A-4908-9580-1CE71FDA7A62}"/>
                  </a:ext>
                </a:extLst>
              </p:cNvPr>
              <p:cNvSpPr txBox="1"/>
              <p:nvPr/>
            </p:nvSpPr>
            <p:spPr>
              <a:xfrm>
                <a:off x="484848" y="1475656"/>
                <a:ext cx="8201952" cy="2781402"/>
              </a:xfrm>
              <a:prstGeom prst="rect">
                <a:avLst/>
              </a:prstGeom>
              <a:noFill/>
            </p:spPr>
            <p:txBody>
              <a:bodyPr wrap="square">
                <a:spAutoFit/>
              </a:bodyPr>
              <a:lstStyle/>
              <a:p>
                <a:pPr>
                  <a:lnSpc>
                    <a:spcPct val="150000"/>
                  </a:lnSpc>
                  <a:spcBef>
                    <a:spcPct val="20000"/>
                  </a:spcBef>
                </a:pPr>
                <a:r>
                  <a:rPr lang="zh-CN" altLang="en-US" sz="2000" b="1" dirty="0">
                    <a:latin typeface="+mn-lt"/>
                    <a:ea typeface="+mn-ea"/>
                  </a:rPr>
                  <a:t>定义：若存在两个正的常数 </a:t>
                </a:r>
                <a14:m>
                  <m:oMath xmlns:m="http://schemas.openxmlformats.org/officeDocument/2006/math">
                    <m:r>
                      <a:rPr lang="en-US" altLang="zh-CN" sz="2000" b="1">
                        <a:latin typeface="Cambria Math" panose="02040503050406030204" pitchFamily="18" charset="0"/>
                        <a:ea typeface="+mn-ea"/>
                      </a:rPr>
                      <m:t>𝒄</m:t>
                    </m:r>
                  </m:oMath>
                </a14:m>
                <a:r>
                  <a:rPr lang="zh-CN" altLang="en-US" sz="2000" b="1" dirty="0">
                    <a:latin typeface="+mn-lt"/>
                    <a:ea typeface="+mn-ea"/>
                  </a:rPr>
                  <a:t>和</a:t>
                </a:r>
                <a14:m>
                  <m:oMath xmlns:m="http://schemas.openxmlformats.org/officeDocument/2006/math">
                    <m:sSub>
                      <m:sSubPr>
                        <m:ctrlPr>
                          <a:rPr lang="en-US" altLang="zh-CN" sz="2000" b="1" i="1" dirty="0">
                            <a:latin typeface="Cambria Math" panose="02040503050406030204" pitchFamily="18" charset="0"/>
                            <a:ea typeface="+mn-ea"/>
                          </a:rPr>
                        </m:ctrlPr>
                      </m:sSubPr>
                      <m:e>
                        <m:r>
                          <a:rPr lang="en-US" altLang="zh-CN" sz="2000" b="1" dirty="0">
                            <a:latin typeface="Cambria Math" panose="02040503050406030204" pitchFamily="18" charset="0"/>
                            <a:ea typeface="+mn-ea"/>
                          </a:rPr>
                          <m:t>𝒏</m:t>
                        </m:r>
                      </m:e>
                      <m:sub>
                        <m:r>
                          <a:rPr lang="en-US" altLang="zh-CN" sz="2000" b="1" dirty="0">
                            <a:latin typeface="Cambria Math" panose="02040503050406030204" pitchFamily="18" charset="0"/>
                            <a:ea typeface="+mn-ea"/>
                          </a:rPr>
                          <m:t>𝟎</m:t>
                        </m:r>
                      </m:sub>
                    </m:sSub>
                    <m:r>
                      <a:rPr lang="zh-CN" altLang="en-US" sz="2000" b="1" dirty="0">
                        <a:latin typeface="Cambria Math" panose="02040503050406030204" pitchFamily="18" charset="0"/>
                        <a:ea typeface="+mn-ea"/>
                      </a:rPr>
                      <m:t> </m:t>
                    </m:r>
                  </m:oMath>
                </a14:m>
                <a:r>
                  <a:rPr lang="zh-CN" altLang="en-US" sz="2000" b="1" dirty="0">
                    <a:latin typeface="+mn-lt"/>
                    <a:ea typeface="+mn-ea"/>
                  </a:rPr>
                  <a:t>，对于任意 </a:t>
                </a:r>
                <a14:m>
                  <m:oMath xmlns:m="http://schemas.openxmlformats.org/officeDocument/2006/math">
                    <m:r>
                      <a:rPr lang="en-US" altLang="zh-CN" sz="2000" b="1">
                        <a:latin typeface="Cambria Math" panose="02040503050406030204" pitchFamily="18" charset="0"/>
                        <a:ea typeface="+mn-ea"/>
                      </a:rPr>
                      <m:t>𝒏</m:t>
                    </m:r>
                    <m:r>
                      <a:rPr lang="en-US" altLang="zh-CN" sz="2000" b="1">
                        <a:latin typeface="Cambria Math" panose="02040503050406030204" pitchFamily="18" charset="0"/>
                        <a:ea typeface="+mn-ea"/>
                      </a:rPr>
                      <m:t>≥</m:t>
                    </m:r>
                    <m:sSub>
                      <m:sSubPr>
                        <m:ctrlPr>
                          <a:rPr lang="en-US" altLang="zh-CN" sz="2000" b="1" i="1" dirty="0">
                            <a:latin typeface="Cambria Math" panose="02040503050406030204" pitchFamily="18" charset="0"/>
                            <a:ea typeface="+mn-ea"/>
                          </a:rPr>
                        </m:ctrlPr>
                      </m:sSubPr>
                      <m:e>
                        <m:r>
                          <a:rPr lang="en-US" altLang="zh-CN" sz="2000" b="1" dirty="0">
                            <a:latin typeface="Cambria Math" panose="02040503050406030204" pitchFamily="18" charset="0"/>
                            <a:ea typeface="+mn-ea"/>
                          </a:rPr>
                          <m:t>𝒏</m:t>
                        </m:r>
                      </m:e>
                      <m:sub>
                        <m:r>
                          <a:rPr lang="en-US" altLang="zh-CN" sz="2000" b="1" dirty="0">
                            <a:latin typeface="Cambria Math" panose="02040503050406030204" pitchFamily="18" charset="0"/>
                            <a:ea typeface="+mn-ea"/>
                          </a:rPr>
                          <m:t>𝟎</m:t>
                        </m:r>
                      </m:sub>
                    </m:sSub>
                    <m:r>
                      <a:rPr lang="en-US" altLang="zh-CN" sz="2000" b="1" dirty="0">
                        <a:latin typeface="Cambria Math" panose="02040503050406030204" pitchFamily="18" charset="0"/>
                        <a:ea typeface="+mn-ea"/>
                      </a:rPr>
                      <m:t> </m:t>
                    </m:r>
                  </m:oMath>
                </a14:m>
                <a:r>
                  <a:rPr lang="zh-CN" altLang="en-US" sz="2000" b="1" dirty="0">
                    <a:latin typeface="+mn-lt"/>
                    <a:ea typeface="+mn-ea"/>
                  </a:rPr>
                  <a:t>，都有 </a:t>
                </a:r>
                <a14:m>
                  <m:oMath xmlns:m="http://schemas.openxmlformats.org/officeDocument/2006/math">
                    <m:r>
                      <a:rPr lang="en-US" altLang="zh-CN" sz="2000" b="1">
                        <a:latin typeface="Cambria Math" panose="02040503050406030204" pitchFamily="18" charset="0"/>
                        <a:ea typeface="+mn-ea"/>
                      </a:rPr>
                      <m:t>𝑻</m:t>
                    </m:r>
                    <m:r>
                      <a:rPr lang="en-US" altLang="zh-CN" sz="2000" b="1">
                        <a:latin typeface="Cambria Math" panose="02040503050406030204" pitchFamily="18" charset="0"/>
                        <a:ea typeface="+mn-ea"/>
                      </a:rPr>
                      <m:t>(</m:t>
                    </m:r>
                    <m:r>
                      <a:rPr lang="en-US" altLang="zh-CN" sz="2000" b="1">
                        <a:latin typeface="Cambria Math" panose="02040503050406030204" pitchFamily="18" charset="0"/>
                        <a:ea typeface="+mn-ea"/>
                      </a:rPr>
                      <m:t>𝒏</m:t>
                    </m:r>
                    <m:r>
                      <a:rPr lang="en-US" altLang="zh-CN" sz="2000" b="1">
                        <a:latin typeface="Cambria Math" panose="02040503050406030204" pitchFamily="18" charset="0"/>
                        <a:ea typeface="+mn-ea"/>
                      </a:rPr>
                      <m:t>)</m:t>
                    </m:r>
                    <m:r>
                      <m:rPr>
                        <m:nor/>
                      </m:rPr>
                      <a:rPr lang="en-US" altLang="zh-CN" sz="2000" b="1" dirty="0">
                        <a:latin typeface="+mn-lt"/>
                        <a:ea typeface="+mn-ea"/>
                      </a:rPr>
                      <m:t>≤</m:t>
                    </m:r>
                    <m:r>
                      <m:rPr>
                        <m:nor/>
                      </m:rPr>
                      <a:rPr lang="en-US" altLang="zh-CN" sz="2000" b="1" dirty="0">
                        <a:latin typeface="+mn-lt"/>
                        <a:ea typeface="+mn-ea"/>
                      </a:rPr>
                      <m:t>C</m:t>
                    </m:r>
                    <m:r>
                      <a:rPr lang="en-US" altLang="zh-CN" sz="2000" b="1" dirty="0">
                        <a:latin typeface="Cambria Math" panose="02040503050406030204" pitchFamily="18" charset="0"/>
                        <a:ea typeface="+mn-ea"/>
                      </a:rPr>
                      <m:t>𝑔</m:t>
                    </m:r>
                    <m:r>
                      <a:rPr lang="en-US" altLang="zh-CN" sz="2000" b="1">
                        <a:latin typeface="Cambria Math" panose="02040503050406030204" pitchFamily="18" charset="0"/>
                        <a:ea typeface="+mn-ea"/>
                      </a:rPr>
                      <m:t>(</m:t>
                    </m:r>
                    <m:r>
                      <a:rPr lang="en-US" altLang="zh-CN" sz="2000" b="1">
                        <a:latin typeface="Cambria Math" panose="02040503050406030204" pitchFamily="18" charset="0"/>
                        <a:ea typeface="+mn-ea"/>
                      </a:rPr>
                      <m:t>𝒏</m:t>
                    </m:r>
                    <m:r>
                      <a:rPr lang="en-US" altLang="zh-CN" sz="2000" b="1">
                        <a:latin typeface="Cambria Math" panose="02040503050406030204" pitchFamily="18" charset="0"/>
                        <a:ea typeface="+mn-ea"/>
                      </a:rPr>
                      <m:t>) </m:t>
                    </m:r>
                  </m:oMath>
                </a14:m>
                <a:r>
                  <a:rPr lang="zh-CN" altLang="en-US" sz="2000" b="1" dirty="0">
                    <a:latin typeface="+mn-lt"/>
                    <a:ea typeface="+mn-ea"/>
                  </a:rPr>
                  <a:t>，则称 </a:t>
                </a:r>
                <a14:m>
                  <m:oMath xmlns:m="http://schemas.openxmlformats.org/officeDocument/2006/math">
                    <m:r>
                      <a:rPr lang="en-US" altLang="zh-CN" sz="2000" b="1">
                        <a:latin typeface="Cambria Math" panose="02040503050406030204" pitchFamily="18" charset="0"/>
                        <a:ea typeface="+mn-ea"/>
                      </a:rPr>
                      <m:t>𝑻</m:t>
                    </m:r>
                    <m:d>
                      <m:dPr>
                        <m:ctrlPr>
                          <a:rPr lang="en-US" altLang="zh-CN" sz="2000" b="1" i="1">
                            <a:latin typeface="Cambria Math" panose="02040503050406030204" pitchFamily="18" charset="0"/>
                            <a:ea typeface="+mn-ea"/>
                          </a:rPr>
                        </m:ctrlPr>
                      </m:dPr>
                      <m:e>
                        <m:r>
                          <a:rPr lang="en-US" altLang="zh-CN" sz="2000" b="1">
                            <a:latin typeface="Cambria Math" panose="02040503050406030204" pitchFamily="18" charset="0"/>
                            <a:ea typeface="+mn-ea"/>
                          </a:rPr>
                          <m:t>𝒏</m:t>
                        </m:r>
                      </m:e>
                    </m:d>
                    <m:r>
                      <a:rPr lang="en-US" altLang="zh-CN" sz="2000" b="1">
                        <a:latin typeface="Cambria Math" panose="02040503050406030204" pitchFamily="18" charset="0"/>
                        <a:ea typeface="+mn-ea"/>
                      </a:rPr>
                      <m:t>=</m:t>
                    </m:r>
                    <m:r>
                      <m:rPr>
                        <m:nor/>
                      </m:rPr>
                      <a:rPr lang="el-GR" altLang="zh-CN" sz="2000" b="1">
                        <a:latin typeface="+mn-lt"/>
                        <a:ea typeface="+mn-ea"/>
                      </a:rPr>
                      <m:t>Ω</m:t>
                    </m:r>
                    <m:r>
                      <a:rPr lang="en-US" altLang="zh-CN" sz="2000" b="1">
                        <a:latin typeface="Cambria Math" panose="02040503050406030204" pitchFamily="18" charset="0"/>
                        <a:ea typeface="+mn-ea"/>
                      </a:rPr>
                      <m:t>(</m:t>
                    </m:r>
                    <m:r>
                      <a:rPr lang="en-US" altLang="zh-CN" sz="2000" b="1">
                        <a:latin typeface="Cambria Math" panose="02040503050406030204" pitchFamily="18" charset="0"/>
                        <a:ea typeface="+mn-ea"/>
                      </a:rPr>
                      <m:t>𝒈</m:t>
                    </m:r>
                    <m:r>
                      <a:rPr lang="en-US" altLang="zh-CN" sz="2000" b="1">
                        <a:latin typeface="Cambria Math" panose="02040503050406030204" pitchFamily="18" charset="0"/>
                        <a:ea typeface="+mn-ea"/>
                      </a:rPr>
                      <m:t>(</m:t>
                    </m:r>
                    <m:r>
                      <a:rPr lang="en-US" altLang="zh-CN" sz="2000" b="1">
                        <a:latin typeface="Cambria Math" panose="02040503050406030204" pitchFamily="18" charset="0"/>
                        <a:ea typeface="+mn-ea"/>
                      </a:rPr>
                      <m:t>𝒏</m:t>
                    </m:r>
                    <m:r>
                      <a:rPr lang="en-US" altLang="zh-CN" sz="2000" b="1">
                        <a:latin typeface="Cambria Math" panose="02040503050406030204" pitchFamily="18" charset="0"/>
                        <a:ea typeface="+mn-ea"/>
                      </a:rPr>
                      <m:t>))</m:t>
                    </m:r>
                  </m:oMath>
                </a14:m>
                <a:endParaRPr lang="en-US" altLang="zh-CN" sz="2000" b="1" dirty="0">
                  <a:latin typeface="+mn-lt"/>
                  <a:ea typeface="+mn-ea"/>
                </a:endParaRPr>
              </a:p>
              <a:p>
                <a:pPr>
                  <a:lnSpc>
                    <a:spcPct val="150000"/>
                  </a:lnSpc>
                  <a:spcBef>
                    <a:spcPct val="20000"/>
                  </a:spcBef>
                </a:pPr>
                <a:r>
                  <a:rPr lang="zh-CN" altLang="en-US" sz="2000" b="1" dirty="0">
                    <a:latin typeface="+mn-lt"/>
                    <a:ea typeface="+mn-ea"/>
                  </a:rPr>
                  <a:t>定理：如果 </a:t>
                </a:r>
                <a14:m>
                  <m:oMath xmlns:m="http://schemas.openxmlformats.org/officeDocument/2006/math">
                    <m:func>
                      <m:funcPr>
                        <m:ctrlPr>
                          <a:rPr lang="en-US" altLang="zh-CN" sz="2000" b="1" i="1">
                            <a:latin typeface="Cambria Math" panose="02040503050406030204" pitchFamily="18" charset="0"/>
                            <a:ea typeface="+mn-ea"/>
                          </a:rPr>
                        </m:ctrlPr>
                      </m:funcPr>
                      <m:fName>
                        <m:limLow>
                          <m:limLowPr>
                            <m:ctrlPr>
                              <a:rPr lang="en-US" altLang="zh-CN" sz="2000" b="1" i="1">
                                <a:latin typeface="Cambria Math" panose="02040503050406030204" pitchFamily="18" charset="0"/>
                                <a:ea typeface="+mn-ea"/>
                              </a:rPr>
                            </m:ctrlPr>
                          </m:limLowPr>
                          <m:e>
                            <m:r>
                              <m:rPr>
                                <m:sty m:val="p"/>
                              </m:rPr>
                              <a:rPr lang="en-US" altLang="zh-CN" sz="2000" b="1">
                                <a:latin typeface="Cambria Math" panose="02040503050406030204" pitchFamily="18" charset="0"/>
                                <a:ea typeface="+mn-ea"/>
                              </a:rPr>
                              <m:t>lim</m:t>
                            </m:r>
                          </m:e>
                          <m:lim>
                            <m:r>
                              <a:rPr lang="en-US" altLang="zh-CN" sz="2000" b="1">
                                <a:latin typeface="Cambria Math" panose="02040503050406030204" pitchFamily="18" charset="0"/>
                                <a:ea typeface="+mn-ea"/>
                              </a:rPr>
                              <m:t>𝒏</m:t>
                            </m:r>
                            <m:r>
                              <a:rPr lang="en-US" altLang="zh-CN" sz="2000" b="1">
                                <a:latin typeface="Cambria Math" panose="02040503050406030204" pitchFamily="18" charset="0"/>
                                <a:ea typeface="+mn-ea"/>
                              </a:rPr>
                              <m:t>→∞</m:t>
                            </m:r>
                          </m:lim>
                        </m:limLow>
                      </m:fName>
                      <m:e>
                        <m:f>
                          <m:fPr>
                            <m:ctrlPr>
                              <a:rPr lang="en-US" altLang="zh-CN" sz="2000" b="1" i="1">
                                <a:latin typeface="Cambria Math" panose="02040503050406030204" pitchFamily="18" charset="0"/>
                                <a:ea typeface="+mn-ea"/>
                              </a:rPr>
                            </m:ctrlPr>
                          </m:fPr>
                          <m:num>
                            <m:r>
                              <a:rPr lang="en-US" altLang="zh-CN" sz="2000" b="1">
                                <a:latin typeface="Cambria Math" panose="02040503050406030204" pitchFamily="18" charset="0"/>
                                <a:ea typeface="+mn-ea"/>
                              </a:rPr>
                              <m:t>𝒇</m:t>
                            </m:r>
                            <m:r>
                              <a:rPr lang="en-US" altLang="zh-CN" sz="2000" b="1">
                                <a:latin typeface="Cambria Math" panose="02040503050406030204" pitchFamily="18" charset="0"/>
                                <a:ea typeface="+mn-ea"/>
                              </a:rPr>
                              <m:t>(</m:t>
                            </m:r>
                            <m:r>
                              <a:rPr lang="en-US" altLang="zh-CN" sz="2000" b="1">
                                <a:latin typeface="Cambria Math" panose="02040503050406030204" pitchFamily="18" charset="0"/>
                                <a:ea typeface="+mn-ea"/>
                              </a:rPr>
                              <m:t>𝒏</m:t>
                            </m:r>
                            <m:r>
                              <a:rPr lang="en-US" altLang="zh-CN" sz="2000" b="1">
                                <a:latin typeface="Cambria Math" panose="02040503050406030204" pitchFamily="18" charset="0"/>
                                <a:ea typeface="+mn-ea"/>
                              </a:rPr>
                              <m:t>)</m:t>
                            </m:r>
                          </m:num>
                          <m:den>
                            <m:r>
                              <a:rPr lang="en-US" altLang="zh-CN" sz="2000" b="1">
                                <a:latin typeface="Cambria Math" panose="02040503050406030204" pitchFamily="18" charset="0"/>
                                <a:ea typeface="+mn-ea"/>
                              </a:rPr>
                              <m:t>𝒈</m:t>
                            </m:r>
                            <m:r>
                              <a:rPr lang="en-US" altLang="zh-CN" sz="2000" b="1">
                                <a:latin typeface="Cambria Math" panose="02040503050406030204" pitchFamily="18" charset="0"/>
                                <a:ea typeface="+mn-ea"/>
                              </a:rPr>
                              <m:t>(</m:t>
                            </m:r>
                            <m:r>
                              <a:rPr lang="en-US" altLang="zh-CN" sz="2000" b="1">
                                <a:latin typeface="Cambria Math" panose="02040503050406030204" pitchFamily="18" charset="0"/>
                                <a:ea typeface="+mn-ea"/>
                              </a:rPr>
                              <m:t>𝒏</m:t>
                            </m:r>
                            <m:r>
                              <a:rPr lang="en-US" altLang="zh-CN" sz="2000" b="1">
                                <a:latin typeface="Cambria Math" panose="02040503050406030204" pitchFamily="18" charset="0"/>
                                <a:ea typeface="+mn-ea"/>
                              </a:rPr>
                              <m:t>))</m:t>
                            </m:r>
                          </m:den>
                        </m:f>
                      </m:e>
                    </m:func>
                  </m:oMath>
                </a14:m>
                <a:r>
                  <a:rPr lang="zh-CN" altLang="en-US" sz="2000" b="1" dirty="0">
                    <a:latin typeface="+mn-lt"/>
                    <a:ea typeface="+mn-ea"/>
                  </a:rPr>
                  <a:t>存在，</a:t>
                </a:r>
                <a:r>
                  <a:rPr lang="en-US" altLang="zh-CN" sz="2000" b="1" dirty="0">
                    <a:latin typeface="+mn-lt"/>
                    <a:ea typeface="+mn-ea"/>
                  </a:rPr>
                  <a:t> </a:t>
                </a:r>
                <a14:m>
                  <m:oMath xmlns:m="http://schemas.openxmlformats.org/officeDocument/2006/math">
                    <m:func>
                      <m:funcPr>
                        <m:ctrlPr>
                          <a:rPr lang="en-US" altLang="zh-CN" sz="2000" b="1" i="1">
                            <a:latin typeface="Cambria Math" panose="02040503050406030204" pitchFamily="18" charset="0"/>
                            <a:ea typeface="+mn-ea"/>
                          </a:rPr>
                        </m:ctrlPr>
                      </m:funcPr>
                      <m:fName>
                        <m:limLow>
                          <m:limLowPr>
                            <m:ctrlPr>
                              <a:rPr lang="en-US" altLang="zh-CN" sz="2000" b="1" i="1">
                                <a:latin typeface="Cambria Math" panose="02040503050406030204" pitchFamily="18" charset="0"/>
                                <a:ea typeface="+mn-ea"/>
                              </a:rPr>
                            </m:ctrlPr>
                          </m:limLowPr>
                          <m:e>
                            <m:r>
                              <m:rPr>
                                <m:sty m:val="p"/>
                              </m:rPr>
                              <a:rPr lang="en-US" altLang="zh-CN" sz="2000" b="1">
                                <a:latin typeface="Cambria Math" panose="02040503050406030204" pitchFamily="18" charset="0"/>
                                <a:ea typeface="+mn-ea"/>
                              </a:rPr>
                              <m:t>lim</m:t>
                            </m:r>
                          </m:e>
                          <m:lim>
                            <m:r>
                              <a:rPr lang="en-US" altLang="zh-CN" sz="2000" b="1">
                                <a:latin typeface="Cambria Math" panose="02040503050406030204" pitchFamily="18" charset="0"/>
                                <a:ea typeface="+mn-ea"/>
                              </a:rPr>
                              <m:t>𝒏</m:t>
                            </m:r>
                            <m:r>
                              <a:rPr lang="en-US" altLang="zh-CN" sz="2000" b="1">
                                <a:latin typeface="Cambria Math" panose="02040503050406030204" pitchFamily="18" charset="0"/>
                                <a:ea typeface="+mn-ea"/>
                              </a:rPr>
                              <m:t>→∞</m:t>
                            </m:r>
                          </m:lim>
                        </m:limLow>
                      </m:fName>
                      <m:e>
                        <m:f>
                          <m:fPr>
                            <m:ctrlPr>
                              <a:rPr lang="en-US" altLang="zh-CN" sz="2000" b="1" i="1">
                                <a:latin typeface="Cambria Math" panose="02040503050406030204" pitchFamily="18" charset="0"/>
                                <a:ea typeface="+mn-ea"/>
                              </a:rPr>
                            </m:ctrlPr>
                          </m:fPr>
                          <m:num>
                            <m:r>
                              <a:rPr lang="en-US" altLang="zh-CN" sz="2000" b="1">
                                <a:latin typeface="Cambria Math" panose="02040503050406030204" pitchFamily="18" charset="0"/>
                                <a:ea typeface="+mn-ea"/>
                              </a:rPr>
                              <m:t>𝒇</m:t>
                            </m:r>
                            <m:r>
                              <a:rPr lang="en-US" altLang="zh-CN" sz="2000" b="1">
                                <a:latin typeface="Cambria Math" panose="02040503050406030204" pitchFamily="18" charset="0"/>
                                <a:ea typeface="+mn-ea"/>
                              </a:rPr>
                              <m:t>(</m:t>
                            </m:r>
                            <m:r>
                              <a:rPr lang="en-US" altLang="zh-CN" sz="2000" b="1">
                                <a:latin typeface="Cambria Math" panose="02040503050406030204" pitchFamily="18" charset="0"/>
                                <a:ea typeface="+mn-ea"/>
                              </a:rPr>
                              <m:t>𝒏</m:t>
                            </m:r>
                            <m:r>
                              <a:rPr lang="en-US" altLang="zh-CN" sz="2000" b="1">
                                <a:latin typeface="Cambria Math" panose="02040503050406030204" pitchFamily="18" charset="0"/>
                                <a:ea typeface="+mn-ea"/>
                              </a:rPr>
                              <m:t>)</m:t>
                            </m:r>
                          </m:num>
                          <m:den>
                            <m:r>
                              <a:rPr lang="en-US" altLang="zh-CN" sz="2000" b="1">
                                <a:latin typeface="Cambria Math" panose="02040503050406030204" pitchFamily="18" charset="0"/>
                                <a:ea typeface="+mn-ea"/>
                              </a:rPr>
                              <m:t>𝒈</m:t>
                            </m:r>
                            <m:r>
                              <a:rPr lang="en-US" altLang="zh-CN" sz="2000" b="1">
                                <a:latin typeface="Cambria Math" panose="02040503050406030204" pitchFamily="18" charset="0"/>
                                <a:ea typeface="+mn-ea"/>
                              </a:rPr>
                              <m:t>(</m:t>
                            </m:r>
                            <m:r>
                              <a:rPr lang="en-US" altLang="zh-CN" sz="2000" b="1">
                                <a:latin typeface="Cambria Math" panose="02040503050406030204" pitchFamily="18" charset="0"/>
                                <a:ea typeface="+mn-ea"/>
                              </a:rPr>
                              <m:t>𝒏</m:t>
                            </m:r>
                            <m:r>
                              <a:rPr lang="en-US" altLang="zh-CN" sz="2000" b="1">
                                <a:latin typeface="Cambria Math" panose="02040503050406030204" pitchFamily="18" charset="0"/>
                                <a:ea typeface="+mn-ea"/>
                              </a:rPr>
                              <m:t>)</m:t>
                            </m:r>
                          </m:den>
                        </m:f>
                      </m:e>
                    </m:func>
                    <m:r>
                      <a:rPr lang="en-US" altLang="zh-CN" sz="2000" b="1">
                        <a:latin typeface="Cambria Math" panose="02040503050406030204" pitchFamily="18" charset="0"/>
                        <a:ea typeface="+mn-ea"/>
                      </a:rPr>
                      <m:t> ≠</m:t>
                    </m:r>
                    <m:r>
                      <a:rPr lang="en-US" altLang="zh-CN" sz="2000" b="1">
                        <a:latin typeface="Cambria Math" panose="02040503050406030204" pitchFamily="18" charset="0"/>
                        <a:ea typeface="+mn-ea"/>
                      </a:rPr>
                      <m:t>𝟎</m:t>
                    </m:r>
                  </m:oMath>
                </a14:m>
                <a:r>
                  <a:rPr lang="zh-CN" altLang="en-US" sz="2000" b="1" dirty="0">
                    <a:latin typeface="+mn-lt"/>
                    <a:ea typeface="+mn-ea"/>
                  </a:rPr>
                  <a:t>，则必有 </a:t>
                </a:r>
                <a14:m>
                  <m:oMath xmlns:m="http://schemas.openxmlformats.org/officeDocument/2006/math">
                    <m:r>
                      <a:rPr lang="en-US" altLang="zh-CN" sz="2000" b="1">
                        <a:latin typeface="Cambria Math" panose="02040503050406030204" pitchFamily="18" charset="0"/>
                        <a:ea typeface="+mn-ea"/>
                      </a:rPr>
                      <m:t>𝒇</m:t>
                    </m:r>
                    <m:d>
                      <m:dPr>
                        <m:ctrlPr>
                          <a:rPr lang="en-US" altLang="zh-CN" sz="2000" b="1" i="1">
                            <a:latin typeface="Cambria Math" panose="02040503050406030204" pitchFamily="18" charset="0"/>
                            <a:ea typeface="+mn-ea"/>
                          </a:rPr>
                        </m:ctrlPr>
                      </m:dPr>
                      <m:e>
                        <m:r>
                          <a:rPr lang="en-US" altLang="zh-CN" sz="2000" b="1">
                            <a:latin typeface="Cambria Math" panose="02040503050406030204" pitchFamily="18" charset="0"/>
                            <a:ea typeface="+mn-ea"/>
                          </a:rPr>
                          <m:t>𝒏</m:t>
                        </m:r>
                      </m:e>
                    </m:d>
                    <m:r>
                      <a:rPr lang="en-US" altLang="zh-CN" sz="2000" b="1">
                        <a:latin typeface="Cambria Math" panose="02040503050406030204" pitchFamily="18" charset="0"/>
                        <a:ea typeface="+mn-ea"/>
                      </a:rPr>
                      <m:t>=</m:t>
                    </m:r>
                    <m:r>
                      <m:rPr>
                        <m:nor/>
                      </m:rPr>
                      <a:rPr lang="el-GR" altLang="zh-CN" sz="2000" b="1">
                        <a:latin typeface="+mn-lt"/>
                        <a:ea typeface="+mn-ea"/>
                      </a:rPr>
                      <m:t>Ω</m:t>
                    </m:r>
                    <m:r>
                      <a:rPr lang="en-US" altLang="zh-CN" sz="2000" b="1">
                        <a:latin typeface="Cambria Math" panose="02040503050406030204" pitchFamily="18" charset="0"/>
                        <a:ea typeface="+mn-ea"/>
                      </a:rPr>
                      <m:t>(</m:t>
                    </m:r>
                    <m:r>
                      <a:rPr lang="en-US" altLang="zh-CN" sz="2000" b="1">
                        <a:latin typeface="Cambria Math" panose="02040503050406030204" pitchFamily="18" charset="0"/>
                        <a:ea typeface="+mn-ea"/>
                      </a:rPr>
                      <m:t>𝒈</m:t>
                    </m:r>
                    <m:d>
                      <m:dPr>
                        <m:ctrlPr>
                          <a:rPr lang="en-US" altLang="zh-CN" sz="2000" b="1" i="1">
                            <a:latin typeface="Cambria Math" panose="02040503050406030204" pitchFamily="18" charset="0"/>
                            <a:ea typeface="+mn-ea"/>
                          </a:rPr>
                        </m:ctrlPr>
                      </m:dPr>
                      <m:e>
                        <m:r>
                          <a:rPr lang="en-US" altLang="zh-CN" sz="2000" b="1">
                            <a:latin typeface="Cambria Math" panose="02040503050406030204" pitchFamily="18" charset="0"/>
                            <a:ea typeface="+mn-ea"/>
                          </a:rPr>
                          <m:t>𝒏</m:t>
                        </m:r>
                      </m:e>
                    </m:d>
                    <m:r>
                      <a:rPr lang="en-US" altLang="zh-CN" sz="2000" b="1" i="0" smtClean="0">
                        <a:latin typeface="Cambria Math" panose="02040503050406030204" pitchFamily="18" charset="0"/>
                        <a:ea typeface="+mn-ea"/>
                      </a:rPr>
                      <m:t>)</m:t>
                    </m:r>
                  </m:oMath>
                </a14:m>
                <a:endParaRPr lang="en-US" altLang="zh-CN" sz="2000" b="1" dirty="0">
                  <a:latin typeface="+mn-lt"/>
                  <a:ea typeface="+mn-ea"/>
                </a:endParaRPr>
              </a:p>
              <a:p>
                <a:pPr>
                  <a:lnSpc>
                    <a:spcPct val="150000"/>
                  </a:lnSpc>
                  <a:spcBef>
                    <a:spcPct val="20000"/>
                  </a:spcBef>
                </a:pPr>
                <a:r>
                  <a:rPr lang="zh-CN" altLang="en-US" sz="2000" b="1" dirty="0">
                    <a:latin typeface="+mn-lt"/>
                    <a:ea typeface="+mn-ea"/>
                  </a:rPr>
                  <a:t>上述定理的含义是：</a:t>
                </a:r>
                <a:r>
                  <a:rPr lang="en-US" altLang="zh-CN" sz="2000" b="1" dirty="0">
                    <a:ea typeface="+mn-ea"/>
                  </a:rPr>
                  <a:t> </a:t>
                </a:r>
                <a14:m>
                  <m:oMath xmlns:m="http://schemas.openxmlformats.org/officeDocument/2006/math">
                    <m:r>
                      <a:rPr lang="en-US" altLang="zh-CN" sz="2000" b="1">
                        <a:latin typeface="Cambria Math" panose="02040503050406030204" pitchFamily="18" charset="0"/>
                        <a:ea typeface="+mn-ea"/>
                      </a:rPr>
                      <m:t>𝒇</m:t>
                    </m:r>
                    <m:r>
                      <a:rPr lang="en-US" altLang="zh-CN" sz="2000" b="1">
                        <a:latin typeface="Cambria Math" panose="02040503050406030204" pitchFamily="18" charset="0"/>
                        <a:ea typeface="+mn-ea"/>
                      </a:rPr>
                      <m:t>(</m:t>
                    </m:r>
                    <m:r>
                      <a:rPr lang="en-US" altLang="zh-CN" sz="2000" b="1">
                        <a:latin typeface="Cambria Math" panose="02040503050406030204" pitchFamily="18" charset="0"/>
                        <a:ea typeface="+mn-ea"/>
                      </a:rPr>
                      <m:t>𝒏</m:t>
                    </m:r>
                    <m:r>
                      <a:rPr lang="en-US" altLang="zh-CN" sz="2000" b="1">
                        <a:latin typeface="Cambria Math" panose="02040503050406030204" pitchFamily="18" charset="0"/>
                        <a:ea typeface="+mn-ea"/>
                      </a:rPr>
                      <m:t>)</m:t>
                    </m:r>
                  </m:oMath>
                </a14:m>
                <a:r>
                  <a:rPr lang="zh-CN" altLang="en-US" sz="2000" b="1" dirty="0">
                    <a:latin typeface="+mn-lt"/>
                    <a:ea typeface="+mn-ea"/>
                  </a:rPr>
                  <a:t>的增长至少像 </a:t>
                </a:r>
                <a14:m>
                  <m:oMath xmlns:m="http://schemas.openxmlformats.org/officeDocument/2006/math">
                    <m:r>
                      <a:rPr lang="en-US" altLang="zh-CN" sz="2000" b="1">
                        <a:latin typeface="Cambria Math" panose="02040503050406030204" pitchFamily="18" charset="0"/>
                      </a:rPr>
                      <m:t>𝒈</m:t>
                    </m:r>
                    <m:d>
                      <m:dPr>
                        <m:ctrlPr>
                          <a:rPr lang="en-US" altLang="zh-CN" sz="2000" b="1" i="1">
                            <a:latin typeface="Cambria Math" panose="02040503050406030204" pitchFamily="18" charset="0"/>
                          </a:rPr>
                        </m:ctrlPr>
                      </m:dPr>
                      <m:e>
                        <m:r>
                          <a:rPr lang="en-US" altLang="zh-CN" sz="2000" b="1">
                            <a:latin typeface="Cambria Math" panose="02040503050406030204" pitchFamily="18" charset="0"/>
                          </a:rPr>
                          <m:t>𝒏</m:t>
                        </m:r>
                      </m:e>
                    </m:d>
                  </m:oMath>
                </a14:m>
                <a:r>
                  <a:rPr lang="zh-CN" altLang="en-US" sz="2000" b="1" dirty="0">
                    <a:latin typeface="+mn-lt"/>
                    <a:ea typeface="+mn-ea"/>
                  </a:rPr>
                  <a:t>的增长那样快，或 </a:t>
                </a:r>
                <a14:m>
                  <m:oMath xmlns:m="http://schemas.openxmlformats.org/officeDocument/2006/math">
                    <m:r>
                      <a:rPr lang="en-US" altLang="zh-CN" sz="2000" b="1">
                        <a:latin typeface="Cambria Math" panose="02040503050406030204" pitchFamily="18" charset="0"/>
                      </a:rPr>
                      <m:t>𝒇</m:t>
                    </m:r>
                    <m:r>
                      <a:rPr lang="en-US" altLang="zh-CN" sz="2000" b="1">
                        <a:latin typeface="Cambria Math" panose="02040503050406030204" pitchFamily="18" charset="0"/>
                      </a:rPr>
                      <m:t>(</m:t>
                    </m:r>
                    <m:r>
                      <a:rPr lang="en-US" altLang="zh-CN" sz="2000" b="1">
                        <a:latin typeface="Cambria Math" panose="02040503050406030204" pitchFamily="18" charset="0"/>
                      </a:rPr>
                      <m:t>𝒏</m:t>
                    </m:r>
                    <m:r>
                      <a:rPr lang="en-US" altLang="zh-CN" sz="2000" b="1">
                        <a:latin typeface="Cambria Math" panose="02040503050406030204" pitchFamily="18" charset="0"/>
                      </a:rPr>
                      <m:t>)</m:t>
                    </m:r>
                  </m:oMath>
                </a14:m>
                <a:r>
                  <a:rPr lang="zh-CN" altLang="en-US" sz="2000" b="1" dirty="0">
                    <a:latin typeface="+mn-lt"/>
                    <a:ea typeface="+mn-ea"/>
                  </a:rPr>
                  <a:t>的阶不低于</a:t>
                </a:r>
                <a14:m>
                  <m:oMath xmlns:m="http://schemas.openxmlformats.org/officeDocument/2006/math">
                    <m:r>
                      <a:rPr lang="en-US" altLang="zh-CN" sz="2000" b="1">
                        <a:latin typeface="Cambria Math" panose="02040503050406030204" pitchFamily="18" charset="0"/>
                      </a:rPr>
                      <m:t>𝒈</m:t>
                    </m:r>
                    <m:d>
                      <m:dPr>
                        <m:ctrlPr>
                          <a:rPr lang="en-US" altLang="zh-CN" sz="2000" b="1" i="1">
                            <a:latin typeface="Cambria Math" panose="02040503050406030204" pitchFamily="18" charset="0"/>
                          </a:rPr>
                        </m:ctrlPr>
                      </m:dPr>
                      <m:e>
                        <m:r>
                          <a:rPr lang="en-US" altLang="zh-CN" sz="2000" b="1">
                            <a:latin typeface="Cambria Math" panose="02040503050406030204" pitchFamily="18" charset="0"/>
                          </a:rPr>
                          <m:t>𝒏</m:t>
                        </m:r>
                      </m:e>
                    </m:d>
                  </m:oMath>
                </a14:m>
                <a:r>
                  <a:rPr lang="zh-CN" altLang="en-US" sz="2000" b="1" dirty="0">
                    <a:latin typeface="+mn-lt"/>
                    <a:ea typeface="+mn-ea"/>
                  </a:rPr>
                  <a:t>的阶。 表示解一个特定问题的任何算法的时间下界。</a:t>
                </a:r>
                <a:endParaRPr lang="en-US" altLang="zh-CN" sz="2000" b="1" dirty="0">
                  <a:latin typeface="+mn-lt"/>
                  <a:ea typeface="+mn-ea"/>
                </a:endParaRPr>
              </a:p>
            </p:txBody>
          </p:sp>
        </mc:Choice>
        <mc:Fallback xmlns="">
          <p:sp>
            <p:nvSpPr>
              <p:cNvPr id="6" name="文本框 5">
                <a:extLst>
                  <a:ext uri="{FF2B5EF4-FFF2-40B4-BE49-F238E27FC236}">
                    <a16:creationId xmlns:a16="http://schemas.microsoft.com/office/drawing/2014/main" id="{F10984BD-D42A-4908-9580-1CE71FDA7A62}"/>
                  </a:ext>
                </a:extLst>
              </p:cNvPr>
              <p:cNvSpPr txBox="1">
                <a:spLocks noRot="1" noChangeAspect="1" noMove="1" noResize="1" noEditPoints="1" noAdjustHandles="1" noChangeArrowheads="1" noChangeShapeType="1" noTextEdit="1"/>
              </p:cNvSpPr>
              <p:nvPr/>
            </p:nvSpPr>
            <p:spPr>
              <a:xfrm>
                <a:off x="484848" y="1475656"/>
                <a:ext cx="8201952" cy="2781402"/>
              </a:xfrm>
              <a:prstGeom prst="rect">
                <a:avLst/>
              </a:prstGeom>
              <a:blipFill>
                <a:blip r:embed="rId2"/>
                <a:stretch>
                  <a:fillRect l="-818" b="-241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3190865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FBF63184-B09C-4BD9-90D9-5C1B245992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9592" y="1052736"/>
            <a:ext cx="6954220" cy="4086795"/>
          </a:xfrm>
          <a:prstGeom prst="rect">
            <a:avLst/>
          </a:prstGeom>
        </p:spPr>
      </p:pic>
      <p:sp>
        <p:nvSpPr>
          <p:cNvPr id="10" name="文本框 9">
            <a:extLst>
              <a:ext uri="{FF2B5EF4-FFF2-40B4-BE49-F238E27FC236}">
                <a16:creationId xmlns:a16="http://schemas.microsoft.com/office/drawing/2014/main" id="{9EB87D33-F7AA-4070-B8C9-2CEDCA6CFEE7}"/>
              </a:ext>
            </a:extLst>
          </p:cNvPr>
          <p:cNvSpPr txBox="1"/>
          <p:nvPr/>
        </p:nvSpPr>
        <p:spPr>
          <a:xfrm>
            <a:off x="539552" y="260648"/>
            <a:ext cx="4572000" cy="400110"/>
          </a:xfrm>
          <a:prstGeom prst="rect">
            <a:avLst/>
          </a:prstGeom>
          <a:noFill/>
        </p:spPr>
        <p:txBody>
          <a:bodyPr wrap="square">
            <a:spAutoFit/>
          </a:bodyPr>
          <a:lstStyle/>
          <a:p>
            <a:r>
              <a:rPr lang="zh-CN" altLang="en-US" sz="2000" b="1" dirty="0">
                <a:latin typeface="+mn-lt"/>
                <a:ea typeface="+mn-ea"/>
              </a:rPr>
              <a:t>运行时间下界</a:t>
            </a:r>
          </a:p>
        </p:txBody>
      </p:sp>
    </p:spTree>
    <p:extLst>
      <p:ext uri="{BB962C8B-B14F-4D97-AF65-F5344CB8AC3E}">
        <p14:creationId xmlns:p14="http://schemas.microsoft.com/office/powerpoint/2010/main" val="168549572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9" name="文本框 8">
                <a:extLst>
                  <a:ext uri="{FF2B5EF4-FFF2-40B4-BE49-F238E27FC236}">
                    <a16:creationId xmlns:a16="http://schemas.microsoft.com/office/drawing/2014/main" id="{B382E273-D89F-453A-9CCE-0549837BB138}"/>
                  </a:ext>
                </a:extLst>
              </p:cNvPr>
              <p:cNvSpPr txBox="1"/>
              <p:nvPr/>
            </p:nvSpPr>
            <p:spPr>
              <a:xfrm>
                <a:off x="323528" y="2204864"/>
                <a:ext cx="8496944" cy="156966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zh-CN" altLang="en-US" sz="9600" b="1" i="1" smtClean="0">
                          <a:solidFill>
                            <a:srgbClr val="FF0000"/>
                          </a:solidFill>
                          <a:latin typeface="Cambria Math" panose="02040503050406030204" pitchFamily="18" charset="0"/>
                        </a:rPr>
                        <m:t>例子</m:t>
                      </m:r>
                    </m:oMath>
                  </m:oMathPara>
                </a14:m>
                <a:endParaRPr lang="zh-CN" altLang="en-US" sz="9600" b="1" dirty="0">
                  <a:solidFill>
                    <a:srgbClr val="FF0000"/>
                  </a:solidFill>
                  <a:latin typeface="+mn-lt"/>
                  <a:ea typeface="+mn-ea"/>
                </a:endParaRPr>
              </a:p>
            </p:txBody>
          </p:sp>
        </mc:Choice>
        <mc:Fallback>
          <p:sp>
            <p:nvSpPr>
              <p:cNvPr id="9" name="文本框 8">
                <a:extLst>
                  <a:ext uri="{FF2B5EF4-FFF2-40B4-BE49-F238E27FC236}">
                    <a16:creationId xmlns:a16="http://schemas.microsoft.com/office/drawing/2014/main" id="{B382E273-D89F-453A-9CCE-0549837BB138}"/>
                  </a:ext>
                </a:extLst>
              </p:cNvPr>
              <p:cNvSpPr txBox="1">
                <a:spLocks noRot="1" noChangeAspect="1" noMove="1" noResize="1" noEditPoints="1" noAdjustHandles="1" noChangeArrowheads="1" noChangeShapeType="1" noTextEdit="1"/>
              </p:cNvSpPr>
              <p:nvPr/>
            </p:nvSpPr>
            <p:spPr>
              <a:xfrm>
                <a:off x="323528" y="2204864"/>
                <a:ext cx="8496944" cy="1569660"/>
              </a:xfrm>
              <a:prstGeom prst="rect">
                <a:avLst/>
              </a:prstGeom>
              <a:blipFill>
                <a:blip r:embed="rId2"/>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76837946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1BCBBEE8-03CD-4FE2-85FE-EDC073FF792B}"/>
                  </a:ext>
                </a:extLst>
              </p:cNvPr>
              <p:cNvSpPr txBox="1"/>
              <p:nvPr/>
            </p:nvSpPr>
            <p:spPr>
              <a:xfrm>
                <a:off x="161764" y="332656"/>
                <a:ext cx="8820472" cy="2831929"/>
              </a:xfrm>
              <a:prstGeom prst="rect">
                <a:avLst/>
              </a:prstGeom>
              <a:noFill/>
            </p:spPr>
            <p:txBody>
              <a:bodyPr wrap="square">
                <a:spAutoFit/>
              </a:bodyPr>
              <a:lstStyle/>
              <a:p>
                <a:r>
                  <a:rPr lang="zh-CN" altLang="en-US" sz="2000" b="1" dirty="0">
                    <a:latin typeface="+mn-lt"/>
                    <a:ea typeface="+mn-ea"/>
                  </a:rPr>
                  <a:t>通过以上定义和定理的描述，我们可以看出 </a:t>
                </a:r>
                <a:r>
                  <a:rPr lang="en-US" altLang="zh-CN" sz="2000" b="1" dirty="0">
                    <a:latin typeface="+mn-lt"/>
                    <a:ea typeface="+mn-ea"/>
                  </a:rPr>
                  <a:t>O</a:t>
                </a:r>
                <a:r>
                  <a:rPr lang="zh-CN" altLang="en-US" sz="2000" b="1" dirty="0">
                    <a:latin typeface="+mn-lt"/>
                    <a:ea typeface="+mn-ea"/>
                  </a:rPr>
                  <a:t>记号、</a:t>
                </a:r>
                <a:r>
                  <a:rPr lang="el-GR" altLang="zh-CN" sz="2000" b="1" dirty="0">
                    <a:latin typeface="+mn-lt"/>
                    <a:ea typeface="+mn-ea"/>
                  </a:rPr>
                  <a:t> Ω</a:t>
                </a:r>
                <a:r>
                  <a:rPr lang="zh-CN" altLang="en-US" sz="2000" b="1" dirty="0">
                    <a:latin typeface="+mn-lt"/>
                    <a:ea typeface="+mn-ea"/>
                  </a:rPr>
                  <a:t> 记号的性质： </a:t>
                </a:r>
                <a:endParaRPr lang="en-US" altLang="zh-CN" sz="2000" b="1" dirty="0">
                  <a:latin typeface="+mn-lt"/>
                  <a:ea typeface="+mn-ea"/>
                </a:endParaRPr>
              </a:p>
              <a:p>
                <a:r>
                  <a:rPr lang="zh-CN" altLang="en-US" sz="2000" b="1" dirty="0">
                    <a:latin typeface="+mn-lt"/>
                    <a:ea typeface="+mn-ea"/>
                  </a:rPr>
                  <a:t>（</a:t>
                </a:r>
                <a:r>
                  <a:rPr lang="en-US" altLang="zh-CN" sz="2000" b="1" dirty="0">
                    <a:latin typeface="+mn-lt"/>
                    <a:ea typeface="+mn-ea"/>
                  </a:rPr>
                  <a:t>1</a:t>
                </a:r>
                <a:r>
                  <a:rPr lang="zh-CN" altLang="en-US" sz="2000" b="1" dirty="0">
                    <a:latin typeface="+mn-lt"/>
                    <a:ea typeface="+mn-ea"/>
                  </a:rPr>
                  <a:t>）</a:t>
                </a:r>
                <a14:m>
                  <m:oMath xmlns:m="http://schemas.openxmlformats.org/officeDocument/2006/math">
                    <m:r>
                      <a:rPr lang="en-US" altLang="zh-CN" sz="2000" b="1" i="1" smtClean="0">
                        <a:latin typeface="Cambria Math" panose="02040503050406030204" pitchFamily="18" charset="0"/>
                        <a:ea typeface="+mn-ea"/>
                      </a:rPr>
                      <m:t>𝑶</m:t>
                    </m:r>
                    <m:d>
                      <m:dPr>
                        <m:ctrlPr>
                          <a:rPr lang="en-US" altLang="zh-CN" sz="2000" b="1" i="1" smtClean="0">
                            <a:latin typeface="Cambria Math" panose="02040503050406030204" pitchFamily="18" charset="0"/>
                            <a:ea typeface="+mn-ea"/>
                          </a:rPr>
                        </m:ctrlPr>
                      </m:dPr>
                      <m:e>
                        <m:r>
                          <a:rPr lang="en-US" altLang="zh-CN" sz="2000" b="1" i="1" smtClean="0">
                            <a:latin typeface="Cambria Math" panose="02040503050406030204" pitchFamily="18" charset="0"/>
                            <a:ea typeface="+mn-ea"/>
                          </a:rPr>
                          <m:t>𝒇</m:t>
                        </m:r>
                        <m:d>
                          <m:dPr>
                            <m:ctrlPr>
                              <a:rPr lang="en-US" altLang="zh-CN" sz="2000" b="1" i="1" smtClean="0">
                                <a:latin typeface="Cambria Math" panose="02040503050406030204" pitchFamily="18" charset="0"/>
                                <a:ea typeface="+mn-ea"/>
                              </a:rPr>
                            </m:ctrlPr>
                          </m:dPr>
                          <m:e>
                            <m:r>
                              <a:rPr lang="en-US" altLang="zh-CN" sz="2000" b="1" i="1" smtClean="0">
                                <a:latin typeface="Cambria Math" panose="02040503050406030204" pitchFamily="18" charset="0"/>
                                <a:ea typeface="+mn-ea"/>
                              </a:rPr>
                              <m:t>𝒏</m:t>
                            </m:r>
                          </m:e>
                        </m:d>
                      </m:e>
                    </m:d>
                    <m:r>
                      <a:rPr lang="en-US" altLang="zh-CN" sz="2000" b="1" i="1" smtClean="0">
                        <a:latin typeface="Cambria Math" panose="02040503050406030204" pitchFamily="18" charset="0"/>
                        <a:ea typeface="+mn-ea"/>
                      </a:rPr>
                      <m:t>+</m:t>
                    </m:r>
                    <m:r>
                      <a:rPr lang="en-US" altLang="zh-CN" sz="2000" b="1" i="1" smtClean="0">
                        <a:latin typeface="Cambria Math" panose="02040503050406030204" pitchFamily="18" charset="0"/>
                        <a:ea typeface="+mn-ea"/>
                      </a:rPr>
                      <m:t>𝑶</m:t>
                    </m:r>
                    <m:d>
                      <m:dPr>
                        <m:ctrlPr>
                          <a:rPr lang="en-US" altLang="zh-CN" sz="2000" b="1" i="1" smtClean="0">
                            <a:latin typeface="Cambria Math" panose="02040503050406030204" pitchFamily="18" charset="0"/>
                            <a:ea typeface="+mn-ea"/>
                          </a:rPr>
                        </m:ctrlPr>
                      </m:dPr>
                      <m:e>
                        <m:r>
                          <a:rPr lang="en-US" altLang="zh-CN" sz="2000" b="1" i="1" smtClean="0">
                            <a:latin typeface="Cambria Math" panose="02040503050406030204" pitchFamily="18" charset="0"/>
                            <a:ea typeface="+mn-ea"/>
                          </a:rPr>
                          <m:t>𝒈</m:t>
                        </m:r>
                        <m:d>
                          <m:dPr>
                            <m:ctrlPr>
                              <a:rPr lang="en-US" altLang="zh-CN" sz="2000" b="1" i="1" smtClean="0">
                                <a:latin typeface="Cambria Math" panose="02040503050406030204" pitchFamily="18" charset="0"/>
                                <a:ea typeface="+mn-ea"/>
                              </a:rPr>
                            </m:ctrlPr>
                          </m:dPr>
                          <m:e>
                            <m:r>
                              <a:rPr lang="en-US" altLang="zh-CN" sz="2000" b="1" i="1" smtClean="0">
                                <a:latin typeface="Cambria Math" panose="02040503050406030204" pitchFamily="18" charset="0"/>
                                <a:ea typeface="+mn-ea"/>
                              </a:rPr>
                              <m:t>𝒏</m:t>
                            </m:r>
                          </m:e>
                        </m:d>
                      </m:e>
                    </m:d>
                    <m:r>
                      <a:rPr lang="en-US" altLang="zh-CN" sz="2000" b="1" i="1" smtClean="0">
                        <a:latin typeface="Cambria Math" panose="02040503050406030204" pitchFamily="18" charset="0"/>
                        <a:ea typeface="+mn-ea"/>
                      </a:rPr>
                      <m:t>=</m:t>
                    </m:r>
                    <m:r>
                      <a:rPr lang="en-US" altLang="zh-CN" sz="2000" b="1" i="1" smtClean="0">
                        <a:latin typeface="Cambria Math" panose="02040503050406030204" pitchFamily="18" charset="0"/>
                        <a:ea typeface="+mn-ea"/>
                      </a:rPr>
                      <m:t>𝑶</m:t>
                    </m:r>
                    <m:r>
                      <a:rPr lang="en-US" altLang="zh-CN" sz="2000" b="1" i="1" smtClean="0">
                        <a:latin typeface="Cambria Math" panose="02040503050406030204" pitchFamily="18" charset="0"/>
                        <a:ea typeface="+mn-ea"/>
                      </a:rPr>
                      <m:t>(</m:t>
                    </m:r>
                    <m:r>
                      <a:rPr lang="en-US" altLang="zh-CN" sz="2000" b="1" i="1" smtClean="0">
                        <a:latin typeface="Cambria Math" panose="02040503050406030204" pitchFamily="18" charset="0"/>
                        <a:ea typeface="+mn-ea"/>
                      </a:rPr>
                      <m:t>𝒎𝒂𝒙</m:t>
                    </m:r>
                    <m:r>
                      <a:rPr lang="en-US" altLang="zh-CN" sz="2000" b="1" i="1" smtClean="0">
                        <a:latin typeface="Cambria Math" panose="02040503050406030204" pitchFamily="18" charset="0"/>
                        <a:ea typeface="+mn-ea"/>
                      </a:rPr>
                      <m:t>{</m:t>
                    </m:r>
                    <m:r>
                      <a:rPr lang="en-US" altLang="zh-CN" sz="2000" b="1" i="1" smtClean="0">
                        <a:latin typeface="Cambria Math" panose="02040503050406030204" pitchFamily="18" charset="0"/>
                        <a:ea typeface="+mn-ea"/>
                      </a:rPr>
                      <m:t>𝒇</m:t>
                    </m:r>
                    <m:d>
                      <m:dPr>
                        <m:ctrlPr>
                          <a:rPr lang="en-US" altLang="zh-CN" sz="2000" b="1" i="1" smtClean="0">
                            <a:latin typeface="Cambria Math" panose="02040503050406030204" pitchFamily="18" charset="0"/>
                            <a:ea typeface="+mn-ea"/>
                          </a:rPr>
                        </m:ctrlPr>
                      </m:dPr>
                      <m:e>
                        <m:r>
                          <a:rPr lang="en-US" altLang="zh-CN" sz="2000" b="1" i="1" smtClean="0">
                            <a:latin typeface="Cambria Math" panose="02040503050406030204" pitchFamily="18" charset="0"/>
                            <a:ea typeface="+mn-ea"/>
                          </a:rPr>
                          <m:t>𝒏</m:t>
                        </m:r>
                      </m:e>
                    </m:d>
                    <m:r>
                      <a:rPr lang="en-US" altLang="zh-CN" sz="2000" b="1" i="1" smtClean="0">
                        <a:latin typeface="Cambria Math" panose="02040503050406030204" pitchFamily="18" charset="0"/>
                        <a:ea typeface="+mn-ea"/>
                      </a:rPr>
                      <m:t>,</m:t>
                    </m:r>
                    <m:r>
                      <a:rPr lang="en-US" altLang="zh-CN" sz="2000" b="1" i="1" smtClean="0">
                        <a:latin typeface="Cambria Math" panose="02040503050406030204" pitchFamily="18" charset="0"/>
                        <a:ea typeface="+mn-ea"/>
                      </a:rPr>
                      <m:t>𝒈</m:t>
                    </m:r>
                    <m:r>
                      <a:rPr lang="en-US" altLang="zh-CN" sz="2000" b="1" i="1" smtClean="0">
                        <a:latin typeface="Cambria Math" panose="02040503050406030204" pitchFamily="18" charset="0"/>
                        <a:ea typeface="+mn-ea"/>
                      </a:rPr>
                      <m:t>(</m:t>
                    </m:r>
                    <m:r>
                      <a:rPr lang="en-US" altLang="zh-CN" sz="2000" b="1" i="1" smtClean="0">
                        <a:latin typeface="Cambria Math" panose="02040503050406030204" pitchFamily="18" charset="0"/>
                        <a:ea typeface="+mn-ea"/>
                      </a:rPr>
                      <m:t>𝒏</m:t>
                    </m:r>
                    <m:r>
                      <a:rPr lang="en-US" altLang="zh-CN" sz="2000" b="1" i="1" smtClean="0">
                        <a:latin typeface="Cambria Math" panose="02040503050406030204" pitchFamily="18" charset="0"/>
                        <a:ea typeface="+mn-ea"/>
                      </a:rPr>
                      <m:t>)})</m:t>
                    </m:r>
                  </m:oMath>
                </a14:m>
                <a:endParaRPr lang="en-US" altLang="zh-CN" sz="2000" b="1" dirty="0">
                  <a:latin typeface="+mn-lt"/>
                  <a:ea typeface="+mn-ea"/>
                </a:endParaRPr>
              </a:p>
              <a:p>
                <a:r>
                  <a:rPr lang="zh-CN" altLang="en-US" sz="2000" b="1" dirty="0">
                    <a:latin typeface="+mn-lt"/>
                    <a:ea typeface="+mn-ea"/>
                  </a:rPr>
                  <a:t>（</a:t>
                </a:r>
                <a:r>
                  <a:rPr lang="en-US" altLang="zh-CN" sz="2000" b="1" dirty="0">
                    <a:latin typeface="+mn-lt"/>
                    <a:ea typeface="+mn-ea"/>
                  </a:rPr>
                  <a:t>2</a:t>
                </a:r>
                <a:r>
                  <a:rPr lang="zh-CN" altLang="en-US" sz="2000" b="1" dirty="0">
                    <a:latin typeface="+mn-lt"/>
                    <a:ea typeface="+mn-ea"/>
                  </a:rPr>
                  <a:t>）</a:t>
                </a:r>
                <a14:m>
                  <m:oMath xmlns:m="http://schemas.openxmlformats.org/officeDocument/2006/math">
                    <m:r>
                      <a:rPr lang="en-US" altLang="zh-CN" sz="2000" b="1" i="1" smtClean="0">
                        <a:latin typeface="Cambria Math" panose="02040503050406030204" pitchFamily="18" charset="0"/>
                        <a:ea typeface="+mn-ea"/>
                      </a:rPr>
                      <m:t>𝑶</m:t>
                    </m:r>
                    <m:d>
                      <m:dPr>
                        <m:ctrlPr>
                          <a:rPr lang="en-US" altLang="zh-CN" sz="2000" b="1" i="1" smtClean="0">
                            <a:latin typeface="Cambria Math" panose="02040503050406030204" pitchFamily="18" charset="0"/>
                            <a:ea typeface="+mn-ea"/>
                          </a:rPr>
                        </m:ctrlPr>
                      </m:dPr>
                      <m:e>
                        <m:r>
                          <a:rPr lang="en-US" altLang="zh-CN" sz="2000" b="1" i="1" smtClean="0">
                            <a:latin typeface="Cambria Math" panose="02040503050406030204" pitchFamily="18" charset="0"/>
                            <a:ea typeface="+mn-ea"/>
                          </a:rPr>
                          <m:t>𝒇</m:t>
                        </m:r>
                        <m:d>
                          <m:dPr>
                            <m:ctrlPr>
                              <a:rPr lang="en-US" altLang="zh-CN" sz="2000" b="1" i="1" smtClean="0">
                                <a:latin typeface="Cambria Math" panose="02040503050406030204" pitchFamily="18" charset="0"/>
                                <a:ea typeface="+mn-ea"/>
                              </a:rPr>
                            </m:ctrlPr>
                          </m:dPr>
                          <m:e>
                            <m:r>
                              <a:rPr lang="en-US" altLang="zh-CN" sz="2000" b="1" i="1" smtClean="0">
                                <a:latin typeface="Cambria Math" panose="02040503050406030204" pitchFamily="18" charset="0"/>
                                <a:ea typeface="+mn-ea"/>
                              </a:rPr>
                              <m:t>𝒏</m:t>
                            </m:r>
                          </m:e>
                        </m:d>
                      </m:e>
                    </m:d>
                    <m:r>
                      <a:rPr lang="en-US" altLang="zh-CN" sz="2000" b="1" i="1" smtClean="0">
                        <a:latin typeface="Cambria Math" panose="02040503050406030204" pitchFamily="18" charset="0"/>
                        <a:ea typeface="+mn-ea"/>
                      </a:rPr>
                      <m:t>+</m:t>
                    </m:r>
                    <m:r>
                      <a:rPr lang="en-US" altLang="zh-CN" sz="2000" b="1" i="1" smtClean="0">
                        <a:latin typeface="Cambria Math" panose="02040503050406030204" pitchFamily="18" charset="0"/>
                        <a:ea typeface="+mn-ea"/>
                      </a:rPr>
                      <m:t>𝑶</m:t>
                    </m:r>
                    <m:d>
                      <m:dPr>
                        <m:ctrlPr>
                          <a:rPr lang="en-US" altLang="zh-CN" sz="2000" b="1" i="1" smtClean="0">
                            <a:latin typeface="Cambria Math" panose="02040503050406030204" pitchFamily="18" charset="0"/>
                            <a:ea typeface="+mn-ea"/>
                          </a:rPr>
                        </m:ctrlPr>
                      </m:dPr>
                      <m:e>
                        <m:r>
                          <a:rPr lang="en-US" altLang="zh-CN" sz="2000" b="1" i="1" smtClean="0">
                            <a:latin typeface="Cambria Math" panose="02040503050406030204" pitchFamily="18" charset="0"/>
                            <a:ea typeface="+mn-ea"/>
                          </a:rPr>
                          <m:t>𝒈</m:t>
                        </m:r>
                        <m:d>
                          <m:dPr>
                            <m:ctrlPr>
                              <a:rPr lang="en-US" altLang="zh-CN" sz="2000" b="1" i="1" smtClean="0">
                                <a:latin typeface="Cambria Math" panose="02040503050406030204" pitchFamily="18" charset="0"/>
                                <a:ea typeface="+mn-ea"/>
                              </a:rPr>
                            </m:ctrlPr>
                          </m:dPr>
                          <m:e>
                            <m:r>
                              <a:rPr lang="en-US" altLang="zh-CN" sz="2000" b="1" i="1" smtClean="0">
                                <a:latin typeface="Cambria Math" panose="02040503050406030204" pitchFamily="18" charset="0"/>
                                <a:ea typeface="+mn-ea"/>
                              </a:rPr>
                              <m:t>𝒏</m:t>
                            </m:r>
                          </m:e>
                        </m:d>
                      </m:e>
                    </m:d>
                    <m:r>
                      <a:rPr lang="en-US" altLang="zh-CN" sz="2000" b="1" i="1" smtClean="0">
                        <a:latin typeface="Cambria Math" panose="02040503050406030204" pitchFamily="18" charset="0"/>
                        <a:ea typeface="+mn-ea"/>
                      </a:rPr>
                      <m:t>=</m:t>
                    </m:r>
                    <m:r>
                      <a:rPr lang="en-US" altLang="zh-CN" sz="2000" b="1" i="1" smtClean="0">
                        <a:latin typeface="Cambria Math" panose="02040503050406030204" pitchFamily="18" charset="0"/>
                        <a:ea typeface="+mn-ea"/>
                      </a:rPr>
                      <m:t>𝑶</m:t>
                    </m:r>
                    <m:r>
                      <a:rPr lang="en-US" altLang="zh-CN" sz="2000" b="1" i="1" smtClean="0">
                        <a:latin typeface="Cambria Math" panose="02040503050406030204" pitchFamily="18" charset="0"/>
                        <a:ea typeface="+mn-ea"/>
                      </a:rPr>
                      <m:t>(</m:t>
                    </m:r>
                    <m:r>
                      <a:rPr lang="en-US" altLang="zh-CN" sz="2000" b="1" i="1" smtClean="0">
                        <a:latin typeface="Cambria Math" panose="02040503050406030204" pitchFamily="18" charset="0"/>
                        <a:ea typeface="+mn-ea"/>
                      </a:rPr>
                      <m:t>𝒇</m:t>
                    </m:r>
                    <m:d>
                      <m:dPr>
                        <m:ctrlPr>
                          <a:rPr lang="en-US" altLang="zh-CN" sz="2000" b="1" i="1" smtClean="0">
                            <a:latin typeface="Cambria Math" panose="02040503050406030204" pitchFamily="18" charset="0"/>
                            <a:ea typeface="+mn-ea"/>
                          </a:rPr>
                        </m:ctrlPr>
                      </m:dPr>
                      <m:e>
                        <m:r>
                          <a:rPr lang="en-US" altLang="zh-CN" sz="2000" b="1" i="1" smtClean="0">
                            <a:latin typeface="Cambria Math" panose="02040503050406030204" pitchFamily="18" charset="0"/>
                            <a:ea typeface="+mn-ea"/>
                          </a:rPr>
                          <m:t>𝒏</m:t>
                        </m:r>
                      </m:e>
                    </m:d>
                    <m:r>
                      <a:rPr lang="en-US" altLang="zh-CN" sz="2000" b="1" i="1" smtClean="0">
                        <a:latin typeface="Cambria Math" panose="02040503050406030204" pitchFamily="18" charset="0"/>
                        <a:ea typeface="+mn-ea"/>
                      </a:rPr>
                      <m:t>,</m:t>
                    </m:r>
                    <m:r>
                      <a:rPr lang="en-US" altLang="zh-CN" sz="2000" b="1" i="1" smtClean="0">
                        <a:latin typeface="Cambria Math" panose="02040503050406030204" pitchFamily="18" charset="0"/>
                        <a:ea typeface="+mn-ea"/>
                      </a:rPr>
                      <m:t>𝒈</m:t>
                    </m:r>
                    <m:r>
                      <a:rPr lang="en-US" altLang="zh-CN" sz="2000" b="1" i="1" smtClean="0">
                        <a:latin typeface="Cambria Math" panose="02040503050406030204" pitchFamily="18" charset="0"/>
                        <a:ea typeface="+mn-ea"/>
                      </a:rPr>
                      <m:t>(</m:t>
                    </m:r>
                    <m:r>
                      <a:rPr lang="en-US" altLang="zh-CN" sz="2000" b="1" i="1" smtClean="0">
                        <a:latin typeface="Cambria Math" panose="02040503050406030204" pitchFamily="18" charset="0"/>
                        <a:ea typeface="+mn-ea"/>
                      </a:rPr>
                      <m:t>𝒏</m:t>
                    </m:r>
                    <m:r>
                      <a:rPr lang="en-US" altLang="zh-CN" sz="2000" b="1" i="1" smtClean="0">
                        <a:latin typeface="Cambria Math" panose="02040503050406030204" pitchFamily="18" charset="0"/>
                        <a:ea typeface="+mn-ea"/>
                      </a:rPr>
                      <m:t>))</m:t>
                    </m:r>
                  </m:oMath>
                </a14:m>
                <a:endParaRPr lang="en-US" altLang="zh-CN" sz="2000" b="1" dirty="0">
                  <a:latin typeface="+mn-lt"/>
                  <a:ea typeface="+mn-ea"/>
                </a:endParaRPr>
              </a:p>
              <a:p>
                <a:r>
                  <a:rPr lang="zh-CN" altLang="en-US" sz="2000" b="1" dirty="0">
                    <a:latin typeface="+mn-lt"/>
                    <a:ea typeface="+mn-ea"/>
                  </a:rPr>
                  <a:t>（</a:t>
                </a:r>
                <a:r>
                  <a:rPr lang="en-US" altLang="zh-CN" sz="2000" b="1" dirty="0">
                    <a:latin typeface="+mn-lt"/>
                    <a:ea typeface="+mn-ea"/>
                  </a:rPr>
                  <a:t>3</a:t>
                </a:r>
                <a:r>
                  <a:rPr lang="zh-CN" altLang="en-US" sz="2000" b="1" dirty="0">
                    <a:latin typeface="+mn-lt"/>
                    <a:ea typeface="+mn-ea"/>
                  </a:rPr>
                  <a:t>）</a:t>
                </a:r>
                <a14:m>
                  <m:oMath xmlns:m="http://schemas.openxmlformats.org/officeDocument/2006/math">
                    <m:r>
                      <a:rPr lang="en-US" altLang="zh-CN" sz="2000" b="1" i="1">
                        <a:latin typeface="Cambria Math" panose="02040503050406030204" pitchFamily="18" charset="0"/>
                      </a:rPr>
                      <m:t>𝑶</m:t>
                    </m:r>
                    <m:d>
                      <m:dPr>
                        <m:ctrlPr>
                          <a:rPr lang="en-US" altLang="zh-CN" sz="2000" b="1" i="1">
                            <a:latin typeface="Cambria Math" panose="02040503050406030204" pitchFamily="18" charset="0"/>
                          </a:rPr>
                        </m:ctrlPr>
                      </m:dPr>
                      <m:e>
                        <m:r>
                          <a:rPr lang="en-US" altLang="zh-CN" sz="2000" b="1" i="1">
                            <a:latin typeface="Cambria Math" panose="02040503050406030204" pitchFamily="18" charset="0"/>
                          </a:rPr>
                          <m:t>𝒇</m:t>
                        </m:r>
                        <m:d>
                          <m:dPr>
                            <m:ctrlPr>
                              <a:rPr lang="en-US" altLang="zh-CN" sz="2000" b="1" i="1">
                                <a:latin typeface="Cambria Math" panose="02040503050406030204" pitchFamily="18" charset="0"/>
                              </a:rPr>
                            </m:ctrlPr>
                          </m:dPr>
                          <m:e>
                            <m:r>
                              <a:rPr lang="en-US" altLang="zh-CN" sz="2000" b="1" i="1">
                                <a:latin typeface="Cambria Math" panose="02040503050406030204" pitchFamily="18" charset="0"/>
                              </a:rPr>
                              <m:t>𝒏</m:t>
                            </m:r>
                          </m:e>
                        </m:d>
                      </m:e>
                    </m:d>
                    <m:r>
                      <a:rPr lang="en-US" altLang="zh-CN" sz="2000" b="1" i="1">
                        <a:latin typeface="Cambria Math" panose="02040503050406030204" pitchFamily="18" charset="0"/>
                      </a:rPr>
                      <m:t>𝑶</m:t>
                    </m:r>
                    <m:d>
                      <m:dPr>
                        <m:ctrlPr>
                          <a:rPr lang="en-US" altLang="zh-CN" sz="2000" b="1" i="1" smtClean="0">
                            <a:latin typeface="Cambria Math" panose="02040503050406030204" pitchFamily="18" charset="0"/>
                          </a:rPr>
                        </m:ctrlPr>
                      </m:dPr>
                      <m:e>
                        <m:r>
                          <a:rPr lang="en-US" altLang="zh-CN" sz="2000" b="1" i="1">
                            <a:latin typeface="Cambria Math" panose="02040503050406030204" pitchFamily="18" charset="0"/>
                          </a:rPr>
                          <m:t>𝒈</m:t>
                        </m:r>
                        <m:d>
                          <m:dPr>
                            <m:ctrlPr>
                              <a:rPr lang="en-US" altLang="zh-CN" sz="2000" b="1" i="1">
                                <a:latin typeface="Cambria Math" panose="02040503050406030204" pitchFamily="18" charset="0"/>
                              </a:rPr>
                            </m:ctrlPr>
                          </m:dPr>
                          <m:e>
                            <m:r>
                              <a:rPr lang="en-US" altLang="zh-CN" sz="2000" b="1" i="1">
                                <a:latin typeface="Cambria Math" panose="02040503050406030204" pitchFamily="18" charset="0"/>
                              </a:rPr>
                              <m:t>𝒏</m:t>
                            </m:r>
                          </m:e>
                        </m:d>
                      </m:e>
                    </m:d>
                    <m:r>
                      <a:rPr lang="en-US" altLang="zh-CN" sz="2000" b="1" i="1" smtClean="0">
                        <a:latin typeface="Cambria Math" panose="02040503050406030204" pitchFamily="18" charset="0"/>
                      </a:rPr>
                      <m:t>=</m:t>
                    </m:r>
                    <m:r>
                      <a:rPr lang="en-US" altLang="zh-CN" sz="2000" b="1" i="1">
                        <a:latin typeface="Cambria Math" panose="02040503050406030204" pitchFamily="18" charset="0"/>
                      </a:rPr>
                      <m:t>𝑶</m:t>
                    </m:r>
                    <m:r>
                      <a:rPr lang="en-US" altLang="zh-CN" sz="2000" b="1" i="1">
                        <a:latin typeface="Cambria Math" panose="02040503050406030204" pitchFamily="18" charset="0"/>
                      </a:rPr>
                      <m:t>(</m:t>
                    </m:r>
                    <m:r>
                      <a:rPr lang="en-US" altLang="zh-CN" sz="2000" b="1" i="1">
                        <a:latin typeface="Cambria Math" panose="02040503050406030204" pitchFamily="18" charset="0"/>
                      </a:rPr>
                      <m:t>𝒇</m:t>
                    </m:r>
                    <m:d>
                      <m:dPr>
                        <m:ctrlPr>
                          <a:rPr lang="en-US" altLang="zh-CN" sz="2000" b="1" i="1">
                            <a:latin typeface="Cambria Math" panose="02040503050406030204" pitchFamily="18" charset="0"/>
                          </a:rPr>
                        </m:ctrlPr>
                      </m:dPr>
                      <m:e>
                        <m:r>
                          <a:rPr lang="en-US" altLang="zh-CN" sz="2000" b="1" i="1">
                            <a:latin typeface="Cambria Math" panose="02040503050406030204" pitchFamily="18" charset="0"/>
                          </a:rPr>
                          <m:t>𝒏</m:t>
                        </m:r>
                      </m:e>
                    </m:d>
                    <m:r>
                      <a:rPr lang="en-US" altLang="zh-CN" sz="2000" b="1" i="1">
                        <a:latin typeface="Cambria Math" panose="02040503050406030204" pitchFamily="18" charset="0"/>
                      </a:rPr>
                      <m:t>𝒈</m:t>
                    </m:r>
                    <m:r>
                      <a:rPr lang="en-US" altLang="zh-CN" sz="2000" b="1" i="1">
                        <a:latin typeface="Cambria Math" panose="02040503050406030204" pitchFamily="18" charset="0"/>
                      </a:rPr>
                      <m:t>(</m:t>
                    </m:r>
                    <m:r>
                      <a:rPr lang="en-US" altLang="zh-CN" sz="2000" b="1" i="1">
                        <a:latin typeface="Cambria Math" panose="02040503050406030204" pitchFamily="18" charset="0"/>
                      </a:rPr>
                      <m:t>𝒏</m:t>
                    </m:r>
                    <m:r>
                      <a:rPr lang="en-US" altLang="zh-CN" sz="2000" b="1" i="1">
                        <a:latin typeface="Cambria Math" panose="02040503050406030204" pitchFamily="18" charset="0"/>
                      </a:rPr>
                      <m:t>))</m:t>
                    </m:r>
                  </m:oMath>
                </a14:m>
                <a:endParaRPr lang="en-US" altLang="zh-CN" sz="2000" b="1" dirty="0">
                  <a:latin typeface="+mn-lt"/>
                  <a:ea typeface="+mn-ea"/>
                </a:endParaRPr>
              </a:p>
              <a:p>
                <a:r>
                  <a:rPr lang="zh-CN" altLang="en-US" sz="2000" b="1" dirty="0">
                    <a:latin typeface="+mn-lt"/>
                    <a:ea typeface="+mn-ea"/>
                  </a:rPr>
                  <a:t>（</a:t>
                </a:r>
                <a:r>
                  <a:rPr lang="en-US" altLang="zh-CN" sz="2000" b="1" dirty="0">
                    <a:latin typeface="+mn-lt"/>
                    <a:ea typeface="+mn-ea"/>
                  </a:rPr>
                  <a:t>4</a:t>
                </a:r>
                <a:r>
                  <a:rPr lang="zh-CN" altLang="en-US" sz="2000" b="1" dirty="0">
                    <a:latin typeface="+mn-lt"/>
                    <a:ea typeface="+mn-ea"/>
                  </a:rPr>
                  <a:t>）</a:t>
                </a:r>
                <a14:m>
                  <m:oMath xmlns:m="http://schemas.openxmlformats.org/officeDocument/2006/math">
                    <m:r>
                      <a:rPr lang="en-US" altLang="zh-CN" sz="2000" b="1" i="1">
                        <a:latin typeface="Cambria Math" panose="02040503050406030204" pitchFamily="18" charset="0"/>
                      </a:rPr>
                      <m:t>𝑶</m:t>
                    </m:r>
                    <m:d>
                      <m:dPr>
                        <m:ctrlPr>
                          <a:rPr lang="en-US" altLang="zh-CN" sz="2000" b="1" i="1">
                            <a:latin typeface="Cambria Math" panose="02040503050406030204" pitchFamily="18" charset="0"/>
                          </a:rPr>
                        </m:ctrlPr>
                      </m:dPr>
                      <m:e>
                        <m:r>
                          <a:rPr lang="en-US" altLang="zh-CN" sz="2000" b="1" i="1" smtClean="0">
                            <a:latin typeface="Cambria Math" panose="02040503050406030204" pitchFamily="18" charset="0"/>
                          </a:rPr>
                          <m:t>𝒄</m:t>
                        </m:r>
                        <m:r>
                          <a:rPr lang="en-US" altLang="zh-CN" sz="2000" b="1" i="1">
                            <a:latin typeface="Cambria Math" panose="02040503050406030204" pitchFamily="18" charset="0"/>
                          </a:rPr>
                          <m:t>𝒇</m:t>
                        </m:r>
                        <m:d>
                          <m:dPr>
                            <m:ctrlPr>
                              <a:rPr lang="en-US" altLang="zh-CN" sz="2000" b="1" i="1">
                                <a:latin typeface="Cambria Math" panose="02040503050406030204" pitchFamily="18" charset="0"/>
                              </a:rPr>
                            </m:ctrlPr>
                          </m:dPr>
                          <m:e>
                            <m:r>
                              <a:rPr lang="en-US" altLang="zh-CN" sz="2000" b="1" i="1">
                                <a:latin typeface="Cambria Math" panose="02040503050406030204" pitchFamily="18" charset="0"/>
                              </a:rPr>
                              <m:t>𝒏</m:t>
                            </m:r>
                          </m:e>
                        </m:d>
                      </m:e>
                    </m:d>
                    <m:r>
                      <a:rPr lang="en-US" altLang="zh-CN" sz="2000" b="1" i="0" smtClean="0">
                        <a:latin typeface="Cambria Math" panose="02040503050406030204" pitchFamily="18" charset="0"/>
                      </a:rPr>
                      <m:t>=</m:t>
                    </m:r>
                    <m:r>
                      <a:rPr lang="en-US" altLang="zh-CN" sz="2000" b="1" i="1">
                        <a:latin typeface="Cambria Math" panose="02040503050406030204" pitchFamily="18" charset="0"/>
                      </a:rPr>
                      <m:t>𝑶</m:t>
                    </m:r>
                    <m:d>
                      <m:dPr>
                        <m:ctrlPr>
                          <a:rPr lang="en-US" altLang="zh-CN" sz="2000" b="1" i="1">
                            <a:latin typeface="Cambria Math" panose="02040503050406030204" pitchFamily="18" charset="0"/>
                          </a:rPr>
                        </m:ctrlPr>
                      </m:dPr>
                      <m:e>
                        <m:r>
                          <a:rPr lang="en-US" altLang="zh-CN" sz="2000" b="1" i="1">
                            <a:latin typeface="Cambria Math" panose="02040503050406030204" pitchFamily="18" charset="0"/>
                          </a:rPr>
                          <m:t>𝒇</m:t>
                        </m:r>
                        <m:d>
                          <m:dPr>
                            <m:ctrlPr>
                              <a:rPr lang="en-US" altLang="zh-CN" sz="2000" b="1" i="1">
                                <a:latin typeface="Cambria Math" panose="02040503050406030204" pitchFamily="18" charset="0"/>
                              </a:rPr>
                            </m:ctrlPr>
                          </m:dPr>
                          <m:e>
                            <m:r>
                              <a:rPr lang="en-US" altLang="zh-CN" sz="2000" b="1" i="1">
                                <a:latin typeface="Cambria Math" panose="02040503050406030204" pitchFamily="18" charset="0"/>
                              </a:rPr>
                              <m:t>𝒏</m:t>
                            </m:r>
                          </m:e>
                        </m:d>
                      </m:e>
                    </m:d>
                  </m:oMath>
                </a14:m>
                <a:endParaRPr lang="en-US" altLang="zh-CN" sz="2000" b="1" dirty="0">
                  <a:latin typeface="+mn-lt"/>
                  <a:ea typeface="+mn-ea"/>
                </a:endParaRPr>
              </a:p>
              <a:p>
                <a:r>
                  <a:rPr lang="zh-CN" altLang="en-US" sz="2000" b="1" dirty="0">
                    <a:latin typeface="+mn-lt"/>
                    <a:ea typeface="+mn-ea"/>
                  </a:rPr>
                  <a:t>（</a:t>
                </a:r>
                <a:r>
                  <a:rPr lang="en-US" altLang="zh-CN" sz="2000" b="1" dirty="0">
                    <a:latin typeface="+mn-lt"/>
                    <a:ea typeface="+mn-ea"/>
                  </a:rPr>
                  <a:t>5</a:t>
                </a:r>
                <a:r>
                  <a:rPr lang="zh-CN" altLang="en-US" sz="2000" b="1" dirty="0">
                    <a:latin typeface="+mn-lt"/>
                    <a:ea typeface="+mn-ea"/>
                  </a:rPr>
                  <a:t>） </a:t>
                </a:r>
                <a14:m>
                  <m:oMath xmlns:m="http://schemas.openxmlformats.org/officeDocument/2006/math">
                    <m:r>
                      <a:rPr lang="en-US" altLang="zh-CN" sz="2000" b="1" i="1" smtClean="0">
                        <a:latin typeface="Cambria Math" panose="02040503050406030204" pitchFamily="18" charset="0"/>
                      </a:rPr>
                      <m:t>𝒇</m:t>
                    </m:r>
                    <m:d>
                      <m:dPr>
                        <m:ctrlPr>
                          <a:rPr lang="en-US" altLang="zh-CN" sz="2000" b="1" i="1">
                            <a:latin typeface="Cambria Math" panose="02040503050406030204" pitchFamily="18" charset="0"/>
                          </a:rPr>
                        </m:ctrlPr>
                      </m:dPr>
                      <m:e>
                        <m:r>
                          <a:rPr lang="en-US" altLang="zh-CN" sz="2000" b="1" i="1">
                            <a:latin typeface="Cambria Math" panose="02040503050406030204" pitchFamily="18" charset="0"/>
                          </a:rPr>
                          <m:t>𝒏</m:t>
                        </m:r>
                      </m:e>
                    </m:d>
                    <m:r>
                      <a:rPr lang="en-US" altLang="zh-CN" sz="2000" b="1" i="1">
                        <a:latin typeface="Cambria Math" panose="02040503050406030204" pitchFamily="18" charset="0"/>
                      </a:rPr>
                      <m:t>=</m:t>
                    </m:r>
                  </m:oMath>
                </a14:m>
                <a:r>
                  <a:rPr lang="en-US" altLang="zh-CN" sz="2000" b="1" dirty="0"/>
                  <a:t> </a:t>
                </a:r>
                <a14:m>
                  <m:oMath xmlns:m="http://schemas.openxmlformats.org/officeDocument/2006/math">
                    <m:r>
                      <a:rPr lang="zh-CN" altLang="en-US" sz="2000" b="1" i="1" dirty="0" smtClean="0">
                        <a:latin typeface="Cambria Math" panose="02040503050406030204" pitchFamily="18" charset="0"/>
                      </a:rPr>
                      <m:t>𝛺</m:t>
                    </m:r>
                    <m:d>
                      <m:dPr>
                        <m:ctrlPr>
                          <a:rPr lang="en-US" altLang="zh-CN" sz="2000" b="1" i="1">
                            <a:latin typeface="Cambria Math" panose="02040503050406030204" pitchFamily="18" charset="0"/>
                          </a:rPr>
                        </m:ctrlPr>
                      </m:dPr>
                      <m:e>
                        <m:r>
                          <a:rPr lang="en-US" altLang="zh-CN" sz="2000" b="1" i="1">
                            <a:latin typeface="Cambria Math" panose="02040503050406030204" pitchFamily="18" charset="0"/>
                          </a:rPr>
                          <m:t>𝒈</m:t>
                        </m:r>
                        <m:d>
                          <m:dPr>
                            <m:ctrlPr>
                              <a:rPr lang="en-US" altLang="zh-CN" sz="2000" b="1" i="1">
                                <a:latin typeface="Cambria Math" panose="02040503050406030204" pitchFamily="18" charset="0"/>
                              </a:rPr>
                            </m:ctrlPr>
                          </m:dPr>
                          <m:e>
                            <m:r>
                              <a:rPr lang="en-US" altLang="zh-CN" sz="2000" b="1" i="1">
                                <a:latin typeface="Cambria Math" panose="02040503050406030204" pitchFamily="18" charset="0"/>
                              </a:rPr>
                              <m:t>𝒏</m:t>
                            </m:r>
                          </m:e>
                        </m:d>
                      </m:e>
                    </m:d>
                  </m:oMath>
                </a14:m>
                <a:r>
                  <a:rPr lang="en-US" altLang="zh-CN" sz="2000" b="1" dirty="0">
                    <a:latin typeface="+mn-lt"/>
                    <a:ea typeface="+mn-ea"/>
                  </a:rPr>
                  <a:t>,</a:t>
                </a:r>
                <a:r>
                  <a:rPr lang="zh-CN" altLang="en-US" sz="2000" b="1" dirty="0">
                    <a:latin typeface="+mn-lt"/>
                    <a:ea typeface="+mn-ea"/>
                  </a:rPr>
                  <a:t>且</a:t>
                </a:r>
                <a14:m>
                  <m:oMath xmlns:m="http://schemas.openxmlformats.org/officeDocument/2006/math">
                    <m:r>
                      <a:rPr lang="en-US" altLang="zh-CN" sz="2000" b="1" i="1">
                        <a:latin typeface="Cambria Math" panose="02040503050406030204" pitchFamily="18" charset="0"/>
                      </a:rPr>
                      <m:t>𝒈</m:t>
                    </m:r>
                    <m:d>
                      <m:dPr>
                        <m:ctrlPr>
                          <a:rPr lang="en-US" altLang="zh-CN" sz="2000" b="1" i="1">
                            <a:latin typeface="Cambria Math" panose="02040503050406030204" pitchFamily="18" charset="0"/>
                          </a:rPr>
                        </m:ctrlPr>
                      </m:dPr>
                      <m:e>
                        <m:r>
                          <a:rPr lang="en-US" altLang="zh-CN" sz="2000" b="1" i="1">
                            <a:latin typeface="Cambria Math" panose="02040503050406030204" pitchFamily="18" charset="0"/>
                          </a:rPr>
                          <m:t>𝒏</m:t>
                        </m:r>
                      </m:e>
                    </m:d>
                    <m:r>
                      <a:rPr lang="en-US" altLang="zh-CN" sz="2000" b="1" i="1" smtClean="0">
                        <a:latin typeface="Cambria Math" panose="02040503050406030204" pitchFamily="18" charset="0"/>
                      </a:rPr>
                      <m:t>=</m:t>
                    </m:r>
                    <m:r>
                      <a:rPr lang="en-US" altLang="zh-CN" sz="2000" b="1" i="1">
                        <a:latin typeface="Cambria Math" panose="02040503050406030204" pitchFamily="18" charset="0"/>
                      </a:rPr>
                      <m:t>𝑶</m:t>
                    </m:r>
                    <m:d>
                      <m:dPr>
                        <m:ctrlPr>
                          <a:rPr lang="en-US" altLang="zh-CN" sz="2000" b="1" i="1">
                            <a:latin typeface="Cambria Math" panose="02040503050406030204" pitchFamily="18" charset="0"/>
                          </a:rPr>
                        </m:ctrlPr>
                      </m:dPr>
                      <m:e>
                        <m:r>
                          <a:rPr lang="en-US" altLang="zh-CN" sz="2000" b="1" i="1" smtClean="0">
                            <a:latin typeface="Cambria Math" panose="02040503050406030204" pitchFamily="18" charset="0"/>
                          </a:rPr>
                          <m:t>𝒉</m:t>
                        </m:r>
                        <m:d>
                          <m:dPr>
                            <m:ctrlPr>
                              <a:rPr lang="en-US" altLang="zh-CN" sz="2000" b="1" i="1">
                                <a:latin typeface="Cambria Math" panose="02040503050406030204" pitchFamily="18" charset="0"/>
                              </a:rPr>
                            </m:ctrlPr>
                          </m:dPr>
                          <m:e>
                            <m:r>
                              <a:rPr lang="en-US" altLang="zh-CN" sz="2000" b="1" i="1">
                                <a:latin typeface="Cambria Math" panose="02040503050406030204" pitchFamily="18" charset="0"/>
                              </a:rPr>
                              <m:t>𝒏</m:t>
                            </m:r>
                          </m:e>
                        </m:d>
                      </m:e>
                    </m:d>
                  </m:oMath>
                </a14:m>
                <a:r>
                  <a:rPr lang="en-US" altLang="zh-CN" sz="2000" b="1" dirty="0">
                    <a:latin typeface="+mn-lt"/>
                    <a:ea typeface="+mn-ea"/>
                  </a:rPr>
                  <a:t>,</a:t>
                </a:r>
                <a:r>
                  <a:rPr lang="zh-CN" altLang="en-US" sz="2000" b="1" dirty="0">
                    <a:latin typeface="+mn-lt"/>
                    <a:ea typeface="+mn-ea"/>
                  </a:rPr>
                  <a:t>则</a:t>
                </a:r>
                <a14:m>
                  <m:oMath xmlns:m="http://schemas.openxmlformats.org/officeDocument/2006/math">
                    <m:r>
                      <a:rPr lang="en-US" altLang="zh-CN" sz="2000" b="1" i="1">
                        <a:latin typeface="Cambria Math" panose="02040503050406030204" pitchFamily="18" charset="0"/>
                      </a:rPr>
                      <m:t>𝒇</m:t>
                    </m:r>
                    <m:d>
                      <m:dPr>
                        <m:ctrlPr>
                          <a:rPr lang="en-US" altLang="zh-CN" sz="2000" b="1" i="1">
                            <a:latin typeface="Cambria Math" panose="02040503050406030204" pitchFamily="18" charset="0"/>
                          </a:rPr>
                        </m:ctrlPr>
                      </m:dPr>
                      <m:e>
                        <m:r>
                          <a:rPr lang="en-US" altLang="zh-CN" sz="2000" b="1" i="1">
                            <a:latin typeface="Cambria Math" panose="02040503050406030204" pitchFamily="18" charset="0"/>
                          </a:rPr>
                          <m:t>𝒏</m:t>
                        </m:r>
                      </m:e>
                    </m:d>
                    <m:r>
                      <a:rPr lang="en-US" altLang="zh-CN" sz="2000" b="1" i="1">
                        <a:latin typeface="Cambria Math" panose="02040503050406030204" pitchFamily="18" charset="0"/>
                      </a:rPr>
                      <m:t>=</m:t>
                    </m:r>
                    <m:r>
                      <a:rPr lang="zh-CN" altLang="en-US" sz="2000" b="1" i="1" dirty="0">
                        <a:latin typeface="Cambria Math" panose="02040503050406030204" pitchFamily="18" charset="0"/>
                      </a:rPr>
                      <m:t>𝛺</m:t>
                    </m:r>
                    <m:d>
                      <m:dPr>
                        <m:ctrlPr>
                          <a:rPr lang="en-US" altLang="zh-CN" sz="2000" b="1" i="1">
                            <a:latin typeface="Cambria Math" panose="02040503050406030204" pitchFamily="18" charset="0"/>
                          </a:rPr>
                        </m:ctrlPr>
                      </m:dPr>
                      <m:e>
                        <m:r>
                          <a:rPr lang="en-US" altLang="zh-CN" sz="2000" b="1" i="1">
                            <a:latin typeface="Cambria Math" panose="02040503050406030204" pitchFamily="18" charset="0"/>
                          </a:rPr>
                          <m:t>𝒉</m:t>
                        </m:r>
                        <m:d>
                          <m:dPr>
                            <m:ctrlPr>
                              <a:rPr lang="en-US" altLang="zh-CN" sz="2000" b="1" i="1">
                                <a:latin typeface="Cambria Math" panose="02040503050406030204" pitchFamily="18" charset="0"/>
                              </a:rPr>
                            </m:ctrlPr>
                          </m:dPr>
                          <m:e>
                            <m:r>
                              <a:rPr lang="en-US" altLang="zh-CN" sz="2000" b="1" i="1">
                                <a:latin typeface="Cambria Math" panose="02040503050406030204" pitchFamily="18" charset="0"/>
                              </a:rPr>
                              <m:t>𝒏</m:t>
                            </m:r>
                          </m:e>
                        </m:d>
                      </m:e>
                    </m:d>
                  </m:oMath>
                </a14:m>
                <a:endParaRPr lang="en-US" altLang="zh-CN" sz="2000" b="1" dirty="0">
                  <a:latin typeface="+mn-lt"/>
                  <a:ea typeface="+mn-ea"/>
                </a:endParaRPr>
              </a:p>
              <a:p>
                <a:r>
                  <a:rPr lang="zh-CN" altLang="en-US" sz="2000" b="1" dirty="0">
                    <a:latin typeface="+mn-lt"/>
                    <a:ea typeface="+mn-ea"/>
                  </a:rPr>
                  <a:t>（</a:t>
                </a:r>
                <a:r>
                  <a:rPr lang="en-US" altLang="zh-CN" sz="2000" b="1" dirty="0">
                    <a:latin typeface="+mn-lt"/>
                    <a:ea typeface="+mn-ea"/>
                  </a:rPr>
                  <a:t>6</a:t>
                </a:r>
                <a:r>
                  <a:rPr lang="zh-CN" altLang="en-US" sz="2000" b="1" dirty="0">
                    <a:latin typeface="+mn-lt"/>
                    <a:ea typeface="+mn-ea"/>
                  </a:rPr>
                  <a:t>） </a:t>
                </a:r>
                <a14:m>
                  <m:oMath xmlns:m="http://schemas.openxmlformats.org/officeDocument/2006/math">
                    <m:r>
                      <a:rPr lang="en-US" altLang="zh-CN" sz="2000" b="1" i="1" smtClean="0">
                        <a:latin typeface="Cambria Math" panose="02040503050406030204" pitchFamily="18" charset="0"/>
                      </a:rPr>
                      <m:t>𝒇</m:t>
                    </m:r>
                    <m:d>
                      <m:dPr>
                        <m:ctrlPr>
                          <a:rPr lang="en-US" altLang="zh-CN" sz="2000" b="1" i="1">
                            <a:latin typeface="Cambria Math" panose="02040503050406030204" pitchFamily="18" charset="0"/>
                          </a:rPr>
                        </m:ctrlPr>
                      </m:dPr>
                      <m:e>
                        <m:r>
                          <a:rPr lang="en-US" altLang="zh-CN" sz="2000" b="1" i="1">
                            <a:latin typeface="Cambria Math" panose="02040503050406030204" pitchFamily="18" charset="0"/>
                          </a:rPr>
                          <m:t>𝒏</m:t>
                        </m:r>
                      </m:e>
                    </m:d>
                    <m:r>
                      <a:rPr lang="en-US" altLang="zh-CN" sz="2000" b="1" i="1">
                        <a:latin typeface="Cambria Math" panose="02040503050406030204" pitchFamily="18" charset="0"/>
                      </a:rPr>
                      <m:t>=</m:t>
                    </m:r>
                  </m:oMath>
                </a14:m>
                <a:r>
                  <a:rPr lang="en-US" altLang="zh-CN" sz="2000" b="1" dirty="0"/>
                  <a:t> </a:t>
                </a:r>
                <a14:m>
                  <m:oMath xmlns:m="http://schemas.openxmlformats.org/officeDocument/2006/math">
                    <m:r>
                      <a:rPr lang="en-US" altLang="zh-CN" sz="2000" b="1" i="1">
                        <a:latin typeface="Cambria Math" panose="02040503050406030204" pitchFamily="18" charset="0"/>
                      </a:rPr>
                      <m:t>𝑶</m:t>
                    </m:r>
                    <m:d>
                      <m:dPr>
                        <m:ctrlPr>
                          <a:rPr lang="en-US" altLang="zh-CN" sz="2000" b="1" i="1">
                            <a:latin typeface="Cambria Math" panose="02040503050406030204" pitchFamily="18" charset="0"/>
                          </a:rPr>
                        </m:ctrlPr>
                      </m:dPr>
                      <m:e>
                        <m:r>
                          <a:rPr lang="en-US" altLang="zh-CN" sz="2000" b="1" i="1">
                            <a:latin typeface="Cambria Math" panose="02040503050406030204" pitchFamily="18" charset="0"/>
                          </a:rPr>
                          <m:t>𝒈</m:t>
                        </m:r>
                        <m:d>
                          <m:dPr>
                            <m:ctrlPr>
                              <a:rPr lang="en-US" altLang="zh-CN" sz="2000" b="1" i="1">
                                <a:latin typeface="Cambria Math" panose="02040503050406030204" pitchFamily="18" charset="0"/>
                              </a:rPr>
                            </m:ctrlPr>
                          </m:dPr>
                          <m:e>
                            <m:r>
                              <a:rPr lang="en-US" altLang="zh-CN" sz="2000" b="1" i="1">
                                <a:latin typeface="Cambria Math" panose="02040503050406030204" pitchFamily="18" charset="0"/>
                              </a:rPr>
                              <m:t>𝒏</m:t>
                            </m:r>
                          </m:e>
                        </m:d>
                      </m:e>
                    </m:d>
                  </m:oMath>
                </a14:m>
                <a:r>
                  <a:rPr lang="en-US" altLang="zh-CN" sz="2000" b="1" dirty="0">
                    <a:latin typeface="+mn-lt"/>
                    <a:ea typeface="+mn-ea"/>
                  </a:rPr>
                  <a:t>,</a:t>
                </a:r>
                <a:r>
                  <a:rPr lang="zh-CN" altLang="en-US" sz="2000" b="1" dirty="0">
                    <a:latin typeface="+mn-lt"/>
                    <a:ea typeface="+mn-ea"/>
                  </a:rPr>
                  <a:t>且</a:t>
                </a:r>
                <a14:m>
                  <m:oMath xmlns:m="http://schemas.openxmlformats.org/officeDocument/2006/math">
                    <m:r>
                      <a:rPr lang="en-US" altLang="zh-CN" sz="2000" b="1" i="1">
                        <a:latin typeface="Cambria Math" panose="02040503050406030204" pitchFamily="18" charset="0"/>
                      </a:rPr>
                      <m:t>𝒈</m:t>
                    </m:r>
                    <m:d>
                      <m:dPr>
                        <m:ctrlPr>
                          <a:rPr lang="en-US" altLang="zh-CN" sz="2000" b="1" i="1">
                            <a:latin typeface="Cambria Math" panose="02040503050406030204" pitchFamily="18" charset="0"/>
                          </a:rPr>
                        </m:ctrlPr>
                      </m:dPr>
                      <m:e>
                        <m:r>
                          <a:rPr lang="en-US" altLang="zh-CN" sz="2000" b="1" i="1">
                            <a:latin typeface="Cambria Math" panose="02040503050406030204" pitchFamily="18" charset="0"/>
                          </a:rPr>
                          <m:t>𝒏</m:t>
                        </m:r>
                      </m:e>
                    </m:d>
                    <m:r>
                      <a:rPr lang="en-US" altLang="zh-CN" sz="2000" b="1" i="1" smtClean="0">
                        <a:latin typeface="Cambria Math" panose="02040503050406030204" pitchFamily="18" charset="0"/>
                      </a:rPr>
                      <m:t>=</m:t>
                    </m:r>
                    <m:r>
                      <a:rPr lang="en-US" altLang="zh-CN" sz="2000" b="1" i="1">
                        <a:latin typeface="Cambria Math" panose="02040503050406030204" pitchFamily="18" charset="0"/>
                      </a:rPr>
                      <m:t>𝑶</m:t>
                    </m:r>
                    <m:d>
                      <m:dPr>
                        <m:ctrlPr>
                          <a:rPr lang="en-US" altLang="zh-CN" sz="2000" b="1" i="1">
                            <a:latin typeface="Cambria Math" panose="02040503050406030204" pitchFamily="18" charset="0"/>
                          </a:rPr>
                        </m:ctrlPr>
                      </m:dPr>
                      <m:e>
                        <m:r>
                          <a:rPr lang="en-US" altLang="zh-CN" sz="2000" b="1" i="1" smtClean="0">
                            <a:latin typeface="Cambria Math" panose="02040503050406030204" pitchFamily="18" charset="0"/>
                          </a:rPr>
                          <m:t>𝒉</m:t>
                        </m:r>
                        <m:d>
                          <m:dPr>
                            <m:ctrlPr>
                              <a:rPr lang="en-US" altLang="zh-CN" sz="2000" b="1" i="1">
                                <a:latin typeface="Cambria Math" panose="02040503050406030204" pitchFamily="18" charset="0"/>
                              </a:rPr>
                            </m:ctrlPr>
                          </m:dPr>
                          <m:e>
                            <m:r>
                              <a:rPr lang="en-US" altLang="zh-CN" sz="2000" b="1" i="1">
                                <a:latin typeface="Cambria Math" panose="02040503050406030204" pitchFamily="18" charset="0"/>
                              </a:rPr>
                              <m:t>𝒏</m:t>
                            </m:r>
                          </m:e>
                        </m:d>
                      </m:e>
                    </m:d>
                  </m:oMath>
                </a14:m>
                <a:r>
                  <a:rPr lang="en-US" altLang="zh-CN" sz="2000" b="1" dirty="0">
                    <a:latin typeface="+mn-lt"/>
                    <a:ea typeface="+mn-ea"/>
                  </a:rPr>
                  <a:t>,</a:t>
                </a:r>
                <a:r>
                  <a:rPr lang="zh-CN" altLang="en-US" sz="2000" b="1" dirty="0">
                    <a:latin typeface="+mn-lt"/>
                    <a:ea typeface="+mn-ea"/>
                  </a:rPr>
                  <a:t>则</a:t>
                </a:r>
                <a14:m>
                  <m:oMath xmlns:m="http://schemas.openxmlformats.org/officeDocument/2006/math">
                    <m:r>
                      <a:rPr lang="en-US" altLang="zh-CN" sz="2000" b="1" i="1">
                        <a:latin typeface="Cambria Math" panose="02040503050406030204" pitchFamily="18" charset="0"/>
                      </a:rPr>
                      <m:t>𝒇</m:t>
                    </m:r>
                    <m:d>
                      <m:dPr>
                        <m:ctrlPr>
                          <a:rPr lang="en-US" altLang="zh-CN" sz="2000" b="1" i="1">
                            <a:latin typeface="Cambria Math" panose="02040503050406030204" pitchFamily="18" charset="0"/>
                          </a:rPr>
                        </m:ctrlPr>
                      </m:dPr>
                      <m:e>
                        <m:r>
                          <a:rPr lang="en-US" altLang="zh-CN" sz="2000" b="1" i="1">
                            <a:latin typeface="Cambria Math" panose="02040503050406030204" pitchFamily="18" charset="0"/>
                          </a:rPr>
                          <m:t>𝒏</m:t>
                        </m:r>
                      </m:e>
                    </m:d>
                    <m:r>
                      <a:rPr lang="en-US" altLang="zh-CN" sz="2000" b="1" i="1">
                        <a:latin typeface="Cambria Math" panose="02040503050406030204" pitchFamily="18" charset="0"/>
                      </a:rPr>
                      <m:t>=</m:t>
                    </m:r>
                    <m:r>
                      <a:rPr lang="en-US" altLang="zh-CN" sz="2000" b="1" i="1">
                        <a:latin typeface="Cambria Math" panose="02040503050406030204" pitchFamily="18" charset="0"/>
                      </a:rPr>
                      <m:t>𝑶</m:t>
                    </m:r>
                    <m:d>
                      <m:dPr>
                        <m:ctrlPr>
                          <a:rPr lang="en-US" altLang="zh-CN" sz="2000" b="1" i="1">
                            <a:latin typeface="Cambria Math" panose="02040503050406030204" pitchFamily="18" charset="0"/>
                          </a:rPr>
                        </m:ctrlPr>
                      </m:dPr>
                      <m:e>
                        <m:r>
                          <a:rPr lang="en-US" altLang="zh-CN" sz="2000" b="1" i="1">
                            <a:latin typeface="Cambria Math" panose="02040503050406030204" pitchFamily="18" charset="0"/>
                          </a:rPr>
                          <m:t>𝒉</m:t>
                        </m:r>
                        <m:d>
                          <m:dPr>
                            <m:ctrlPr>
                              <a:rPr lang="en-US" altLang="zh-CN" sz="2000" b="1" i="1">
                                <a:latin typeface="Cambria Math" panose="02040503050406030204" pitchFamily="18" charset="0"/>
                              </a:rPr>
                            </m:ctrlPr>
                          </m:dPr>
                          <m:e>
                            <m:r>
                              <a:rPr lang="en-US" altLang="zh-CN" sz="2000" b="1" i="1">
                                <a:latin typeface="Cambria Math" panose="02040503050406030204" pitchFamily="18" charset="0"/>
                              </a:rPr>
                              <m:t>𝒏</m:t>
                            </m:r>
                          </m:e>
                        </m:d>
                      </m:e>
                    </m:d>
                  </m:oMath>
                </a14:m>
                <a:endParaRPr lang="en-US" altLang="zh-CN" sz="2000" b="1" dirty="0">
                  <a:latin typeface="+mn-lt"/>
                  <a:ea typeface="+mn-ea"/>
                </a:endParaRPr>
              </a:p>
              <a:p>
                <a:r>
                  <a:rPr lang="zh-CN" altLang="en-US" sz="2000" b="1" dirty="0">
                    <a:latin typeface="+mn-lt"/>
                    <a:ea typeface="+mn-ea"/>
                  </a:rPr>
                  <a:t>（</a:t>
                </a:r>
                <a:r>
                  <a:rPr lang="en-US" altLang="zh-CN" sz="2000" b="1" dirty="0">
                    <a:latin typeface="+mn-lt"/>
                    <a:ea typeface="+mn-ea"/>
                  </a:rPr>
                  <a:t>7</a:t>
                </a:r>
                <a:r>
                  <a:rPr lang="zh-CN" altLang="en-US" sz="2000" b="1" dirty="0">
                    <a:latin typeface="+mn-lt"/>
                    <a:ea typeface="+mn-ea"/>
                  </a:rPr>
                  <a:t>）</a:t>
                </a:r>
                <a14:m>
                  <m:oMath xmlns:m="http://schemas.openxmlformats.org/officeDocument/2006/math">
                    <m:r>
                      <a:rPr lang="zh-CN" altLang="en-US" sz="2000" b="1" i="1" dirty="0" smtClean="0">
                        <a:latin typeface="Cambria Math" panose="02040503050406030204" pitchFamily="18" charset="0"/>
                      </a:rPr>
                      <m:t>𝛺</m:t>
                    </m:r>
                    <m:d>
                      <m:dPr>
                        <m:ctrlPr>
                          <a:rPr lang="en-US" altLang="zh-CN" sz="2000" b="1" i="1">
                            <a:latin typeface="Cambria Math" panose="02040503050406030204" pitchFamily="18" charset="0"/>
                          </a:rPr>
                        </m:ctrlPr>
                      </m:dPr>
                      <m:e>
                        <m:r>
                          <a:rPr lang="en-US" altLang="zh-CN" sz="2000" b="1" i="1" smtClean="0">
                            <a:latin typeface="Cambria Math" panose="02040503050406030204" pitchFamily="18" charset="0"/>
                          </a:rPr>
                          <m:t>𝒇</m:t>
                        </m:r>
                        <m:d>
                          <m:dPr>
                            <m:ctrlPr>
                              <a:rPr lang="en-US" altLang="zh-CN" sz="2000" b="1" i="1">
                                <a:latin typeface="Cambria Math" panose="02040503050406030204" pitchFamily="18" charset="0"/>
                              </a:rPr>
                            </m:ctrlPr>
                          </m:dPr>
                          <m:e>
                            <m:r>
                              <a:rPr lang="en-US" altLang="zh-CN" sz="2000" b="1" i="1">
                                <a:latin typeface="Cambria Math" panose="02040503050406030204" pitchFamily="18" charset="0"/>
                              </a:rPr>
                              <m:t>𝒏</m:t>
                            </m:r>
                          </m:e>
                        </m:d>
                      </m:e>
                    </m:d>
                    <m:r>
                      <a:rPr lang="en-US" altLang="zh-CN" sz="2000" b="1" i="1" smtClean="0">
                        <a:latin typeface="Cambria Math" panose="02040503050406030204" pitchFamily="18" charset="0"/>
                      </a:rPr>
                      <m:t>+</m:t>
                    </m:r>
                    <m:r>
                      <a:rPr lang="zh-CN" altLang="en-US" sz="2000" b="1" i="1" dirty="0">
                        <a:latin typeface="Cambria Math" panose="02040503050406030204" pitchFamily="18" charset="0"/>
                      </a:rPr>
                      <m:t>𝛺</m:t>
                    </m:r>
                    <m:d>
                      <m:dPr>
                        <m:ctrlPr>
                          <a:rPr lang="en-US" altLang="zh-CN" sz="2000" b="1" i="1">
                            <a:latin typeface="Cambria Math" panose="02040503050406030204" pitchFamily="18" charset="0"/>
                          </a:rPr>
                        </m:ctrlPr>
                      </m:dPr>
                      <m:e>
                        <m:r>
                          <a:rPr lang="en-US" altLang="zh-CN" sz="2000" b="1" i="1" smtClean="0">
                            <a:latin typeface="Cambria Math" panose="02040503050406030204" pitchFamily="18" charset="0"/>
                          </a:rPr>
                          <m:t>𝒈</m:t>
                        </m:r>
                        <m:d>
                          <m:dPr>
                            <m:ctrlPr>
                              <a:rPr lang="en-US" altLang="zh-CN" sz="2000" b="1" i="1">
                                <a:latin typeface="Cambria Math" panose="02040503050406030204" pitchFamily="18" charset="0"/>
                              </a:rPr>
                            </m:ctrlPr>
                          </m:dPr>
                          <m:e>
                            <m:r>
                              <a:rPr lang="en-US" altLang="zh-CN" sz="2000" b="1" i="1">
                                <a:latin typeface="Cambria Math" panose="02040503050406030204" pitchFamily="18" charset="0"/>
                              </a:rPr>
                              <m:t>𝒏</m:t>
                            </m:r>
                          </m:e>
                        </m:d>
                      </m:e>
                    </m:d>
                    <m:r>
                      <a:rPr lang="en-US" altLang="zh-CN" sz="2000" b="1" i="1" smtClean="0">
                        <a:latin typeface="Cambria Math" panose="02040503050406030204" pitchFamily="18" charset="0"/>
                      </a:rPr>
                      <m:t>=</m:t>
                    </m:r>
                    <m:r>
                      <a:rPr lang="zh-CN" altLang="en-US" sz="2000" b="1" i="1" dirty="0">
                        <a:latin typeface="Cambria Math" panose="02040503050406030204" pitchFamily="18" charset="0"/>
                      </a:rPr>
                      <m:t>𝛺</m:t>
                    </m:r>
                    <m:r>
                      <a:rPr lang="en-US" altLang="zh-CN" sz="2000" b="1" i="1">
                        <a:latin typeface="Cambria Math" panose="02040503050406030204" pitchFamily="18" charset="0"/>
                      </a:rPr>
                      <m:t>(</m:t>
                    </m:r>
                    <m:r>
                      <a:rPr lang="en-US" altLang="zh-CN" sz="2000" b="1" i="1">
                        <a:latin typeface="Cambria Math" panose="02040503050406030204" pitchFamily="18" charset="0"/>
                      </a:rPr>
                      <m:t>𝒎𝒂𝒙</m:t>
                    </m:r>
                    <m:r>
                      <a:rPr lang="en-US" altLang="zh-CN" sz="2000" b="1" i="1">
                        <a:latin typeface="Cambria Math" panose="02040503050406030204" pitchFamily="18" charset="0"/>
                      </a:rPr>
                      <m:t>{</m:t>
                    </m:r>
                    <m:r>
                      <a:rPr lang="en-US" altLang="zh-CN" sz="2000" b="1" i="1">
                        <a:latin typeface="Cambria Math" panose="02040503050406030204" pitchFamily="18" charset="0"/>
                      </a:rPr>
                      <m:t>𝒇</m:t>
                    </m:r>
                    <m:d>
                      <m:dPr>
                        <m:ctrlPr>
                          <a:rPr lang="en-US" altLang="zh-CN" sz="2000" b="1" i="1">
                            <a:latin typeface="Cambria Math" panose="02040503050406030204" pitchFamily="18" charset="0"/>
                          </a:rPr>
                        </m:ctrlPr>
                      </m:dPr>
                      <m:e>
                        <m:r>
                          <a:rPr lang="en-US" altLang="zh-CN" sz="2000" b="1" i="1">
                            <a:latin typeface="Cambria Math" panose="02040503050406030204" pitchFamily="18" charset="0"/>
                          </a:rPr>
                          <m:t>𝒏</m:t>
                        </m:r>
                      </m:e>
                    </m:d>
                    <m:r>
                      <a:rPr lang="en-US" altLang="zh-CN" sz="2000" b="1" i="1">
                        <a:latin typeface="Cambria Math" panose="02040503050406030204" pitchFamily="18" charset="0"/>
                      </a:rPr>
                      <m:t>,</m:t>
                    </m:r>
                    <m:r>
                      <a:rPr lang="en-US" altLang="zh-CN" sz="2000" b="1" i="1">
                        <a:latin typeface="Cambria Math" panose="02040503050406030204" pitchFamily="18" charset="0"/>
                      </a:rPr>
                      <m:t>𝒈</m:t>
                    </m:r>
                    <m:r>
                      <a:rPr lang="en-US" altLang="zh-CN" sz="2000" b="1" i="1">
                        <a:latin typeface="Cambria Math" panose="02040503050406030204" pitchFamily="18" charset="0"/>
                      </a:rPr>
                      <m:t>(</m:t>
                    </m:r>
                    <m:r>
                      <a:rPr lang="en-US" altLang="zh-CN" sz="2000" b="1" i="1">
                        <a:latin typeface="Cambria Math" panose="02040503050406030204" pitchFamily="18" charset="0"/>
                      </a:rPr>
                      <m:t>𝒏</m:t>
                    </m:r>
                    <m:r>
                      <a:rPr lang="en-US" altLang="zh-CN" sz="2000" b="1" i="1">
                        <a:latin typeface="Cambria Math" panose="02040503050406030204" pitchFamily="18" charset="0"/>
                      </a:rPr>
                      <m:t>)})</m:t>
                    </m:r>
                  </m:oMath>
                </a14:m>
                <a:endParaRPr lang="zh-CN" altLang="en-US" sz="2000" b="1" dirty="0">
                  <a:latin typeface="+mn-lt"/>
                  <a:ea typeface="+mn-ea"/>
                </a:endParaRPr>
              </a:p>
            </p:txBody>
          </p:sp>
        </mc:Choice>
        <mc:Fallback>
          <p:sp>
            <p:nvSpPr>
              <p:cNvPr id="5" name="文本框 4">
                <a:extLst>
                  <a:ext uri="{FF2B5EF4-FFF2-40B4-BE49-F238E27FC236}">
                    <a16:creationId xmlns:a16="http://schemas.microsoft.com/office/drawing/2014/main" id="{1BCBBEE8-03CD-4FE2-85FE-EDC073FF792B}"/>
                  </a:ext>
                </a:extLst>
              </p:cNvPr>
              <p:cNvSpPr txBox="1">
                <a:spLocks noRot="1" noChangeAspect="1" noMove="1" noResize="1" noEditPoints="1" noAdjustHandles="1" noChangeArrowheads="1" noChangeShapeType="1" noTextEdit="1"/>
              </p:cNvSpPr>
              <p:nvPr/>
            </p:nvSpPr>
            <p:spPr>
              <a:xfrm>
                <a:off x="161764" y="332656"/>
                <a:ext cx="8820472" cy="2831929"/>
              </a:xfrm>
              <a:prstGeom prst="rect">
                <a:avLst/>
              </a:prstGeom>
              <a:blipFill>
                <a:blip r:embed="rId2"/>
                <a:stretch>
                  <a:fillRect l="-761" t="-1940" b="-258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99611370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zh-CN" altLang="en-US" sz="2800" b="1"/>
              <a:t>程序</a:t>
            </a:r>
            <a:r>
              <a:rPr lang="en-US" altLang="zh-CN" sz="2800" b="1"/>
              <a:t>(Program)</a:t>
            </a:r>
          </a:p>
        </p:txBody>
      </p:sp>
      <p:sp>
        <p:nvSpPr>
          <p:cNvPr id="11267" name="Rectangle 3"/>
          <p:cNvSpPr>
            <a:spLocks noGrp="1" noChangeArrowheads="1"/>
          </p:cNvSpPr>
          <p:nvPr>
            <p:ph idx="1"/>
          </p:nvPr>
        </p:nvSpPr>
        <p:spPr>
          <a:xfrm>
            <a:off x="684213" y="1484313"/>
            <a:ext cx="7772400" cy="4752975"/>
          </a:xfrm>
        </p:spPr>
        <p:txBody>
          <a:bodyPr/>
          <a:lstStyle/>
          <a:p>
            <a:pPr eaLnBrk="1" hangingPunct="1">
              <a:lnSpc>
                <a:spcPct val="150000"/>
              </a:lnSpc>
            </a:pPr>
            <a:r>
              <a:rPr lang="zh-CN" altLang="en-US" sz="2400" dirty="0"/>
              <a:t>程序是算法用某种程序设计语言的具体实现。</a:t>
            </a:r>
            <a:endParaRPr lang="en-US" altLang="zh-CN" sz="2400" dirty="0"/>
          </a:p>
          <a:p>
            <a:pPr eaLnBrk="1" hangingPunct="1">
              <a:lnSpc>
                <a:spcPct val="150000"/>
              </a:lnSpc>
            </a:pPr>
            <a:r>
              <a:rPr lang="zh-CN" altLang="zh-CN" sz="2400" dirty="0"/>
              <a:t>数据结构</a:t>
            </a:r>
            <a:r>
              <a:rPr lang="en-US" altLang="zh-CN" sz="2400" dirty="0"/>
              <a:t> + </a:t>
            </a:r>
            <a:r>
              <a:rPr lang="zh-CN" altLang="zh-CN" sz="2400" dirty="0"/>
              <a:t>算法</a:t>
            </a:r>
            <a:r>
              <a:rPr lang="en-US" altLang="zh-CN" sz="2400" dirty="0"/>
              <a:t> = </a:t>
            </a:r>
            <a:r>
              <a:rPr lang="zh-CN" altLang="zh-CN" sz="2400" dirty="0"/>
              <a:t>程序</a:t>
            </a:r>
            <a:endParaRPr lang="zh-CN" altLang="en-US" sz="2400" dirty="0"/>
          </a:p>
          <a:p>
            <a:pPr eaLnBrk="1" hangingPunct="1">
              <a:lnSpc>
                <a:spcPct val="150000"/>
              </a:lnSpc>
            </a:pPr>
            <a:r>
              <a:rPr lang="zh-CN" altLang="en-US" sz="2400" dirty="0"/>
              <a:t>程序可以不满足算法的性质</a:t>
            </a:r>
            <a:r>
              <a:rPr lang="en-US" altLang="zh-CN" sz="2400" dirty="0"/>
              <a:t>(4)</a:t>
            </a:r>
            <a:r>
              <a:rPr lang="zh-CN" altLang="en-US" sz="2400" dirty="0"/>
              <a:t>。</a:t>
            </a:r>
          </a:p>
          <a:p>
            <a:pPr eaLnBrk="1" hangingPunct="1">
              <a:lnSpc>
                <a:spcPct val="150000"/>
              </a:lnSpc>
            </a:pPr>
            <a:r>
              <a:rPr lang="zh-CN" altLang="en-US" sz="2400" dirty="0"/>
              <a:t>例如操作系统，是一个在无限循环中执行的程序，因而不是一个算法。</a:t>
            </a:r>
          </a:p>
          <a:p>
            <a:pPr eaLnBrk="1" hangingPunct="1">
              <a:lnSpc>
                <a:spcPct val="150000"/>
              </a:lnSpc>
            </a:pPr>
            <a:r>
              <a:rPr lang="zh-CN" altLang="en-US" sz="2400" dirty="0"/>
              <a:t>操作系统的各种任务可看成是单独的问题，每一个问题由操作系统中的一个子程序通过特定的算法来实现。该子程序得到输出结果后便终止。</a:t>
            </a:r>
          </a:p>
        </p:txBody>
      </p:sp>
    </p:spTree>
    <p:extLst>
      <p:ext uri="{BB962C8B-B14F-4D97-AF65-F5344CB8AC3E}">
        <p14:creationId xmlns:p14="http://schemas.microsoft.com/office/powerpoint/2010/main" val="4122850275"/>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61764" y="332656"/>
            <a:ext cx="8820472" cy="1143000"/>
          </a:xfrm>
        </p:spPr>
        <p:txBody>
          <a:bodyPr/>
          <a:lstStyle/>
          <a:p>
            <a:r>
              <a:rPr lang="en-US" altLang="zh-CN" dirty="0"/>
              <a:t>1.2.6 </a:t>
            </a:r>
            <a:r>
              <a:rPr lang="zh-CN" altLang="en-US" dirty="0"/>
              <a:t>运行时间的准确界（</a:t>
            </a:r>
            <a:r>
              <a:rPr lang="el-GR" altLang="zh-CN" dirty="0"/>
              <a:t>Θ </a:t>
            </a:r>
            <a:r>
              <a:rPr lang="zh-CN" altLang="en-US" dirty="0"/>
              <a:t>记号）</a:t>
            </a:r>
          </a:p>
        </p:txBody>
      </p:sp>
      <mc:AlternateContent xmlns:mc="http://schemas.openxmlformats.org/markup-compatibility/2006">
        <mc:Choice xmlns:a14="http://schemas.microsoft.com/office/drawing/2010/main" Requires="a14">
          <p:sp>
            <p:nvSpPr>
              <p:cNvPr id="5" name="内容占位符 4"/>
              <p:cNvSpPr>
                <a:spLocks noGrp="1"/>
              </p:cNvSpPr>
              <p:nvPr>
                <p:ph idx="1"/>
              </p:nvPr>
            </p:nvSpPr>
            <p:spPr>
              <a:xfrm>
                <a:off x="161764" y="1268760"/>
                <a:ext cx="8820472" cy="5400600"/>
              </a:xfrm>
            </p:spPr>
            <p:txBody>
              <a:bodyPr>
                <a:normAutofit/>
              </a:bodyPr>
              <a:lstStyle/>
              <a:p>
                <a:pPr marL="0" indent="0" eaLnBrk="1" hangingPunct="1">
                  <a:lnSpc>
                    <a:spcPct val="150000"/>
                  </a:lnSpc>
                  <a:buNone/>
                </a:pPr>
                <a:r>
                  <a:rPr lang="zh-CN" altLang="en-US" sz="2000" dirty="0"/>
                  <a:t>定义：若存在三个正的常数 </a:t>
                </a:r>
                <a14:m>
                  <m:oMath xmlns:m="http://schemas.openxmlformats.org/officeDocument/2006/math">
                    <m:sSub>
                      <m:sSubPr>
                        <m:ctrlPr>
                          <a:rPr lang="en-US" altLang="zh-CN" sz="2000" b="1" i="1" dirty="0" smtClean="0">
                            <a:latin typeface="Cambria Math" panose="02040503050406030204" pitchFamily="18" charset="0"/>
                            <a:ea typeface="+mn-ea"/>
                          </a:rPr>
                        </m:ctrlPr>
                      </m:sSubPr>
                      <m:e>
                        <m:r>
                          <a:rPr lang="en-US" altLang="zh-CN" sz="2000" b="1" i="1" dirty="0" smtClean="0">
                            <a:latin typeface="Cambria Math" panose="02040503050406030204" pitchFamily="18" charset="0"/>
                            <a:ea typeface="+mn-ea"/>
                          </a:rPr>
                          <m:t>𝑪</m:t>
                        </m:r>
                      </m:e>
                      <m:sub>
                        <m:r>
                          <a:rPr lang="en-US" altLang="zh-CN" sz="2000" b="1" i="1" dirty="0" smtClean="0">
                            <a:latin typeface="Cambria Math" panose="02040503050406030204" pitchFamily="18" charset="0"/>
                            <a:ea typeface="+mn-ea"/>
                          </a:rPr>
                          <m:t>𝟏</m:t>
                        </m:r>
                      </m:sub>
                    </m:sSub>
                    <m:r>
                      <a:rPr lang="zh-CN" altLang="en-US" sz="2000" b="1" dirty="0">
                        <a:latin typeface="Cambria Math" panose="02040503050406030204" pitchFamily="18" charset="0"/>
                        <a:ea typeface="+mn-ea"/>
                      </a:rPr>
                      <m:t> </m:t>
                    </m:r>
                  </m:oMath>
                </a14:m>
                <a:r>
                  <a:rPr lang="zh-CN" altLang="en-US" sz="2000" dirty="0"/>
                  <a:t>、</a:t>
                </a:r>
                <a:r>
                  <a:rPr lang="en-US" altLang="zh-CN" sz="2000" dirty="0"/>
                  <a:t> </a:t>
                </a:r>
                <a14:m>
                  <m:oMath xmlns:m="http://schemas.openxmlformats.org/officeDocument/2006/math">
                    <m:sSub>
                      <m:sSubPr>
                        <m:ctrlPr>
                          <a:rPr lang="en-US" altLang="zh-CN" sz="2000" i="1" dirty="0">
                            <a:latin typeface="Cambria Math" panose="02040503050406030204" pitchFamily="18" charset="0"/>
                          </a:rPr>
                        </m:ctrlPr>
                      </m:sSubPr>
                      <m:e>
                        <m:r>
                          <a:rPr lang="en-US" altLang="zh-CN" sz="2000" i="1" dirty="0">
                            <a:latin typeface="Cambria Math" panose="02040503050406030204" pitchFamily="18" charset="0"/>
                          </a:rPr>
                          <m:t>𝑪</m:t>
                        </m:r>
                      </m:e>
                      <m:sub>
                        <m:r>
                          <a:rPr lang="en-US" altLang="zh-CN" sz="2000" b="1" i="1" dirty="0" smtClean="0">
                            <a:latin typeface="Cambria Math" panose="02040503050406030204" pitchFamily="18" charset="0"/>
                          </a:rPr>
                          <m:t>𝟐</m:t>
                        </m:r>
                      </m:sub>
                    </m:sSub>
                  </m:oMath>
                </a14:m>
                <a:r>
                  <a:rPr lang="en-US" altLang="zh-CN" sz="2000" dirty="0"/>
                  <a:t> </a:t>
                </a:r>
                <a:r>
                  <a:rPr lang="zh-CN" altLang="en-US" sz="2000" dirty="0"/>
                  <a:t>和 </a:t>
                </a:r>
                <a14:m>
                  <m:oMath xmlns:m="http://schemas.openxmlformats.org/officeDocument/2006/math">
                    <m:sSub>
                      <m:sSubPr>
                        <m:ctrlPr>
                          <a:rPr lang="en-US" altLang="zh-CN" sz="2000" i="1" dirty="0" smtClean="0">
                            <a:latin typeface="Cambria Math" panose="02040503050406030204" pitchFamily="18" charset="0"/>
                          </a:rPr>
                        </m:ctrlPr>
                      </m:sSubPr>
                      <m:e>
                        <m:r>
                          <a:rPr lang="en-US" altLang="zh-CN" sz="2000" b="1" i="1" dirty="0" smtClean="0">
                            <a:latin typeface="Cambria Math" panose="02040503050406030204" pitchFamily="18" charset="0"/>
                          </a:rPr>
                          <m:t>𝒏</m:t>
                        </m:r>
                      </m:e>
                      <m:sub>
                        <m:r>
                          <a:rPr lang="en-US" altLang="zh-CN" sz="2000" b="1" i="1" dirty="0" smtClean="0">
                            <a:latin typeface="Cambria Math" panose="02040503050406030204" pitchFamily="18" charset="0"/>
                          </a:rPr>
                          <m:t>𝟎</m:t>
                        </m:r>
                      </m:sub>
                    </m:sSub>
                    <m:r>
                      <a:rPr lang="zh-CN" altLang="en-US" sz="2000" dirty="0">
                        <a:latin typeface="Cambria Math" panose="02040503050406030204" pitchFamily="18" charset="0"/>
                      </a:rPr>
                      <m:t> </m:t>
                    </m:r>
                  </m:oMath>
                </a14:m>
                <a:r>
                  <a:rPr lang="zh-CN" altLang="en-US" sz="2000" dirty="0"/>
                  <a:t>，对于任意 </a:t>
                </a:r>
                <a14:m>
                  <m:oMath xmlns:m="http://schemas.openxmlformats.org/officeDocument/2006/math">
                    <m:r>
                      <a:rPr lang="en-US" altLang="zh-CN" sz="2000" b="1" i="1" dirty="0" smtClean="0">
                        <a:latin typeface="Cambria Math" panose="02040503050406030204" pitchFamily="18" charset="0"/>
                      </a:rPr>
                      <m:t>𝒏</m:t>
                    </m:r>
                    <m:r>
                      <a:rPr lang="en-US" altLang="zh-CN" sz="2000" i="1" dirty="0">
                        <a:latin typeface="Cambria Math" panose="02040503050406030204" pitchFamily="18" charset="0"/>
                      </a:rPr>
                      <m:t> </m:t>
                    </m:r>
                  </m:oMath>
                </a14:m>
                <a:r>
                  <a:rPr lang="en-US" altLang="zh-CN" sz="2000" dirty="0"/>
                  <a:t>≥ </a:t>
                </a:r>
                <a14:m>
                  <m:oMath xmlns:m="http://schemas.openxmlformats.org/officeDocument/2006/math">
                    <m:sSub>
                      <m:sSubPr>
                        <m:ctrlPr>
                          <a:rPr lang="en-US" altLang="zh-CN" sz="2000" i="1" dirty="0">
                            <a:latin typeface="Cambria Math" panose="02040503050406030204" pitchFamily="18" charset="0"/>
                          </a:rPr>
                        </m:ctrlPr>
                      </m:sSubPr>
                      <m:e>
                        <m:r>
                          <a:rPr lang="en-US" altLang="zh-CN" sz="2000" i="1" dirty="0">
                            <a:latin typeface="Cambria Math" panose="02040503050406030204" pitchFamily="18" charset="0"/>
                          </a:rPr>
                          <m:t>𝒏</m:t>
                        </m:r>
                      </m:e>
                      <m:sub>
                        <m:r>
                          <a:rPr lang="en-US" altLang="zh-CN" sz="2000" i="1" dirty="0">
                            <a:latin typeface="Cambria Math" panose="02040503050406030204" pitchFamily="18" charset="0"/>
                          </a:rPr>
                          <m:t>𝟎</m:t>
                        </m:r>
                      </m:sub>
                    </m:sSub>
                  </m:oMath>
                </a14:m>
                <a:r>
                  <a:rPr lang="en-US" altLang="zh-CN" sz="2000" dirty="0"/>
                  <a:t> </a:t>
                </a:r>
                <a:r>
                  <a:rPr lang="zh-CN" altLang="en-US" sz="2000" dirty="0"/>
                  <a:t>都有</a:t>
                </a:r>
                <a14:m>
                  <m:oMath xmlns:m="http://schemas.openxmlformats.org/officeDocument/2006/math">
                    <m:sSub>
                      <m:sSubPr>
                        <m:ctrlPr>
                          <a:rPr lang="en-US" altLang="zh-CN" sz="2000" i="1" dirty="0">
                            <a:latin typeface="Cambria Math" panose="02040503050406030204" pitchFamily="18" charset="0"/>
                          </a:rPr>
                        </m:ctrlPr>
                      </m:sSubPr>
                      <m:e>
                        <m:r>
                          <a:rPr lang="en-US" altLang="zh-CN" sz="2000" i="1" dirty="0">
                            <a:latin typeface="Cambria Math" panose="02040503050406030204" pitchFamily="18" charset="0"/>
                          </a:rPr>
                          <m:t>𝑪</m:t>
                        </m:r>
                      </m:e>
                      <m:sub>
                        <m:r>
                          <a:rPr lang="en-US" altLang="zh-CN" sz="2000" i="1" dirty="0">
                            <a:latin typeface="Cambria Math" panose="02040503050406030204" pitchFamily="18" charset="0"/>
                          </a:rPr>
                          <m:t>𝟏</m:t>
                        </m:r>
                      </m:sub>
                    </m:sSub>
                    <m:r>
                      <a:rPr lang="en-US" altLang="zh-CN" sz="2000" i="1">
                        <a:latin typeface="Cambria Math" panose="02040503050406030204" pitchFamily="18" charset="0"/>
                      </a:rPr>
                      <m:t>𝒇</m:t>
                    </m:r>
                    <m:d>
                      <m:dPr>
                        <m:ctrlPr>
                          <a:rPr lang="en-US" altLang="zh-CN" sz="2000" i="1">
                            <a:latin typeface="Cambria Math" panose="02040503050406030204" pitchFamily="18" charset="0"/>
                          </a:rPr>
                        </m:ctrlPr>
                      </m:dPr>
                      <m:e>
                        <m:r>
                          <a:rPr lang="en-US" altLang="zh-CN" sz="2000" i="1">
                            <a:latin typeface="Cambria Math" panose="02040503050406030204" pitchFamily="18" charset="0"/>
                          </a:rPr>
                          <m:t>𝒏</m:t>
                        </m:r>
                      </m:e>
                    </m:d>
                    <m:r>
                      <a:rPr lang="en-US" altLang="zh-CN" sz="2000" i="1" smtClean="0">
                        <a:latin typeface="Cambria Math" panose="02040503050406030204" pitchFamily="18" charset="0"/>
                        <a:ea typeface="Cambria Math" panose="02040503050406030204" pitchFamily="18" charset="0"/>
                      </a:rPr>
                      <m:t>≥</m:t>
                    </m:r>
                    <m:r>
                      <a:rPr lang="en-US" altLang="zh-CN" sz="2000" b="1" i="1" smtClean="0">
                        <a:latin typeface="Cambria Math" panose="02040503050406030204" pitchFamily="18" charset="0"/>
                        <a:ea typeface="Cambria Math" panose="02040503050406030204" pitchFamily="18" charset="0"/>
                      </a:rPr>
                      <m:t>𝑻</m:t>
                    </m:r>
                    <m:r>
                      <a:rPr lang="en-US" altLang="zh-CN" sz="2000" b="1" i="1" smtClean="0">
                        <a:latin typeface="Cambria Math" panose="02040503050406030204" pitchFamily="18" charset="0"/>
                        <a:ea typeface="Cambria Math" panose="02040503050406030204" pitchFamily="18" charset="0"/>
                      </a:rPr>
                      <m:t>(</m:t>
                    </m:r>
                    <m:r>
                      <a:rPr lang="en-US" altLang="zh-CN" sz="2000" b="1" i="1" smtClean="0">
                        <a:latin typeface="Cambria Math" panose="02040503050406030204" pitchFamily="18" charset="0"/>
                        <a:ea typeface="Cambria Math" panose="02040503050406030204" pitchFamily="18" charset="0"/>
                      </a:rPr>
                      <m:t>𝒏</m:t>
                    </m:r>
                    <m:r>
                      <a:rPr lang="en-US" altLang="zh-CN" sz="2000" b="1" i="1" smtClean="0">
                        <a:latin typeface="Cambria Math" panose="02040503050406030204" pitchFamily="18" charset="0"/>
                        <a:ea typeface="Cambria Math" panose="02040503050406030204" pitchFamily="18" charset="0"/>
                      </a:rPr>
                      <m:t>)≥</m:t>
                    </m:r>
                    <m:sSub>
                      <m:sSubPr>
                        <m:ctrlPr>
                          <a:rPr lang="en-US" altLang="zh-CN" sz="2000" i="1" dirty="0">
                            <a:latin typeface="Cambria Math" panose="02040503050406030204" pitchFamily="18" charset="0"/>
                          </a:rPr>
                        </m:ctrlPr>
                      </m:sSubPr>
                      <m:e>
                        <m:r>
                          <a:rPr lang="en-US" altLang="zh-CN" sz="2000" i="1" dirty="0">
                            <a:latin typeface="Cambria Math" panose="02040503050406030204" pitchFamily="18" charset="0"/>
                          </a:rPr>
                          <m:t>𝑪</m:t>
                        </m:r>
                      </m:e>
                      <m:sub>
                        <m:r>
                          <a:rPr lang="en-US" altLang="zh-CN" sz="2000" b="1" i="1" dirty="0" smtClean="0">
                            <a:latin typeface="Cambria Math" panose="02040503050406030204" pitchFamily="18" charset="0"/>
                          </a:rPr>
                          <m:t>𝟐</m:t>
                        </m:r>
                      </m:sub>
                    </m:sSub>
                    <m:r>
                      <a:rPr lang="en-US" altLang="zh-CN" sz="2000" i="1">
                        <a:latin typeface="Cambria Math" panose="02040503050406030204" pitchFamily="18" charset="0"/>
                      </a:rPr>
                      <m:t>𝒇</m:t>
                    </m:r>
                    <m:d>
                      <m:dPr>
                        <m:ctrlPr>
                          <a:rPr lang="en-US" altLang="zh-CN" sz="2000" i="1">
                            <a:latin typeface="Cambria Math" panose="02040503050406030204" pitchFamily="18" charset="0"/>
                          </a:rPr>
                        </m:ctrlPr>
                      </m:dPr>
                      <m:e>
                        <m:r>
                          <a:rPr lang="en-US" altLang="zh-CN" sz="2000" i="1">
                            <a:latin typeface="Cambria Math" panose="02040503050406030204" pitchFamily="18" charset="0"/>
                          </a:rPr>
                          <m:t>𝒏</m:t>
                        </m:r>
                      </m:e>
                    </m:d>
                  </m:oMath>
                </a14:m>
                <a:r>
                  <a:rPr lang="zh-CN" altLang="en-US" sz="2000" dirty="0"/>
                  <a:t>，则 称</a:t>
                </a:r>
                <a14:m>
                  <m:oMath xmlns:m="http://schemas.openxmlformats.org/officeDocument/2006/math">
                    <m:r>
                      <a:rPr lang="en-US" altLang="zh-CN" sz="2000" i="1">
                        <a:latin typeface="Cambria Math" panose="02040503050406030204" pitchFamily="18" charset="0"/>
                        <a:ea typeface="Cambria Math" panose="02040503050406030204" pitchFamily="18" charset="0"/>
                      </a:rPr>
                      <m:t>𝑻</m:t>
                    </m:r>
                    <m:r>
                      <a:rPr lang="en-US" altLang="zh-CN" sz="2000" i="1">
                        <a:latin typeface="Cambria Math" panose="02040503050406030204" pitchFamily="18" charset="0"/>
                        <a:ea typeface="Cambria Math" panose="02040503050406030204" pitchFamily="18" charset="0"/>
                      </a:rPr>
                      <m:t>(</m:t>
                    </m:r>
                    <m:r>
                      <a:rPr lang="en-US" altLang="zh-CN" sz="2000" i="1">
                        <a:latin typeface="Cambria Math" panose="02040503050406030204" pitchFamily="18" charset="0"/>
                        <a:ea typeface="Cambria Math" panose="02040503050406030204" pitchFamily="18" charset="0"/>
                      </a:rPr>
                      <m:t>𝒏</m:t>
                    </m:r>
                    <m:r>
                      <a:rPr lang="en-US" altLang="zh-CN" sz="2000" i="1">
                        <a:latin typeface="Cambria Math" panose="02040503050406030204" pitchFamily="18" charset="0"/>
                        <a:ea typeface="Cambria Math" panose="02040503050406030204" pitchFamily="18" charset="0"/>
                      </a:rPr>
                      <m:t>)=</m:t>
                    </m:r>
                    <m:r>
                      <a:rPr lang="zh-CN" altLang="en-US" sz="2000" i="1" smtClean="0">
                        <a:latin typeface="Cambria Math" panose="02040503050406030204" pitchFamily="18" charset="0"/>
                        <a:ea typeface="Cambria Math" panose="02040503050406030204" pitchFamily="18" charset="0"/>
                      </a:rPr>
                      <m:t>𝜽</m:t>
                    </m:r>
                    <m:r>
                      <a:rPr lang="en-US" altLang="zh-CN" sz="2000" b="1" i="1" smtClean="0">
                        <a:latin typeface="Cambria Math" panose="02040503050406030204" pitchFamily="18" charset="0"/>
                        <a:ea typeface="Cambria Math" panose="02040503050406030204" pitchFamily="18" charset="0"/>
                      </a:rPr>
                      <m:t>(</m:t>
                    </m:r>
                    <m:r>
                      <a:rPr lang="en-US" altLang="zh-CN" sz="2000" i="1">
                        <a:latin typeface="Cambria Math" panose="02040503050406030204" pitchFamily="18" charset="0"/>
                      </a:rPr>
                      <m:t>𝒇</m:t>
                    </m:r>
                    <m:d>
                      <m:dPr>
                        <m:ctrlPr>
                          <a:rPr lang="en-US" altLang="zh-CN" sz="2000" i="1">
                            <a:latin typeface="Cambria Math" panose="02040503050406030204" pitchFamily="18" charset="0"/>
                          </a:rPr>
                        </m:ctrlPr>
                      </m:dPr>
                      <m:e>
                        <m:r>
                          <a:rPr lang="en-US" altLang="zh-CN" sz="2000" i="1">
                            <a:latin typeface="Cambria Math" panose="02040503050406030204" pitchFamily="18" charset="0"/>
                          </a:rPr>
                          <m:t>𝒏</m:t>
                        </m:r>
                      </m:e>
                    </m:d>
                    <m:r>
                      <a:rPr lang="en-US" altLang="zh-CN" sz="2000" b="1" i="1" smtClean="0">
                        <a:latin typeface="Cambria Math" panose="02040503050406030204" pitchFamily="18" charset="0"/>
                        <a:ea typeface="Cambria Math" panose="02040503050406030204" pitchFamily="18" charset="0"/>
                      </a:rPr>
                      <m:t>)</m:t>
                    </m:r>
                  </m:oMath>
                </a14:m>
                <a:endParaRPr lang="en-US" altLang="zh-CN" sz="2000" dirty="0"/>
              </a:p>
              <a:p>
                <a:pPr marL="0" indent="0" eaLnBrk="1" hangingPunct="1">
                  <a:lnSpc>
                    <a:spcPct val="150000"/>
                  </a:lnSpc>
                  <a:buNone/>
                </a:pPr>
                <a:r>
                  <a:rPr lang="zh-CN" altLang="en-US" sz="2000" dirty="0"/>
                  <a:t>定理：如果 </a:t>
                </a:r>
                <a14:m>
                  <m:oMath xmlns:m="http://schemas.openxmlformats.org/officeDocument/2006/math">
                    <m:func>
                      <m:funcPr>
                        <m:ctrlPr>
                          <a:rPr lang="en-US" altLang="zh-CN" sz="2000" i="1">
                            <a:latin typeface="Cambria Math" panose="02040503050406030204" pitchFamily="18" charset="0"/>
                          </a:rPr>
                        </m:ctrlPr>
                      </m:funcPr>
                      <m:fName>
                        <m:limLow>
                          <m:limLowPr>
                            <m:ctrlPr>
                              <a:rPr lang="en-US" altLang="zh-CN" sz="2000" i="1" smtClean="0">
                                <a:latin typeface="Cambria Math" panose="02040503050406030204" pitchFamily="18" charset="0"/>
                              </a:rPr>
                            </m:ctrlPr>
                          </m:limLowPr>
                          <m:e>
                            <m:r>
                              <m:rPr>
                                <m:sty m:val="p"/>
                              </m:rPr>
                              <a:rPr lang="en-US" altLang="zh-CN" sz="2000">
                                <a:latin typeface="Cambria Math" panose="02040503050406030204" pitchFamily="18" charset="0"/>
                              </a:rPr>
                              <m:t>lim</m:t>
                            </m:r>
                          </m:e>
                          <m:lim>
                            <m:r>
                              <a:rPr lang="en-US" altLang="zh-CN" sz="2000" b="1" i="1" smtClean="0">
                                <a:latin typeface="Cambria Math" panose="02040503050406030204" pitchFamily="18" charset="0"/>
                              </a:rPr>
                              <m:t>𝒏</m:t>
                            </m:r>
                            <m:r>
                              <a:rPr lang="en-US" altLang="zh-CN" sz="2000" b="1" i="1" smtClean="0">
                                <a:latin typeface="Cambria Math" panose="02040503050406030204" pitchFamily="18" charset="0"/>
                                <a:ea typeface="Cambria Math" panose="02040503050406030204" pitchFamily="18" charset="0"/>
                              </a:rPr>
                              <m:t>→∞</m:t>
                            </m:r>
                          </m:lim>
                        </m:limLow>
                      </m:fName>
                      <m:e>
                        <m:f>
                          <m:fPr>
                            <m:ctrlPr>
                              <a:rPr lang="en-US" altLang="zh-CN" sz="2000" i="1" smtClean="0">
                                <a:latin typeface="Cambria Math" panose="02040503050406030204" pitchFamily="18" charset="0"/>
                              </a:rPr>
                            </m:ctrlPr>
                          </m:fPr>
                          <m:num>
                            <m:r>
                              <a:rPr lang="en-US" altLang="zh-CN" sz="2000" i="1">
                                <a:latin typeface="Cambria Math" panose="02040503050406030204" pitchFamily="18" charset="0"/>
                              </a:rPr>
                              <m:t>𝒇</m:t>
                            </m:r>
                            <m:d>
                              <m:dPr>
                                <m:ctrlPr>
                                  <a:rPr lang="en-US" altLang="zh-CN" sz="2000" i="1">
                                    <a:latin typeface="Cambria Math" panose="02040503050406030204" pitchFamily="18" charset="0"/>
                                  </a:rPr>
                                </m:ctrlPr>
                              </m:dPr>
                              <m:e>
                                <m:r>
                                  <a:rPr lang="en-US" altLang="zh-CN" sz="2000" i="1">
                                    <a:latin typeface="Cambria Math" panose="02040503050406030204" pitchFamily="18" charset="0"/>
                                  </a:rPr>
                                  <m:t>𝒏</m:t>
                                </m:r>
                              </m:e>
                            </m:d>
                          </m:num>
                          <m:den>
                            <m:r>
                              <a:rPr lang="en-US" altLang="zh-CN" sz="2000" i="1">
                                <a:latin typeface="Cambria Math" panose="02040503050406030204" pitchFamily="18" charset="0"/>
                              </a:rPr>
                              <m:t>𝒈</m:t>
                            </m:r>
                            <m:d>
                              <m:dPr>
                                <m:ctrlPr>
                                  <a:rPr lang="en-US" altLang="zh-CN" sz="2000" i="1">
                                    <a:latin typeface="Cambria Math" panose="02040503050406030204" pitchFamily="18" charset="0"/>
                                  </a:rPr>
                                </m:ctrlPr>
                              </m:dPr>
                              <m:e>
                                <m:r>
                                  <a:rPr lang="en-US" altLang="zh-CN" sz="2000" i="1">
                                    <a:latin typeface="Cambria Math" panose="02040503050406030204" pitchFamily="18" charset="0"/>
                                  </a:rPr>
                                  <m:t>𝒏</m:t>
                                </m:r>
                              </m:e>
                            </m:d>
                          </m:den>
                        </m:f>
                      </m:e>
                    </m:func>
                  </m:oMath>
                </a14:m>
                <a:r>
                  <a:rPr lang="zh-CN" altLang="en-US" sz="2000" dirty="0"/>
                  <a:t>存在，且 </a:t>
                </a:r>
                <a14:m>
                  <m:oMath xmlns:m="http://schemas.openxmlformats.org/officeDocument/2006/math">
                    <m:func>
                      <m:funcPr>
                        <m:ctrlPr>
                          <a:rPr lang="en-US" altLang="zh-CN" sz="2000" i="1">
                            <a:latin typeface="Cambria Math" panose="02040503050406030204" pitchFamily="18" charset="0"/>
                          </a:rPr>
                        </m:ctrlPr>
                      </m:funcPr>
                      <m:fName>
                        <m:limLow>
                          <m:limLowPr>
                            <m:ctrlPr>
                              <a:rPr lang="en-US" altLang="zh-CN" sz="2000" i="1">
                                <a:latin typeface="Cambria Math" panose="02040503050406030204" pitchFamily="18" charset="0"/>
                              </a:rPr>
                            </m:ctrlPr>
                          </m:limLowPr>
                          <m:e>
                            <m:r>
                              <m:rPr>
                                <m:sty m:val="p"/>
                              </m:rPr>
                              <a:rPr lang="en-US" altLang="zh-CN" sz="2000">
                                <a:latin typeface="Cambria Math" panose="02040503050406030204" pitchFamily="18" charset="0"/>
                              </a:rPr>
                              <m:t>lim</m:t>
                            </m:r>
                          </m:e>
                          <m:lim>
                            <m:r>
                              <a:rPr lang="en-US" altLang="zh-CN" sz="2000" i="1">
                                <a:latin typeface="Cambria Math" panose="02040503050406030204" pitchFamily="18" charset="0"/>
                              </a:rPr>
                              <m:t>𝒏</m:t>
                            </m:r>
                            <m:r>
                              <a:rPr lang="en-US" altLang="zh-CN" sz="2000" i="1">
                                <a:latin typeface="Cambria Math" panose="02040503050406030204" pitchFamily="18" charset="0"/>
                                <a:ea typeface="Cambria Math" panose="02040503050406030204" pitchFamily="18" charset="0"/>
                              </a:rPr>
                              <m:t>→∞</m:t>
                            </m:r>
                          </m:lim>
                        </m:limLow>
                      </m:fName>
                      <m:e>
                        <m:f>
                          <m:fPr>
                            <m:ctrlPr>
                              <a:rPr lang="en-US" altLang="zh-CN" sz="2000" i="1">
                                <a:latin typeface="Cambria Math" panose="02040503050406030204" pitchFamily="18" charset="0"/>
                              </a:rPr>
                            </m:ctrlPr>
                          </m:fPr>
                          <m:num>
                            <m:r>
                              <a:rPr lang="en-US" altLang="zh-CN" sz="2000" i="1">
                                <a:latin typeface="Cambria Math" panose="02040503050406030204" pitchFamily="18" charset="0"/>
                              </a:rPr>
                              <m:t>𝒇</m:t>
                            </m:r>
                            <m:d>
                              <m:dPr>
                                <m:ctrlPr>
                                  <a:rPr lang="en-US" altLang="zh-CN" sz="2000" i="1">
                                    <a:latin typeface="Cambria Math" panose="02040503050406030204" pitchFamily="18" charset="0"/>
                                  </a:rPr>
                                </m:ctrlPr>
                              </m:dPr>
                              <m:e>
                                <m:r>
                                  <a:rPr lang="en-US" altLang="zh-CN" sz="2000" i="1">
                                    <a:latin typeface="Cambria Math" panose="02040503050406030204" pitchFamily="18" charset="0"/>
                                  </a:rPr>
                                  <m:t>𝒏</m:t>
                                </m:r>
                              </m:e>
                            </m:d>
                          </m:num>
                          <m:den>
                            <m:r>
                              <a:rPr lang="en-US" altLang="zh-CN" sz="2000" i="1">
                                <a:latin typeface="Cambria Math" panose="02040503050406030204" pitchFamily="18" charset="0"/>
                              </a:rPr>
                              <m:t>𝒈</m:t>
                            </m:r>
                            <m:d>
                              <m:dPr>
                                <m:ctrlPr>
                                  <a:rPr lang="en-US" altLang="zh-CN" sz="2000" i="1">
                                    <a:latin typeface="Cambria Math" panose="02040503050406030204" pitchFamily="18" charset="0"/>
                                  </a:rPr>
                                </m:ctrlPr>
                              </m:dPr>
                              <m:e>
                                <m:r>
                                  <a:rPr lang="en-US" altLang="zh-CN" sz="2000" i="1">
                                    <a:latin typeface="Cambria Math" panose="02040503050406030204" pitchFamily="18" charset="0"/>
                                  </a:rPr>
                                  <m:t>𝒏</m:t>
                                </m:r>
                              </m:e>
                            </m:d>
                          </m:den>
                        </m:f>
                      </m:e>
                    </m:func>
                    <m:r>
                      <a:rPr lang="en-US" altLang="zh-CN" sz="2000" b="1" i="1" smtClean="0">
                        <a:latin typeface="Cambria Math" panose="02040503050406030204" pitchFamily="18" charset="0"/>
                      </a:rPr>
                      <m:t>=</m:t>
                    </m:r>
                    <m:r>
                      <a:rPr lang="en-US" altLang="zh-CN" sz="2000" b="1" i="1" smtClean="0">
                        <a:latin typeface="Cambria Math" panose="02040503050406030204" pitchFamily="18" charset="0"/>
                      </a:rPr>
                      <m:t>𝒄</m:t>
                    </m:r>
                  </m:oMath>
                </a14:m>
                <a:r>
                  <a:rPr lang="zh-CN" altLang="en-US" sz="2000" dirty="0"/>
                  <a:t>，则必有</a:t>
                </a:r>
                <a14:m>
                  <m:oMath xmlns:m="http://schemas.openxmlformats.org/officeDocument/2006/math">
                    <m:r>
                      <a:rPr lang="en-US" altLang="zh-CN" sz="2000" i="1">
                        <a:latin typeface="Cambria Math" panose="02040503050406030204" pitchFamily="18" charset="0"/>
                      </a:rPr>
                      <m:t>𝒇</m:t>
                    </m:r>
                    <m:d>
                      <m:dPr>
                        <m:ctrlPr>
                          <a:rPr lang="en-US" altLang="zh-CN" sz="2000" i="1">
                            <a:latin typeface="Cambria Math" panose="02040503050406030204" pitchFamily="18" charset="0"/>
                          </a:rPr>
                        </m:ctrlPr>
                      </m:dPr>
                      <m:e>
                        <m:r>
                          <a:rPr lang="en-US" altLang="zh-CN" sz="2000" i="1">
                            <a:latin typeface="Cambria Math" panose="02040503050406030204" pitchFamily="18" charset="0"/>
                          </a:rPr>
                          <m:t>𝒏</m:t>
                        </m:r>
                      </m:e>
                    </m:d>
                    <m:r>
                      <a:rPr lang="en-US" altLang="zh-CN" sz="2000" b="1" i="0" smtClean="0">
                        <a:latin typeface="Cambria Math" panose="02040503050406030204" pitchFamily="18" charset="0"/>
                      </a:rPr>
                      <m:t>=</m:t>
                    </m:r>
                    <m:r>
                      <a:rPr lang="zh-CN" altLang="en-US" sz="2000" i="1">
                        <a:latin typeface="Cambria Math" panose="02040503050406030204" pitchFamily="18" charset="0"/>
                        <a:ea typeface="Cambria Math" panose="02040503050406030204" pitchFamily="18" charset="0"/>
                      </a:rPr>
                      <m:t>𝜽</m:t>
                    </m:r>
                    <m:r>
                      <a:rPr lang="en-US" altLang="zh-CN" sz="2000" i="1">
                        <a:latin typeface="Cambria Math" panose="02040503050406030204" pitchFamily="18" charset="0"/>
                        <a:ea typeface="Cambria Math" panose="02040503050406030204" pitchFamily="18" charset="0"/>
                      </a:rPr>
                      <m:t>(</m:t>
                    </m:r>
                    <m:r>
                      <a:rPr lang="en-US" altLang="zh-CN" sz="2000" b="1" i="1" smtClean="0">
                        <a:latin typeface="Cambria Math" panose="02040503050406030204" pitchFamily="18" charset="0"/>
                        <a:ea typeface="Cambria Math" panose="02040503050406030204" pitchFamily="18" charset="0"/>
                      </a:rPr>
                      <m:t>𝒈</m:t>
                    </m:r>
                    <m:d>
                      <m:dPr>
                        <m:ctrlPr>
                          <a:rPr lang="en-US" altLang="zh-CN" sz="2000" i="1">
                            <a:latin typeface="Cambria Math" panose="02040503050406030204" pitchFamily="18" charset="0"/>
                          </a:rPr>
                        </m:ctrlPr>
                      </m:dPr>
                      <m:e>
                        <m:r>
                          <a:rPr lang="en-US" altLang="zh-CN" sz="2000" i="1">
                            <a:latin typeface="Cambria Math" panose="02040503050406030204" pitchFamily="18" charset="0"/>
                          </a:rPr>
                          <m:t>𝒏</m:t>
                        </m:r>
                      </m:e>
                    </m:d>
                    <m:r>
                      <a:rPr lang="en-US" altLang="zh-CN" sz="2000" i="1">
                        <a:latin typeface="Cambria Math" panose="02040503050406030204" pitchFamily="18" charset="0"/>
                        <a:ea typeface="Cambria Math" panose="02040503050406030204" pitchFamily="18" charset="0"/>
                      </a:rPr>
                      <m:t>)</m:t>
                    </m:r>
                    <m:r>
                      <a:rPr lang="zh-CN" altLang="en-US" sz="2000" i="1" smtClean="0">
                        <a:latin typeface="Cambria Math" panose="02040503050406030204" pitchFamily="18" charset="0"/>
                        <a:ea typeface="Cambria Math" panose="02040503050406030204" pitchFamily="18" charset="0"/>
                      </a:rPr>
                      <m:t>。</m:t>
                    </m:r>
                  </m:oMath>
                </a14:m>
                <a:endParaRPr lang="en-US" altLang="zh-CN" sz="2000" dirty="0"/>
              </a:p>
              <a:p>
                <a:pPr marL="0" indent="0" eaLnBrk="1" hangingPunct="1">
                  <a:lnSpc>
                    <a:spcPct val="150000"/>
                  </a:lnSpc>
                  <a:buNone/>
                </a:pPr>
                <a:r>
                  <a:rPr lang="zh-CN" altLang="en-US" sz="2000" dirty="0"/>
                  <a:t>上述定理的含义是：</a:t>
                </a:r>
                <a:r>
                  <a:rPr lang="en-US" altLang="zh-CN" sz="2000" dirty="0"/>
                  <a:t> </a:t>
                </a:r>
                <a14:m>
                  <m:oMath xmlns:m="http://schemas.openxmlformats.org/officeDocument/2006/math">
                    <m:r>
                      <a:rPr lang="en-US" altLang="zh-CN" sz="2000"/>
                      <m:t>𝒇</m:t>
                    </m:r>
                    <m:d>
                      <m:dPr>
                        <m:ctrlPr>
                          <a:rPr lang="en-US" altLang="zh-CN" sz="2000"/>
                        </m:ctrlPr>
                      </m:dPr>
                      <m:e>
                        <m:r>
                          <a:rPr lang="en-US" altLang="zh-CN" sz="2000"/>
                          <m:t>𝒏</m:t>
                        </m:r>
                      </m:e>
                    </m:d>
                  </m:oMath>
                </a14:m>
                <a:r>
                  <a:rPr lang="zh-CN" altLang="en-US" sz="2000" dirty="0"/>
                  <a:t>与 </a:t>
                </a:r>
                <a14:m>
                  <m:oMath xmlns:m="http://schemas.openxmlformats.org/officeDocument/2006/math">
                    <m:r>
                      <a:rPr lang="en-US" altLang="zh-CN" sz="2000"/>
                      <m:t>𝒈</m:t>
                    </m:r>
                    <m:d>
                      <m:dPr>
                        <m:ctrlPr>
                          <a:rPr lang="en-US" altLang="zh-CN" sz="2000"/>
                        </m:ctrlPr>
                      </m:dPr>
                      <m:e>
                        <m:r>
                          <a:rPr lang="en-US" altLang="zh-CN" sz="2000"/>
                          <m:t>𝒏</m:t>
                        </m:r>
                      </m:e>
                    </m:d>
                  </m:oMath>
                </a14:m>
                <a:r>
                  <a:rPr lang="zh-CN" altLang="en-US" sz="2000" dirty="0"/>
                  <a:t>同阶。 </a:t>
                </a:r>
                <a:endParaRPr lang="en-US" altLang="zh-CN" sz="2000" dirty="0"/>
              </a:p>
            </p:txBody>
          </p:sp>
        </mc:Choice>
        <mc:Fallback>
          <p:sp>
            <p:nvSpPr>
              <p:cNvPr id="5" name="内容占位符 4"/>
              <p:cNvSpPr>
                <a:spLocks noGrp="1" noRot="1" noChangeAspect="1" noMove="1" noResize="1" noEditPoints="1" noAdjustHandles="1" noChangeArrowheads="1" noChangeShapeType="1" noTextEdit="1"/>
              </p:cNvSpPr>
              <p:nvPr>
                <p:ph idx="1"/>
              </p:nvPr>
            </p:nvSpPr>
            <p:spPr>
              <a:xfrm>
                <a:off x="161764" y="1268760"/>
                <a:ext cx="8820472" cy="5400600"/>
              </a:xfrm>
              <a:blipFill>
                <a:blip r:embed="rId2"/>
                <a:stretch>
                  <a:fillRect l="-76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91617495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56AFE330-8219-45DC-B603-CB16993AECC8}"/>
              </a:ext>
            </a:extLst>
          </p:cNvPr>
          <p:cNvSpPr txBox="1"/>
          <p:nvPr/>
        </p:nvSpPr>
        <p:spPr>
          <a:xfrm>
            <a:off x="467544" y="332656"/>
            <a:ext cx="4572000" cy="400110"/>
          </a:xfrm>
          <a:prstGeom prst="rect">
            <a:avLst/>
          </a:prstGeom>
          <a:noFill/>
        </p:spPr>
        <p:txBody>
          <a:bodyPr wrap="square">
            <a:spAutoFit/>
          </a:bodyPr>
          <a:lstStyle/>
          <a:p>
            <a:r>
              <a:rPr lang="zh-CN" altLang="en-US" sz="2000" b="1" dirty="0">
                <a:latin typeface="+mn-lt"/>
                <a:ea typeface="+mn-ea"/>
              </a:rPr>
              <a:t>运行时间准确界</a:t>
            </a:r>
          </a:p>
        </p:txBody>
      </p:sp>
      <p:pic>
        <p:nvPicPr>
          <p:cNvPr id="9" name="图片 8">
            <a:extLst>
              <a:ext uri="{FF2B5EF4-FFF2-40B4-BE49-F238E27FC236}">
                <a16:creationId xmlns:a16="http://schemas.microsoft.com/office/drawing/2014/main" id="{A979DA2E-4B07-4C3D-BA2D-03A22403AA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7584" y="836712"/>
            <a:ext cx="6969920" cy="4536504"/>
          </a:xfrm>
          <a:prstGeom prst="rect">
            <a:avLst/>
          </a:prstGeom>
        </p:spPr>
      </p:pic>
    </p:spTree>
    <p:extLst>
      <p:ext uri="{BB962C8B-B14F-4D97-AF65-F5344CB8AC3E}">
        <p14:creationId xmlns:p14="http://schemas.microsoft.com/office/powerpoint/2010/main" val="3911045173"/>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9" name="文本框 8">
                <a:extLst>
                  <a:ext uri="{FF2B5EF4-FFF2-40B4-BE49-F238E27FC236}">
                    <a16:creationId xmlns:a16="http://schemas.microsoft.com/office/drawing/2014/main" id="{B382E273-D89F-453A-9CCE-0549837BB138}"/>
                  </a:ext>
                </a:extLst>
              </p:cNvPr>
              <p:cNvSpPr txBox="1"/>
              <p:nvPr/>
            </p:nvSpPr>
            <p:spPr>
              <a:xfrm>
                <a:off x="323528" y="2204864"/>
                <a:ext cx="8496944" cy="156966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zh-CN" altLang="en-US" sz="9600" b="1" i="1" smtClean="0">
                          <a:solidFill>
                            <a:srgbClr val="FF0000"/>
                          </a:solidFill>
                          <a:latin typeface="Cambria Math" panose="02040503050406030204" pitchFamily="18" charset="0"/>
                        </a:rPr>
                        <m:t>例子</m:t>
                      </m:r>
                    </m:oMath>
                  </m:oMathPara>
                </a14:m>
                <a:endParaRPr lang="zh-CN" altLang="en-US" sz="9600" b="1" dirty="0">
                  <a:solidFill>
                    <a:srgbClr val="FF0000"/>
                  </a:solidFill>
                  <a:latin typeface="+mn-lt"/>
                  <a:ea typeface="+mn-ea"/>
                </a:endParaRPr>
              </a:p>
            </p:txBody>
          </p:sp>
        </mc:Choice>
        <mc:Fallback>
          <p:sp>
            <p:nvSpPr>
              <p:cNvPr id="9" name="文本框 8">
                <a:extLst>
                  <a:ext uri="{FF2B5EF4-FFF2-40B4-BE49-F238E27FC236}">
                    <a16:creationId xmlns:a16="http://schemas.microsoft.com/office/drawing/2014/main" id="{B382E273-D89F-453A-9CCE-0549837BB138}"/>
                  </a:ext>
                </a:extLst>
              </p:cNvPr>
              <p:cNvSpPr txBox="1">
                <a:spLocks noRot="1" noChangeAspect="1" noMove="1" noResize="1" noEditPoints="1" noAdjustHandles="1" noChangeArrowheads="1" noChangeShapeType="1" noTextEdit="1"/>
              </p:cNvSpPr>
              <p:nvPr/>
            </p:nvSpPr>
            <p:spPr>
              <a:xfrm>
                <a:off x="323528" y="2204864"/>
                <a:ext cx="8496944" cy="1569660"/>
              </a:xfrm>
              <a:prstGeom prst="rect">
                <a:avLst/>
              </a:prstGeom>
              <a:blipFill>
                <a:blip r:embed="rId2"/>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037928403"/>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61764" y="332656"/>
            <a:ext cx="8820472" cy="1143000"/>
          </a:xfrm>
        </p:spPr>
        <p:txBody>
          <a:bodyPr/>
          <a:lstStyle/>
          <a:p>
            <a:r>
              <a:rPr lang="en-US" altLang="zh-CN" dirty="0"/>
              <a:t>1.3 </a:t>
            </a:r>
            <a:r>
              <a:rPr lang="zh-CN" altLang="en-US" dirty="0"/>
              <a:t>算法的空间复杂度</a:t>
            </a:r>
          </a:p>
        </p:txBody>
      </p:sp>
      <mc:AlternateContent xmlns:mc="http://schemas.openxmlformats.org/markup-compatibility/2006">
        <mc:Choice xmlns:a14="http://schemas.microsoft.com/office/drawing/2010/main" Requires="a14">
          <p:sp>
            <p:nvSpPr>
              <p:cNvPr id="6" name="文本框 5">
                <a:extLst>
                  <a:ext uri="{FF2B5EF4-FFF2-40B4-BE49-F238E27FC236}">
                    <a16:creationId xmlns:a16="http://schemas.microsoft.com/office/drawing/2014/main" id="{080480CE-C822-45DD-91A7-D2AAD4DC35DE}"/>
                  </a:ext>
                </a:extLst>
              </p:cNvPr>
              <p:cNvSpPr txBox="1"/>
              <p:nvPr/>
            </p:nvSpPr>
            <p:spPr>
              <a:xfrm>
                <a:off x="147448" y="1475656"/>
                <a:ext cx="8820472" cy="4093428"/>
              </a:xfrm>
              <a:prstGeom prst="rect">
                <a:avLst/>
              </a:prstGeom>
              <a:noFill/>
            </p:spPr>
            <p:txBody>
              <a:bodyPr wrap="square">
                <a:spAutoFit/>
              </a:bodyPr>
              <a:lstStyle/>
              <a:p>
                <a:r>
                  <a:rPr lang="zh-CN" altLang="en-US" sz="2000" b="1" dirty="0">
                    <a:latin typeface="+mn-lt"/>
                    <a:ea typeface="+mn-ea"/>
                  </a:rPr>
                  <a:t>算法在计算机上占用的空间一般包括三部分：</a:t>
                </a:r>
                <a:r>
                  <a:rPr lang="zh-CN" altLang="en-US" sz="2000" b="1" dirty="0">
                    <a:solidFill>
                      <a:srgbClr val="FF0000"/>
                    </a:solidFill>
                    <a:latin typeface="+mn-lt"/>
                    <a:ea typeface="+mn-ea"/>
                  </a:rPr>
                  <a:t>程序代码所占用的空间</a:t>
                </a:r>
                <a:r>
                  <a:rPr lang="zh-CN" altLang="en-US" sz="2000" b="1" dirty="0">
                    <a:latin typeface="+mn-lt"/>
                    <a:ea typeface="+mn-ea"/>
                  </a:rPr>
                  <a:t>；</a:t>
                </a:r>
                <a:r>
                  <a:rPr lang="zh-CN" altLang="en-US" sz="2000" b="1" dirty="0">
                    <a:solidFill>
                      <a:srgbClr val="FF0000"/>
                    </a:solidFill>
                    <a:latin typeface="+mn-lt"/>
                    <a:ea typeface="+mn-ea"/>
                  </a:rPr>
                  <a:t>输入输出数据所占用的空间</a:t>
                </a:r>
                <a:r>
                  <a:rPr lang="zh-CN" altLang="en-US" sz="2000" b="1" dirty="0">
                    <a:latin typeface="+mn-lt"/>
                    <a:ea typeface="+mn-ea"/>
                  </a:rPr>
                  <a:t>；</a:t>
                </a:r>
                <a:r>
                  <a:rPr lang="zh-CN" altLang="en-US" sz="2000" b="1" dirty="0">
                    <a:solidFill>
                      <a:srgbClr val="FF0000"/>
                    </a:solidFill>
                    <a:latin typeface="+mn-lt"/>
                    <a:ea typeface="+mn-ea"/>
                  </a:rPr>
                  <a:t>辅助变量所占用的空间</a:t>
                </a:r>
                <a:r>
                  <a:rPr lang="zh-CN" altLang="en-US" sz="2000" b="1" dirty="0">
                    <a:latin typeface="+mn-lt"/>
                    <a:ea typeface="+mn-ea"/>
                  </a:rPr>
                  <a:t>。程序代码所占用的空间取决于算法本身的长短；输入输出数据所占用的空间取决于要解决的问题本身，和算法无关；辅助变量所占用的空间是算法运行过程中临时占用的存储空间，如动态分配的空间、递归算法中堆栈所需要的空间等，这部分空间的大小与算法有关。</a:t>
                </a:r>
                <a:endParaRPr lang="en-US" altLang="zh-CN" sz="2000" b="1" dirty="0">
                  <a:latin typeface="+mn-lt"/>
                  <a:ea typeface="+mn-ea"/>
                </a:endParaRPr>
              </a:p>
              <a:p>
                <a:endParaRPr lang="en-US" altLang="zh-CN" sz="2000" b="1" dirty="0">
                  <a:latin typeface="+mn-lt"/>
                  <a:ea typeface="+mn-ea"/>
                </a:endParaRPr>
              </a:p>
              <a:p>
                <a:r>
                  <a:rPr lang="zh-CN" altLang="en-US" sz="2000" b="1" dirty="0">
                    <a:latin typeface="+mn-lt"/>
                    <a:ea typeface="+mn-ea"/>
                  </a:rPr>
                  <a:t>算法的空间复杂度，指的是一个算法在运行过程中临时占用的存储空间大小。可以用问 题规模 </a:t>
                </a:r>
                <a:r>
                  <a:rPr lang="en-US" altLang="zh-CN" sz="2000" b="1" dirty="0">
                    <a:latin typeface="+mn-lt"/>
                    <a:ea typeface="+mn-ea"/>
                  </a:rPr>
                  <a:t>n </a:t>
                </a:r>
                <a:r>
                  <a:rPr lang="zh-CN" altLang="en-US" sz="2000" b="1" dirty="0">
                    <a:latin typeface="+mn-lt"/>
                    <a:ea typeface="+mn-ea"/>
                  </a:rPr>
                  <a:t>的函数来表达，我们用 </a:t>
                </a:r>
                <a:r>
                  <a:rPr lang="en-US" altLang="zh-CN" sz="2000" b="1" dirty="0">
                    <a:latin typeface="+mn-lt"/>
                    <a:ea typeface="+mn-ea"/>
                  </a:rPr>
                  <a:t>S(n)</a:t>
                </a:r>
                <a:r>
                  <a:rPr lang="zh-CN" altLang="en-US" sz="2000" b="1" dirty="0">
                    <a:latin typeface="+mn-lt"/>
                    <a:ea typeface="+mn-ea"/>
                  </a:rPr>
                  <a:t>表示空间复杂度，则</a:t>
                </a:r>
                <a:endParaRPr lang="en-US" altLang="zh-CN" sz="2000" b="1" dirty="0">
                  <a:latin typeface="+mn-lt"/>
                  <a:ea typeface="+mn-ea"/>
                </a:endParaRPr>
              </a:p>
              <a:p>
                <a:endParaRPr lang="en-US" altLang="zh-CN" sz="2000" b="1" dirty="0">
                  <a:latin typeface="+mn-lt"/>
                  <a:ea typeface="+mn-ea"/>
                </a:endParaRPr>
              </a:p>
              <a:p>
                <a14:m>
                  <m:oMathPara xmlns:m="http://schemas.openxmlformats.org/officeDocument/2006/math">
                    <m:oMathParaPr>
                      <m:jc m:val="centerGroup"/>
                    </m:oMathParaPr>
                    <m:oMath xmlns:m="http://schemas.openxmlformats.org/officeDocument/2006/math">
                      <m:r>
                        <m:rPr>
                          <m:sty m:val="p"/>
                        </m:rPr>
                        <a:rPr lang="en-US" altLang="zh-CN" sz="2000" b="1" i="1" dirty="0">
                          <a:latin typeface="Cambria Math" panose="02040503050406030204" pitchFamily="18" charset="0"/>
                          <a:ea typeface="+mn-ea"/>
                        </a:rPr>
                        <m:t>S</m:t>
                      </m:r>
                      <m:d>
                        <m:dPr>
                          <m:ctrlPr>
                            <a:rPr lang="en-US" altLang="zh-CN" sz="2000" b="1" i="1" dirty="0" smtClean="0">
                              <a:latin typeface="Cambria Math" panose="02040503050406030204" pitchFamily="18" charset="0"/>
                              <a:ea typeface="+mn-ea"/>
                            </a:rPr>
                          </m:ctrlPr>
                        </m:dPr>
                        <m:e>
                          <m:r>
                            <a:rPr lang="en-US" altLang="zh-CN" sz="2000" b="1" i="1" dirty="0" smtClean="0">
                              <a:latin typeface="Cambria Math" panose="02040503050406030204" pitchFamily="18" charset="0"/>
                              <a:ea typeface="+mn-ea"/>
                            </a:rPr>
                            <m:t>𝒏</m:t>
                          </m:r>
                        </m:e>
                      </m:d>
                      <m:r>
                        <a:rPr lang="en-US" altLang="zh-CN" sz="2000" b="1" i="1" dirty="0" smtClean="0">
                          <a:latin typeface="Cambria Math" panose="02040503050406030204" pitchFamily="18" charset="0"/>
                          <a:ea typeface="+mn-ea"/>
                        </a:rPr>
                        <m:t>=</m:t>
                      </m:r>
                      <m:r>
                        <a:rPr lang="en-US" altLang="zh-CN" sz="2000" b="1" i="1" dirty="0" smtClean="0">
                          <a:latin typeface="Cambria Math" panose="02040503050406030204" pitchFamily="18" charset="0"/>
                          <a:ea typeface="+mn-ea"/>
                        </a:rPr>
                        <m:t>𝑶</m:t>
                      </m:r>
                      <m:r>
                        <a:rPr lang="en-US" altLang="zh-CN" sz="2000" b="1" i="1" dirty="0" smtClean="0">
                          <a:latin typeface="Cambria Math" panose="02040503050406030204" pitchFamily="18" charset="0"/>
                          <a:ea typeface="+mn-ea"/>
                        </a:rPr>
                        <m:t>(</m:t>
                      </m:r>
                      <m:r>
                        <a:rPr lang="en-US" altLang="zh-CN" sz="2000" b="1" i="1" dirty="0" smtClean="0">
                          <a:latin typeface="Cambria Math" panose="02040503050406030204" pitchFamily="18" charset="0"/>
                          <a:ea typeface="+mn-ea"/>
                        </a:rPr>
                        <m:t>𝒇</m:t>
                      </m:r>
                      <m:r>
                        <a:rPr lang="en-US" altLang="zh-CN" sz="2000" b="1" i="1" dirty="0" smtClean="0">
                          <a:latin typeface="Cambria Math" panose="02040503050406030204" pitchFamily="18" charset="0"/>
                          <a:ea typeface="+mn-ea"/>
                        </a:rPr>
                        <m:t>(</m:t>
                      </m:r>
                      <m:r>
                        <a:rPr lang="en-US" altLang="zh-CN" sz="2000" b="1" i="1" dirty="0" smtClean="0">
                          <a:latin typeface="Cambria Math" panose="02040503050406030204" pitchFamily="18" charset="0"/>
                          <a:ea typeface="+mn-ea"/>
                        </a:rPr>
                        <m:t>𝒏</m:t>
                      </m:r>
                      <m:r>
                        <a:rPr lang="en-US" altLang="zh-CN" sz="2000" b="1" i="1" dirty="0" smtClean="0">
                          <a:latin typeface="Cambria Math" panose="02040503050406030204" pitchFamily="18" charset="0"/>
                          <a:ea typeface="+mn-ea"/>
                        </a:rPr>
                        <m:t>))</m:t>
                      </m:r>
                    </m:oMath>
                  </m:oMathPara>
                </a14:m>
                <a:endParaRPr lang="en-US" altLang="zh-CN" sz="2000" b="1" dirty="0">
                  <a:latin typeface="+mn-lt"/>
                  <a:ea typeface="+mn-ea"/>
                </a:endParaRPr>
              </a:p>
              <a:p>
                <a:endParaRPr lang="en-US" altLang="zh-CN" sz="2000" b="1" dirty="0">
                  <a:latin typeface="+mn-lt"/>
                  <a:ea typeface="+mn-ea"/>
                </a:endParaRPr>
              </a:p>
              <a:p>
                <a:r>
                  <a:rPr lang="zh-CN" altLang="en-US" sz="2000" b="1" dirty="0">
                    <a:latin typeface="+mn-lt"/>
                    <a:ea typeface="+mn-ea"/>
                  </a:rPr>
                  <a:t>其中 </a:t>
                </a:r>
                <a:r>
                  <a:rPr lang="en-US" altLang="zh-CN" sz="2000" b="1" dirty="0">
                    <a:latin typeface="+mn-lt"/>
                    <a:ea typeface="+mn-ea"/>
                  </a:rPr>
                  <a:t>n </a:t>
                </a:r>
                <a:r>
                  <a:rPr lang="zh-CN" altLang="en-US" sz="2000" b="1" dirty="0">
                    <a:latin typeface="+mn-lt"/>
                    <a:ea typeface="+mn-ea"/>
                  </a:rPr>
                  <a:t>为问题的规模，</a:t>
                </a:r>
                <a:r>
                  <a:rPr lang="en-US" altLang="zh-CN" sz="2000" b="1" dirty="0">
                    <a:ea typeface="+mn-ea"/>
                  </a:rPr>
                  <a:t> </a:t>
                </a:r>
                <a14:m>
                  <m:oMath xmlns:m="http://schemas.openxmlformats.org/officeDocument/2006/math">
                    <m:r>
                      <a:rPr lang="en-US" altLang="zh-CN" sz="2000" b="1" i="1" dirty="0" smtClean="0">
                        <a:latin typeface="Cambria Math" panose="02040503050406030204" pitchFamily="18" charset="0"/>
                        <a:ea typeface="+mn-ea"/>
                      </a:rPr>
                      <m:t>𝒇</m:t>
                    </m:r>
                    <m:r>
                      <a:rPr lang="en-US" altLang="zh-CN" sz="2000" b="1" i="1" dirty="0" smtClean="0">
                        <a:latin typeface="Cambria Math" panose="02040503050406030204" pitchFamily="18" charset="0"/>
                        <a:ea typeface="+mn-ea"/>
                      </a:rPr>
                      <m:t>(</m:t>
                    </m:r>
                    <m:r>
                      <a:rPr lang="en-US" altLang="zh-CN" sz="2000" b="1" i="1" dirty="0" smtClean="0">
                        <a:latin typeface="Cambria Math" panose="02040503050406030204" pitchFamily="18" charset="0"/>
                        <a:ea typeface="+mn-ea"/>
                      </a:rPr>
                      <m:t>𝒏</m:t>
                    </m:r>
                    <m:r>
                      <a:rPr lang="en-US" altLang="zh-CN" sz="2000" b="1" i="1" dirty="0" smtClean="0">
                        <a:latin typeface="Cambria Math" panose="02040503050406030204" pitchFamily="18" charset="0"/>
                        <a:ea typeface="+mn-ea"/>
                      </a:rPr>
                      <m:t>)</m:t>
                    </m:r>
                  </m:oMath>
                </a14:m>
                <a:r>
                  <a:rPr lang="zh-CN" altLang="en-US" sz="2000" b="1" dirty="0">
                    <a:latin typeface="+mn-lt"/>
                    <a:ea typeface="+mn-ea"/>
                  </a:rPr>
                  <a:t>表示算法所需的存储空间。</a:t>
                </a:r>
              </a:p>
            </p:txBody>
          </p:sp>
        </mc:Choice>
        <mc:Fallback>
          <p:sp>
            <p:nvSpPr>
              <p:cNvPr id="6" name="文本框 5">
                <a:extLst>
                  <a:ext uri="{FF2B5EF4-FFF2-40B4-BE49-F238E27FC236}">
                    <a16:creationId xmlns:a16="http://schemas.microsoft.com/office/drawing/2014/main" id="{080480CE-C822-45DD-91A7-D2AAD4DC35DE}"/>
                  </a:ext>
                </a:extLst>
              </p:cNvPr>
              <p:cNvSpPr txBox="1">
                <a:spLocks noRot="1" noChangeAspect="1" noMove="1" noResize="1" noEditPoints="1" noAdjustHandles="1" noChangeArrowheads="1" noChangeShapeType="1" noTextEdit="1"/>
              </p:cNvSpPr>
              <p:nvPr/>
            </p:nvSpPr>
            <p:spPr>
              <a:xfrm>
                <a:off x="147448" y="1475656"/>
                <a:ext cx="8820472" cy="4093428"/>
              </a:xfrm>
              <a:prstGeom prst="rect">
                <a:avLst/>
              </a:prstGeom>
              <a:blipFill>
                <a:blip r:embed="rId2"/>
                <a:stretch>
                  <a:fillRect l="-691" t="-744" r="-1313" b="-178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70177431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7" name="文本框 6">
                <a:extLst>
                  <a:ext uri="{FF2B5EF4-FFF2-40B4-BE49-F238E27FC236}">
                    <a16:creationId xmlns:a16="http://schemas.microsoft.com/office/drawing/2014/main" id="{E67B5597-341E-4798-9BDE-DF392B5D1B04}"/>
                  </a:ext>
                </a:extLst>
              </p:cNvPr>
              <p:cNvSpPr txBox="1"/>
              <p:nvPr/>
            </p:nvSpPr>
            <p:spPr>
              <a:xfrm>
                <a:off x="197768" y="188640"/>
                <a:ext cx="8748464" cy="5266185"/>
              </a:xfrm>
              <a:prstGeom prst="rect">
                <a:avLst/>
              </a:prstGeom>
              <a:noFill/>
            </p:spPr>
            <p:txBody>
              <a:bodyPr wrap="square">
                <a:spAutoFit/>
              </a:bodyPr>
              <a:lstStyle/>
              <a:p>
                <a:pPr>
                  <a:lnSpc>
                    <a:spcPct val="130000"/>
                  </a:lnSpc>
                  <a:spcBef>
                    <a:spcPct val="20000"/>
                  </a:spcBef>
                  <a:buFont typeface="Arial" charset="0"/>
                </a:pPr>
                <a:r>
                  <a:rPr lang="zh-CN" altLang="en-US" sz="1900" b="1" dirty="0">
                    <a:latin typeface="+mn-lt"/>
                    <a:ea typeface="+mn-ea"/>
                  </a:rPr>
                  <a:t>例 </a:t>
                </a:r>
                <a:r>
                  <a:rPr lang="en-US" altLang="zh-CN" sz="1900" b="1" dirty="0">
                    <a:latin typeface="+mn-lt"/>
                    <a:ea typeface="+mn-ea"/>
                  </a:rPr>
                  <a:t>1 </a:t>
                </a:r>
                <a:r>
                  <a:rPr lang="zh-CN" altLang="en-US" sz="1900" b="1" dirty="0">
                    <a:latin typeface="+mn-lt"/>
                    <a:ea typeface="+mn-ea"/>
                  </a:rPr>
                  <a:t>线性搜索算法。 </a:t>
                </a:r>
                <a:endParaRPr lang="en-US" altLang="zh-CN" sz="1900" b="1" dirty="0">
                  <a:latin typeface="+mn-lt"/>
                  <a:ea typeface="+mn-ea"/>
                </a:endParaRPr>
              </a:p>
              <a:p>
                <a:pPr>
                  <a:lnSpc>
                    <a:spcPct val="130000"/>
                  </a:lnSpc>
                  <a:spcBef>
                    <a:spcPct val="20000"/>
                  </a:spcBef>
                  <a:buFont typeface="Arial" charset="0"/>
                </a:pPr>
                <a:r>
                  <a:rPr lang="zh-CN" altLang="en-US" sz="1900" b="1" dirty="0">
                    <a:latin typeface="+mn-lt"/>
                    <a:ea typeface="+mn-ea"/>
                  </a:rPr>
                  <a:t>输入：给定 </a:t>
                </a:r>
                <a14:m>
                  <m:oMath xmlns:m="http://schemas.openxmlformats.org/officeDocument/2006/math">
                    <m:r>
                      <a:rPr lang="en-US" altLang="zh-CN" sz="1900" b="1" dirty="0">
                        <a:latin typeface="+mn-lt"/>
                        <a:ea typeface="+mn-ea"/>
                      </a:rPr>
                      <m:t>𝒏</m:t>
                    </m:r>
                  </m:oMath>
                </a14:m>
                <a:r>
                  <a:rPr lang="en-US" altLang="zh-CN" sz="1900" b="1" dirty="0">
                    <a:latin typeface="+mn-lt"/>
                    <a:ea typeface="+mn-ea"/>
                  </a:rPr>
                  <a:t> </a:t>
                </a:r>
                <a:r>
                  <a:rPr lang="zh-CN" altLang="en-US" sz="1900" b="1" dirty="0">
                    <a:latin typeface="+mn-lt"/>
                    <a:ea typeface="+mn-ea"/>
                  </a:rPr>
                  <a:t>个已排好序的元素的数组 </a:t>
                </a:r>
                <a14:m>
                  <m:oMath xmlns:m="http://schemas.openxmlformats.org/officeDocument/2006/math">
                    <m:r>
                      <a:rPr lang="en-US" altLang="zh-CN" sz="1900" b="1" dirty="0">
                        <a:latin typeface="+mn-lt"/>
                        <a:ea typeface="+mn-ea"/>
                      </a:rPr>
                      <m:t>𝑨</m:t>
                    </m:r>
                    <m:r>
                      <a:rPr lang="en-US" altLang="zh-CN" sz="1900" b="1" dirty="0">
                        <a:latin typeface="+mn-lt"/>
                        <a:ea typeface="+mn-ea"/>
                      </a:rPr>
                      <m:t>[]</m:t>
                    </m:r>
                  </m:oMath>
                </a14:m>
                <a:r>
                  <a:rPr lang="zh-CN" altLang="en-US" sz="1900" b="1" dirty="0">
                    <a:latin typeface="+mn-lt"/>
                    <a:ea typeface="+mn-ea"/>
                  </a:rPr>
                  <a:t>、待搜索的元素 </a:t>
                </a:r>
                <a14:m>
                  <m:oMath xmlns:m="http://schemas.openxmlformats.org/officeDocument/2006/math">
                    <m:r>
                      <a:rPr lang="en-US" altLang="zh-CN" sz="1900" b="1" dirty="0">
                        <a:latin typeface="+mn-lt"/>
                        <a:ea typeface="+mn-ea"/>
                      </a:rPr>
                      <m:t>𝒙</m:t>
                    </m:r>
                  </m:oMath>
                </a14:m>
                <a:r>
                  <a:rPr lang="zh-CN" altLang="en-US" sz="1900" b="1" dirty="0">
                    <a:latin typeface="+mn-lt"/>
                    <a:ea typeface="+mn-ea"/>
                  </a:rPr>
                  <a:t>。</a:t>
                </a:r>
                <a:endParaRPr lang="en-US" altLang="zh-CN" sz="1900" b="1" dirty="0">
                  <a:latin typeface="+mn-lt"/>
                  <a:ea typeface="+mn-ea"/>
                </a:endParaRPr>
              </a:p>
              <a:p>
                <a:pPr>
                  <a:lnSpc>
                    <a:spcPct val="130000"/>
                  </a:lnSpc>
                  <a:spcBef>
                    <a:spcPct val="20000"/>
                  </a:spcBef>
                  <a:buFont typeface="Arial" charset="0"/>
                </a:pPr>
                <a:r>
                  <a:rPr lang="zh-CN" altLang="en-US" sz="1900" b="1" dirty="0">
                    <a:latin typeface="+mn-lt"/>
                    <a:ea typeface="+mn-ea"/>
                  </a:rPr>
                  <a:t>输出：若</a:t>
                </a:r>
                <a14:m>
                  <m:oMath xmlns:m="http://schemas.openxmlformats.org/officeDocument/2006/math">
                    <m:r>
                      <a:rPr lang="zh-CN" altLang="en-US" sz="1900" b="1" dirty="0">
                        <a:latin typeface="+mn-lt"/>
                        <a:ea typeface="+mn-ea"/>
                      </a:rPr>
                      <m:t> </m:t>
                    </m:r>
                    <m:r>
                      <a:rPr lang="en-US" altLang="zh-CN" sz="1900" b="1" dirty="0">
                        <a:latin typeface="+mn-lt"/>
                        <a:ea typeface="+mn-ea"/>
                      </a:rPr>
                      <m:t>𝒙</m:t>
                    </m:r>
                    <m:r>
                      <a:rPr lang="en-US" altLang="zh-CN" sz="1900" b="1" dirty="0">
                        <a:latin typeface="+mn-lt"/>
                        <a:ea typeface="+mn-ea"/>
                      </a:rPr>
                      <m:t> = </m:t>
                    </m:r>
                    <m:r>
                      <a:rPr lang="en-US" altLang="zh-CN" sz="1900" b="1" dirty="0">
                        <a:latin typeface="+mn-lt"/>
                        <a:ea typeface="+mn-ea"/>
                      </a:rPr>
                      <m:t>𝑨</m:t>
                    </m:r>
                    <m:r>
                      <a:rPr lang="en-US" altLang="zh-CN" sz="1900" b="1" dirty="0">
                        <a:latin typeface="+mn-lt"/>
                        <a:ea typeface="+mn-ea"/>
                      </a:rPr>
                      <m:t>[</m:t>
                    </m:r>
                    <m:r>
                      <a:rPr lang="en-US" altLang="zh-CN" sz="1900" b="1" dirty="0">
                        <a:latin typeface="+mn-lt"/>
                        <a:ea typeface="+mn-ea"/>
                      </a:rPr>
                      <m:t>𝒋</m:t>
                    </m:r>
                    <m:r>
                      <a:rPr lang="en-US" altLang="zh-CN" sz="1900" b="1" dirty="0">
                        <a:latin typeface="+mn-lt"/>
                        <a:ea typeface="+mn-ea"/>
                      </a:rPr>
                      <m:t>]</m:t>
                    </m:r>
                  </m:oMath>
                </a14:m>
                <a:r>
                  <a:rPr lang="zh-CN" altLang="en-US" sz="1900" b="1" dirty="0">
                    <a:latin typeface="+mn-lt"/>
                    <a:ea typeface="+mn-ea"/>
                  </a:rPr>
                  <a:t>，</a:t>
                </a:r>
                <a14:m>
                  <m:oMath xmlns:m="http://schemas.openxmlformats.org/officeDocument/2006/math">
                    <m:r>
                      <a:rPr lang="en-US" altLang="zh-CN" sz="1900" b="1" dirty="0">
                        <a:latin typeface="+mn-lt"/>
                        <a:ea typeface="+mn-ea"/>
                      </a:rPr>
                      <m:t>𝟎</m:t>
                    </m:r>
                    <m:r>
                      <a:rPr lang="en-US" altLang="zh-CN" sz="1900" b="1" dirty="0">
                        <a:latin typeface="+mn-lt"/>
                        <a:ea typeface="+mn-ea"/>
                      </a:rPr>
                      <m:t> ≤</m:t>
                    </m:r>
                    <m:r>
                      <a:rPr lang="en-US" altLang="zh-CN" sz="1900" b="1" dirty="0">
                        <a:latin typeface="+mn-lt"/>
                        <a:ea typeface="+mn-ea"/>
                      </a:rPr>
                      <m:t>𝒋</m:t>
                    </m:r>
                    <m:r>
                      <a:rPr lang="en-US" altLang="zh-CN" sz="1900" b="1" dirty="0">
                        <a:latin typeface="+mn-lt"/>
                        <a:ea typeface="+mn-ea"/>
                      </a:rPr>
                      <m:t> ≤</m:t>
                    </m:r>
                    <m:r>
                      <a:rPr lang="en-US" altLang="zh-CN" sz="1900" b="1" dirty="0">
                        <a:latin typeface="+mn-lt"/>
                        <a:ea typeface="+mn-ea"/>
                      </a:rPr>
                      <m:t>𝒏</m:t>
                    </m:r>
                    <m:r>
                      <a:rPr lang="en-US" altLang="zh-CN" sz="1900" b="1" dirty="0">
                        <a:latin typeface="+mn-lt"/>
                        <a:ea typeface="+mn-ea"/>
                      </a:rPr>
                      <m:t>−</m:t>
                    </m:r>
                    <m:r>
                      <a:rPr lang="en-US" altLang="zh-CN" sz="1900" b="1" dirty="0">
                        <a:latin typeface="+mn-lt"/>
                        <a:ea typeface="+mn-ea"/>
                      </a:rPr>
                      <m:t>𝟏</m:t>
                    </m:r>
                  </m:oMath>
                </a14:m>
                <a:r>
                  <a:rPr lang="zh-CN" altLang="en-US" sz="1900" b="1" dirty="0">
                    <a:latin typeface="+mn-lt"/>
                    <a:ea typeface="+mn-ea"/>
                  </a:rPr>
                  <a:t>，输出 </a:t>
                </a:r>
                <a:r>
                  <a:rPr lang="en-US" altLang="zh-CN" sz="1900" b="1" dirty="0">
                    <a:latin typeface="+mn-lt"/>
                    <a:ea typeface="+mn-ea"/>
                  </a:rPr>
                  <a:t>j</a:t>
                </a:r>
                <a:r>
                  <a:rPr lang="zh-CN" altLang="en-US" sz="1900" b="1" dirty="0">
                    <a:latin typeface="+mn-lt"/>
                    <a:ea typeface="+mn-ea"/>
                  </a:rPr>
                  <a:t>，否则输出</a:t>
                </a:r>
                <a:r>
                  <a:rPr lang="en-US" altLang="zh-CN" sz="1900" b="1" dirty="0">
                    <a:latin typeface="+mn-lt"/>
                    <a:ea typeface="+mn-ea"/>
                  </a:rPr>
                  <a:t>-1</a:t>
                </a:r>
                <a:r>
                  <a:rPr lang="zh-CN" altLang="en-US" sz="1900" b="1" dirty="0">
                    <a:latin typeface="+mn-lt"/>
                    <a:ea typeface="+mn-ea"/>
                  </a:rPr>
                  <a:t>。 </a:t>
                </a:r>
                <a:endParaRPr lang="en-US" altLang="zh-CN" sz="1900" b="1" dirty="0">
                  <a:latin typeface="+mn-lt"/>
                  <a:ea typeface="+mn-ea"/>
                </a:endParaRPr>
              </a:p>
              <a:p>
                <a:pPr>
                  <a:lnSpc>
                    <a:spcPct val="130000"/>
                  </a:lnSpc>
                  <a:spcBef>
                    <a:spcPct val="20000"/>
                  </a:spcBef>
                  <a:buFont typeface="Arial" charset="0"/>
                </a:pPr>
                <a:r>
                  <a:rPr lang="en-US" altLang="zh-CN" sz="1900" b="1" dirty="0">
                    <a:latin typeface="+mn-lt"/>
                    <a:ea typeface="+mn-ea"/>
                  </a:rPr>
                  <a:t>int </a:t>
                </a:r>
                <a:r>
                  <a:rPr lang="en-US" altLang="zh-CN" sz="1900" b="1" dirty="0" err="1">
                    <a:latin typeface="+mn-lt"/>
                    <a:ea typeface="+mn-ea"/>
                  </a:rPr>
                  <a:t>linear_search</a:t>
                </a:r>
                <a:r>
                  <a:rPr lang="en-US" altLang="zh-CN" sz="1900" b="1" dirty="0">
                    <a:latin typeface="+mn-lt"/>
                    <a:ea typeface="+mn-ea"/>
                  </a:rPr>
                  <a:t>(int A[],int </a:t>
                </a:r>
                <a:r>
                  <a:rPr lang="en-US" altLang="zh-CN" sz="1900" b="1" dirty="0" err="1">
                    <a:latin typeface="+mn-lt"/>
                    <a:ea typeface="+mn-ea"/>
                  </a:rPr>
                  <a:t>n,int</a:t>
                </a:r>
                <a:r>
                  <a:rPr lang="en-US" altLang="zh-CN" sz="1900" b="1" dirty="0">
                    <a:latin typeface="+mn-lt"/>
                    <a:ea typeface="+mn-ea"/>
                  </a:rPr>
                  <a:t> x) </a:t>
                </a:r>
              </a:p>
              <a:p>
                <a:pPr>
                  <a:lnSpc>
                    <a:spcPct val="130000"/>
                  </a:lnSpc>
                  <a:spcBef>
                    <a:spcPct val="20000"/>
                  </a:spcBef>
                  <a:buFont typeface="Arial" charset="0"/>
                </a:pPr>
                <a:r>
                  <a:rPr lang="en-US" altLang="zh-CN" sz="1900" b="1" dirty="0">
                    <a:latin typeface="+mn-lt"/>
                    <a:ea typeface="+mn-ea"/>
                  </a:rPr>
                  <a:t>{    int j = 0; </a:t>
                </a:r>
              </a:p>
              <a:p>
                <a:pPr>
                  <a:lnSpc>
                    <a:spcPct val="130000"/>
                  </a:lnSpc>
                  <a:spcBef>
                    <a:spcPct val="20000"/>
                  </a:spcBef>
                  <a:buFont typeface="Arial" charset="0"/>
                </a:pPr>
                <a:r>
                  <a:rPr lang="en-US" altLang="zh-CN" sz="1900" b="1" dirty="0">
                    <a:latin typeface="+mn-lt"/>
                    <a:ea typeface="+mn-ea"/>
                  </a:rPr>
                  <a:t>      while (j&lt;n)&amp;&amp;(x==A[j])</a:t>
                </a:r>
              </a:p>
              <a:p>
                <a:pPr>
                  <a:lnSpc>
                    <a:spcPct val="130000"/>
                  </a:lnSpc>
                  <a:spcBef>
                    <a:spcPct val="20000"/>
                  </a:spcBef>
                  <a:buFont typeface="Arial" charset="0"/>
                </a:pPr>
                <a:r>
                  <a:rPr lang="en-US" altLang="zh-CN" sz="1900" b="1" dirty="0">
                    <a:latin typeface="+mn-lt"/>
                    <a:ea typeface="+mn-ea"/>
                  </a:rPr>
                  <a:t>           </a:t>
                </a:r>
                <a:r>
                  <a:rPr lang="en-US" altLang="zh-CN" sz="1900" b="1" dirty="0" err="1">
                    <a:latin typeface="+mn-lt"/>
                    <a:ea typeface="+mn-ea"/>
                  </a:rPr>
                  <a:t>j++</a:t>
                </a:r>
                <a:r>
                  <a:rPr lang="en-US" altLang="zh-CN" sz="1900" b="1" dirty="0">
                    <a:latin typeface="+mn-lt"/>
                    <a:ea typeface="+mn-ea"/>
                  </a:rPr>
                  <a:t>;</a:t>
                </a:r>
              </a:p>
              <a:p>
                <a:pPr>
                  <a:lnSpc>
                    <a:spcPct val="130000"/>
                  </a:lnSpc>
                  <a:spcBef>
                    <a:spcPct val="20000"/>
                  </a:spcBef>
                  <a:buFont typeface="Arial" charset="0"/>
                </a:pPr>
                <a:r>
                  <a:rPr lang="en-US" altLang="zh-CN" sz="1900" b="1" dirty="0">
                    <a:latin typeface="+mn-lt"/>
                    <a:ea typeface="+mn-ea"/>
                  </a:rPr>
                  <a:t>     if ((j&lt;n)&amp;&amp;(x==A[j]))</a:t>
                </a:r>
              </a:p>
              <a:p>
                <a:pPr>
                  <a:lnSpc>
                    <a:spcPct val="130000"/>
                  </a:lnSpc>
                  <a:spcBef>
                    <a:spcPct val="20000"/>
                  </a:spcBef>
                  <a:buFont typeface="Arial" charset="0"/>
                </a:pPr>
                <a:r>
                  <a:rPr lang="en-US" altLang="zh-CN" sz="1900" b="1" dirty="0">
                    <a:latin typeface="+mn-lt"/>
                    <a:ea typeface="+mn-ea"/>
                  </a:rPr>
                  <a:t>               return j; </a:t>
                </a:r>
              </a:p>
              <a:p>
                <a:pPr>
                  <a:lnSpc>
                    <a:spcPct val="130000"/>
                  </a:lnSpc>
                  <a:spcBef>
                    <a:spcPct val="20000"/>
                  </a:spcBef>
                  <a:buFont typeface="Arial" charset="0"/>
                </a:pPr>
                <a:r>
                  <a:rPr lang="en-US" altLang="zh-CN" sz="1900" b="1" dirty="0">
                    <a:latin typeface="+mn-lt"/>
                    <a:ea typeface="+mn-ea"/>
                  </a:rPr>
                  <a:t>       else</a:t>
                </a:r>
              </a:p>
              <a:p>
                <a:pPr>
                  <a:lnSpc>
                    <a:spcPct val="130000"/>
                  </a:lnSpc>
                  <a:spcBef>
                    <a:spcPct val="20000"/>
                  </a:spcBef>
                  <a:buFont typeface="Arial" charset="0"/>
                </a:pPr>
                <a:r>
                  <a:rPr lang="en-US" altLang="zh-CN" sz="1900" b="1" dirty="0">
                    <a:latin typeface="+mn-lt"/>
                    <a:ea typeface="+mn-ea"/>
                  </a:rPr>
                  <a:t>               return -1;</a:t>
                </a:r>
              </a:p>
              <a:p>
                <a:pPr>
                  <a:lnSpc>
                    <a:spcPct val="130000"/>
                  </a:lnSpc>
                  <a:spcBef>
                    <a:spcPct val="20000"/>
                  </a:spcBef>
                  <a:buFont typeface="Arial" charset="0"/>
                </a:pPr>
                <a:r>
                  <a:rPr lang="en-US" altLang="zh-CN" sz="1900" b="1" dirty="0">
                    <a:latin typeface="+mn-lt"/>
                    <a:ea typeface="+mn-ea"/>
                  </a:rPr>
                  <a:t> }</a:t>
                </a:r>
                <a:endParaRPr lang="zh-CN" altLang="en-US" sz="1900" b="1" dirty="0">
                  <a:latin typeface="+mn-lt"/>
                  <a:ea typeface="+mn-ea"/>
                </a:endParaRPr>
              </a:p>
            </p:txBody>
          </p:sp>
        </mc:Choice>
        <mc:Fallback>
          <p:sp>
            <p:nvSpPr>
              <p:cNvPr id="7" name="文本框 6">
                <a:extLst>
                  <a:ext uri="{FF2B5EF4-FFF2-40B4-BE49-F238E27FC236}">
                    <a16:creationId xmlns:a16="http://schemas.microsoft.com/office/drawing/2014/main" id="{E67B5597-341E-4798-9BDE-DF392B5D1B04}"/>
                  </a:ext>
                </a:extLst>
              </p:cNvPr>
              <p:cNvSpPr txBox="1">
                <a:spLocks noRot="1" noChangeAspect="1" noMove="1" noResize="1" noEditPoints="1" noAdjustHandles="1" noChangeArrowheads="1" noChangeShapeType="1" noTextEdit="1"/>
              </p:cNvSpPr>
              <p:nvPr/>
            </p:nvSpPr>
            <p:spPr>
              <a:xfrm>
                <a:off x="197768" y="188640"/>
                <a:ext cx="8748464" cy="5266185"/>
              </a:xfrm>
              <a:prstGeom prst="rect">
                <a:avLst/>
              </a:prstGeom>
              <a:blipFill>
                <a:blip r:embed="rId2"/>
                <a:stretch>
                  <a:fillRect l="-627" b="-104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79450187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7" name="文本框 6">
                <a:extLst>
                  <a:ext uri="{FF2B5EF4-FFF2-40B4-BE49-F238E27FC236}">
                    <a16:creationId xmlns:a16="http://schemas.microsoft.com/office/drawing/2014/main" id="{E67B5597-341E-4798-9BDE-DF392B5D1B04}"/>
                  </a:ext>
                </a:extLst>
              </p:cNvPr>
              <p:cNvSpPr txBox="1"/>
              <p:nvPr/>
            </p:nvSpPr>
            <p:spPr>
              <a:xfrm>
                <a:off x="197768" y="188640"/>
                <a:ext cx="8748464" cy="5843266"/>
              </a:xfrm>
              <a:prstGeom prst="rect">
                <a:avLst/>
              </a:prstGeom>
              <a:noFill/>
            </p:spPr>
            <p:txBody>
              <a:bodyPr wrap="square">
                <a:spAutoFit/>
              </a:bodyPr>
              <a:lstStyle/>
              <a:p>
                <a:pPr>
                  <a:lnSpc>
                    <a:spcPct val="130000"/>
                  </a:lnSpc>
                  <a:spcBef>
                    <a:spcPct val="20000"/>
                  </a:spcBef>
                  <a:buFont typeface="Arial" charset="0"/>
                </a:pPr>
                <a:r>
                  <a:rPr lang="zh-CN" altLang="en-US" sz="1900" b="1" dirty="0">
                    <a:latin typeface="+mn-lt"/>
                    <a:ea typeface="+mn-ea"/>
                  </a:rPr>
                  <a:t>例 </a:t>
                </a:r>
                <a:r>
                  <a:rPr lang="en-US" altLang="zh-CN" sz="1900" b="1" dirty="0">
                    <a:latin typeface="+mn-lt"/>
                    <a:ea typeface="+mn-ea"/>
                  </a:rPr>
                  <a:t>2 </a:t>
                </a:r>
                <a:r>
                  <a:rPr lang="zh-CN" altLang="en-US" sz="1900" b="1" dirty="0">
                    <a:latin typeface="+mn-lt"/>
                    <a:ea typeface="+mn-ea"/>
                  </a:rPr>
                  <a:t>二分搜索算法。 </a:t>
                </a:r>
                <a:endParaRPr lang="en-US" altLang="zh-CN" sz="1900" b="1" dirty="0">
                  <a:latin typeface="+mn-lt"/>
                  <a:ea typeface="+mn-ea"/>
                </a:endParaRPr>
              </a:p>
              <a:p>
                <a:pPr>
                  <a:lnSpc>
                    <a:spcPct val="130000"/>
                  </a:lnSpc>
                  <a:spcBef>
                    <a:spcPct val="20000"/>
                  </a:spcBef>
                  <a:buFont typeface="Arial" charset="0"/>
                </a:pPr>
                <a:r>
                  <a:rPr lang="zh-CN" altLang="en-US" sz="1900" b="1" dirty="0">
                    <a:latin typeface="+mn-lt"/>
                    <a:ea typeface="+mn-ea"/>
                  </a:rPr>
                  <a:t>输入：给定 </a:t>
                </a:r>
                <a14:m>
                  <m:oMath xmlns:m="http://schemas.openxmlformats.org/officeDocument/2006/math">
                    <m:r>
                      <a:rPr lang="en-US" altLang="zh-CN" sz="1900" b="1" i="1" dirty="0" smtClean="0">
                        <a:latin typeface="Cambria Math" panose="02040503050406030204" pitchFamily="18" charset="0"/>
                        <a:ea typeface="+mn-ea"/>
                      </a:rPr>
                      <m:t>𝒏</m:t>
                    </m:r>
                    <m:r>
                      <a:rPr lang="en-US" altLang="zh-CN" sz="1900" b="1" i="1" dirty="0" smtClean="0">
                        <a:latin typeface="Cambria Math" panose="02040503050406030204" pitchFamily="18" charset="0"/>
                        <a:ea typeface="+mn-ea"/>
                      </a:rPr>
                      <m:t> </m:t>
                    </m:r>
                  </m:oMath>
                </a14:m>
                <a:r>
                  <a:rPr lang="zh-CN" altLang="en-US" sz="1900" b="1" dirty="0">
                    <a:latin typeface="+mn-lt"/>
                    <a:ea typeface="+mn-ea"/>
                  </a:rPr>
                  <a:t>个已排好序的元素的数组 </a:t>
                </a:r>
                <a14:m>
                  <m:oMath xmlns:m="http://schemas.openxmlformats.org/officeDocument/2006/math">
                    <m:r>
                      <a:rPr lang="en-US" altLang="zh-CN" sz="1900" b="1" i="1" dirty="0" smtClean="0">
                        <a:latin typeface="Cambria Math" panose="02040503050406030204" pitchFamily="18" charset="0"/>
                        <a:ea typeface="+mn-ea"/>
                      </a:rPr>
                      <m:t>𝑨</m:t>
                    </m:r>
                    <m:r>
                      <a:rPr lang="en-US" altLang="zh-CN" sz="1900" b="1" i="1" dirty="0" smtClean="0">
                        <a:latin typeface="Cambria Math" panose="02040503050406030204" pitchFamily="18" charset="0"/>
                        <a:ea typeface="+mn-ea"/>
                      </a:rPr>
                      <m:t>[]</m:t>
                    </m:r>
                  </m:oMath>
                </a14:m>
                <a:r>
                  <a:rPr lang="zh-CN" altLang="en-US" sz="1900" b="1" dirty="0">
                    <a:latin typeface="+mn-lt"/>
                    <a:ea typeface="+mn-ea"/>
                  </a:rPr>
                  <a:t>、待搜索的元素 </a:t>
                </a:r>
                <a14:m>
                  <m:oMath xmlns:m="http://schemas.openxmlformats.org/officeDocument/2006/math">
                    <m:r>
                      <a:rPr lang="en-US" altLang="zh-CN" sz="1900" b="1" i="1" dirty="0" smtClean="0">
                        <a:latin typeface="Cambria Math" panose="02040503050406030204" pitchFamily="18" charset="0"/>
                        <a:ea typeface="+mn-ea"/>
                      </a:rPr>
                      <m:t>𝒙</m:t>
                    </m:r>
                  </m:oMath>
                </a14:m>
                <a:r>
                  <a:rPr lang="zh-CN" altLang="en-US" sz="1900" b="1" dirty="0">
                    <a:latin typeface="+mn-lt"/>
                    <a:ea typeface="+mn-ea"/>
                  </a:rPr>
                  <a:t>。 </a:t>
                </a:r>
                <a:endParaRPr lang="en-US" altLang="zh-CN" sz="1900" b="1" dirty="0">
                  <a:latin typeface="+mn-lt"/>
                  <a:ea typeface="+mn-ea"/>
                </a:endParaRPr>
              </a:p>
              <a:p>
                <a:pPr>
                  <a:lnSpc>
                    <a:spcPct val="130000"/>
                  </a:lnSpc>
                  <a:spcBef>
                    <a:spcPct val="20000"/>
                  </a:spcBef>
                  <a:buFont typeface="Arial" charset="0"/>
                </a:pPr>
                <a:r>
                  <a:rPr lang="zh-CN" altLang="en-US" sz="1900" b="1" dirty="0">
                    <a:latin typeface="+mn-lt"/>
                    <a:ea typeface="+mn-ea"/>
                  </a:rPr>
                  <a:t>输出：若 </a:t>
                </a:r>
                <a14:m>
                  <m:oMath xmlns:m="http://schemas.openxmlformats.org/officeDocument/2006/math">
                    <m:r>
                      <a:rPr lang="en-US" altLang="zh-CN" sz="1900" b="1" i="1" dirty="0" smtClean="0">
                        <a:latin typeface="Cambria Math" panose="02040503050406030204" pitchFamily="18" charset="0"/>
                        <a:ea typeface="+mn-ea"/>
                      </a:rPr>
                      <m:t>𝒙</m:t>
                    </m:r>
                    <m:r>
                      <a:rPr lang="en-US" altLang="zh-CN" sz="1900" b="1" i="1" dirty="0" smtClean="0">
                        <a:latin typeface="Cambria Math" panose="02040503050406030204" pitchFamily="18" charset="0"/>
                        <a:ea typeface="+mn-ea"/>
                      </a:rPr>
                      <m:t> = </m:t>
                    </m:r>
                    <m:r>
                      <a:rPr lang="en-US" altLang="zh-CN" sz="1900" b="1" i="1" dirty="0" smtClean="0">
                        <a:latin typeface="Cambria Math" panose="02040503050406030204" pitchFamily="18" charset="0"/>
                        <a:ea typeface="+mn-ea"/>
                      </a:rPr>
                      <m:t>𝑨</m:t>
                    </m:r>
                    <m:r>
                      <a:rPr lang="en-US" altLang="zh-CN" sz="1900" b="1" i="1" dirty="0" smtClean="0">
                        <a:latin typeface="Cambria Math" panose="02040503050406030204" pitchFamily="18" charset="0"/>
                        <a:ea typeface="+mn-ea"/>
                      </a:rPr>
                      <m:t>[</m:t>
                    </m:r>
                    <m:r>
                      <a:rPr lang="en-US" altLang="zh-CN" sz="1900" b="1" i="1" dirty="0" smtClean="0">
                        <a:latin typeface="Cambria Math" panose="02040503050406030204" pitchFamily="18" charset="0"/>
                        <a:ea typeface="+mn-ea"/>
                      </a:rPr>
                      <m:t>𝒋</m:t>
                    </m:r>
                    <m:r>
                      <a:rPr lang="en-US" altLang="zh-CN" sz="1900" b="1" i="1" dirty="0" smtClean="0">
                        <a:latin typeface="Cambria Math" panose="02040503050406030204" pitchFamily="18" charset="0"/>
                        <a:ea typeface="+mn-ea"/>
                      </a:rPr>
                      <m:t>]</m:t>
                    </m:r>
                  </m:oMath>
                </a14:m>
                <a:r>
                  <a:rPr lang="zh-CN" altLang="en-US" sz="1900" b="1" dirty="0">
                    <a:latin typeface="+mn-lt"/>
                    <a:ea typeface="+mn-ea"/>
                  </a:rPr>
                  <a:t>，</a:t>
                </a:r>
                <a14:m>
                  <m:oMath xmlns:m="http://schemas.openxmlformats.org/officeDocument/2006/math">
                    <m:r>
                      <a:rPr lang="en-US" altLang="zh-CN" sz="1900" b="1" i="1" dirty="0" smtClean="0">
                        <a:latin typeface="Cambria Math" panose="02040503050406030204" pitchFamily="18" charset="0"/>
                        <a:ea typeface="+mn-ea"/>
                      </a:rPr>
                      <m:t>𝟎</m:t>
                    </m:r>
                    <m:r>
                      <a:rPr lang="en-US" altLang="zh-CN" sz="1900" b="1" i="1" dirty="0" smtClean="0">
                        <a:latin typeface="Cambria Math" panose="02040503050406030204" pitchFamily="18" charset="0"/>
                        <a:ea typeface="+mn-ea"/>
                      </a:rPr>
                      <m:t>≤</m:t>
                    </m:r>
                    <m:r>
                      <a:rPr lang="en-US" altLang="zh-CN" sz="1900" b="1" i="1" dirty="0" smtClean="0">
                        <a:latin typeface="Cambria Math" panose="02040503050406030204" pitchFamily="18" charset="0"/>
                        <a:ea typeface="+mn-ea"/>
                      </a:rPr>
                      <m:t>𝒋</m:t>
                    </m:r>
                    <m:r>
                      <a:rPr lang="en-US" altLang="zh-CN" sz="1900" b="1" i="1" dirty="0" smtClean="0">
                        <a:latin typeface="Cambria Math" panose="02040503050406030204" pitchFamily="18" charset="0"/>
                        <a:ea typeface="+mn-ea"/>
                      </a:rPr>
                      <m:t>≤</m:t>
                    </m:r>
                    <m:r>
                      <a:rPr lang="en-US" altLang="zh-CN" sz="1900" b="1" i="1" dirty="0" smtClean="0">
                        <a:latin typeface="Cambria Math" panose="02040503050406030204" pitchFamily="18" charset="0"/>
                        <a:ea typeface="+mn-ea"/>
                      </a:rPr>
                      <m:t>𝒏</m:t>
                    </m:r>
                    <m:r>
                      <a:rPr lang="en-US" altLang="zh-CN" sz="1900" b="1" i="1" dirty="0" smtClean="0">
                        <a:latin typeface="Cambria Math" panose="02040503050406030204" pitchFamily="18" charset="0"/>
                        <a:ea typeface="+mn-ea"/>
                      </a:rPr>
                      <m:t>−</m:t>
                    </m:r>
                    <m:r>
                      <a:rPr lang="en-US" altLang="zh-CN" sz="1900" b="1" i="1" dirty="0" smtClean="0">
                        <a:latin typeface="Cambria Math" panose="02040503050406030204" pitchFamily="18" charset="0"/>
                        <a:ea typeface="+mn-ea"/>
                      </a:rPr>
                      <m:t>𝟏</m:t>
                    </m:r>
                  </m:oMath>
                </a14:m>
                <a:r>
                  <a:rPr lang="zh-CN" altLang="en-US" sz="1900" b="1" dirty="0">
                    <a:latin typeface="+mn-lt"/>
                    <a:ea typeface="+mn-ea"/>
                  </a:rPr>
                  <a:t>，输出 </a:t>
                </a:r>
                <a14:m>
                  <m:oMath xmlns:m="http://schemas.openxmlformats.org/officeDocument/2006/math">
                    <m:r>
                      <a:rPr lang="en-US" altLang="zh-CN" sz="1900" b="1" i="1" dirty="0" smtClean="0">
                        <a:latin typeface="Cambria Math" panose="02040503050406030204" pitchFamily="18" charset="0"/>
                        <a:ea typeface="+mn-ea"/>
                      </a:rPr>
                      <m:t>𝒋</m:t>
                    </m:r>
                  </m:oMath>
                </a14:m>
                <a:r>
                  <a:rPr lang="zh-CN" altLang="en-US" sz="1900" b="1" dirty="0">
                    <a:latin typeface="+mn-lt"/>
                    <a:ea typeface="+mn-ea"/>
                  </a:rPr>
                  <a:t>，否则输出</a:t>
                </a:r>
                <a14:m>
                  <m:oMath xmlns:m="http://schemas.openxmlformats.org/officeDocument/2006/math">
                    <m:r>
                      <a:rPr lang="en-US" altLang="zh-CN" sz="1900" b="1" i="1" dirty="0" smtClean="0">
                        <a:latin typeface="Cambria Math" panose="02040503050406030204" pitchFamily="18" charset="0"/>
                        <a:ea typeface="+mn-ea"/>
                      </a:rPr>
                      <m:t>−</m:t>
                    </m:r>
                    <m:r>
                      <a:rPr lang="en-US" altLang="zh-CN" sz="1900" b="1" i="1" dirty="0" smtClean="0">
                        <a:latin typeface="Cambria Math" panose="02040503050406030204" pitchFamily="18" charset="0"/>
                        <a:ea typeface="+mn-ea"/>
                      </a:rPr>
                      <m:t>𝟏</m:t>
                    </m:r>
                  </m:oMath>
                </a14:m>
                <a:r>
                  <a:rPr lang="zh-CN" altLang="en-US" sz="1900" b="1" dirty="0">
                    <a:latin typeface="+mn-lt"/>
                    <a:ea typeface="+mn-ea"/>
                  </a:rPr>
                  <a:t>。 </a:t>
                </a:r>
                <a:endParaRPr lang="en-US" altLang="zh-CN" sz="1900" b="1" dirty="0">
                  <a:latin typeface="+mn-lt"/>
                  <a:ea typeface="+mn-ea"/>
                </a:endParaRPr>
              </a:p>
              <a:p>
                <a:pPr>
                  <a:lnSpc>
                    <a:spcPct val="130000"/>
                  </a:lnSpc>
                  <a:spcBef>
                    <a:spcPct val="20000"/>
                  </a:spcBef>
                  <a:buFont typeface="Arial" charset="0"/>
                </a:pPr>
                <a:r>
                  <a:rPr lang="en-US" altLang="zh-CN" sz="1900" b="1" dirty="0">
                    <a:latin typeface="+mn-lt"/>
                    <a:ea typeface="+mn-ea"/>
                  </a:rPr>
                  <a:t>int </a:t>
                </a:r>
                <a:r>
                  <a:rPr lang="en-US" altLang="zh-CN" sz="1900" b="1" dirty="0" err="1">
                    <a:latin typeface="+mn-lt"/>
                    <a:ea typeface="+mn-ea"/>
                  </a:rPr>
                  <a:t>binary_search</a:t>
                </a:r>
                <a:r>
                  <a:rPr lang="en-US" altLang="zh-CN" sz="1900" b="1" dirty="0">
                    <a:latin typeface="+mn-lt"/>
                    <a:ea typeface="+mn-ea"/>
                  </a:rPr>
                  <a:t>(int A[],int </a:t>
                </a:r>
                <a:r>
                  <a:rPr lang="en-US" altLang="zh-CN" sz="1900" b="1" dirty="0" err="1">
                    <a:latin typeface="+mn-lt"/>
                    <a:ea typeface="+mn-ea"/>
                  </a:rPr>
                  <a:t>n,int</a:t>
                </a:r>
                <a:r>
                  <a:rPr lang="en-US" altLang="zh-CN" sz="1900" b="1" dirty="0">
                    <a:latin typeface="+mn-lt"/>
                    <a:ea typeface="+mn-ea"/>
                  </a:rPr>
                  <a:t> x)</a:t>
                </a:r>
              </a:p>
              <a:p>
                <a:pPr>
                  <a:lnSpc>
                    <a:spcPct val="130000"/>
                  </a:lnSpc>
                  <a:spcBef>
                    <a:spcPct val="20000"/>
                  </a:spcBef>
                  <a:buFont typeface="Arial" charset="0"/>
                </a:pPr>
                <a:r>
                  <a:rPr lang="en-US" altLang="zh-CN" sz="1900" b="1" dirty="0">
                    <a:latin typeface="+mn-lt"/>
                    <a:ea typeface="+mn-ea"/>
                  </a:rPr>
                  <a:t>{    int </a:t>
                </a:r>
                <a:r>
                  <a:rPr lang="en-US" altLang="zh-CN" sz="1900" b="1" dirty="0" err="1">
                    <a:latin typeface="+mn-lt"/>
                    <a:ea typeface="+mn-ea"/>
                  </a:rPr>
                  <a:t>mid,low</a:t>
                </a:r>
                <a:r>
                  <a:rPr lang="en-US" altLang="zh-CN" sz="1900" b="1" dirty="0">
                    <a:latin typeface="+mn-lt"/>
                    <a:ea typeface="+mn-ea"/>
                  </a:rPr>
                  <a:t> = 0,high = n - 1,j = -1;</a:t>
                </a:r>
              </a:p>
              <a:p>
                <a:pPr>
                  <a:lnSpc>
                    <a:spcPct val="130000"/>
                  </a:lnSpc>
                  <a:spcBef>
                    <a:spcPct val="20000"/>
                  </a:spcBef>
                  <a:buFont typeface="Arial" charset="0"/>
                </a:pPr>
                <a:r>
                  <a:rPr lang="en-US" altLang="zh-CN" sz="1900" b="1" dirty="0">
                    <a:latin typeface="+mn-lt"/>
                    <a:ea typeface="+mn-ea"/>
                  </a:rPr>
                  <a:t>       while (low&lt;=high &amp;&amp; j&lt;0)</a:t>
                </a:r>
              </a:p>
              <a:p>
                <a:pPr>
                  <a:lnSpc>
                    <a:spcPct val="130000"/>
                  </a:lnSpc>
                  <a:spcBef>
                    <a:spcPct val="20000"/>
                  </a:spcBef>
                  <a:buFont typeface="Arial" charset="0"/>
                </a:pPr>
                <a:r>
                  <a:rPr lang="en-US" altLang="zh-CN" sz="1900" b="1" dirty="0">
                    <a:latin typeface="+mn-lt"/>
                    <a:ea typeface="+mn-ea"/>
                  </a:rPr>
                  <a:t>           {   mid = (low + high) / 2;</a:t>
                </a:r>
              </a:p>
              <a:p>
                <a:pPr>
                  <a:lnSpc>
                    <a:spcPct val="130000"/>
                  </a:lnSpc>
                  <a:spcBef>
                    <a:spcPct val="20000"/>
                  </a:spcBef>
                  <a:buFont typeface="Arial" charset="0"/>
                </a:pPr>
                <a:r>
                  <a:rPr lang="en-US" altLang="zh-CN" sz="1900" b="1" dirty="0">
                    <a:latin typeface="+mn-lt"/>
                    <a:ea typeface="+mn-ea"/>
                  </a:rPr>
                  <a:t>            if (x==A[mid]) j = mid;</a:t>
                </a:r>
              </a:p>
              <a:p>
                <a:pPr>
                  <a:lnSpc>
                    <a:spcPct val="130000"/>
                  </a:lnSpc>
                  <a:spcBef>
                    <a:spcPct val="20000"/>
                  </a:spcBef>
                  <a:buFont typeface="Arial" charset="0"/>
                </a:pPr>
                <a:r>
                  <a:rPr lang="en-US" altLang="zh-CN" sz="1900" b="1" dirty="0">
                    <a:latin typeface="+mn-lt"/>
                    <a:ea typeface="+mn-ea"/>
                  </a:rPr>
                  <a:t>                else if (x&lt;A[mid]) high = mid -1;</a:t>
                </a:r>
              </a:p>
              <a:p>
                <a:pPr>
                  <a:lnSpc>
                    <a:spcPct val="130000"/>
                  </a:lnSpc>
                  <a:spcBef>
                    <a:spcPct val="20000"/>
                  </a:spcBef>
                  <a:buFont typeface="Arial" charset="0"/>
                </a:pPr>
                <a:r>
                  <a:rPr lang="en-US" altLang="zh-CN" sz="1900" b="1" dirty="0">
                    <a:latin typeface="+mn-lt"/>
                    <a:ea typeface="+mn-ea"/>
                  </a:rPr>
                  <a:t>                else low = mid + 1;</a:t>
                </a:r>
              </a:p>
              <a:p>
                <a:pPr>
                  <a:lnSpc>
                    <a:spcPct val="130000"/>
                  </a:lnSpc>
                  <a:spcBef>
                    <a:spcPct val="20000"/>
                  </a:spcBef>
                  <a:buFont typeface="Arial" charset="0"/>
                </a:pPr>
                <a:r>
                  <a:rPr lang="en-US" altLang="zh-CN" sz="1900" b="1" dirty="0">
                    <a:latin typeface="+mn-lt"/>
                    <a:ea typeface="+mn-ea"/>
                  </a:rPr>
                  <a:t>       }</a:t>
                </a:r>
              </a:p>
              <a:p>
                <a:pPr>
                  <a:lnSpc>
                    <a:spcPct val="130000"/>
                  </a:lnSpc>
                  <a:spcBef>
                    <a:spcPct val="20000"/>
                  </a:spcBef>
                  <a:buFont typeface="Arial" charset="0"/>
                </a:pPr>
                <a:r>
                  <a:rPr lang="en-US" altLang="zh-CN" sz="1900" b="1" dirty="0">
                    <a:latin typeface="+mn-lt"/>
                    <a:ea typeface="+mn-ea"/>
                  </a:rPr>
                  <a:t>               return j;</a:t>
                </a:r>
              </a:p>
              <a:p>
                <a:pPr>
                  <a:lnSpc>
                    <a:spcPct val="130000"/>
                  </a:lnSpc>
                  <a:spcBef>
                    <a:spcPct val="20000"/>
                  </a:spcBef>
                  <a:buFont typeface="Arial" charset="0"/>
                </a:pPr>
                <a:r>
                  <a:rPr lang="en-US" altLang="zh-CN" sz="1900" b="1" dirty="0">
                    <a:latin typeface="+mn-lt"/>
                    <a:ea typeface="+mn-ea"/>
                  </a:rPr>
                  <a:t> }</a:t>
                </a:r>
                <a:endParaRPr lang="zh-CN" altLang="en-US" sz="1900" b="1" dirty="0">
                  <a:latin typeface="+mn-lt"/>
                  <a:ea typeface="+mn-ea"/>
                </a:endParaRPr>
              </a:p>
            </p:txBody>
          </p:sp>
        </mc:Choice>
        <mc:Fallback>
          <p:sp>
            <p:nvSpPr>
              <p:cNvPr id="7" name="文本框 6">
                <a:extLst>
                  <a:ext uri="{FF2B5EF4-FFF2-40B4-BE49-F238E27FC236}">
                    <a16:creationId xmlns:a16="http://schemas.microsoft.com/office/drawing/2014/main" id="{E67B5597-341E-4798-9BDE-DF392B5D1B04}"/>
                  </a:ext>
                </a:extLst>
              </p:cNvPr>
              <p:cNvSpPr txBox="1">
                <a:spLocks noRot="1" noChangeAspect="1" noMove="1" noResize="1" noEditPoints="1" noAdjustHandles="1" noChangeArrowheads="1" noChangeShapeType="1" noTextEdit="1"/>
              </p:cNvSpPr>
              <p:nvPr/>
            </p:nvSpPr>
            <p:spPr>
              <a:xfrm>
                <a:off x="197768" y="188640"/>
                <a:ext cx="8748464" cy="5843266"/>
              </a:xfrm>
              <a:prstGeom prst="rect">
                <a:avLst/>
              </a:prstGeom>
              <a:blipFill>
                <a:blip r:embed="rId2"/>
                <a:stretch>
                  <a:fillRect l="-62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138614440"/>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61764" y="332656"/>
            <a:ext cx="8820472" cy="1143000"/>
          </a:xfrm>
        </p:spPr>
        <p:txBody>
          <a:bodyPr/>
          <a:lstStyle/>
          <a:p>
            <a:r>
              <a:rPr lang="en-US" altLang="zh-CN" dirty="0"/>
              <a:t>1.4 NP</a:t>
            </a:r>
            <a:r>
              <a:rPr lang="zh-CN" altLang="en-US" dirty="0"/>
              <a:t>类问题</a:t>
            </a:r>
          </a:p>
        </p:txBody>
      </p:sp>
      <p:sp>
        <p:nvSpPr>
          <p:cNvPr id="6" name="文本框 5">
            <a:extLst>
              <a:ext uri="{FF2B5EF4-FFF2-40B4-BE49-F238E27FC236}">
                <a16:creationId xmlns:a16="http://schemas.microsoft.com/office/drawing/2014/main" id="{BAAB97A3-F7B8-40BE-9CC5-664F3B8D371E}"/>
              </a:ext>
            </a:extLst>
          </p:cNvPr>
          <p:cNvSpPr txBox="1"/>
          <p:nvPr/>
        </p:nvSpPr>
        <p:spPr>
          <a:xfrm>
            <a:off x="161764" y="1500010"/>
            <a:ext cx="8820472" cy="4355038"/>
          </a:xfrm>
          <a:prstGeom prst="rect">
            <a:avLst/>
          </a:prstGeom>
          <a:noFill/>
        </p:spPr>
        <p:txBody>
          <a:bodyPr wrap="square">
            <a:spAutoFit/>
          </a:bodyPr>
          <a:lstStyle/>
          <a:p>
            <a:pPr>
              <a:lnSpc>
                <a:spcPct val="130000"/>
              </a:lnSpc>
              <a:spcBef>
                <a:spcPct val="20000"/>
              </a:spcBef>
              <a:buFont typeface="Arial" charset="0"/>
            </a:pPr>
            <a:r>
              <a:rPr lang="zh-CN" altLang="en-US" sz="1900" b="1" dirty="0">
                <a:latin typeface="+mn-lt"/>
                <a:ea typeface="+mn-ea"/>
              </a:rPr>
              <a:t>现在来回顾表 </a:t>
            </a:r>
            <a:r>
              <a:rPr lang="en-US" altLang="zh-CN" sz="1900" b="1" dirty="0">
                <a:latin typeface="+mn-lt"/>
                <a:ea typeface="+mn-ea"/>
              </a:rPr>
              <a:t>1.4 </a:t>
            </a:r>
            <a:r>
              <a:rPr lang="zh-CN" altLang="en-US" sz="1900" b="1" dirty="0">
                <a:latin typeface="+mn-lt"/>
                <a:ea typeface="+mn-ea"/>
              </a:rPr>
              <a:t>列出的计算机速度提高后，不同算法复杂度求解规模的扩大情况。从表</a:t>
            </a:r>
            <a:r>
              <a:rPr lang="en-US" altLang="zh-CN" sz="1900" b="1" dirty="0">
                <a:latin typeface="+mn-lt"/>
                <a:ea typeface="+mn-ea"/>
              </a:rPr>
              <a:t>1.4 </a:t>
            </a:r>
            <a:r>
              <a:rPr lang="zh-CN" altLang="en-US" sz="1900" b="1" dirty="0">
                <a:latin typeface="+mn-lt"/>
                <a:ea typeface="+mn-ea"/>
              </a:rPr>
              <a:t>可以看出，算法 </a:t>
            </a:r>
            <a:r>
              <a:rPr lang="en-US" altLang="zh-CN" sz="1900" b="1" dirty="0">
                <a:latin typeface="+mn-lt"/>
                <a:ea typeface="+mn-ea"/>
              </a:rPr>
              <a:t>A1</a:t>
            </a:r>
            <a:r>
              <a:rPr lang="zh-CN" altLang="en-US" sz="1900" b="1" dirty="0">
                <a:latin typeface="+mn-lt"/>
                <a:ea typeface="+mn-ea"/>
              </a:rPr>
              <a:t>、</a:t>
            </a:r>
            <a:r>
              <a:rPr lang="en-US" altLang="zh-CN" sz="1900" b="1" dirty="0">
                <a:latin typeface="+mn-lt"/>
                <a:ea typeface="+mn-ea"/>
              </a:rPr>
              <a:t>A2</a:t>
            </a:r>
            <a:r>
              <a:rPr lang="zh-CN" altLang="en-US" sz="1900" b="1" dirty="0">
                <a:latin typeface="+mn-lt"/>
                <a:ea typeface="+mn-ea"/>
              </a:rPr>
              <a:t>、</a:t>
            </a:r>
            <a:r>
              <a:rPr lang="en-US" altLang="zh-CN" sz="1900" b="1" dirty="0">
                <a:latin typeface="+mn-lt"/>
                <a:ea typeface="+mn-ea"/>
              </a:rPr>
              <a:t>A3</a:t>
            </a:r>
            <a:r>
              <a:rPr lang="zh-CN" altLang="en-US" sz="1900" b="1" dirty="0">
                <a:latin typeface="+mn-lt"/>
                <a:ea typeface="+mn-ea"/>
              </a:rPr>
              <a:t>、</a:t>
            </a:r>
            <a:r>
              <a:rPr lang="en-US" altLang="zh-CN" sz="1900" b="1" dirty="0">
                <a:latin typeface="+mn-lt"/>
                <a:ea typeface="+mn-ea"/>
              </a:rPr>
              <a:t>A4</a:t>
            </a:r>
            <a:r>
              <a:rPr lang="zh-CN" altLang="en-US" sz="1900" b="1" dirty="0">
                <a:latin typeface="+mn-lt"/>
                <a:ea typeface="+mn-ea"/>
              </a:rPr>
              <a:t>，问题的规模 </a:t>
            </a:r>
            <a:r>
              <a:rPr lang="en-US" altLang="zh-CN" sz="1900" b="1" dirty="0">
                <a:latin typeface="+mn-lt"/>
                <a:ea typeface="+mn-ea"/>
              </a:rPr>
              <a:t>n </a:t>
            </a:r>
            <a:r>
              <a:rPr lang="zh-CN" altLang="en-US" sz="1900" b="1" dirty="0">
                <a:latin typeface="+mn-lt"/>
                <a:ea typeface="+mn-ea"/>
              </a:rPr>
              <a:t>出现在时间复杂度的底数位置上，随着计算机速度的提高，可使解题规模常数倍数增加，我们称之为</a:t>
            </a:r>
            <a:r>
              <a:rPr lang="zh-CN" altLang="en-US" sz="1900" b="1" dirty="0">
                <a:solidFill>
                  <a:srgbClr val="FF0000"/>
                </a:solidFill>
                <a:latin typeface="+mn-lt"/>
                <a:ea typeface="+mn-ea"/>
              </a:rPr>
              <a:t>多项式时间算法</a:t>
            </a:r>
            <a:r>
              <a:rPr lang="zh-CN" altLang="en-US" sz="1900" b="1" dirty="0">
                <a:latin typeface="+mn-lt"/>
                <a:ea typeface="+mn-ea"/>
              </a:rPr>
              <a:t>。算法 </a:t>
            </a:r>
            <a:r>
              <a:rPr lang="en-US" altLang="zh-CN" sz="1900" b="1" dirty="0">
                <a:latin typeface="+mn-lt"/>
                <a:ea typeface="+mn-ea"/>
              </a:rPr>
              <a:t>A5</a:t>
            </a:r>
            <a:r>
              <a:rPr lang="zh-CN" altLang="en-US" sz="1900" b="1" dirty="0">
                <a:latin typeface="+mn-lt"/>
                <a:ea typeface="+mn-ea"/>
              </a:rPr>
              <a:t>和算法</a:t>
            </a:r>
            <a:r>
              <a:rPr lang="en-US" altLang="zh-CN" sz="1900" b="1" dirty="0">
                <a:latin typeface="+mn-lt"/>
                <a:ea typeface="+mn-ea"/>
              </a:rPr>
              <a:t>A6</a:t>
            </a:r>
            <a:r>
              <a:rPr lang="zh-CN" altLang="en-US" sz="1900" b="1" dirty="0">
                <a:latin typeface="+mn-lt"/>
                <a:ea typeface="+mn-ea"/>
              </a:rPr>
              <a:t>，随着计算机速度的提高，不能扩大求解规模，我们称之为</a:t>
            </a:r>
            <a:r>
              <a:rPr lang="zh-CN" altLang="en-US" sz="1900" b="1" dirty="0">
                <a:solidFill>
                  <a:srgbClr val="FF0000"/>
                </a:solidFill>
                <a:latin typeface="+mn-lt"/>
                <a:ea typeface="+mn-ea"/>
              </a:rPr>
              <a:t>指数时间算法</a:t>
            </a:r>
            <a:r>
              <a:rPr lang="zh-CN" altLang="en-US" sz="1900" b="1" dirty="0">
                <a:latin typeface="+mn-lt"/>
                <a:ea typeface="+mn-ea"/>
              </a:rPr>
              <a:t>。一般把能够用多项式时间算法来求解的问题称为 </a:t>
            </a:r>
            <a:r>
              <a:rPr lang="en-US" altLang="zh-CN" sz="1900" b="1" dirty="0">
                <a:solidFill>
                  <a:srgbClr val="FF0000"/>
                </a:solidFill>
                <a:latin typeface="+mn-lt"/>
                <a:ea typeface="+mn-ea"/>
              </a:rPr>
              <a:t>P </a:t>
            </a:r>
            <a:r>
              <a:rPr lang="zh-CN" altLang="en-US" sz="1900" b="1" dirty="0">
                <a:solidFill>
                  <a:srgbClr val="FF0000"/>
                </a:solidFill>
                <a:latin typeface="+mn-lt"/>
                <a:ea typeface="+mn-ea"/>
              </a:rPr>
              <a:t>类问题（</a:t>
            </a:r>
            <a:r>
              <a:rPr lang="en-US" altLang="zh-CN" sz="1900" b="1" dirty="0">
                <a:solidFill>
                  <a:srgbClr val="FF0000"/>
                </a:solidFill>
                <a:latin typeface="+mn-lt"/>
                <a:ea typeface="+mn-ea"/>
              </a:rPr>
              <a:t>Polynomial Problem</a:t>
            </a:r>
            <a:r>
              <a:rPr lang="zh-CN" altLang="en-US" sz="1900" b="1" dirty="0">
                <a:solidFill>
                  <a:srgbClr val="FF0000"/>
                </a:solidFill>
                <a:latin typeface="+mn-lt"/>
                <a:ea typeface="+mn-ea"/>
              </a:rPr>
              <a:t>，多项式问题）</a:t>
            </a:r>
            <a:r>
              <a:rPr lang="zh-CN" altLang="en-US" sz="1900" b="1" dirty="0">
                <a:latin typeface="+mn-lt"/>
                <a:ea typeface="+mn-ea"/>
              </a:rPr>
              <a:t>；而用多项式时间算法求解的可能性非常微小，但是对于任何答案都能在多项式时间内验证该答案是否正确的问题称为 </a:t>
            </a:r>
            <a:r>
              <a:rPr lang="en-US" altLang="zh-CN" sz="1900" b="1" dirty="0">
                <a:solidFill>
                  <a:srgbClr val="FF0000"/>
                </a:solidFill>
                <a:latin typeface="+mn-lt"/>
                <a:ea typeface="+mn-ea"/>
              </a:rPr>
              <a:t>NP </a:t>
            </a:r>
            <a:r>
              <a:rPr lang="zh-CN" altLang="en-US" sz="1900" b="1" dirty="0">
                <a:solidFill>
                  <a:srgbClr val="FF0000"/>
                </a:solidFill>
                <a:latin typeface="+mn-lt"/>
                <a:ea typeface="+mn-ea"/>
              </a:rPr>
              <a:t>类问题（</a:t>
            </a:r>
            <a:r>
              <a:rPr lang="en-US" altLang="zh-CN" sz="1900" b="1" dirty="0">
                <a:solidFill>
                  <a:srgbClr val="FF0000"/>
                </a:solidFill>
                <a:latin typeface="+mn-lt"/>
                <a:ea typeface="+mn-ea"/>
              </a:rPr>
              <a:t>Non-deterministic Polynomial Problem</a:t>
            </a:r>
            <a:r>
              <a:rPr lang="zh-CN" altLang="en-US" sz="1900" b="1" dirty="0">
                <a:solidFill>
                  <a:srgbClr val="FF0000"/>
                </a:solidFill>
                <a:latin typeface="+mn-lt"/>
                <a:ea typeface="+mn-ea"/>
              </a:rPr>
              <a:t>，非确定性多项式问题）</a:t>
            </a:r>
            <a:r>
              <a:rPr lang="zh-CN" altLang="en-US" sz="1900" b="1" dirty="0">
                <a:latin typeface="+mn-lt"/>
                <a:ea typeface="+mn-ea"/>
              </a:rPr>
              <a:t>。</a:t>
            </a:r>
            <a:endParaRPr lang="en-US" altLang="zh-CN" sz="1900" b="1" dirty="0">
              <a:latin typeface="+mn-lt"/>
              <a:ea typeface="+mn-ea"/>
            </a:endParaRPr>
          </a:p>
          <a:p>
            <a:pPr>
              <a:lnSpc>
                <a:spcPct val="130000"/>
              </a:lnSpc>
              <a:spcBef>
                <a:spcPct val="20000"/>
              </a:spcBef>
              <a:buFont typeface="Arial" charset="0"/>
            </a:pPr>
            <a:endParaRPr lang="en-US" altLang="zh-CN" sz="1900" b="1" dirty="0">
              <a:latin typeface="+mn-lt"/>
              <a:ea typeface="+mn-ea"/>
            </a:endParaRPr>
          </a:p>
          <a:p>
            <a:pPr>
              <a:lnSpc>
                <a:spcPct val="130000"/>
              </a:lnSpc>
              <a:spcBef>
                <a:spcPct val="20000"/>
              </a:spcBef>
              <a:buFont typeface="Arial" charset="0"/>
            </a:pPr>
            <a:r>
              <a:rPr lang="zh-CN" altLang="en-US" sz="1900" b="1" dirty="0">
                <a:latin typeface="+mn-lt"/>
                <a:ea typeface="+mn-ea"/>
              </a:rPr>
              <a:t>因此，</a:t>
            </a:r>
            <a:r>
              <a:rPr lang="en-US" altLang="zh-CN" sz="1900" b="1" dirty="0">
                <a:solidFill>
                  <a:srgbClr val="FF0000"/>
                </a:solidFill>
                <a:latin typeface="+mn-lt"/>
                <a:ea typeface="+mn-ea"/>
              </a:rPr>
              <a:t>P</a:t>
            </a:r>
            <a:r>
              <a:rPr lang="zh-CN" altLang="en-US" sz="1900" b="1" dirty="0">
                <a:solidFill>
                  <a:srgbClr val="FF0000"/>
                </a:solidFill>
                <a:latin typeface="+mn-lt"/>
                <a:ea typeface="+mn-ea"/>
              </a:rPr>
              <a:t>类问题是 </a:t>
            </a:r>
            <a:r>
              <a:rPr lang="en-US" altLang="zh-CN" sz="1900" b="1" dirty="0">
                <a:solidFill>
                  <a:srgbClr val="FF0000"/>
                </a:solidFill>
                <a:latin typeface="+mn-lt"/>
                <a:ea typeface="+mn-ea"/>
              </a:rPr>
              <a:t>NP </a:t>
            </a:r>
            <a:r>
              <a:rPr lang="zh-CN" altLang="en-US" sz="1900" b="1" dirty="0">
                <a:solidFill>
                  <a:srgbClr val="FF0000"/>
                </a:solidFill>
                <a:latin typeface="+mn-lt"/>
                <a:ea typeface="+mn-ea"/>
              </a:rPr>
              <a:t>问题的子集</a:t>
            </a:r>
            <a:r>
              <a:rPr lang="zh-CN" altLang="en-US" sz="1900" b="1" dirty="0">
                <a:latin typeface="+mn-lt"/>
                <a:ea typeface="+mn-ea"/>
              </a:rPr>
              <a:t>，因为存在多项式时间解法的问题，总能在多项式时间内验证它。前面我们所举的例子里的货郎担问题就是一个 </a:t>
            </a:r>
            <a:r>
              <a:rPr lang="en-US" altLang="zh-CN" sz="1900" b="1" dirty="0">
                <a:latin typeface="+mn-lt"/>
                <a:ea typeface="+mn-ea"/>
              </a:rPr>
              <a:t>NP </a:t>
            </a:r>
            <a:r>
              <a:rPr lang="zh-CN" altLang="en-US" sz="1900" b="1" dirty="0">
                <a:latin typeface="+mn-lt"/>
                <a:ea typeface="+mn-ea"/>
              </a:rPr>
              <a:t>类问题。</a:t>
            </a:r>
          </a:p>
        </p:txBody>
      </p:sp>
    </p:spTree>
    <p:extLst>
      <p:ext uri="{BB962C8B-B14F-4D97-AF65-F5344CB8AC3E}">
        <p14:creationId xmlns:p14="http://schemas.microsoft.com/office/powerpoint/2010/main" val="132254693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标题 1"/>
          <p:cNvSpPr>
            <a:spLocks noGrp="1"/>
          </p:cNvSpPr>
          <p:nvPr>
            <p:ph type="title"/>
          </p:nvPr>
        </p:nvSpPr>
        <p:spPr/>
        <p:txBody>
          <a:bodyPr/>
          <a:lstStyle/>
          <a:p>
            <a:r>
              <a:rPr lang="zh-CN" altLang="en-US" b="1" dirty="0"/>
              <a:t>作业</a:t>
            </a:r>
          </a:p>
        </p:txBody>
      </p:sp>
      <p:sp>
        <p:nvSpPr>
          <p:cNvPr id="51203" name="内容占位符 2"/>
          <p:cNvSpPr>
            <a:spLocks noGrp="1"/>
          </p:cNvSpPr>
          <p:nvPr>
            <p:ph idx="1"/>
          </p:nvPr>
        </p:nvSpPr>
        <p:spPr>
          <a:xfrm>
            <a:off x="89756" y="1411006"/>
            <a:ext cx="8964488" cy="5256584"/>
          </a:xfrm>
        </p:spPr>
        <p:txBody>
          <a:bodyPr/>
          <a:lstStyle/>
          <a:p>
            <a:pPr algn="just" eaLnBrk="1">
              <a:buFont typeface="Wingdings" pitchFamily="2" charset="2"/>
              <a:buChar char="ü"/>
            </a:pPr>
            <a:r>
              <a:rPr lang="zh-CN" altLang="en-US" sz="2400" dirty="0"/>
              <a:t>按照渐进阶从低到高的顺序排列下列表达式</a:t>
            </a:r>
            <a:r>
              <a:rPr lang="en-US" altLang="zh-CN" sz="2400" dirty="0"/>
              <a:t>: 16</a:t>
            </a:r>
            <a:r>
              <a:rPr lang="en-GB" altLang="zh-CN" sz="2400" dirty="0"/>
              <a:t>n</a:t>
            </a:r>
            <a:r>
              <a:rPr lang="en-GB" altLang="zh-CN" sz="2400" baseline="30000" dirty="0"/>
              <a:t>2</a:t>
            </a:r>
            <a:r>
              <a:rPr lang="en-GB" altLang="zh-CN" sz="2400" dirty="0"/>
              <a:t>, </a:t>
            </a:r>
            <a:r>
              <a:rPr lang="en-GB" altLang="zh-CN" sz="2400" dirty="0" err="1"/>
              <a:t>logn</a:t>
            </a:r>
            <a:r>
              <a:rPr lang="en-GB" altLang="zh-CN" sz="2400" dirty="0"/>
              <a:t>, 3</a:t>
            </a:r>
            <a:r>
              <a:rPr lang="en-GB" altLang="zh-CN" sz="2400" baseline="30000" dirty="0"/>
              <a:t>n</a:t>
            </a:r>
            <a:r>
              <a:rPr lang="en-GB" altLang="zh-CN" sz="2400" dirty="0"/>
              <a:t>, 10n, n</a:t>
            </a:r>
            <a:r>
              <a:rPr lang="en-GB" altLang="zh-CN" sz="2400" baseline="30000" dirty="0"/>
              <a:t>2/3</a:t>
            </a:r>
            <a:endParaRPr lang="en-US" altLang="zh-CN" sz="2400" dirty="0"/>
          </a:p>
          <a:p>
            <a:pPr algn="just" eaLnBrk="1">
              <a:spcBef>
                <a:spcPct val="0"/>
              </a:spcBef>
              <a:buFont typeface="Wingdings" pitchFamily="2" charset="2"/>
              <a:buChar char="ü"/>
            </a:pPr>
            <a:r>
              <a:rPr lang="zh-CN" altLang="zh-CN" sz="2400" dirty="0"/>
              <a:t>假设某算法</a:t>
            </a:r>
            <a:r>
              <a:rPr lang="zh-CN" altLang="en-US" sz="2400" dirty="0"/>
              <a:t>在输入规模为 </a:t>
            </a:r>
            <a:r>
              <a:rPr lang="en-US" altLang="zh-CN" sz="2400" dirty="0"/>
              <a:t>n </a:t>
            </a:r>
            <a:r>
              <a:rPr lang="zh-CN" altLang="en-US" sz="2400" dirty="0"/>
              <a:t>时</a:t>
            </a:r>
            <a:r>
              <a:rPr lang="zh-CN" altLang="zh-CN" sz="2400" dirty="0"/>
              <a:t>计算时间为</a:t>
            </a:r>
            <a:r>
              <a:rPr lang="en-US" altLang="zh-CN" sz="2400" dirty="0"/>
              <a:t>T</a:t>
            </a:r>
            <a:r>
              <a:rPr lang="zh-CN" altLang="zh-CN" sz="2400" dirty="0"/>
              <a:t>（</a:t>
            </a:r>
            <a:r>
              <a:rPr lang="en-US" altLang="zh-CN" sz="2400" dirty="0"/>
              <a:t>n</a:t>
            </a:r>
            <a:r>
              <a:rPr lang="zh-CN" altLang="zh-CN" sz="2400" dirty="0"/>
              <a:t>）</a:t>
            </a:r>
            <a:r>
              <a:rPr lang="en-US" altLang="zh-CN" sz="2400" dirty="0"/>
              <a:t>=3</a:t>
            </a:r>
            <a:r>
              <a:rPr lang="en-US" altLang="zh-CN" sz="2400" dirty="0">
                <a:sym typeface="Symbol"/>
              </a:rPr>
              <a:t></a:t>
            </a:r>
            <a:r>
              <a:rPr lang="en-US" altLang="zh-CN" sz="2400" dirty="0"/>
              <a:t>2</a:t>
            </a:r>
            <a:r>
              <a:rPr lang="en-US" altLang="zh-CN" sz="2400" baseline="30000" dirty="0"/>
              <a:t>n</a:t>
            </a:r>
            <a:r>
              <a:rPr lang="zh-CN" altLang="zh-CN" sz="2400" dirty="0"/>
              <a:t>，在某台计算机上实现并完成该算法的时间为</a:t>
            </a:r>
            <a:r>
              <a:rPr lang="en-US" altLang="zh-CN" sz="2400" dirty="0"/>
              <a:t>t</a:t>
            </a:r>
            <a:r>
              <a:rPr lang="zh-CN" altLang="zh-CN" sz="2400" dirty="0"/>
              <a:t>秒。</a:t>
            </a:r>
            <a:endParaRPr lang="en-US" altLang="zh-CN" sz="2400" dirty="0"/>
          </a:p>
          <a:p>
            <a:pPr lvl="1" algn="just" eaLnBrk="1"/>
            <a:r>
              <a:rPr lang="en-US" altLang="zh-CN" sz="2400" dirty="0"/>
              <a:t>(1)</a:t>
            </a:r>
            <a:r>
              <a:rPr lang="zh-CN" altLang="zh-CN" sz="2400" dirty="0"/>
              <a:t>现有另一台计算机，其运行速度为第一台的</a:t>
            </a:r>
            <a:r>
              <a:rPr lang="en-US" altLang="zh-CN" sz="2400" dirty="0"/>
              <a:t>64</a:t>
            </a:r>
            <a:r>
              <a:rPr lang="zh-CN" altLang="zh-CN" sz="2400" dirty="0"/>
              <a:t>倍，</a:t>
            </a:r>
            <a:r>
              <a:rPr lang="zh-CN" altLang="en-US" sz="2400" dirty="0"/>
              <a:t>那么在这台 新机器上用同一算法在 </a:t>
            </a:r>
            <a:r>
              <a:rPr lang="en-US" altLang="zh-CN" sz="2400" dirty="0"/>
              <a:t>t </a:t>
            </a:r>
            <a:r>
              <a:rPr lang="zh-CN" altLang="en-US" sz="2400" dirty="0"/>
              <a:t>秒内能解输入规模为多大的问题？</a:t>
            </a:r>
            <a:r>
              <a:rPr lang="zh-CN" altLang="zh-CN" sz="2400" dirty="0"/>
              <a:t> </a:t>
            </a:r>
            <a:endParaRPr lang="en-US" altLang="zh-CN" sz="2400" dirty="0"/>
          </a:p>
          <a:p>
            <a:pPr lvl="1" algn="just" eaLnBrk="1"/>
            <a:r>
              <a:rPr lang="en-US" altLang="zh-CN" sz="2400" dirty="0"/>
              <a:t>(2)</a:t>
            </a:r>
            <a:r>
              <a:rPr lang="zh-CN" altLang="en-US" sz="2400" dirty="0"/>
              <a:t>若上述算法的计算时间改进为 </a:t>
            </a:r>
            <a:r>
              <a:rPr lang="en-US" altLang="zh-CN" sz="2400" dirty="0"/>
              <a:t>T(n)= n</a:t>
            </a:r>
            <a:r>
              <a:rPr lang="en-US" altLang="zh-CN" sz="2400" baseline="30000" dirty="0"/>
              <a:t>2 </a:t>
            </a:r>
            <a:r>
              <a:rPr lang="zh-CN" altLang="en-US" sz="2400" dirty="0"/>
              <a:t>，其余条件不变，则在新机器上用 </a:t>
            </a:r>
            <a:r>
              <a:rPr lang="en-US" altLang="zh-CN" sz="2400" dirty="0"/>
              <a:t>t </a:t>
            </a:r>
            <a:r>
              <a:rPr lang="zh-CN" altLang="en-US" sz="2400" dirty="0"/>
              <a:t>秒时间能解输入规模多大的问题？ </a:t>
            </a:r>
            <a:endParaRPr lang="en-US" altLang="zh-CN" sz="2400" dirty="0"/>
          </a:p>
          <a:p>
            <a:pPr lvl="1" algn="just" eaLnBrk="1"/>
            <a:r>
              <a:rPr lang="en-US" altLang="zh-CN" sz="2400" dirty="0"/>
              <a:t>(3)</a:t>
            </a:r>
            <a:r>
              <a:rPr lang="zh-CN" altLang="zh-CN" sz="2400" dirty="0"/>
              <a:t>如果为</a:t>
            </a:r>
            <a:r>
              <a:rPr lang="en-US" altLang="zh-CN" sz="2400" dirty="0"/>
              <a:t>T</a:t>
            </a:r>
            <a:r>
              <a:rPr lang="zh-CN" altLang="zh-CN" sz="2400" dirty="0"/>
              <a:t>（</a:t>
            </a:r>
            <a:r>
              <a:rPr lang="en-US" altLang="zh-CN" sz="2400" dirty="0"/>
              <a:t>n</a:t>
            </a:r>
            <a:r>
              <a:rPr lang="zh-CN" altLang="zh-CN" sz="2400" dirty="0"/>
              <a:t>）</a:t>
            </a:r>
            <a:r>
              <a:rPr lang="en-US" altLang="zh-CN" sz="2400" dirty="0"/>
              <a:t>=8</a:t>
            </a:r>
            <a:r>
              <a:rPr lang="zh-CN" altLang="zh-CN" sz="2400" dirty="0"/>
              <a:t>，其余条件不变，则在新机器上用</a:t>
            </a:r>
            <a:r>
              <a:rPr lang="en-US" altLang="zh-CN" sz="2400" dirty="0"/>
              <a:t>t</a:t>
            </a:r>
            <a:r>
              <a:rPr lang="zh-CN" altLang="zh-CN" sz="2400" dirty="0"/>
              <a:t>秒时间能解输入规模为多大的问题？</a:t>
            </a:r>
            <a:endParaRPr lang="en-US" altLang="zh-CN" sz="2400" dirty="0"/>
          </a:p>
          <a:p>
            <a:pPr algn="just" eaLnBrk="1"/>
            <a:endParaRPr lang="zh-CN" altLang="en-US" sz="2400" b="0" dirty="0"/>
          </a:p>
        </p:txBody>
      </p:sp>
    </p:spTree>
    <p:extLst>
      <p:ext uri="{BB962C8B-B14F-4D97-AF65-F5344CB8AC3E}">
        <p14:creationId xmlns:p14="http://schemas.microsoft.com/office/powerpoint/2010/main" val="400800364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标题 1"/>
          <p:cNvSpPr>
            <a:spLocks noGrp="1"/>
          </p:cNvSpPr>
          <p:nvPr>
            <p:ph type="title"/>
          </p:nvPr>
        </p:nvSpPr>
        <p:spPr/>
        <p:txBody>
          <a:bodyPr/>
          <a:lstStyle/>
          <a:p>
            <a:r>
              <a:rPr lang="zh-CN" altLang="en-US" b="1" dirty="0"/>
              <a:t>作业</a:t>
            </a:r>
          </a:p>
        </p:txBody>
      </p:sp>
      <p:sp>
        <p:nvSpPr>
          <p:cNvPr id="51203" name="内容占位符 2"/>
          <p:cNvSpPr>
            <a:spLocks noGrp="1"/>
          </p:cNvSpPr>
          <p:nvPr>
            <p:ph idx="1"/>
          </p:nvPr>
        </p:nvSpPr>
        <p:spPr>
          <a:xfrm>
            <a:off x="457200" y="1166018"/>
            <a:ext cx="8229600" cy="4525963"/>
          </a:xfrm>
        </p:spPr>
        <p:txBody>
          <a:bodyPr/>
          <a:lstStyle/>
          <a:p>
            <a:pPr algn="just" eaLnBrk="1">
              <a:buFont typeface="Wingdings" pitchFamily="2" charset="2"/>
              <a:buChar char="ü"/>
            </a:pPr>
            <a:endParaRPr lang="en-US" altLang="zh-CN" sz="2400" b="0" dirty="0"/>
          </a:p>
          <a:p>
            <a:pPr algn="just" eaLnBrk="1">
              <a:buFont typeface="Wingdings" pitchFamily="2" charset="2"/>
              <a:buChar char="ü"/>
            </a:pPr>
            <a:r>
              <a:rPr lang="en-US" altLang="zh-CN" sz="2400" dirty="0"/>
              <a:t>A </a:t>
            </a:r>
            <a:r>
              <a:rPr lang="zh-CN" altLang="en-US" sz="2400" dirty="0"/>
              <a:t>公司的处理器运行速度为 </a:t>
            </a:r>
            <a:r>
              <a:rPr lang="en-US" altLang="zh-CN" sz="2400" dirty="0"/>
              <a:t>B </a:t>
            </a:r>
            <a:r>
              <a:rPr lang="zh-CN" altLang="en-US" sz="2400" dirty="0"/>
              <a:t>公司同类产品的 </a:t>
            </a:r>
            <a:r>
              <a:rPr lang="en-US" altLang="zh-CN" sz="2400" dirty="0"/>
              <a:t>729 </a:t>
            </a:r>
            <a:r>
              <a:rPr lang="zh-CN" altLang="en-US" sz="2400" dirty="0"/>
              <a:t>倍。对于计算复杂度分别为 </a:t>
            </a:r>
            <a:r>
              <a:rPr lang="en-US" altLang="zh-CN" sz="2400" dirty="0"/>
              <a:t>n</a:t>
            </a:r>
            <a:r>
              <a:rPr lang="zh-CN" altLang="zh-CN" sz="2400" dirty="0"/>
              <a:t>，</a:t>
            </a:r>
            <a:r>
              <a:rPr lang="en-US" altLang="zh-CN" sz="2400" dirty="0"/>
              <a:t>n</a:t>
            </a:r>
            <a:r>
              <a:rPr lang="en-US" altLang="zh-CN" sz="2400" baseline="30000" dirty="0"/>
              <a:t>2</a:t>
            </a:r>
            <a:r>
              <a:rPr lang="zh-CN" altLang="zh-CN" sz="2400" dirty="0"/>
              <a:t>，</a:t>
            </a:r>
            <a:r>
              <a:rPr lang="en-US" altLang="zh-CN" sz="2400" dirty="0"/>
              <a:t>n</a:t>
            </a:r>
            <a:r>
              <a:rPr lang="en-US" altLang="zh-CN" sz="2400" baseline="30000" dirty="0"/>
              <a:t>3</a:t>
            </a:r>
            <a:r>
              <a:rPr lang="zh-CN" altLang="en-US" sz="2400" dirty="0"/>
              <a:t>和 </a:t>
            </a:r>
            <a:r>
              <a:rPr lang="en-US" altLang="zh-CN" sz="2400" dirty="0"/>
              <a:t>n!</a:t>
            </a:r>
            <a:r>
              <a:rPr lang="zh-CN" altLang="en-US" sz="2400" dirty="0"/>
              <a:t>的各算法，若用 </a:t>
            </a:r>
            <a:r>
              <a:rPr lang="en-US" altLang="zh-CN" sz="2400" dirty="0"/>
              <a:t>B </a:t>
            </a:r>
            <a:r>
              <a:rPr lang="zh-CN" altLang="en-US" sz="2400" dirty="0"/>
              <a:t>公司的计算机在 </a:t>
            </a:r>
            <a:r>
              <a:rPr lang="en-US" altLang="zh-CN" sz="2400" dirty="0"/>
              <a:t>1 </a:t>
            </a:r>
            <a:r>
              <a:rPr lang="zh-CN" altLang="en-US" sz="2400" dirty="0"/>
              <a:t>小时内能解决输入规模为 </a:t>
            </a:r>
            <a:r>
              <a:rPr lang="en-US" altLang="zh-CN" sz="2400" dirty="0"/>
              <a:t>n </a:t>
            </a:r>
            <a:r>
              <a:rPr lang="zh-CN" altLang="en-US" sz="2400" dirty="0"/>
              <a:t>的问题，问用 </a:t>
            </a:r>
            <a:r>
              <a:rPr lang="en-US" altLang="zh-CN" sz="2400" dirty="0"/>
              <a:t>A </a:t>
            </a:r>
            <a:r>
              <a:rPr lang="zh-CN" altLang="en-US" sz="2400" dirty="0"/>
              <a:t>公司 的计算机在 </a:t>
            </a:r>
            <a:r>
              <a:rPr lang="en-US" altLang="zh-CN" sz="2400" dirty="0"/>
              <a:t>1 </a:t>
            </a:r>
            <a:r>
              <a:rPr lang="zh-CN" altLang="en-US" sz="2400" dirty="0"/>
              <a:t>小时内分别能解输入规模多大的问题？</a:t>
            </a:r>
            <a:endParaRPr lang="en-US" altLang="zh-CN" sz="2400" dirty="0"/>
          </a:p>
        </p:txBody>
      </p:sp>
    </p:spTree>
    <p:extLst>
      <p:ext uri="{BB962C8B-B14F-4D97-AF65-F5344CB8AC3E}">
        <p14:creationId xmlns:p14="http://schemas.microsoft.com/office/powerpoint/2010/main" val="2227596313"/>
      </p:ext>
    </p:extLst>
  </p:cSld>
  <p:clrMapOvr>
    <a:masterClrMapping/>
  </p:clrMapOvr>
  <mc:AlternateContent xmlns:mc="http://schemas.openxmlformats.org/markup-compatibility/2006">
    <mc:Choice xmlns:p14="http://schemas.microsoft.com/office/powerpoint/2010/main" Requires="p14">
      <p:transition spd="slow" p14:dur="999"/>
    </mc:Choice>
    <mc:Fallback>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1.1.2 </a:t>
            </a:r>
            <a:r>
              <a:rPr lang="zh-CN" altLang="en-US" dirty="0"/>
              <a:t>为什么要学习算法</a:t>
            </a:r>
          </a:p>
        </p:txBody>
      </p:sp>
      <p:sp>
        <p:nvSpPr>
          <p:cNvPr id="5" name="内容占位符 4"/>
          <p:cNvSpPr>
            <a:spLocks noGrp="1"/>
          </p:cNvSpPr>
          <p:nvPr>
            <p:ph idx="1"/>
          </p:nvPr>
        </p:nvSpPr>
        <p:spPr>
          <a:xfrm>
            <a:off x="628650" y="1508126"/>
            <a:ext cx="7886700" cy="3307715"/>
          </a:xfrm>
        </p:spPr>
        <p:txBody>
          <a:bodyPr>
            <a:normAutofit fontScale="85000" lnSpcReduction="10000"/>
          </a:bodyPr>
          <a:lstStyle/>
          <a:p>
            <a:pPr>
              <a:lnSpc>
                <a:spcPct val="150000"/>
              </a:lnSpc>
              <a:buFont typeface="Wingdings" panose="05000000000000000000" pitchFamily="2" charset="2"/>
              <a:buChar char="l"/>
            </a:pPr>
            <a:r>
              <a:rPr lang="zh-CN" altLang="en-US" sz="2400" dirty="0"/>
              <a:t>算法是计算机科学的基石。</a:t>
            </a:r>
            <a:r>
              <a:rPr lang="zh-CN" altLang="en-US" sz="2400" b="1" dirty="0"/>
              <a:t>没有算法，计算机程序将不复存在</a:t>
            </a:r>
            <a:endParaRPr lang="en-US" altLang="zh-CN" sz="2400" b="1" dirty="0"/>
          </a:p>
          <a:p>
            <a:pPr>
              <a:lnSpc>
                <a:spcPct val="150000"/>
              </a:lnSpc>
              <a:buFont typeface="Wingdings" panose="05000000000000000000" pitchFamily="2" charset="2"/>
              <a:buChar char="l"/>
            </a:pPr>
            <a:r>
              <a:rPr lang="zh-CN" altLang="en-US" sz="2400" b="1" dirty="0"/>
              <a:t>学习算法可以提高人们的分析能力。</a:t>
            </a:r>
            <a:endParaRPr lang="en-US" altLang="zh-CN" sz="2400" b="1" dirty="0"/>
          </a:p>
          <a:p>
            <a:pPr eaLnBrk="1">
              <a:lnSpc>
                <a:spcPct val="150000"/>
              </a:lnSpc>
              <a:buFont typeface="Wingdings" panose="05000000000000000000" pitchFamily="2" charset="2"/>
              <a:buChar char="l"/>
            </a:pPr>
            <a:r>
              <a:rPr lang="zh-CN" altLang="en-US" sz="2400" dirty="0"/>
              <a:t>算法研究的核心问题是</a:t>
            </a:r>
            <a:r>
              <a:rPr lang="zh-CN" altLang="en-US" sz="2400" b="1" dirty="0">
                <a:solidFill>
                  <a:srgbClr val="FF0000"/>
                </a:solidFill>
              </a:rPr>
              <a:t>时间（速度）问题</a:t>
            </a:r>
            <a:r>
              <a:rPr lang="zh-CN" altLang="en-US" sz="2400" dirty="0"/>
              <a:t>。计算机功能越强大，人们就越想去尝试更复杂的问题，而更复杂的问题需要更大的计算量。现代计算技术在计算能力和存储容量上的革命仅仅提供了计算更复杂问题的有效工具，无论硬件性能如何提高，算法研究始终是推动计算机技术发展的关键。</a:t>
            </a:r>
            <a:endParaRPr lang="en-US" altLang="zh-CN" sz="2400" dirty="0"/>
          </a:p>
        </p:txBody>
      </p:sp>
    </p:spTree>
    <p:extLst>
      <p:ext uri="{BB962C8B-B14F-4D97-AF65-F5344CB8AC3E}">
        <p14:creationId xmlns:p14="http://schemas.microsoft.com/office/powerpoint/2010/main" val="150865191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305863" y="1700808"/>
            <a:ext cx="4368371" cy="3944107"/>
          </a:xfrm>
        </p:spPr>
        <p:txBody>
          <a:bodyPr>
            <a:normAutofit fontScale="85000" lnSpcReduction="10000"/>
          </a:bodyPr>
          <a:lstStyle/>
          <a:p>
            <a:pPr marL="0" indent="0">
              <a:lnSpc>
                <a:spcPct val="130000"/>
              </a:lnSpc>
              <a:buNone/>
            </a:pPr>
            <a:r>
              <a:rPr lang="en-US" altLang="zh-CN" sz="3000" dirty="0">
                <a:solidFill>
                  <a:srgbClr val="3333FF"/>
                </a:solidFill>
              </a:rPr>
              <a:t>1</a:t>
            </a:r>
            <a:r>
              <a:rPr lang="zh-CN" altLang="en-US" sz="3000" dirty="0">
                <a:solidFill>
                  <a:srgbClr val="3333FF"/>
                </a:solidFill>
              </a:rPr>
              <a:t>．人类基因组计划</a:t>
            </a:r>
            <a:endParaRPr lang="en-US" altLang="zh-CN" sz="3000" dirty="0">
              <a:solidFill>
                <a:srgbClr val="3333FF"/>
              </a:solidFill>
            </a:endParaRPr>
          </a:p>
          <a:p>
            <a:pPr marL="0" indent="0" eaLnBrk="1">
              <a:lnSpc>
                <a:spcPct val="130000"/>
              </a:lnSpc>
              <a:buNone/>
            </a:pPr>
            <a:r>
              <a:rPr lang="zh-CN" altLang="en-US" sz="2200" dirty="0"/>
              <a:t>人类基因组计划（</a:t>
            </a:r>
            <a:r>
              <a:rPr lang="en-US" altLang="zh-CN" sz="2200" dirty="0"/>
              <a:t>Human Genome Project</a:t>
            </a:r>
            <a:r>
              <a:rPr lang="zh-CN" altLang="en-US" sz="2200" dirty="0"/>
              <a:t>，</a:t>
            </a:r>
            <a:r>
              <a:rPr lang="en-US" altLang="zh-CN" sz="2200" dirty="0"/>
              <a:t>HGP</a:t>
            </a:r>
            <a:r>
              <a:rPr lang="zh-CN" altLang="en-US" sz="2200" dirty="0"/>
              <a:t>）是一项规模宏大、跨国跨学科的科学探 索工程，其目标是发现所有的人类基因，测定组成人类染色体（单倍体 </a:t>
            </a:r>
            <a:r>
              <a:rPr lang="en-US" altLang="zh-CN" sz="2200" dirty="0"/>
              <a:t>24 </a:t>
            </a:r>
            <a:r>
              <a:rPr lang="zh-CN" altLang="en-US" sz="2200" dirty="0"/>
              <a:t>条染色体）中所包 含的 </a:t>
            </a:r>
            <a:r>
              <a:rPr lang="en-US" altLang="zh-CN" sz="2200" dirty="0"/>
              <a:t>30 </a:t>
            </a:r>
            <a:r>
              <a:rPr lang="zh-CN" altLang="en-US" sz="2200" dirty="0"/>
              <a:t>亿个碱基对的核苷酸序列，绘制人类基因组图谱，达到破译人类遗传信息的目的。这 些操作中的每一个步骤都需要复杂的算法才能完成。</a:t>
            </a:r>
            <a:endParaRPr lang="en-US" altLang="zh-CN" sz="2200" dirty="0"/>
          </a:p>
        </p:txBody>
      </p:sp>
      <p:pic>
        <p:nvPicPr>
          <p:cNvPr id="6" name="图片 5">
            <a:extLst>
              <a:ext uri="{FF2B5EF4-FFF2-40B4-BE49-F238E27FC236}">
                <a16:creationId xmlns:a16="http://schemas.microsoft.com/office/drawing/2014/main" id="{2B978E9E-4577-4267-A367-3CA2994E954E}"/>
              </a:ext>
            </a:extLst>
          </p:cNvPr>
          <p:cNvPicPr>
            <a:picLocks noChangeAspect="1"/>
          </p:cNvPicPr>
          <p:nvPr/>
        </p:nvPicPr>
        <p:blipFill>
          <a:blip r:embed="rId2"/>
          <a:stretch>
            <a:fillRect/>
          </a:stretch>
        </p:blipFill>
        <p:spPr>
          <a:xfrm>
            <a:off x="4788230" y="2090139"/>
            <a:ext cx="4049907" cy="3165444"/>
          </a:xfrm>
          <a:prstGeom prst="rect">
            <a:avLst/>
          </a:prstGeom>
        </p:spPr>
      </p:pic>
      <p:sp>
        <p:nvSpPr>
          <p:cNvPr id="7" name="文本框 6">
            <a:extLst>
              <a:ext uri="{FF2B5EF4-FFF2-40B4-BE49-F238E27FC236}">
                <a16:creationId xmlns:a16="http://schemas.microsoft.com/office/drawing/2014/main" id="{2A5B51C1-8310-4452-8980-1F3A8063AAB0}"/>
              </a:ext>
            </a:extLst>
          </p:cNvPr>
          <p:cNvSpPr txBox="1"/>
          <p:nvPr/>
        </p:nvSpPr>
        <p:spPr>
          <a:xfrm>
            <a:off x="323528" y="904748"/>
            <a:ext cx="4572000" cy="439992"/>
          </a:xfrm>
          <a:prstGeom prst="rect">
            <a:avLst/>
          </a:prstGeom>
          <a:noFill/>
        </p:spPr>
        <p:txBody>
          <a:bodyPr wrap="square">
            <a:spAutoFit/>
          </a:bodyPr>
          <a:lstStyle/>
          <a:p>
            <a:pPr>
              <a:lnSpc>
                <a:spcPct val="150000"/>
              </a:lnSpc>
            </a:pPr>
            <a:r>
              <a:rPr lang="zh-CN" altLang="en-US" sz="1700" b="1" dirty="0">
                <a:latin typeface="+mn-lt"/>
                <a:ea typeface="+mn-ea"/>
              </a:rPr>
              <a:t>举例初步了解一下算法到底是做什么的。</a:t>
            </a:r>
            <a:endParaRPr lang="en-US" altLang="zh-CN" sz="1700" b="1" dirty="0">
              <a:latin typeface="+mn-lt"/>
              <a:ea typeface="+mn-ea"/>
            </a:endParaRPr>
          </a:p>
        </p:txBody>
      </p:sp>
    </p:spTree>
    <p:extLst>
      <p:ext uri="{BB962C8B-B14F-4D97-AF65-F5344CB8AC3E}">
        <p14:creationId xmlns:p14="http://schemas.microsoft.com/office/powerpoint/2010/main" val="396573282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134938" y="1707257"/>
            <a:ext cx="4437062" cy="3816424"/>
          </a:xfrm>
        </p:spPr>
        <p:txBody>
          <a:bodyPr>
            <a:normAutofit fontScale="85000" lnSpcReduction="20000"/>
          </a:bodyPr>
          <a:lstStyle/>
          <a:p>
            <a:pPr marL="0" indent="0">
              <a:lnSpc>
                <a:spcPct val="130000"/>
              </a:lnSpc>
              <a:buNone/>
            </a:pPr>
            <a:r>
              <a:rPr lang="en-US" altLang="zh-CN" sz="2700" dirty="0">
                <a:solidFill>
                  <a:srgbClr val="3333FF"/>
                </a:solidFill>
              </a:rPr>
              <a:t>2</a:t>
            </a:r>
            <a:r>
              <a:rPr lang="zh-CN" altLang="en-US" sz="2700" dirty="0">
                <a:solidFill>
                  <a:srgbClr val="3333FF"/>
                </a:solidFill>
              </a:rPr>
              <a:t>．检索技术</a:t>
            </a:r>
            <a:endParaRPr lang="en-US" altLang="zh-CN" sz="2700" dirty="0">
              <a:solidFill>
                <a:srgbClr val="3333FF"/>
              </a:solidFill>
            </a:endParaRPr>
          </a:p>
          <a:p>
            <a:pPr marL="0" indent="0">
              <a:lnSpc>
                <a:spcPct val="130000"/>
              </a:lnSpc>
              <a:buNone/>
            </a:pPr>
            <a:r>
              <a:rPr lang="zh-CN" altLang="en-US" sz="2100" dirty="0"/>
              <a:t>随着互联网技术的快速发展，人们接收到的网络信息量越来越大，大部分人通过智能终 端快速地访问和检索大量的信息，这些海量数据的管理和搜索都离不开巧妙的算法。如用户 根据意图输入查询请求后，检索系统根据用户的查询请求在本地数据库或网络中搜索与查询 相关的信息，通过一定的匹配算法计算出信息的相似度大小，并按相似度从大到小的顺序将 信息转换输出。</a:t>
            </a:r>
            <a:endParaRPr lang="en-US" altLang="zh-CN" sz="2200" dirty="0"/>
          </a:p>
        </p:txBody>
      </p:sp>
      <p:pic>
        <p:nvPicPr>
          <p:cNvPr id="8" name="图片 7">
            <a:extLst>
              <a:ext uri="{FF2B5EF4-FFF2-40B4-BE49-F238E27FC236}">
                <a16:creationId xmlns:a16="http://schemas.microsoft.com/office/drawing/2014/main" id="{FF56AF12-9179-49FE-AF5D-B8831A7EEF9D}"/>
              </a:ext>
            </a:extLst>
          </p:cNvPr>
          <p:cNvPicPr>
            <a:picLocks noChangeAspect="1"/>
          </p:cNvPicPr>
          <p:nvPr/>
        </p:nvPicPr>
        <p:blipFill>
          <a:blip r:embed="rId2"/>
          <a:stretch>
            <a:fillRect/>
          </a:stretch>
        </p:blipFill>
        <p:spPr>
          <a:xfrm>
            <a:off x="5076056" y="1686702"/>
            <a:ext cx="3824181" cy="3816424"/>
          </a:xfrm>
          <a:prstGeom prst="rect">
            <a:avLst/>
          </a:prstGeom>
        </p:spPr>
      </p:pic>
    </p:spTree>
    <p:extLst>
      <p:ext uri="{BB962C8B-B14F-4D97-AF65-F5344CB8AC3E}">
        <p14:creationId xmlns:p14="http://schemas.microsoft.com/office/powerpoint/2010/main" val="246096355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88181" y="1375694"/>
            <a:ext cx="4509070" cy="3667755"/>
          </a:xfrm>
        </p:spPr>
        <p:txBody>
          <a:bodyPr>
            <a:normAutofit/>
          </a:bodyPr>
          <a:lstStyle/>
          <a:p>
            <a:pPr marL="0" indent="0">
              <a:lnSpc>
                <a:spcPct val="130000"/>
              </a:lnSpc>
              <a:buNone/>
            </a:pPr>
            <a:r>
              <a:rPr lang="en-US" altLang="zh-CN" sz="2700" dirty="0">
                <a:solidFill>
                  <a:srgbClr val="3333FF"/>
                </a:solidFill>
              </a:rPr>
              <a:t>3</a:t>
            </a:r>
            <a:r>
              <a:rPr lang="zh-CN" altLang="en-US" sz="2700" dirty="0">
                <a:solidFill>
                  <a:srgbClr val="3333FF"/>
                </a:solidFill>
              </a:rPr>
              <a:t>．信息安全与数据加密 </a:t>
            </a:r>
            <a:endParaRPr lang="en-US" altLang="zh-CN" sz="2700" dirty="0">
              <a:solidFill>
                <a:srgbClr val="3333FF"/>
              </a:solidFill>
            </a:endParaRPr>
          </a:p>
          <a:p>
            <a:pPr marL="0" indent="0">
              <a:lnSpc>
                <a:spcPct val="130000"/>
              </a:lnSpc>
              <a:buNone/>
            </a:pPr>
            <a:r>
              <a:rPr lang="zh-CN" altLang="en-US" sz="1600" dirty="0"/>
              <a:t>电子商务的发展使得商品和服务可以在网络上进行谈判和交易，那么如何保证电子商务 交易的安全性？如何对敏感的个人信息提供机密性保障、认证交易双方的合法身份、保证数 据的完整性和交易的不可否认性？诸如此类的问题都是我们在应用网络时需要考虑的。公共 密钥加密技术和数字签名技术是这一领域内所使用的核心技术，它们的基础就是数值算法和 数论。</a:t>
            </a:r>
            <a:endParaRPr lang="en-US" altLang="zh-CN" sz="2200" dirty="0"/>
          </a:p>
        </p:txBody>
      </p:sp>
      <p:pic>
        <p:nvPicPr>
          <p:cNvPr id="6" name="图片 5">
            <a:extLst>
              <a:ext uri="{FF2B5EF4-FFF2-40B4-BE49-F238E27FC236}">
                <a16:creationId xmlns:a16="http://schemas.microsoft.com/office/drawing/2014/main" id="{C882E270-1246-479D-8822-8CC3B077019D}"/>
              </a:ext>
            </a:extLst>
          </p:cNvPr>
          <p:cNvPicPr>
            <a:picLocks noChangeAspect="1"/>
          </p:cNvPicPr>
          <p:nvPr/>
        </p:nvPicPr>
        <p:blipFill>
          <a:blip r:embed="rId2"/>
          <a:stretch>
            <a:fillRect/>
          </a:stretch>
        </p:blipFill>
        <p:spPr>
          <a:xfrm>
            <a:off x="4583689" y="1404359"/>
            <a:ext cx="4351747" cy="3814222"/>
          </a:xfrm>
          <a:prstGeom prst="rect">
            <a:avLst/>
          </a:prstGeom>
        </p:spPr>
      </p:pic>
    </p:spTree>
    <p:extLst>
      <p:ext uri="{BB962C8B-B14F-4D97-AF65-F5344CB8AC3E}">
        <p14:creationId xmlns:p14="http://schemas.microsoft.com/office/powerpoint/2010/main" val="325644958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3697</TotalTime>
  <Words>6504</Words>
  <Application>Microsoft Office PowerPoint</Application>
  <PresentationFormat>全屏显示(4:3)</PresentationFormat>
  <Paragraphs>443</Paragraphs>
  <Slides>58</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58</vt:i4>
      </vt:variant>
    </vt:vector>
  </HeadingPairs>
  <TitlesOfParts>
    <vt:vector size="67" baseType="lpstr">
      <vt:lpstr>华文新魏</vt:lpstr>
      <vt:lpstr>微软雅黑</vt:lpstr>
      <vt:lpstr>Arial</vt:lpstr>
      <vt:lpstr>Calibri</vt:lpstr>
      <vt:lpstr>Cambria Math</vt:lpstr>
      <vt:lpstr>Symbol</vt:lpstr>
      <vt:lpstr>Times New Roman</vt:lpstr>
      <vt:lpstr>Wingdings</vt:lpstr>
      <vt:lpstr>Office 主题​​</vt:lpstr>
      <vt:lpstr>第1章  算法概述</vt:lpstr>
      <vt:lpstr>PowerPoint 演示文稿</vt:lpstr>
      <vt:lpstr>1.1 算法与程序 1.1.1 算法与程序概述</vt:lpstr>
      <vt:lpstr>算法(Algorithm)</vt:lpstr>
      <vt:lpstr>程序(Program)</vt:lpstr>
      <vt:lpstr>1.1.2 为什么要学习算法</vt:lpstr>
      <vt:lpstr>PowerPoint 演示文稿</vt:lpstr>
      <vt:lpstr>PowerPoint 演示文稿</vt:lpstr>
      <vt:lpstr>PowerPoint 演示文稿</vt:lpstr>
      <vt:lpstr>1.1.3 算法的描述方法</vt:lpstr>
      <vt:lpstr>PowerPoint 演示文稿</vt:lpstr>
      <vt:lpstr>PowerPoint 演示文稿</vt:lpstr>
      <vt:lpstr>1.1.4 解决问题的基本步骤</vt:lpstr>
      <vt:lpstr>PowerPoint 演示文稿</vt:lpstr>
      <vt:lpstr>PowerPoint 演示文稿</vt:lpstr>
      <vt:lpstr>1.2 算法的时间复杂度 </vt:lpstr>
      <vt:lpstr>1.2.1 算法设计的例子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货郎担问题穷举法版本的执行时间</vt:lpstr>
      <vt:lpstr> 1.2.2 为什么需要对算法进行复杂度分析？</vt:lpstr>
      <vt:lpstr>1.2.3 算法的复杂度分析</vt:lpstr>
      <vt:lpstr>PowerPoint 演示文稿</vt:lpstr>
      <vt:lpstr>PowerPoint 演示文稿</vt:lpstr>
      <vt:lpstr>PowerPoint 演示文稿</vt:lpstr>
      <vt:lpstr>PowerPoint 演示文稿</vt:lpstr>
      <vt:lpstr>PowerPoint 演示文稿</vt:lpstr>
      <vt:lpstr>第一种百鸡问题算法的时间估计</vt:lpstr>
      <vt:lpstr>PowerPoint 演示文稿</vt:lpstr>
      <vt:lpstr>第二种百鸡问题算法的时间估计</vt:lpstr>
      <vt:lpstr>1.2.4 算法时间复杂度的定义</vt:lpstr>
      <vt:lpstr>PowerPoint 演示文稿</vt:lpstr>
      <vt:lpstr>PowerPoint 演示文稿</vt:lpstr>
      <vt:lpstr>PowerPoint 演示文稿</vt:lpstr>
      <vt:lpstr>1.2.5 运行时间的上界（O 记号）</vt:lpstr>
      <vt:lpstr>PowerPoint 演示文稿</vt:lpstr>
      <vt:lpstr>PowerPoint 演示文稿</vt:lpstr>
      <vt:lpstr>1.2.6 运行时间的下界（Ω 记号）</vt:lpstr>
      <vt:lpstr>PowerPoint 演示文稿</vt:lpstr>
      <vt:lpstr>PowerPoint 演示文稿</vt:lpstr>
      <vt:lpstr>PowerPoint 演示文稿</vt:lpstr>
      <vt:lpstr>1.2.6 运行时间的准确界（Θ 记号）</vt:lpstr>
      <vt:lpstr>PowerPoint 演示文稿</vt:lpstr>
      <vt:lpstr>PowerPoint 演示文稿</vt:lpstr>
      <vt:lpstr>1.3 算法的空间复杂度</vt:lpstr>
      <vt:lpstr>PowerPoint 演示文稿</vt:lpstr>
      <vt:lpstr>PowerPoint 演示文稿</vt:lpstr>
      <vt:lpstr>1.4 NP类问题</vt:lpstr>
      <vt:lpstr>作业</vt:lpstr>
      <vt:lpstr>作业</vt:lpstr>
    </vt:vector>
  </TitlesOfParts>
  <Company>Computer Science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算法设计与分析</dc:title>
  <dc:creator>wangxd</dc:creator>
  <cp:lastModifiedBy>希梦</cp:lastModifiedBy>
  <cp:revision>284</cp:revision>
  <dcterms:created xsi:type="dcterms:W3CDTF">2003-12-16T08:40:21Z</dcterms:created>
  <dcterms:modified xsi:type="dcterms:W3CDTF">2023-05-10T02:40:49Z</dcterms:modified>
</cp:coreProperties>
</file>