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00" r:id="rId3"/>
    <p:sldId id="301" r:id="rId5"/>
    <p:sldId id="302" r:id="rId6"/>
    <p:sldId id="303" r:id="rId7"/>
    <p:sldId id="304" r:id="rId8"/>
    <p:sldId id="305" r:id="rId9"/>
    <p:sldId id="306" r:id="rId10"/>
    <p:sldId id="307" r:id="rId11"/>
    <p:sldId id="308" r:id="rId12"/>
    <p:sldId id="309" r:id="rId13"/>
    <p:sldId id="310" r:id="rId14"/>
    <p:sldId id="311" r:id="rId15"/>
    <p:sldId id="312" r:id="rId16"/>
    <p:sldId id="313" r:id="rId17"/>
    <p:sldId id="314" r:id="rId18"/>
    <p:sldId id="315" r:id="rId19"/>
    <p:sldId id="316" r:id="rId20"/>
    <p:sldId id="317" r:id="rId21"/>
    <p:sldId id="318" r:id="rId22"/>
    <p:sldId id="319" r:id="rId23"/>
    <p:sldId id="320" r:id="rId24"/>
    <p:sldId id="321" r:id="rId25"/>
    <p:sldId id="322" r:id="rId26"/>
    <p:sldId id="323" r:id="rId27"/>
    <p:sldId id="324" r:id="rId28"/>
    <p:sldId id="325" r:id="rId29"/>
    <p:sldId id="326" r:id="rId30"/>
    <p:sldId id="327" r:id="rId31"/>
    <p:sldId id="328" r:id="rId32"/>
    <p:sldId id="329" r:id="rId33"/>
    <p:sldId id="330" r:id="rId34"/>
    <p:sldId id="331" r:id="rId35"/>
    <p:sldId id="332" r:id="rId36"/>
    <p:sldId id="333" r:id="rId37"/>
    <p:sldId id="334" r:id="rId38"/>
    <p:sldId id="335" r:id="rId39"/>
    <p:sldId id="336" r:id="rId40"/>
    <p:sldId id="337" r:id="rId41"/>
    <p:sldId id="338" r:id="rId42"/>
    <p:sldId id="257" r:id="rId43"/>
    <p:sldId id="258" r:id="rId44"/>
    <p:sldId id="259" r:id="rId45"/>
    <p:sldId id="260" r:id="rId46"/>
    <p:sldId id="261" r:id="rId47"/>
    <p:sldId id="262" r:id="rId48"/>
    <p:sldId id="263" r:id="rId49"/>
    <p:sldId id="264" r:id="rId50"/>
    <p:sldId id="265" r:id="rId51"/>
    <p:sldId id="266" r:id="rId52"/>
    <p:sldId id="268" r:id="rId53"/>
    <p:sldId id="267" r:id="rId54"/>
    <p:sldId id="271" r:id="rId55"/>
    <p:sldId id="269" r:id="rId56"/>
    <p:sldId id="270" r:id="rId57"/>
    <p:sldId id="272" r:id="rId58"/>
    <p:sldId id="273" r:id="rId59"/>
    <p:sldId id="274" r:id="rId60"/>
    <p:sldId id="276" r:id="rId61"/>
    <p:sldId id="275" r:id="rId62"/>
    <p:sldId id="277" r:id="rId63"/>
    <p:sldId id="278" r:id="rId64"/>
    <p:sldId id="280" r:id="rId65"/>
    <p:sldId id="279" r:id="rId66"/>
    <p:sldId id="282" r:id="rId67"/>
    <p:sldId id="281" r:id="rId68"/>
    <p:sldId id="283" r:id="rId69"/>
    <p:sldId id="284" r:id="rId70"/>
    <p:sldId id="286" r:id="rId71"/>
    <p:sldId id="285" r:id="rId72"/>
    <p:sldId id="289" r:id="rId73"/>
    <p:sldId id="287" r:id="rId74"/>
    <p:sldId id="288" r:id="rId75"/>
    <p:sldId id="290" r:id="rId76"/>
    <p:sldId id="291" r:id="rId77"/>
    <p:sldId id="292" r:id="rId78"/>
    <p:sldId id="295" r:id="rId79"/>
    <p:sldId id="293" r:id="rId80"/>
    <p:sldId id="294" r:id="rId81"/>
    <p:sldId id="296" r:id="rId82"/>
    <p:sldId id="297" r:id="rId83"/>
    <p:sldId id="339" r:id="rId84"/>
    <p:sldId id="340" r:id="rId85"/>
    <p:sldId id="341" r:id="rId86"/>
    <p:sldId id="342" r:id="rId87"/>
    <p:sldId id="343" r:id="rId88"/>
    <p:sldId id="344" r:id="rId89"/>
    <p:sldId id="345" r:id="rId90"/>
    <p:sldId id="346" r:id="rId91"/>
    <p:sldId id="347" r:id="rId92"/>
    <p:sldId id="348" r:id="rId93"/>
    <p:sldId id="349" r:id="rId94"/>
    <p:sldId id="350" r:id="rId95"/>
    <p:sldId id="351" r:id="rId96"/>
    <p:sldId id="352" r:id="rId97"/>
    <p:sldId id="353" r:id="rId98"/>
    <p:sldId id="354" r:id="rId99"/>
    <p:sldId id="355" r:id="rId100"/>
    <p:sldId id="356" r:id="rId101"/>
    <p:sldId id="357" r:id="rId102"/>
    <p:sldId id="358" r:id="rId103"/>
    <p:sldId id="359" r:id="rId104"/>
    <p:sldId id="360" r:id="rId105"/>
    <p:sldId id="361" r:id="rId106"/>
    <p:sldId id="362" r:id="rId107"/>
    <p:sldId id="363" r:id="rId108"/>
    <p:sldId id="364" r:id="rId109"/>
    <p:sldId id="365" r:id="rId110"/>
    <p:sldId id="366" r:id="rId111"/>
  </p:sldIdLst>
  <p:sldSz cx="12192000" cy="6858000"/>
  <p:notesSz cx="6858000" cy="9144000"/>
  <p:custDataLst>
    <p:tags r:id="rId11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5" Type="http://schemas.openxmlformats.org/officeDocument/2006/relationships/tags" Target="tags/tag9.xml"/><Relationship Id="rId114" Type="http://schemas.openxmlformats.org/officeDocument/2006/relationships/tableStyles" Target="tableStyles.xml"/><Relationship Id="rId113" Type="http://schemas.openxmlformats.org/officeDocument/2006/relationships/viewProps" Target="viewProps.xml"/><Relationship Id="rId112" Type="http://schemas.openxmlformats.org/officeDocument/2006/relationships/presProps" Target="presProps.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4.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27.wmf"/><Relationship Id="rId1" Type="http://schemas.openxmlformats.org/officeDocument/2006/relationships/image" Target="../media/image26.wmf"/></Relationships>
</file>

<file path=ppt/drawings/_rels/vmlDrawing3.vml.rels><?xml version="1.0" encoding="UTF-8" standalone="yes"?>
<Relationships xmlns="http://schemas.openxmlformats.org/package/2006/relationships"><Relationship Id="rId5" Type="http://schemas.openxmlformats.org/officeDocument/2006/relationships/image" Target="../media/image33.wmf"/><Relationship Id="rId4" Type="http://schemas.openxmlformats.org/officeDocument/2006/relationships/image" Target="../media/image32.wmf"/><Relationship Id="rId3" Type="http://schemas.openxmlformats.org/officeDocument/2006/relationships/image" Target="../media/image31.wmf"/><Relationship Id="rId2" Type="http://schemas.openxmlformats.org/officeDocument/2006/relationships/image" Target="../media/image30.wmf"/><Relationship Id="rId1" Type="http://schemas.openxmlformats.org/officeDocument/2006/relationships/image" Target="../media/image2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1797741C-FE0B-4652-A3D9-A5340F234935}" type="slidenum">
              <a:rPr lang="en-US" altLang="zh-CN" smtClean="0"/>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1797741C-FE0B-4652-A3D9-A5340F234935}" type="slidenum">
              <a:rPr lang="en-US" altLang="zh-CN" smtClean="0"/>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1797741C-FE0B-4652-A3D9-A5340F234935}" type="slidenum">
              <a:rPr lang="en-US" altLang="zh-CN" smtClean="0"/>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1797741C-FE0B-4652-A3D9-A5340F234935}" type="slidenum">
              <a:rPr lang="en-US" altLang="zh-CN" smtClean="0"/>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2.png"/></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10.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3.png"/></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7.png"/><Relationship Id="rId1" Type="http://schemas.openxmlformats.org/officeDocument/2006/relationships/image" Target="../media/image16.png"/></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image" Target="../media/image18.pn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56.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2.xml"/><Relationship Id="rId3" Type="http://schemas.openxmlformats.org/officeDocument/2006/relationships/image" Target="../media/image25.png"/><Relationship Id="rId2" Type="http://schemas.openxmlformats.org/officeDocument/2006/relationships/image" Target="../media/image24.wmf"/><Relationship Id="rId1" Type="http://schemas.openxmlformats.org/officeDocument/2006/relationships/oleObject" Target="../embeddings/oleObject1.bin"/></Relationships>
</file>

<file path=ppt/slides/_rels/slide57.xml.rels><?xml version="1.0" encoding="UTF-8" standalone="yes"?>
<Relationships xmlns="http://schemas.openxmlformats.org/package/2006/relationships"><Relationship Id="rId7" Type="http://schemas.openxmlformats.org/officeDocument/2006/relationships/vmlDrawing" Target="../drawings/vmlDrawing2.vml"/><Relationship Id="rId6" Type="http://schemas.openxmlformats.org/officeDocument/2006/relationships/slideLayout" Target="../slideLayouts/slideLayout2.xml"/><Relationship Id="rId5" Type="http://schemas.openxmlformats.org/officeDocument/2006/relationships/image" Target="../media/image27.wmf"/><Relationship Id="rId4" Type="http://schemas.openxmlformats.org/officeDocument/2006/relationships/oleObject" Target="../embeddings/oleObject3.bin"/><Relationship Id="rId3" Type="http://schemas.openxmlformats.org/officeDocument/2006/relationships/image" Target="../media/image22.png"/><Relationship Id="rId2" Type="http://schemas.openxmlformats.org/officeDocument/2006/relationships/image" Target="../media/image26.wmf"/><Relationship Id="rId1" Type="http://schemas.openxmlformats.org/officeDocument/2006/relationships/oleObject" Target="../embeddings/oleObject2.bin"/></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9" Type="http://schemas.openxmlformats.org/officeDocument/2006/relationships/oleObject" Target="../embeddings/oleObject8.bin"/><Relationship Id="rId8" Type="http://schemas.openxmlformats.org/officeDocument/2006/relationships/image" Target="../media/image32.wmf"/><Relationship Id="rId7" Type="http://schemas.openxmlformats.org/officeDocument/2006/relationships/oleObject" Target="../embeddings/oleObject7.bin"/><Relationship Id="rId6" Type="http://schemas.openxmlformats.org/officeDocument/2006/relationships/image" Target="../media/image31.wmf"/><Relationship Id="rId5" Type="http://schemas.openxmlformats.org/officeDocument/2006/relationships/oleObject" Target="../embeddings/oleObject6.bin"/><Relationship Id="rId4" Type="http://schemas.openxmlformats.org/officeDocument/2006/relationships/image" Target="../media/image30.wmf"/><Relationship Id="rId3" Type="http://schemas.openxmlformats.org/officeDocument/2006/relationships/oleObject" Target="../embeddings/oleObject5.bin"/><Relationship Id="rId2" Type="http://schemas.openxmlformats.org/officeDocument/2006/relationships/image" Target="../media/image29.wmf"/><Relationship Id="rId12" Type="http://schemas.openxmlformats.org/officeDocument/2006/relationships/vmlDrawing" Target="../drawings/vmlDrawing3.vml"/><Relationship Id="rId11" Type="http://schemas.openxmlformats.org/officeDocument/2006/relationships/slideLayout" Target="../slideLayouts/slideLayout2.xml"/><Relationship Id="rId10" Type="http://schemas.openxmlformats.org/officeDocument/2006/relationships/image" Target="../media/image33.wmf"/><Relationship Id="rId1" Type="http://schemas.openxmlformats.org/officeDocument/2006/relationships/oleObject" Target="../embeddings/oleObject4.bin"/></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4.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5.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6.png"/></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6.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8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7.png"/></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8.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9.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90.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39.png"/><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image" Target="../media/image40.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39.png"/><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image" Target="../media/image46.pn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algn="ctr" eaLnBrk="1" hangingPunct="1"/>
            <a:r>
              <a:rPr lang="zh-CN" altLang="en-US" sz="3200" b="1" dirty="0"/>
              <a:t>第</a:t>
            </a:r>
            <a:r>
              <a:rPr lang="en-US" altLang="zh-CN" sz="3200" b="1" dirty="0"/>
              <a:t>5</a:t>
            </a:r>
            <a:r>
              <a:rPr lang="zh-CN" altLang="en-US" sz="3200" b="1" dirty="0"/>
              <a:t>章  贪心算法</a:t>
            </a:r>
            <a:endParaRPr lang="zh-CN" altLang="en-US" sz="3200" b="1" dirty="0"/>
          </a:p>
        </p:txBody>
      </p:sp>
      <p:sp>
        <p:nvSpPr>
          <p:cNvPr id="9219" name="Rectangle 3"/>
          <p:cNvSpPr>
            <a:spLocks noGrp="1" noChangeArrowheads="1"/>
          </p:cNvSpPr>
          <p:nvPr>
            <p:ph idx="1"/>
          </p:nvPr>
        </p:nvSpPr>
        <p:spPr>
          <a:xfrm>
            <a:off x="2110408" y="1556792"/>
            <a:ext cx="8229600" cy="4895850"/>
          </a:xfrm>
        </p:spPr>
        <p:txBody>
          <a:bodyPr/>
          <a:lstStyle/>
          <a:p>
            <a:pPr eaLnBrk="1" hangingPunct="1">
              <a:lnSpc>
                <a:spcPct val="150000"/>
              </a:lnSpc>
              <a:buFontTx/>
              <a:buNone/>
            </a:pPr>
            <a:r>
              <a:rPr lang="zh-CN" altLang="en-US" sz="2400" dirty="0">
                <a:latin typeface="Adobe 黑体 Std R" panose="020B0400000000000000" pitchFamily="34" charset="-122"/>
                <a:ea typeface="Adobe 黑体 Std R" panose="020B0400000000000000" pitchFamily="34" charset="-122"/>
              </a:rPr>
              <a:t>学习要点</a:t>
            </a:r>
            <a:r>
              <a:rPr lang="en-US" altLang="zh-CN" sz="2400" dirty="0">
                <a:latin typeface="Adobe 黑体 Std R" panose="020B0400000000000000" pitchFamily="34" charset="-122"/>
                <a:ea typeface="Adobe 黑体 Std R" panose="020B0400000000000000" pitchFamily="34" charset="-122"/>
              </a:rPr>
              <a:t>: </a:t>
            </a:r>
            <a:endParaRPr lang="en-US" altLang="zh-CN" sz="2400" dirty="0">
              <a:latin typeface="Adobe 黑体 Std R" panose="020B0400000000000000" pitchFamily="34" charset="-122"/>
              <a:ea typeface="Adobe 黑体 Std R" panose="020B0400000000000000" pitchFamily="34" charset="-122"/>
            </a:endParaRPr>
          </a:p>
          <a:p>
            <a:pPr marL="342900" lvl="0" indent="-342900" algn="l">
              <a:lnSpc>
                <a:spcPct val="125000"/>
              </a:lnSpc>
              <a:buFont typeface="Arial" panose="020B0604020202020204" pitchFamily="34" charset="0"/>
              <a:buChar char="•"/>
              <a:tabLst>
                <a:tab pos="457200" algn="l"/>
              </a:tabLst>
            </a:pPr>
            <a:r>
              <a:rPr lang="zh-CN" altLang="zh-CN" sz="2400" kern="100" dirty="0">
                <a:effectLst/>
                <a:latin typeface="Times New Roman" panose="02020603050405020304" charset="0"/>
                <a:ea typeface="宋体" panose="02010600030101010101" pitchFamily="2" charset="-122"/>
                <a:cs typeface="Times New Roman" panose="02020603050405020304" charset="0"/>
              </a:rPr>
              <a:t>贪心算法的概念、动态规划算法与贪心算法的差异</a:t>
            </a:r>
            <a:endParaRPr lang="zh-CN" altLang="zh-CN" sz="2400" kern="100" dirty="0">
              <a:effectLst/>
              <a:latin typeface="Times New Roman" panose="02020603050405020304" charset="0"/>
              <a:ea typeface="宋体" panose="02010600030101010101" pitchFamily="2" charset="-122"/>
              <a:cs typeface="Times New Roman" panose="02020603050405020304" charset="0"/>
            </a:endParaRPr>
          </a:p>
          <a:p>
            <a:pPr marL="342900" lvl="0" indent="-342900" algn="l">
              <a:lnSpc>
                <a:spcPct val="125000"/>
              </a:lnSpc>
              <a:buFont typeface="Arial" panose="020B0604020202020204" pitchFamily="34" charset="0"/>
              <a:buChar char="•"/>
              <a:tabLst>
                <a:tab pos="457200" algn="l"/>
              </a:tabLst>
            </a:pPr>
            <a:r>
              <a:rPr lang="zh-CN" altLang="zh-CN" sz="2400" kern="100" dirty="0">
                <a:effectLst/>
                <a:latin typeface="Times New Roman" panose="02020603050405020304" charset="0"/>
                <a:ea typeface="宋体" panose="02010600030101010101" pitchFamily="2" charset="-122"/>
                <a:cs typeface="Times New Roman" panose="02020603050405020304" charset="0"/>
              </a:rPr>
              <a:t>用贪心算法求解的问题的一般特征：贪心选择性质与最优子结构性质。</a:t>
            </a:r>
            <a:endParaRPr lang="zh-CN" altLang="zh-CN" sz="2400" kern="100" dirty="0">
              <a:effectLst/>
              <a:latin typeface="Times New Roman" panose="02020603050405020304" charset="0"/>
              <a:ea typeface="宋体" panose="02010600030101010101" pitchFamily="2" charset="-122"/>
              <a:cs typeface="Times New Roman" panose="02020603050405020304" charset="0"/>
            </a:endParaRPr>
          </a:p>
          <a:p>
            <a:r>
              <a:rPr lang="zh-CN" altLang="zh-CN" sz="2400" dirty="0">
                <a:effectLst/>
                <a:latin typeface="Times New Roman" panose="02020603050405020304" charset="0"/>
                <a:ea typeface="宋体" panose="02010600030101010101" pitchFamily="2" charset="-122"/>
                <a:cs typeface="Times New Roman" panose="02020603050405020304" charset="0"/>
              </a:rPr>
              <a:t>通过应用范例学习贪心算法设计策略：活动安排问题、背包问题、最优装载、哈夫曼编码、单源最短路径、最小生成树、多机调度</a:t>
            </a:r>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773086" y="86379"/>
            <a:ext cx="8424936" cy="937260"/>
          </a:xfrm>
          <a:prstGeom prst="rect">
            <a:avLst/>
          </a:prstGeom>
          <a:noFill/>
        </p:spPr>
        <p:txBody>
          <a:bodyPr wrap="square">
            <a:spAutoFit/>
          </a:bodyPr>
          <a:lstStyle/>
          <a:p>
            <a:pPr indent="133985" algn="ctr">
              <a:lnSpc>
                <a:spcPct val="125000"/>
              </a:lnSpc>
              <a:spcBef>
                <a:spcPts val="780"/>
              </a:spcBef>
            </a:pPr>
            <a:r>
              <a:rPr lang="en-US" altLang="zh-CN" sz="4400" dirty="0">
                <a:effectLst/>
                <a:latin typeface="+mj-ea"/>
                <a:ea typeface="+mj-ea"/>
                <a:cs typeface="Arial Unicode MS"/>
              </a:rPr>
              <a:t>5.1.2</a:t>
            </a:r>
            <a:r>
              <a:rPr lang="zh-CN" altLang="zh-CN" sz="4400" dirty="0">
                <a:effectLst/>
                <a:latin typeface="+mj-ea"/>
                <a:ea typeface="+mj-ea"/>
                <a:cs typeface="Arial Unicode MS"/>
              </a:rPr>
              <a:t>贪心算法的设计思想</a:t>
            </a:r>
            <a:endParaRPr lang="zh-CN" altLang="zh-CN" sz="4400" dirty="0">
              <a:effectLst/>
              <a:latin typeface="+mj-ea"/>
              <a:ea typeface="+mj-ea"/>
              <a:cs typeface="Arial Unicode MS"/>
            </a:endParaRPr>
          </a:p>
        </p:txBody>
      </p:sp>
      <p:sp>
        <p:nvSpPr>
          <p:cNvPr id="7" name="文本框 6"/>
          <p:cNvSpPr txBox="1"/>
          <p:nvPr/>
        </p:nvSpPr>
        <p:spPr>
          <a:xfrm>
            <a:off x="1991544" y="908720"/>
            <a:ext cx="8496944" cy="5862320"/>
          </a:xfrm>
          <a:prstGeom prst="rect">
            <a:avLst/>
          </a:prstGeom>
          <a:noFill/>
        </p:spPr>
        <p:txBody>
          <a:bodyPr wrap="square">
            <a:spAutoFit/>
          </a:bodyPr>
          <a:lstStyle/>
          <a:p>
            <a:pPr indent="266700" algn="l">
              <a:lnSpc>
                <a:spcPct val="125000"/>
              </a:lnSpc>
            </a:pPr>
            <a:r>
              <a:rPr lang="zh-CN" altLang="zh-CN" sz="2000" kern="100" dirty="0">
                <a:effectLst/>
                <a:latin typeface="Times New Roman" panose="02020603050405020304" charset="0"/>
                <a:ea typeface="宋体" panose="02010600030101010101" pitchFamily="2" charset="-122"/>
              </a:rPr>
              <a:t>贪心算法类似爬山登顶，一步步地向前推进，从某一个初始状态出发，根据当前状态选择局部最优策略，不考虑全局最优策略，以满足约束方程为条件，以使得目标函数的值增加最快或最慢为准则，进行下一步求解。贪心算法每次选择一个能够最快达到目标要求的输入元素，以便能够快速构建问题的可行解，也就是说，贪心算法从问题的某一个初始解出发，采用局部最优的准则，逐步逼近给定的目标，以尽可能快地求得更好的解，当达到算法中的某一步不能再继续前进时，算法停止。</a:t>
            </a:r>
            <a:endParaRPr lang="zh-CN" altLang="zh-CN" sz="2800" kern="100" dirty="0">
              <a:effectLst/>
              <a:latin typeface="Times New Roman" panose="02020603050405020304" charset="0"/>
              <a:ea typeface="宋体" panose="02010600030101010101" pitchFamily="2" charset="-122"/>
            </a:endParaRPr>
          </a:p>
          <a:p>
            <a:pPr indent="266700" algn="l">
              <a:lnSpc>
                <a:spcPct val="125000"/>
              </a:lnSpc>
            </a:pPr>
            <a:r>
              <a:rPr lang="zh-CN" altLang="zh-CN" sz="2000" kern="100" dirty="0">
                <a:effectLst/>
                <a:latin typeface="Times New Roman" panose="02020603050405020304" charset="0"/>
                <a:ea typeface="宋体" panose="02010600030101010101" pitchFamily="2" charset="-122"/>
              </a:rPr>
              <a:t>贪心算法的基本思路可以描述如下：首先根据问题的描述建立相应的数学模型；然后将待求解的问题进行分解；接下来对分解得到的每一个子问题进行求解，得到子问题的局部最优解；最后将子问题的解合成，获得原问题的解。实现该算法的过程可以粗略描述如下：</a:t>
            </a:r>
            <a:endParaRPr lang="zh-CN" altLang="zh-CN" sz="2800" kern="100" dirty="0">
              <a:effectLst/>
              <a:latin typeface="Times New Roman" panose="02020603050405020304" charset="0"/>
              <a:ea typeface="宋体" panose="02010600030101010101" pitchFamily="2" charset="-122"/>
            </a:endParaRPr>
          </a:p>
          <a:p>
            <a:pPr indent="266700" algn="l">
              <a:lnSpc>
                <a:spcPct val="125000"/>
              </a:lnSpc>
            </a:pPr>
            <a:r>
              <a:rPr lang="zh-CN" altLang="zh-CN" sz="2000" kern="100" dirty="0">
                <a:effectLst/>
                <a:latin typeface="Times New Roman" panose="02020603050405020304" charset="0"/>
                <a:ea typeface="宋体" panose="02010600030101010101" pitchFamily="2" charset="-122"/>
              </a:rPr>
              <a:t>从问题的某一初始解出发；</a:t>
            </a:r>
            <a:endParaRPr lang="zh-CN" altLang="zh-CN" sz="2800" kern="100" dirty="0">
              <a:effectLst/>
              <a:latin typeface="Times New Roman" panose="02020603050405020304" charset="0"/>
              <a:ea typeface="宋体" panose="02010600030101010101" pitchFamily="2" charset="-122"/>
            </a:endParaRPr>
          </a:p>
          <a:p>
            <a:pPr indent="266700" algn="l">
              <a:lnSpc>
                <a:spcPct val="125000"/>
              </a:lnSpc>
            </a:pPr>
            <a:r>
              <a:rPr lang="en-US" altLang="zh-CN" sz="2000" kern="100" dirty="0">
                <a:effectLst/>
                <a:latin typeface="Times New Roman" panose="02020603050405020304" charset="0"/>
                <a:ea typeface="宋体" panose="02010600030101010101" pitchFamily="2" charset="-122"/>
              </a:rPr>
              <a:t>while </a:t>
            </a:r>
            <a:r>
              <a:rPr lang="zh-CN" altLang="zh-CN" sz="2000" kern="100" dirty="0">
                <a:effectLst/>
                <a:latin typeface="Times New Roman" panose="02020603050405020304" charset="0"/>
                <a:ea typeface="宋体" panose="02010600030101010101" pitchFamily="2" charset="-122"/>
              </a:rPr>
              <a:t>能朝给定总目标前进 </a:t>
            </a:r>
            <a:r>
              <a:rPr lang="en-US" altLang="zh-CN" sz="2000" kern="100" dirty="0">
                <a:effectLst/>
                <a:latin typeface="Times New Roman" panose="02020603050405020304" charset="0"/>
                <a:ea typeface="宋体" panose="02010600030101010101" pitchFamily="2" charset="-122"/>
              </a:rPr>
              <a:t>do</a:t>
            </a:r>
            <a:endParaRPr lang="zh-CN" altLang="zh-CN" sz="2800" kern="100" dirty="0">
              <a:effectLst/>
              <a:latin typeface="Times New Roman" panose="02020603050405020304" charset="0"/>
              <a:ea typeface="宋体" panose="02010600030101010101" pitchFamily="2" charset="-122"/>
            </a:endParaRPr>
          </a:p>
          <a:p>
            <a:pPr indent="666750" algn="l">
              <a:lnSpc>
                <a:spcPct val="125000"/>
              </a:lnSpc>
            </a:pPr>
            <a:r>
              <a:rPr lang="zh-CN" altLang="zh-CN" sz="2000" kern="100" dirty="0">
                <a:effectLst/>
                <a:latin typeface="Times New Roman" panose="02020603050405020304" charset="0"/>
                <a:ea typeface="宋体" panose="02010600030101010101" pitchFamily="2" charset="-122"/>
              </a:rPr>
              <a:t>求出可行解的一个解元素；</a:t>
            </a:r>
            <a:endParaRPr lang="zh-CN" altLang="zh-CN" sz="2800" kern="100" dirty="0">
              <a:effectLst/>
              <a:latin typeface="Times New Roman" panose="02020603050405020304" charset="0"/>
              <a:ea typeface="宋体" panose="02010600030101010101" pitchFamily="2" charset="-122"/>
            </a:endParaRPr>
          </a:p>
          <a:p>
            <a:pPr indent="266700" algn="l">
              <a:lnSpc>
                <a:spcPct val="125000"/>
              </a:lnSpc>
            </a:pPr>
            <a:r>
              <a:rPr lang="zh-CN" altLang="zh-CN" sz="2000" kern="100" dirty="0">
                <a:effectLst/>
                <a:latin typeface="Times New Roman" panose="02020603050405020304" charset="0"/>
                <a:ea typeface="宋体" panose="02010600030101010101" pitchFamily="2" charset="-122"/>
              </a:rPr>
              <a:t>由所有解元素组合成问题的一个可行解。</a:t>
            </a:r>
            <a:endParaRPr lang="zh-CN" altLang="zh-CN" sz="2800" kern="100" dirty="0">
              <a:effectLst/>
              <a:latin typeface="Times New Roman" panose="02020603050405020304" charset="0"/>
              <a:ea typeface="宋体" panose="02010600030101010101" pitchFamily="2" charset="-122"/>
            </a:endParaRP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1987600" y="0"/>
            <a:ext cx="8208912" cy="756084"/>
          </a:xfrm>
        </p:spPr>
        <p:txBody>
          <a:bodyPr>
            <a:noAutofit/>
          </a:bodyPr>
          <a:lstStyle/>
          <a:p>
            <a:pPr marL="0" indent="0" eaLnBrk="1" hangingPunct="1">
              <a:lnSpc>
                <a:spcPct val="150000"/>
              </a:lnSpc>
              <a:buNone/>
            </a:pPr>
            <a:r>
              <a:rPr lang="zh-CN" altLang="en-US" sz="2200" dirty="0">
                <a:latin typeface="+mn-ea"/>
              </a:rPr>
              <a:t>实现</a:t>
            </a:r>
            <a:r>
              <a:rPr lang="en-US" altLang="zh-CN" sz="2200" dirty="0" err="1">
                <a:latin typeface="+mn-ea"/>
              </a:rPr>
              <a:t>kruskal</a:t>
            </a:r>
            <a:r>
              <a:rPr lang="zh-CN" altLang="en-US" sz="2200" dirty="0">
                <a:latin typeface="+mn-ea"/>
              </a:rPr>
              <a:t>算法的代码描述如下：</a:t>
            </a:r>
            <a:endParaRPr lang="en-US" altLang="zh-CN" sz="2000" dirty="0">
              <a:latin typeface="+mn-ea"/>
            </a:endParaRPr>
          </a:p>
        </p:txBody>
      </p:sp>
      <p:sp>
        <p:nvSpPr>
          <p:cNvPr id="2" name="Rectangle 1"/>
          <p:cNvSpPr>
            <a:spLocks noChangeArrowheads="1"/>
          </p:cNvSpPr>
          <p:nvPr/>
        </p:nvSpPr>
        <p:spPr bwMode="auto">
          <a:xfrm>
            <a:off x="2177547" y="672078"/>
            <a:ext cx="7988944" cy="618553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b="0" i="0" u="none" strike="noStrike" cap="none" normalizeH="0" baseline="0" dirty="0">
                <a:ln>
                  <a:noFill/>
                </a:ln>
                <a:solidFill>
                  <a:srgbClr val="0033B3"/>
                </a:solidFill>
                <a:effectLst/>
                <a:latin typeface="Arial Unicode MS"/>
                <a:ea typeface="JetBrains Mono"/>
              </a:rPr>
              <a:t>template</a:t>
            </a:r>
            <a:r>
              <a:rPr kumimoji="0" lang="zh-CN" altLang="zh-CN" b="0" i="0" u="none" strike="noStrike" cap="none" normalizeH="0" baseline="0" dirty="0">
                <a:ln>
                  <a:noFill/>
                </a:ln>
                <a:solidFill>
                  <a:srgbClr val="080808"/>
                </a:solidFill>
                <a:effectLst/>
                <a:latin typeface="Arial Unicode MS"/>
                <a:ea typeface="JetBrains Mono"/>
              </a:rPr>
              <a:t>&lt;</a:t>
            </a:r>
            <a:r>
              <a:rPr kumimoji="0" lang="zh-CN" altLang="zh-CN" b="0" i="0" u="none" strike="noStrike" cap="none" normalizeH="0" baseline="0" dirty="0">
                <a:ln>
                  <a:noFill/>
                </a:ln>
                <a:solidFill>
                  <a:srgbClr val="0033B3"/>
                </a:solidFill>
                <a:effectLst/>
                <a:latin typeface="Arial Unicode MS"/>
                <a:ea typeface="JetBrains Mono"/>
              </a:rPr>
              <a:t>class </a:t>
            </a:r>
            <a:r>
              <a:rPr kumimoji="0" lang="zh-CN" altLang="zh-CN" b="0" i="0" u="none" strike="noStrike" cap="none" normalizeH="0" baseline="0" dirty="0">
                <a:ln>
                  <a:noFill/>
                </a:ln>
                <a:solidFill>
                  <a:srgbClr val="080808"/>
                </a:solidFill>
                <a:effectLst/>
                <a:latin typeface="Arial Unicode MS"/>
                <a:ea typeface="JetBrains Mono"/>
              </a:rPr>
              <a:t>Type&gt;</a:t>
            </a:r>
            <a:br>
              <a:rPr kumimoji="0" lang="zh-CN" altLang="zh-CN" b="0" i="0" u="none" strike="noStrike" cap="none" normalizeH="0" baseline="0" dirty="0">
                <a:ln>
                  <a:noFill/>
                </a:ln>
                <a:solidFill>
                  <a:srgbClr val="080808"/>
                </a:solidFill>
                <a:effectLst/>
                <a:latin typeface="Arial Unicode MS"/>
                <a:ea typeface="JetBrains Mono"/>
              </a:rPr>
            </a:br>
            <a:r>
              <a:rPr kumimoji="0" lang="zh-CN" altLang="zh-CN" b="0" i="0" u="none" strike="noStrike" cap="none" normalizeH="0" baseline="0" dirty="0">
                <a:ln>
                  <a:noFill/>
                </a:ln>
                <a:solidFill>
                  <a:srgbClr val="1750EB"/>
                </a:solidFill>
                <a:effectLst/>
                <a:latin typeface="Arial Unicode MS"/>
                <a:ea typeface="JetBrains Mono"/>
              </a:rPr>
              <a:t>1. </a:t>
            </a:r>
            <a:r>
              <a:rPr kumimoji="0" lang="zh-CN" altLang="zh-CN" b="0" i="0" u="none" strike="noStrike" cap="none" normalizeH="0" baseline="0" dirty="0">
                <a:ln>
                  <a:noFill/>
                </a:ln>
                <a:solidFill>
                  <a:srgbClr val="0033B3"/>
                </a:solidFill>
                <a:effectLst/>
                <a:latin typeface="Arial Unicode MS"/>
                <a:ea typeface="JetBrains Mono"/>
              </a:rPr>
              <a:t>void </a:t>
            </a:r>
            <a:r>
              <a:rPr kumimoji="0" lang="zh-CN" altLang="zh-CN" b="0" i="0" u="none" strike="noStrike" cap="none" normalizeH="0" baseline="0" dirty="0">
                <a:ln>
                  <a:noFill/>
                </a:ln>
                <a:solidFill>
                  <a:srgbClr val="080808"/>
                </a:solidFill>
                <a:effectLst/>
                <a:latin typeface="Arial Unicode MS"/>
                <a:ea typeface="JetBrains Mono"/>
              </a:rPr>
              <a:t>kruskal(NODE V[ ],EDGE E[ ],EDGE T[ ],</a:t>
            </a:r>
            <a:r>
              <a:rPr kumimoji="0" lang="zh-CN" altLang="zh-CN" b="0" i="0" u="none" strike="noStrike" cap="none" normalizeH="0" baseline="0" dirty="0">
                <a:ln>
                  <a:noFill/>
                </a:ln>
                <a:solidFill>
                  <a:srgbClr val="0033B3"/>
                </a:solidFill>
                <a:effectLst/>
                <a:latin typeface="Arial Unicode MS"/>
                <a:ea typeface="JetBrains Mono"/>
              </a:rPr>
              <a:t>int </a:t>
            </a:r>
            <a:r>
              <a:rPr kumimoji="0" lang="zh-CN" altLang="zh-CN" b="0" i="0" u="none" strike="noStrike" cap="none" normalizeH="0" baseline="0" dirty="0">
                <a:ln>
                  <a:noFill/>
                </a:ln>
                <a:solidFill>
                  <a:srgbClr val="080808"/>
                </a:solidFill>
                <a:effectLst/>
                <a:latin typeface="Arial Unicode MS"/>
                <a:ea typeface="JetBrains Mono"/>
              </a:rPr>
              <a:t>n,</a:t>
            </a:r>
            <a:r>
              <a:rPr kumimoji="0" lang="zh-CN" altLang="zh-CN" b="0" i="0" u="none" strike="noStrike" cap="none" normalizeH="0" baseline="0" dirty="0">
                <a:ln>
                  <a:noFill/>
                </a:ln>
                <a:solidFill>
                  <a:srgbClr val="0033B3"/>
                </a:solidFill>
                <a:effectLst/>
                <a:latin typeface="Arial Unicode MS"/>
                <a:ea typeface="JetBrains Mono"/>
              </a:rPr>
              <a:t>int </a:t>
            </a:r>
            <a:r>
              <a:rPr kumimoji="0" lang="zh-CN" altLang="zh-CN" b="0" i="0" u="none" strike="noStrike" cap="none" normalizeH="0" baseline="0" dirty="0">
                <a:ln>
                  <a:noFill/>
                </a:ln>
                <a:solidFill>
                  <a:srgbClr val="080808"/>
                </a:solidFill>
                <a:effectLst/>
                <a:latin typeface="Arial Unicode MS"/>
                <a:ea typeface="JetBrains Mono"/>
              </a:rPr>
              <a:t>m) {</a:t>
            </a:r>
            <a:br>
              <a:rPr kumimoji="0" lang="zh-CN" altLang="zh-CN" b="0" i="0" u="none" strike="noStrike" cap="none" normalizeH="0" baseline="0" dirty="0">
                <a:ln>
                  <a:noFill/>
                </a:ln>
                <a:solidFill>
                  <a:srgbClr val="080808"/>
                </a:solidFill>
                <a:effectLst/>
                <a:latin typeface="Arial Unicode MS"/>
                <a:ea typeface="JetBrains Mono"/>
              </a:rPr>
            </a:br>
            <a:r>
              <a:rPr kumimoji="0" lang="zh-CN" altLang="zh-CN" b="0" i="0" u="none" strike="noStrike" cap="none" normalizeH="0" baseline="0" dirty="0">
                <a:ln>
                  <a:noFill/>
                </a:ln>
                <a:solidFill>
                  <a:srgbClr val="1750EB"/>
                </a:solidFill>
                <a:effectLst/>
                <a:latin typeface="Arial Unicode MS"/>
                <a:ea typeface="JetBrains Mono"/>
              </a:rPr>
              <a:t>2.     </a:t>
            </a:r>
            <a:r>
              <a:rPr kumimoji="0" lang="zh-CN" altLang="zh-CN" b="0" i="0" u="none" strike="noStrike" cap="none" normalizeH="0" baseline="0" dirty="0">
                <a:ln>
                  <a:noFill/>
                </a:ln>
                <a:solidFill>
                  <a:srgbClr val="0033B3"/>
                </a:solidFill>
                <a:effectLst/>
                <a:latin typeface="Arial Unicode MS"/>
                <a:ea typeface="JetBrains Mono"/>
              </a:rPr>
              <a:t>int </a:t>
            </a:r>
            <a:r>
              <a:rPr kumimoji="0" lang="zh-CN" altLang="zh-CN" b="0" i="0" u="none" strike="noStrike" cap="none" normalizeH="0" baseline="0" dirty="0">
                <a:ln>
                  <a:noFill/>
                </a:ln>
                <a:solidFill>
                  <a:srgbClr val="080808"/>
                </a:solidFill>
                <a:effectLst/>
                <a:latin typeface="Arial Unicode MS"/>
                <a:ea typeface="JetBrains Mono"/>
              </a:rPr>
              <a:t>i,j,k;</a:t>
            </a:r>
            <a:br>
              <a:rPr kumimoji="0" lang="zh-CN" altLang="zh-CN" b="0" i="0" u="none" strike="noStrike" cap="none" normalizeH="0" baseline="0" dirty="0">
                <a:ln>
                  <a:noFill/>
                </a:ln>
                <a:solidFill>
                  <a:srgbClr val="080808"/>
                </a:solidFill>
                <a:effectLst/>
                <a:latin typeface="Arial Unicode MS"/>
                <a:ea typeface="JetBrains Mono"/>
              </a:rPr>
            </a:br>
            <a:r>
              <a:rPr kumimoji="0" lang="zh-CN" altLang="zh-CN" b="0" i="0" u="none" strike="noStrike" cap="none" normalizeH="0" baseline="0" dirty="0">
                <a:ln>
                  <a:noFill/>
                </a:ln>
                <a:solidFill>
                  <a:srgbClr val="1750EB"/>
                </a:solidFill>
                <a:effectLst/>
                <a:latin typeface="Arial Unicode MS"/>
                <a:ea typeface="JetBrains Mono"/>
              </a:rPr>
              <a:t>3.     </a:t>
            </a:r>
            <a:r>
              <a:rPr kumimoji="0" lang="zh-CN" altLang="zh-CN" b="0" i="0" u="none" strike="noStrike" cap="none" normalizeH="0" baseline="0" dirty="0">
                <a:ln>
                  <a:noFill/>
                </a:ln>
                <a:solidFill>
                  <a:srgbClr val="080808"/>
                </a:solidFill>
                <a:effectLst/>
                <a:latin typeface="Arial Unicode MS"/>
                <a:ea typeface="JetBrains Mono"/>
              </a:rPr>
              <a:t>EDGE e;</a:t>
            </a:r>
            <a:br>
              <a:rPr kumimoji="0" lang="zh-CN" altLang="zh-CN" b="0" i="0" u="none" strike="noStrike" cap="none" normalizeH="0" baseline="0" dirty="0">
                <a:ln>
                  <a:noFill/>
                </a:ln>
                <a:solidFill>
                  <a:srgbClr val="080808"/>
                </a:solidFill>
                <a:effectLst/>
                <a:latin typeface="Arial Unicode MS"/>
                <a:ea typeface="JetBrains Mono"/>
              </a:rPr>
            </a:br>
            <a:r>
              <a:rPr kumimoji="0" lang="zh-CN" altLang="zh-CN" b="0" i="0" u="none" strike="noStrike" cap="none" normalizeH="0" baseline="0" dirty="0">
                <a:ln>
                  <a:noFill/>
                </a:ln>
                <a:solidFill>
                  <a:srgbClr val="1750EB"/>
                </a:solidFill>
                <a:effectLst/>
                <a:latin typeface="Arial Unicode MS"/>
                <a:ea typeface="JetBrains Mono"/>
              </a:rPr>
              <a:t>4.     </a:t>
            </a:r>
            <a:r>
              <a:rPr kumimoji="0" lang="zh-CN" altLang="zh-CN" b="0" i="0" u="none" strike="noStrike" cap="none" normalizeH="0" baseline="0" dirty="0">
                <a:ln>
                  <a:noFill/>
                </a:ln>
                <a:solidFill>
                  <a:srgbClr val="080808"/>
                </a:solidFill>
                <a:effectLst/>
                <a:latin typeface="Arial Unicode MS"/>
                <a:ea typeface="JetBrains Mono"/>
              </a:rPr>
              <a:t>NODE *u,*v;</a:t>
            </a:r>
            <a:br>
              <a:rPr kumimoji="0" lang="zh-CN" altLang="zh-CN" b="0" i="0" u="none" strike="noStrike" cap="none" normalizeH="0" baseline="0" dirty="0">
                <a:ln>
                  <a:noFill/>
                </a:ln>
                <a:solidFill>
                  <a:srgbClr val="080808"/>
                </a:solidFill>
                <a:effectLst/>
                <a:latin typeface="Arial Unicode MS"/>
                <a:ea typeface="JetBrains Mono"/>
              </a:rPr>
            </a:br>
            <a:r>
              <a:rPr kumimoji="0" lang="zh-CN" altLang="zh-CN" b="0" i="0" u="none" strike="noStrike" cap="none" normalizeH="0" baseline="0" dirty="0">
                <a:ln>
                  <a:noFill/>
                </a:ln>
                <a:solidFill>
                  <a:srgbClr val="1750EB"/>
                </a:solidFill>
                <a:effectLst/>
                <a:latin typeface="Arial Unicode MS"/>
                <a:ea typeface="JetBrains Mono"/>
              </a:rPr>
              <a:t>5.     </a:t>
            </a:r>
            <a:r>
              <a:rPr kumimoji="0" lang="zh-CN" altLang="zh-CN" b="0" i="0" u="none" strike="noStrike" cap="none" normalizeH="0" baseline="0" dirty="0">
                <a:ln>
                  <a:noFill/>
                </a:ln>
                <a:solidFill>
                  <a:srgbClr val="080808"/>
                </a:solidFill>
                <a:effectLst/>
                <a:latin typeface="Arial Unicode MS"/>
                <a:ea typeface="JetBrains Mono"/>
              </a:rPr>
              <a:t>make_heap(E,m);      </a:t>
            </a:r>
            <a:r>
              <a:rPr kumimoji="0" lang="zh-CN" altLang="zh-CN" b="0" i="1" u="none" strike="noStrike" cap="none" normalizeH="0" baseline="0" dirty="0">
                <a:ln>
                  <a:noFill/>
                </a:ln>
                <a:solidFill>
                  <a:srgbClr val="8C8C8C"/>
                </a:solidFill>
                <a:effectLst/>
                <a:latin typeface="Arial Unicode MS"/>
                <a:ea typeface="JetBrains Mono"/>
              </a:rPr>
              <a:t>// </a:t>
            </a:r>
            <a:r>
              <a:rPr kumimoji="0" lang="zh-CN" altLang="zh-CN"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用边集构成最小堆</a:t>
            </a:r>
            <a:br>
              <a:rPr kumimoji="0" lang="zh-CN" altLang="zh-CN"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br>
            <a:r>
              <a:rPr kumimoji="0" lang="zh-CN" altLang="zh-CN" b="0" i="0" u="none" strike="noStrike" cap="none" normalizeH="0" baseline="0" dirty="0">
                <a:ln>
                  <a:noFill/>
                </a:ln>
                <a:solidFill>
                  <a:srgbClr val="1750EB"/>
                </a:solidFill>
                <a:effectLst/>
                <a:latin typeface="Arial Unicode MS"/>
                <a:ea typeface="JetBrains Mono"/>
              </a:rPr>
              <a:t>6.     </a:t>
            </a:r>
            <a:r>
              <a:rPr kumimoji="0" lang="zh-CN" altLang="zh-CN" b="0" i="0" u="none" strike="noStrike" cap="none" normalizeH="0" baseline="0" dirty="0">
                <a:ln>
                  <a:noFill/>
                </a:ln>
                <a:solidFill>
                  <a:srgbClr val="0033B3"/>
                </a:solidFill>
                <a:effectLst/>
                <a:latin typeface="Arial Unicode MS"/>
                <a:ea typeface="JetBrains Mono"/>
              </a:rPr>
              <a:t>for </a:t>
            </a:r>
            <a:r>
              <a:rPr kumimoji="0" lang="zh-CN" altLang="zh-CN" b="0" i="0" u="none" strike="noStrike" cap="none" normalizeH="0" baseline="0" dirty="0">
                <a:ln>
                  <a:noFill/>
                </a:ln>
                <a:solidFill>
                  <a:srgbClr val="080808"/>
                </a:solidFill>
                <a:effectLst/>
                <a:latin typeface="Arial Unicode MS"/>
                <a:ea typeface="JetBrains Mono"/>
              </a:rPr>
              <a:t>(i=</a:t>
            </a:r>
            <a:r>
              <a:rPr kumimoji="0" lang="zh-CN" altLang="zh-CN" b="0" i="0" u="none" strike="noStrike" cap="none" normalizeH="0" baseline="0" dirty="0">
                <a:ln>
                  <a:noFill/>
                </a:ln>
                <a:solidFill>
                  <a:srgbClr val="1750EB"/>
                </a:solidFill>
                <a:effectLst/>
                <a:latin typeface="Arial Unicode MS"/>
                <a:ea typeface="JetBrains Mono"/>
              </a:rPr>
              <a:t>0</a:t>
            </a:r>
            <a:r>
              <a:rPr kumimoji="0" lang="zh-CN" altLang="zh-CN" b="0" i="0" u="none" strike="noStrike" cap="none" normalizeH="0" baseline="0" dirty="0">
                <a:ln>
                  <a:noFill/>
                </a:ln>
                <a:solidFill>
                  <a:srgbClr val="080808"/>
                </a:solidFill>
                <a:effectLst/>
                <a:latin typeface="Arial Unicode MS"/>
                <a:ea typeface="JetBrains Mono"/>
              </a:rPr>
              <a:t>;i&lt;n;i++)      </a:t>
            </a:r>
            <a:r>
              <a:rPr kumimoji="0" lang="zh-CN" altLang="zh-CN" b="0" i="1" u="none" strike="noStrike" cap="none" normalizeH="0" baseline="0" dirty="0">
                <a:ln>
                  <a:noFill/>
                </a:ln>
                <a:solidFill>
                  <a:srgbClr val="8C8C8C"/>
                </a:solidFill>
                <a:effectLst/>
                <a:latin typeface="Arial Unicode MS"/>
                <a:ea typeface="JetBrains Mono"/>
              </a:rPr>
              <a:t>// </a:t>
            </a:r>
            <a:r>
              <a:rPr kumimoji="0" lang="zh-CN" altLang="zh-CN"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每个顶点都作为树的根结点</a:t>
            </a:r>
            <a:r>
              <a:rPr kumimoji="0" lang="zh-CN" altLang="zh-CN" b="0" i="1" u="none" strike="noStrike" cap="none" normalizeH="0" baseline="0" dirty="0">
                <a:ln>
                  <a:noFill/>
                </a:ln>
                <a:solidFill>
                  <a:srgbClr val="8C8C8C"/>
                </a:solidFill>
                <a:effectLst/>
                <a:latin typeface="Arial Unicode MS"/>
                <a:ea typeface="JetBrains Mono"/>
              </a:rPr>
              <a:t>,</a:t>
            </a:r>
            <a:r>
              <a:rPr kumimoji="0" lang="zh-CN" altLang="zh-CN"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构成森林</a:t>
            </a:r>
            <a:br>
              <a:rPr kumimoji="0" lang="zh-CN" altLang="zh-CN"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br>
            <a:r>
              <a:rPr kumimoji="0" lang="zh-CN" altLang="zh-CN" b="0" i="0" u="none" strike="noStrike" cap="none" normalizeH="0" baseline="0" dirty="0">
                <a:ln>
                  <a:noFill/>
                </a:ln>
                <a:solidFill>
                  <a:srgbClr val="1750EB"/>
                </a:solidFill>
                <a:effectLst/>
                <a:latin typeface="Arial Unicode MS"/>
                <a:ea typeface="JetBrains Mono"/>
              </a:rPr>
              <a:t>7.     </a:t>
            </a:r>
            <a:r>
              <a:rPr kumimoji="0" lang="zh-CN" altLang="zh-CN" b="0" i="0" u="none" strike="noStrike" cap="none" normalizeH="0" baseline="0" dirty="0">
                <a:ln>
                  <a:noFill/>
                </a:ln>
                <a:solidFill>
                  <a:srgbClr val="080808"/>
                </a:solidFill>
                <a:effectLst/>
                <a:latin typeface="Arial Unicode MS"/>
                <a:ea typeface="JetBrains Mono"/>
              </a:rPr>
              <a:t>{  V[i].rank = </a:t>
            </a:r>
            <a:r>
              <a:rPr kumimoji="0" lang="zh-CN" altLang="zh-CN" b="0" i="0" u="none" strike="noStrike" cap="none" normalizeH="0" baseline="0" dirty="0">
                <a:ln>
                  <a:noFill/>
                </a:ln>
                <a:solidFill>
                  <a:srgbClr val="1750EB"/>
                </a:solidFill>
                <a:effectLst/>
                <a:latin typeface="Arial Unicode MS"/>
                <a:ea typeface="JetBrains Mono"/>
              </a:rPr>
              <a:t>0</a:t>
            </a:r>
            <a:r>
              <a:rPr kumimoji="0" lang="zh-CN" altLang="zh-CN" b="0" i="0" u="none" strike="noStrike" cap="none" normalizeH="0" baseline="0" dirty="0">
                <a:ln>
                  <a:noFill/>
                </a:ln>
                <a:solidFill>
                  <a:srgbClr val="080808"/>
                </a:solidFill>
                <a:effectLst/>
                <a:latin typeface="Arial Unicode MS"/>
                <a:ea typeface="JetBrains Mono"/>
              </a:rPr>
              <a:t>;</a:t>
            </a:r>
            <a:br>
              <a:rPr kumimoji="0" lang="zh-CN" altLang="zh-CN" b="0" i="0" u="none" strike="noStrike" cap="none" normalizeH="0" baseline="0" dirty="0">
                <a:ln>
                  <a:noFill/>
                </a:ln>
                <a:solidFill>
                  <a:srgbClr val="080808"/>
                </a:solidFill>
                <a:effectLst/>
                <a:latin typeface="Arial Unicode MS"/>
                <a:ea typeface="JetBrains Mono"/>
              </a:rPr>
            </a:br>
            <a:r>
              <a:rPr kumimoji="0" lang="zh-CN" altLang="zh-CN" b="0" i="0" u="none" strike="noStrike" cap="none" normalizeH="0" baseline="0" dirty="0">
                <a:ln>
                  <a:noFill/>
                </a:ln>
                <a:solidFill>
                  <a:srgbClr val="1750EB"/>
                </a:solidFill>
                <a:effectLst/>
                <a:latin typeface="Arial Unicode MS"/>
                <a:ea typeface="JetBrains Mono"/>
              </a:rPr>
              <a:t>8.       </a:t>
            </a:r>
            <a:r>
              <a:rPr kumimoji="0" lang="zh-CN" altLang="zh-CN" b="0" i="0" u="none" strike="noStrike" cap="none" normalizeH="0" baseline="0" dirty="0">
                <a:ln>
                  <a:noFill/>
                </a:ln>
                <a:solidFill>
                  <a:srgbClr val="080808"/>
                </a:solidFill>
                <a:effectLst/>
                <a:latin typeface="Arial Unicode MS"/>
                <a:ea typeface="JetBrains Mono"/>
              </a:rPr>
              <a:t>V[i].p = NULL;</a:t>
            </a:r>
            <a:br>
              <a:rPr kumimoji="0" lang="zh-CN" altLang="zh-CN" b="0" i="0" u="none" strike="noStrike" cap="none" normalizeH="0" baseline="0" dirty="0">
                <a:ln>
                  <a:noFill/>
                </a:ln>
                <a:solidFill>
                  <a:srgbClr val="080808"/>
                </a:solidFill>
                <a:effectLst/>
                <a:latin typeface="Arial Unicode MS"/>
                <a:ea typeface="JetBrains Mono"/>
              </a:rPr>
            </a:br>
            <a:r>
              <a:rPr kumimoji="0" lang="zh-CN" altLang="zh-CN" b="0" i="0" u="none" strike="noStrike" cap="none" normalizeH="0" baseline="0" dirty="0">
                <a:ln>
                  <a:noFill/>
                </a:ln>
                <a:solidFill>
                  <a:srgbClr val="1750EB"/>
                </a:solidFill>
                <a:effectLst/>
                <a:latin typeface="Arial Unicode MS"/>
                <a:ea typeface="JetBrains Mono"/>
              </a:rPr>
              <a:t>9.     </a:t>
            </a:r>
            <a:r>
              <a:rPr kumimoji="0" lang="zh-CN" altLang="zh-CN" b="0" i="0" u="none" strike="noStrike" cap="none" normalizeH="0" baseline="0" dirty="0">
                <a:ln>
                  <a:noFill/>
                </a:ln>
                <a:solidFill>
                  <a:srgbClr val="080808"/>
                </a:solidFill>
                <a:effectLst/>
                <a:latin typeface="Arial Unicode MS"/>
                <a:ea typeface="JetBrains Mono"/>
              </a:rPr>
              <a:t>}</a:t>
            </a:r>
            <a:br>
              <a:rPr kumimoji="0" lang="zh-CN" altLang="zh-CN" b="0" i="0" u="none" strike="noStrike" cap="none" normalizeH="0" baseline="0" dirty="0">
                <a:ln>
                  <a:noFill/>
                </a:ln>
                <a:solidFill>
                  <a:srgbClr val="080808"/>
                </a:solidFill>
                <a:effectLst/>
                <a:latin typeface="Arial Unicode MS"/>
                <a:ea typeface="JetBrains Mono"/>
              </a:rPr>
            </a:br>
            <a:r>
              <a:rPr kumimoji="0" lang="zh-CN" altLang="zh-CN" b="0" i="0" u="none" strike="noStrike" cap="none" normalizeH="0" baseline="0" dirty="0">
                <a:ln>
                  <a:noFill/>
                </a:ln>
                <a:solidFill>
                  <a:srgbClr val="1750EB"/>
                </a:solidFill>
                <a:effectLst/>
                <a:latin typeface="Arial Unicode MS"/>
                <a:ea typeface="JetBrains Mono"/>
              </a:rPr>
              <a:t>10.     </a:t>
            </a:r>
            <a:r>
              <a:rPr kumimoji="0" lang="zh-CN" altLang="zh-CN" b="0" i="0" u="none" strike="noStrike" cap="none" normalizeH="0" baseline="0" dirty="0">
                <a:ln>
                  <a:noFill/>
                </a:ln>
                <a:solidFill>
                  <a:srgbClr val="080808"/>
                </a:solidFill>
                <a:effectLst/>
                <a:latin typeface="Arial Unicode MS"/>
                <a:ea typeface="JetBrains Mono"/>
              </a:rPr>
              <a:t>i = j = </a:t>
            </a:r>
            <a:r>
              <a:rPr kumimoji="0" lang="zh-CN" altLang="zh-CN" b="0" i="0" u="none" strike="noStrike" cap="none" normalizeH="0" baseline="0" dirty="0">
                <a:ln>
                  <a:noFill/>
                </a:ln>
                <a:solidFill>
                  <a:srgbClr val="1750EB"/>
                </a:solidFill>
                <a:effectLst/>
                <a:latin typeface="Arial Unicode MS"/>
                <a:ea typeface="JetBrains Mono"/>
              </a:rPr>
              <a:t>0</a:t>
            </a:r>
            <a:r>
              <a:rPr kumimoji="0" lang="zh-CN" altLang="zh-CN" b="0" i="0" u="none" strike="noStrike" cap="none" normalizeH="0" baseline="0" dirty="0">
                <a:ln>
                  <a:noFill/>
                </a:ln>
                <a:solidFill>
                  <a:srgbClr val="080808"/>
                </a:solidFill>
                <a:effectLst/>
                <a:latin typeface="Arial Unicode MS"/>
                <a:ea typeface="JetBrains Mono"/>
              </a:rPr>
              <a:t>;</a:t>
            </a:r>
            <a:br>
              <a:rPr kumimoji="0" lang="zh-CN" altLang="zh-CN" b="0" i="0" u="none" strike="noStrike" cap="none" normalizeH="0" baseline="0" dirty="0">
                <a:ln>
                  <a:noFill/>
                </a:ln>
                <a:solidFill>
                  <a:srgbClr val="080808"/>
                </a:solidFill>
                <a:effectLst/>
                <a:latin typeface="Arial Unicode MS"/>
                <a:ea typeface="JetBrains Mono"/>
              </a:rPr>
            </a:br>
            <a:r>
              <a:rPr kumimoji="0" lang="zh-CN" altLang="zh-CN" b="0" i="0" u="none" strike="noStrike" cap="none" normalizeH="0" baseline="0" dirty="0">
                <a:ln>
                  <a:noFill/>
                </a:ln>
                <a:solidFill>
                  <a:srgbClr val="1750EB"/>
                </a:solidFill>
                <a:effectLst/>
                <a:latin typeface="Arial Unicode MS"/>
                <a:ea typeface="JetBrains Mono"/>
              </a:rPr>
              <a:t>11.     </a:t>
            </a:r>
            <a:r>
              <a:rPr kumimoji="0" lang="zh-CN" altLang="zh-CN" b="0" i="0" u="none" strike="noStrike" cap="none" normalizeH="0" baseline="0" dirty="0">
                <a:ln>
                  <a:noFill/>
                </a:ln>
                <a:solidFill>
                  <a:srgbClr val="0033B3"/>
                </a:solidFill>
                <a:effectLst/>
                <a:latin typeface="Arial Unicode MS"/>
                <a:ea typeface="JetBrains Mono"/>
              </a:rPr>
              <a:t>while </a:t>
            </a:r>
            <a:r>
              <a:rPr kumimoji="0" lang="zh-CN" altLang="zh-CN" b="0" i="0" u="none" strike="noStrike" cap="none" normalizeH="0" baseline="0" dirty="0">
                <a:ln>
                  <a:noFill/>
                </a:ln>
                <a:solidFill>
                  <a:srgbClr val="080808"/>
                </a:solidFill>
                <a:effectLst/>
                <a:latin typeface="Arial Unicode MS"/>
                <a:ea typeface="JetBrains Mono"/>
              </a:rPr>
              <a:t>((i&lt;n-</a:t>
            </a:r>
            <a:r>
              <a:rPr kumimoji="0" lang="zh-CN" altLang="zh-CN" b="0" i="0" u="none" strike="noStrike" cap="none" normalizeH="0" baseline="0" dirty="0">
                <a:ln>
                  <a:noFill/>
                </a:ln>
                <a:solidFill>
                  <a:srgbClr val="1750EB"/>
                </a:solidFill>
                <a:effectLst/>
                <a:latin typeface="Arial Unicode MS"/>
                <a:ea typeface="JetBrains Mono"/>
              </a:rPr>
              <a:t>1</a:t>
            </a:r>
            <a:r>
              <a:rPr kumimoji="0" lang="zh-CN" altLang="zh-CN" b="0" i="0" u="none" strike="noStrike" cap="none" normalizeH="0" baseline="0" dirty="0">
                <a:ln>
                  <a:noFill/>
                </a:ln>
                <a:solidFill>
                  <a:srgbClr val="080808"/>
                </a:solidFill>
                <a:effectLst/>
                <a:latin typeface="Arial Unicode MS"/>
                <a:ea typeface="JetBrains Mono"/>
              </a:rPr>
              <a:t>)&amp;&amp;(m&gt;</a:t>
            </a:r>
            <a:r>
              <a:rPr kumimoji="0" lang="zh-CN" altLang="zh-CN" b="0" i="0" u="none" strike="noStrike" cap="none" normalizeH="0" baseline="0" dirty="0">
                <a:ln>
                  <a:noFill/>
                </a:ln>
                <a:solidFill>
                  <a:srgbClr val="1750EB"/>
                </a:solidFill>
                <a:effectLst/>
                <a:latin typeface="Arial Unicode MS"/>
                <a:ea typeface="JetBrains Mono"/>
              </a:rPr>
              <a:t>0</a:t>
            </a:r>
            <a:r>
              <a:rPr kumimoji="0" lang="zh-CN" altLang="zh-CN" b="0" i="0" u="none" strike="noStrike" cap="none" normalizeH="0" baseline="0" dirty="0">
                <a:ln>
                  <a:noFill/>
                </a:ln>
                <a:solidFill>
                  <a:srgbClr val="080808"/>
                </a:solidFill>
                <a:effectLst/>
                <a:latin typeface="Arial Unicode MS"/>
                <a:ea typeface="JetBrains Mono"/>
              </a:rPr>
              <a:t>) {</a:t>
            </a:r>
            <a:br>
              <a:rPr kumimoji="0" lang="zh-CN" altLang="zh-CN" b="0" i="0" u="none" strike="noStrike" cap="none" normalizeH="0" baseline="0" dirty="0">
                <a:ln>
                  <a:noFill/>
                </a:ln>
                <a:solidFill>
                  <a:srgbClr val="080808"/>
                </a:solidFill>
                <a:effectLst/>
                <a:latin typeface="Arial Unicode MS"/>
                <a:ea typeface="JetBrains Mono"/>
              </a:rPr>
            </a:br>
            <a:r>
              <a:rPr kumimoji="0" lang="zh-CN" altLang="zh-CN" b="0" i="0" u="none" strike="noStrike" cap="none" normalizeH="0" baseline="0" dirty="0">
                <a:ln>
                  <a:noFill/>
                </a:ln>
                <a:solidFill>
                  <a:srgbClr val="1750EB"/>
                </a:solidFill>
                <a:effectLst/>
                <a:latin typeface="Arial Unicode MS"/>
                <a:ea typeface="JetBrains Mono"/>
              </a:rPr>
              <a:t>12.         </a:t>
            </a:r>
            <a:r>
              <a:rPr kumimoji="0" lang="zh-CN" altLang="zh-CN" b="0" i="0" u="none" strike="noStrike" cap="none" normalizeH="0" baseline="0" dirty="0">
                <a:ln>
                  <a:noFill/>
                </a:ln>
                <a:solidFill>
                  <a:srgbClr val="080808"/>
                </a:solidFill>
                <a:effectLst/>
                <a:latin typeface="Arial Unicode MS"/>
                <a:ea typeface="JetBrains Mono"/>
              </a:rPr>
              <a:t>e = delete_min(E,&amp;m);     </a:t>
            </a:r>
            <a:r>
              <a:rPr kumimoji="0" lang="zh-CN" altLang="zh-CN" b="0" i="1" u="none" strike="noStrike" cap="none" normalizeH="0" baseline="0" dirty="0">
                <a:ln>
                  <a:noFill/>
                </a:ln>
                <a:solidFill>
                  <a:srgbClr val="8C8C8C"/>
                </a:solidFill>
                <a:effectLst/>
                <a:latin typeface="Arial Unicode MS"/>
                <a:ea typeface="JetBrains Mono"/>
              </a:rPr>
              <a:t>// </a:t>
            </a:r>
            <a:r>
              <a:rPr kumimoji="0" lang="zh-CN" altLang="zh-CN"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从最小堆中取下权最小的边  </a:t>
            </a:r>
            <a:br>
              <a:rPr kumimoji="0" lang="zh-CN" altLang="zh-CN"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br>
            <a:r>
              <a:rPr kumimoji="0" lang="zh-CN" altLang="zh-CN" b="0" i="0" u="none" strike="noStrike" cap="none" normalizeH="0" baseline="0" dirty="0">
                <a:ln>
                  <a:noFill/>
                </a:ln>
                <a:solidFill>
                  <a:srgbClr val="1750EB"/>
                </a:solidFill>
                <a:effectLst/>
                <a:latin typeface="Arial Unicode MS"/>
                <a:ea typeface="JetBrains Mono"/>
              </a:rPr>
              <a:t>13.         </a:t>
            </a:r>
            <a:r>
              <a:rPr kumimoji="0" lang="zh-CN" altLang="zh-CN" b="0" i="0" u="none" strike="noStrike" cap="none" normalizeH="0" baseline="0" dirty="0">
                <a:ln>
                  <a:noFill/>
                </a:ln>
                <a:solidFill>
                  <a:srgbClr val="080808"/>
                </a:solidFill>
                <a:effectLst/>
                <a:latin typeface="Arial Unicode MS"/>
                <a:ea typeface="JetBrains Mono"/>
              </a:rPr>
              <a:t>u = find(&amp;V[e.u]);     </a:t>
            </a:r>
            <a:r>
              <a:rPr kumimoji="0" lang="zh-CN" altLang="zh-CN" b="0" i="1" u="none" strike="noStrike" cap="none" normalizeH="0" baseline="0" dirty="0">
                <a:ln>
                  <a:noFill/>
                </a:ln>
                <a:solidFill>
                  <a:srgbClr val="8C8C8C"/>
                </a:solidFill>
                <a:effectLst/>
                <a:latin typeface="Arial Unicode MS"/>
                <a:ea typeface="JetBrains Mono"/>
              </a:rPr>
              <a:t>// </a:t>
            </a:r>
            <a:r>
              <a:rPr kumimoji="0" lang="zh-CN" altLang="zh-CN"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检索与边相邻接的顶点所在树的根结点 </a:t>
            </a:r>
            <a:br>
              <a:rPr kumimoji="0" lang="zh-CN" altLang="zh-CN"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br>
            <a:r>
              <a:rPr kumimoji="0" lang="zh-CN" altLang="zh-CN" b="0" i="0" u="none" strike="noStrike" cap="none" normalizeH="0" baseline="0" dirty="0">
                <a:ln>
                  <a:noFill/>
                </a:ln>
                <a:solidFill>
                  <a:srgbClr val="1750EB"/>
                </a:solidFill>
                <a:effectLst/>
                <a:latin typeface="Arial Unicode MS"/>
                <a:ea typeface="JetBrains Mono"/>
              </a:rPr>
              <a:t>14.         </a:t>
            </a:r>
            <a:r>
              <a:rPr kumimoji="0" lang="zh-CN" altLang="zh-CN" b="0" i="0" u="none" strike="noStrike" cap="none" normalizeH="0" baseline="0" dirty="0">
                <a:ln>
                  <a:noFill/>
                </a:ln>
                <a:solidFill>
                  <a:srgbClr val="080808"/>
                </a:solidFill>
                <a:effectLst/>
                <a:latin typeface="Arial Unicode MS"/>
                <a:ea typeface="JetBrains Mono"/>
              </a:rPr>
              <a:t>v = find(&amp;V[e.v]);</a:t>
            </a:r>
            <a:br>
              <a:rPr kumimoji="0" lang="zh-CN" altLang="zh-CN" b="0" i="0" u="none" strike="noStrike" cap="none" normalizeH="0" baseline="0" dirty="0">
                <a:ln>
                  <a:noFill/>
                </a:ln>
                <a:solidFill>
                  <a:srgbClr val="080808"/>
                </a:solidFill>
                <a:effectLst/>
                <a:latin typeface="Arial Unicode MS"/>
                <a:ea typeface="JetBrains Mono"/>
              </a:rPr>
            </a:br>
            <a:r>
              <a:rPr kumimoji="0" lang="zh-CN" altLang="zh-CN" b="0" i="0" u="none" strike="noStrike" cap="none" normalizeH="0" baseline="0" dirty="0">
                <a:ln>
                  <a:noFill/>
                </a:ln>
                <a:solidFill>
                  <a:srgbClr val="1750EB"/>
                </a:solidFill>
                <a:effectLst/>
                <a:latin typeface="Arial Unicode MS"/>
                <a:ea typeface="JetBrains Mono"/>
              </a:rPr>
              <a:t>15.         </a:t>
            </a:r>
            <a:r>
              <a:rPr kumimoji="0" lang="zh-CN" altLang="zh-CN" b="0" i="0" u="none" strike="noStrike" cap="none" normalizeH="0" baseline="0" dirty="0">
                <a:ln>
                  <a:noFill/>
                </a:ln>
                <a:solidFill>
                  <a:srgbClr val="0033B3"/>
                </a:solidFill>
                <a:effectLst/>
                <a:latin typeface="Arial Unicode MS"/>
                <a:ea typeface="JetBrains Mono"/>
              </a:rPr>
              <a:t>if </a:t>
            </a:r>
            <a:r>
              <a:rPr kumimoji="0" lang="zh-CN" altLang="zh-CN" b="0" i="0" u="none" strike="noStrike" cap="none" normalizeH="0" baseline="0" dirty="0">
                <a:ln>
                  <a:noFill/>
                </a:ln>
                <a:solidFill>
                  <a:srgbClr val="080808"/>
                </a:solidFill>
                <a:effectLst/>
                <a:latin typeface="Arial Unicode MS"/>
                <a:ea typeface="JetBrains Mono"/>
              </a:rPr>
              <a:t>(u!=v) {       </a:t>
            </a:r>
            <a:r>
              <a:rPr kumimoji="0" lang="zh-CN" altLang="zh-CN" b="0" i="1" u="none" strike="noStrike" cap="none" normalizeH="0" baseline="0" dirty="0">
                <a:ln>
                  <a:noFill/>
                </a:ln>
                <a:solidFill>
                  <a:srgbClr val="8C8C8C"/>
                </a:solidFill>
                <a:effectLst/>
                <a:latin typeface="Arial Unicode MS"/>
                <a:ea typeface="JetBrains Mono"/>
              </a:rPr>
              <a:t>// </a:t>
            </a:r>
            <a:r>
              <a:rPr kumimoji="0" lang="zh-CN" altLang="zh-CN"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两个根结点不在同一棵树上 </a:t>
            </a:r>
            <a:br>
              <a:rPr kumimoji="0" lang="zh-CN" altLang="zh-CN"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br>
            <a:r>
              <a:rPr kumimoji="0" lang="zh-CN" altLang="zh-CN" b="0" i="0" u="none" strike="noStrike" cap="none" normalizeH="0" baseline="0" dirty="0">
                <a:ln>
                  <a:noFill/>
                </a:ln>
                <a:solidFill>
                  <a:srgbClr val="1750EB"/>
                </a:solidFill>
                <a:effectLst/>
                <a:latin typeface="Arial Unicode MS"/>
                <a:ea typeface="JetBrains Mono"/>
              </a:rPr>
              <a:t>16.             </a:t>
            </a:r>
            <a:r>
              <a:rPr kumimoji="0" lang="zh-CN" altLang="zh-CN" b="0" i="0" u="none" strike="noStrike" cap="none" normalizeH="0" baseline="0" dirty="0">
                <a:ln>
                  <a:noFill/>
                </a:ln>
                <a:solidFill>
                  <a:srgbClr val="0033B3"/>
                </a:solidFill>
                <a:effectLst/>
                <a:latin typeface="Arial Unicode MS"/>
                <a:ea typeface="JetBrains Mono"/>
              </a:rPr>
              <a:t>union</a:t>
            </a:r>
            <a:r>
              <a:rPr kumimoji="0" lang="zh-CN" altLang="zh-CN" b="0" i="0" u="none" strike="noStrike" cap="none" normalizeH="0" baseline="0" dirty="0">
                <a:ln>
                  <a:noFill/>
                </a:ln>
                <a:solidFill>
                  <a:srgbClr val="080808"/>
                </a:solidFill>
                <a:effectLst/>
                <a:latin typeface="Arial Unicode MS"/>
                <a:ea typeface="JetBrains Mono"/>
              </a:rPr>
              <a:t>(u,v);          </a:t>
            </a:r>
            <a:r>
              <a:rPr kumimoji="0" lang="zh-CN" altLang="zh-CN" b="0" i="1" u="none" strike="noStrike" cap="none" normalizeH="0" baseline="0" dirty="0">
                <a:ln>
                  <a:noFill/>
                </a:ln>
                <a:solidFill>
                  <a:srgbClr val="8C8C8C"/>
                </a:solidFill>
                <a:effectLst/>
                <a:latin typeface="Arial Unicode MS"/>
                <a:ea typeface="JetBrains Mono"/>
              </a:rPr>
              <a:t>// </a:t>
            </a:r>
            <a:r>
              <a:rPr kumimoji="0" lang="zh-CN" altLang="zh-CN"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连接它们 </a:t>
            </a:r>
            <a:br>
              <a:rPr kumimoji="0" lang="zh-CN" altLang="zh-CN"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br>
            <a:r>
              <a:rPr kumimoji="0" lang="zh-CN" altLang="zh-CN" b="0" i="0" u="none" strike="noStrike" cap="none" normalizeH="0" baseline="0" dirty="0">
                <a:ln>
                  <a:noFill/>
                </a:ln>
                <a:solidFill>
                  <a:srgbClr val="1750EB"/>
                </a:solidFill>
                <a:effectLst/>
                <a:latin typeface="Arial Unicode MS"/>
                <a:ea typeface="JetBrains Mono"/>
              </a:rPr>
              <a:t>17.             </a:t>
            </a:r>
            <a:r>
              <a:rPr kumimoji="0" lang="zh-CN" altLang="zh-CN" b="0" i="0" u="none" strike="noStrike" cap="none" normalizeH="0" baseline="0" dirty="0">
                <a:ln>
                  <a:noFill/>
                </a:ln>
                <a:solidFill>
                  <a:srgbClr val="080808"/>
                </a:solidFill>
                <a:effectLst/>
                <a:latin typeface="Arial Unicode MS"/>
                <a:ea typeface="JetBrains Mono"/>
              </a:rPr>
              <a:t>T[j++] = e;          </a:t>
            </a:r>
            <a:r>
              <a:rPr kumimoji="0" lang="zh-CN" altLang="zh-CN" b="0" i="1" u="none" strike="noStrike" cap="none" normalizeH="0" baseline="0" dirty="0">
                <a:ln>
                  <a:noFill/>
                </a:ln>
                <a:solidFill>
                  <a:srgbClr val="8C8C8C"/>
                </a:solidFill>
                <a:effectLst/>
                <a:latin typeface="Arial Unicode MS"/>
                <a:ea typeface="JetBrains Mono"/>
              </a:rPr>
              <a:t>// </a:t>
            </a:r>
            <a:r>
              <a:rPr kumimoji="0" lang="zh-CN" altLang="zh-CN"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把边加入最小花费生成树 </a:t>
            </a:r>
            <a:br>
              <a:rPr kumimoji="0" lang="zh-CN" altLang="zh-CN"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br>
            <a:r>
              <a:rPr kumimoji="0" lang="zh-CN" altLang="zh-CN" b="0" i="0" u="none" strike="noStrike" cap="none" normalizeH="0" baseline="0" dirty="0">
                <a:ln>
                  <a:noFill/>
                </a:ln>
                <a:solidFill>
                  <a:srgbClr val="1750EB"/>
                </a:solidFill>
                <a:effectLst/>
                <a:latin typeface="Arial Unicode MS"/>
                <a:ea typeface="JetBrains Mono"/>
              </a:rPr>
              <a:t>18.             </a:t>
            </a:r>
            <a:r>
              <a:rPr kumimoji="0" lang="zh-CN" altLang="zh-CN" b="0" i="0" u="none" strike="noStrike" cap="none" normalizeH="0" baseline="0" dirty="0">
                <a:ln>
                  <a:noFill/>
                </a:ln>
                <a:solidFill>
                  <a:srgbClr val="080808"/>
                </a:solidFill>
                <a:effectLst/>
                <a:latin typeface="Arial Unicode MS"/>
                <a:ea typeface="JetBrains Mono"/>
              </a:rPr>
              <a:t>i++;</a:t>
            </a:r>
            <a:br>
              <a:rPr kumimoji="0" lang="zh-CN" altLang="zh-CN" b="0" i="0" u="none" strike="noStrike" cap="none" normalizeH="0" baseline="0" dirty="0">
                <a:ln>
                  <a:noFill/>
                </a:ln>
                <a:solidFill>
                  <a:srgbClr val="080808"/>
                </a:solidFill>
                <a:effectLst/>
                <a:latin typeface="Arial Unicode MS"/>
                <a:ea typeface="JetBrains Mono"/>
              </a:rPr>
            </a:br>
            <a:r>
              <a:rPr kumimoji="0" lang="zh-CN" altLang="zh-CN" b="0" i="0" u="none" strike="noStrike" cap="none" normalizeH="0" baseline="0" dirty="0">
                <a:ln>
                  <a:noFill/>
                </a:ln>
                <a:solidFill>
                  <a:srgbClr val="1750EB"/>
                </a:solidFill>
                <a:effectLst/>
                <a:latin typeface="Arial Unicode MS"/>
                <a:ea typeface="JetBrains Mono"/>
              </a:rPr>
              <a:t>19.          </a:t>
            </a:r>
            <a:r>
              <a:rPr kumimoji="0" lang="zh-CN" altLang="zh-CN" b="0" i="0" u="none" strike="noStrike" cap="none" normalizeH="0" baseline="0" dirty="0">
                <a:ln>
                  <a:noFill/>
                </a:ln>
                <a:solidFill>
                  <a:srgbClr val="080808"/>
                </a:solidFill>
                <a:effectLst/>
                <a:latin typeface="Arial Unicode MS"/>
                <a:ea typeface="JetBrains Mono"/>
              </a:rPr>
              <a:t>}</a:t>
            </a:r>
            <a:br>
              <a:rPr kumimoji="0" lang="zh-CN" altLang="zh-CN" b="0" i="0" u="none" strike="noStrike" cap="none" normalizeH="0" baseline="0" dirty="0">
                <a:ln>
                  <a:noFill/>
                </a:ln>
                <a:solidFill>
                  <a:srgbClr val="080808"/>
                </a:solidFill>
                <a:effectLst/>
                <a:latin typeface="Arial Unicode MS"/>
                <a:ea typeface="JetBrains Mono"/>
              </a:rPr>
            </a:br>
            <a:r>
              <a:rPr kumimoji="0" lang="zh-CN" altLang="zh-CN" b="0" i="0" u="none" strike="noStrike" cap="none" normalizeH="0" baseline="0" dirty="0">
                <a:ln>
                  <a:noFill/>
                </a:ln>
                <a:solidFill>
                  <a:srgbClr val="1750EB"/>
                </a:solidFill>
                <a:effectLst/>
                <a:latin typeface="Arial Unicode MS"/>
                <a:ea typeface="JetBrains Mono"/>
              </a:rPr>
              <a:t>20.      </a:t>
            </a:r>
            <a:r>
              <a:rPr kumimoji="0" lang="zh-CN" altLang="zh-CN" b="0" i="0" u="none" strike="noStrike" cap="none" normalizeH="0" baseline="0" dirty="0">
                <a:ln>
                  <a:noFill/>
                </a:ln>
                <a:solidFill>
                  <a:srgbClr val="080808"/>
                </a:solidFill>
                <a:effectLst/>
                <a:latin typeface="Arial Unicode MS"/>
                <a:ea typeface="JetBrains Mono"/>
              </a:rPr>
              <a:t>}</a:t>
            </a:r>
            <a:br>
              <a:rPr kumimoji="0" lang="zh-CN" altLang="zh-CN" b="0" i="0" u="none" strike="noStrike" cap="none" normalizeH="0" baseline="0" dirty="0">
                <a:ln>
                  <a:noFill/>
                </a:ln>
                <a:solidFill>
                  <a:srgbClr val="080808"/>
                </a:solidFill>
                <a:effectLst/>
                <a:latin typeface="Arial Unicode MS"/>
                <a:ea typeface="JetBrains Mono"/>
              </a:rPr>
            </a:br>
            <a:r>
              <a:rPr kumimoji="0" lang="zh-CN" altLang="zh-CN" b="0" i="0" u="none" strike="noStrike" cap="none" normalizeH="0" baseline="0" dirty="0">
                <a:ln>
                  <a:noFill/>
                </a:ln>
                <a:solidFill>
                  <a:srgbClr val="1750EB"/>
                </a:solidFill>
                <a:effectLst/>
                <a:latin typeface="Arial Unicode MS"/>
                <a:ea typeface="JetBrains Mono"/>
              </a:rPr>
              <a:t>21. </a:t>
            </a:r>
            <a:r>
              <a:rPr kumimoji="0" lang="zh-CN" altLang="zh-CN" b="0" i="0" u="none" strike="noStrike" cap="none" normalizeH="0" baseline="0" dirty="0">
                <a:ln>
                  <a:noFill/>
                </a:ln>
                <a:solidFill>
                  <a:srgbClr val="080808"/>
                </a:solidFill>
                <a:effectLst/>
                <a:latin typeface="Arial Unicode MS"/>
                <a:ea typeface="JetBrains Mono"/>
              </a:rPr>
              <a:t>}</a:t>
            </a:r>
            <a:endParaRPr kumimoji="0" lang="zh-CN" altLang="zh-CN"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1991544" y="908720"/>
            <a:ext cx="8208912" cy="5040560"/>
          </a:xfrm>
        </p:spPr>
        <p:txBody>
          <a:bodyPr>
            <a:noAutofit/>
          </a:bodyPr>
          <a:lstStyle/>
          <a:p>
            <a:pPr marL="0" indent="0" eaLnBrk="1" hangingPunct="1">
              <a:lnSpc>
                <a:spcPct val="150000"/>
              </a:lnSpc>
              <a:buNone/>
            </a:pPr>
            <a:r>
              <a:rPr lang="zh-CN" altLang="en-US" sz="2200" dirty="0">
                <a:latin typeface="宋体" panose="02010600030101010101" pitchFamily="2" charset="-122"/>
                <a:ea typeface="宋体" panose="02010600030101010101" pitchFamily="2" charset="-122"/>
                <a:cs typeface="宋体" panose="02010600030101010101" pitchFamily="2" charset="-122"/>
              </a:rPr>
              <a:t>下面对</a:t>
            </a:r>
            <a:r>
              <a:rPr lang="en-US" altLang="zh-CN" sz="2200" dirty="0">
                <a:latin typeface="宋体" panose="02010600030101010101" pitchFamily="2" charset="-122"/>
                <a:ea typeface="宋体" panose="02010600030101010101" pitchFamily="2" charset="-122"/>
                <a:cs typeface="宋体" panose="02010600030101010101" pitchFamily="2" charset="-122"/>
              </a:rPr>
              <a:t>Kruskal</a:t>
            </a:r>
            <a:r>
              <a:rPr lang="zh-CN" altLang="en-US" sz="2200" dirty="0">
                <a:latin typeface="宋体" panose="02010600030101010101" pitchFamily="2" charset="-122"/>
                <a:ea typeface="宋体" panose="02010600030101010101" pitchFamily="2" charset="-122"/>
                <a:cs typeface="宋体" panose="02010600030101010101" pitchFamily="2" charset="-122"/>
              </a:rPr>
              <a:t>算法的时间复杂度进行分析：查找操作</a:t>
            </a:r>
            <a:r>
              <a:rPr lang="en-US" altLang="zh-CN" sz="2200" dirty="0">
                <a:latin typeface="宋体" panose="02010600030101010101" pitchFamily="2" charset="-122"/>
                <a:ea typeface="宋体" panose="02010600030101010101" pitchFamily="2" charset="-122"/>
                <a:cs typeface="宋体" panose="02010600030101010101" pitchFamily="2" charset="-122"/>
              </a:rPr>
              <a:t>find(v)</a:t>
            </a:r>
            <a:r>
              <a:rPr lang="zh-CN" altLang="en-US" sz="2200" dirty="0">
                <a:latin typeface="宋体" panose="02010600030101010101" pitchFamily="2" charset="-122"/>
                <a:ea typeface="宋体" panose="02010600030101010101" pitchFamily="2" charset="-122"/>
                <a:cs typeface="宋体" panose="02010600030101010101" pitchFamily="2" charset="-122"/>
              </a:rPr>
              <a:t>可以用</a:t>
            </a:r>
            <a:r>
              <a:rPr lang="en-US" altLang="zh-CN" sz="2200" dirty="0">
                <a:latin typeface="宋体" panose="02010600030101010101" pitchFamily="2" charset="-122"/>
                <a:ea typeface="宋体" panose="02010600030101010101" pitchFamily="2" charset="-122"/>
                <a:cs typeface="宋体" panose="02010600030101010101" pitchFamily="2" charset="-122"/>
              </a:rPr>
              <a:t>O(1)</a:t>
            </a:r>
            <a:r>
              <a:rPr lang="zh-CN" altLang="en-US" sz="2200" dirty="0">
                <a:latin typeface="宋体" panose="02010600030101010101" pitchFamily="2" charset="-122"/>
                <a:ea typeface="宋体" panose="02010600030101010101" pitchFamily="2" charset="-122"/>
                <a:cs typeface="宋体" panose="02010600030101010101" pitchFamily="2" charset="-122"/>
              </a:rPr>
              <a:t>的时间给出一个结点</a:t>
            </a:r>
            <a:r>
              <a:rPr lang="en-US" altLang="zh-CN" sz="2200" dirty="0">
                <a:latin typeface="宋体" panose="02010600030101010101" pitchFamily="2" charset="-122"/>
                <a:ea typeface="宋体" panose="02010600030101010101" pitchFamily="2" charset="-122"/>
                <a:cs typeface="宋体" panose="02010600030101010101" pitchFamily="2" charset="-122"/>
              </a:rPr>
              <a:t>u</a:t>
            </a:r>
            <a:r>
              <a:rPr lang="zh-CN" altLang="en-US" sz="2200" dirty="0">
                <a:latin typeface="宋体" panose="02010600030101010101" pitchFamily="2" charset="-122"/>
                <a:ea typeface="宋体" panose="02010600030101010101" pitchFamily="2" charset="-122"/>
                <a:cs typeface="宋体" panose="02010600030101010101" pitchFamily="2" charset="-122"/>
              </a:rPr>
              <a:t>所属的集合，合并操作</a:t>
            </a:r>
            <a:r>
              <a:rPr lang="en-US" altLang="zh-CN" sz="2200" dirty="0">
                <a:latin typeface="宋体" panose="02010600030101010101" pitchFamily="2" charset="-122"/>
                <a:ea typeface="宋体" panose="02010600030101010101" pitchFamily="2" charset="-122"/>
                <a:cs typeface="宋体" panose="02010600030101010101" pitchFamily="2" charset="-122"/>
              </a:rPr>
              <a:t>union(</a:t>
            </a:r>
            <a:r>
              <a:rPr lang="en-US" altLang="zh-CN" sz="2200" dirty="0" err="1">
                <a:latin typeface="宋体" panose="02010600030101010101" pitchFamily="2" charset="-122"/>
                <a:ea typeface="宋体" panose="02010600030101010101" pitchFamily="2" charset="-122"/>
                <a:cs typeface="宋体" panose="02010600030101010101" pitchFamily="2" charset="-122"/>
              </a:rPr>
              <a:t>a,b</a:t>
            </a:r>
            <a:r>
              <a:rPr lang="en-US" altLang="zh-CN" sz="2200" dirty="0">
                <a:latin typeface="宋体" panose="02010600030101010101" pitchFamily="2" charset="-122"/>
                <a:ea typeface="宋体" panose="02010600030101010101" pitchFamily="2" charset="-122"/>
                <a:cs typeface="宋体" panose="02010600030101010101" pitchFamily="2" charset="-122"/>
              </a:rPr>
              <a:t>)</a:t>
            </a:r>
            <a:r>
              <a:rPr lang="zh-CN" altLang="en-US" sz="2200" dirty="0">
                <a:latin typeface="宋体" panose="02010600030101010101" pitchFamily="2" charset="-122"/>
                <a:ea typeface="宋体" panose="02010600030101010101" pitchFamily="2" charset="-122"/>
                <a:cs typeface="宋体" panose="02010600030101010101" pitchFamily="2" charset="-122"/>
              </a:rPr>
              <a:t>则需要</a:t>
            </a:r>
            <a:r>
              <a:rPr lang="en-US" altLang="zh-CN" sz="2200" dirty="0">
                <a:latin typeface="宋体" panose="02010600030101010101" pitchFamily="2" charset="-122"/>
                <a:ea typeface="宋体" panose="02010600030101010101" pitchFamily="2" charset="-122"/>
                <a:cs typeface="宋体" panose="02010600030101010101" pitchFamily="2" charset="-122"/>
              </a:rPr>
              <a:t>O(n)</a:t>
            </a:r>
            <a:r>
              <a:rPr lang="zh-CN" altLang="en-US" sz="2200" dirty="0">
                <a:latin typeface="宋体" panose="02010600030101010101" pitchFamily="2" charset="-122"/>
                <a:ea typeface="宋体" panose="02010600030101010101" pitchFamily="2" charset="-122"/>
                <a:cs typeface="宋体" panose="02010600030101010101" pitchFamily="2" charset="-122"/>
              </a:rPr>
              <a:t>的时间来合并两个集合。第</a:t>
            </a:r>
            <a:r>
              <a:rPr lang="en-US" altLang="zh-CN" sz="2200" dirty="0">
                <a:latin typeface="宋体" panose="02010600030101010101" pitchFamily="2" charset="-122"/>
                <a:ea typeface="宋体" panose="02010600030101010101" pitchFamily="2" charset="-122"/>
                <a:cs typeface="宋体" panose="02010600030101010101" pitchFamily="2" charset="-122"/>
              </a:rPr>
              <a:t>5</a:t>
            </a:r>
            <a:r>
              <a:rPr lang="zh-CN" altLang="en-US" sz="2200" dirty="0">
                <a:latin typeface="宋体" panose="02010600030101010101" pitchFamily="2" charset="-122"/>
                <a:ea typeface="宋体" panose="02010600030101010101" pitchFamily="2" charset="-122"/>
                <a:cs typeface="宋体" panose="02010600030101010101" pitchFamily="2" charset="-122"/>
              </a:rPr>
              <a:t>行用</a:t>
            </a:r>
            <a:r>
              <a:rPr lang="en-US" altLang="zh-CN" sz="2200" dirty="0">
                <a:latin typeface="宋体" panose="02010600030101010101" pitchFamily="2" charset="-122"/>
                <a:ea typeface="宋体" panose="02010600030101010101" pitchFamily="2" charset="-122"/>
                <a:cs typeface="宋体" panose="02010600030101010101" pitchFamily="2" charset="-122"/>
              </a:rPr>
              <a:t>m</a:t>
            </a:r>
            <a:r>
              <a:rPr lang="zh-CN" altLang="en-US" sz="2200" dirty="0">
                <a:latin typeface="宋体" panose="02010600030101010101" pitchFamily="2" charset="-122"/>
                <a:ea typeface="宋体" panose="02010600030101010101" pitchFamily="2" charset="-122"/>
                <a:cs typeface="宋体" panose="02010600030101010101" pitchFamily="2" charset="-122"/>
              </a:rPr>
              <a:t>条边构成最小堆，</a:t>
            </a:r>
            <a:r>
              <a:rPr lang="en-US" altLang="zh-CN" sz="2200" dirty="0">
                <a:latin typeface="宋体" panose="02010600030101010101" pitchFamily="2" charset="-122"/>
                <a:ea typeface="宋体" panose="02010600030101010101" pitchFamily="2" charset="-122"/>
                <a:cs typeface="宋体" panose="02010600030101010101" pitchFamily="2" charset="-122"/>
              </a:rPr>
              <a:t>O(</a:t>
            </a:r>
            <a:r>
              <a:rPr lang="en-US" altLang="zh-CN" sz="2200" dirty="0" err="1">
                <a:latin typeface="宋体" panose="02010600030101010101" pitchFamily="2" charset="-122"/>
                <a:ea typeface="宋体" panose="02010600030101010101" pitchFamily="2" charset="-122"/>
                <a:cs typeface="宋体" panose="02010600030101010101" pitchFamily="2" charset="-122"/>
              </a:rPr>
              <a:t>mlogm</a:t>
            </a:r>
            <a:r>
              <a:rPr lang="en-US" altLang="zh-CN" sz="2200" dirty="0">
                <a:latin typeface="宋体" panose="02010600030101010101" pitchFamily="2" charset="-122"/>
                <a:ea typeface="宋体" panose="02010600030101010101" pitchFamily="2" charset="-122"/>
                <a:cs typeface="宋体" panose="02010600030101010101" pitchFamily="2" charset="-122"/>
              </a:rPr>
              <a:t>)</a:t>
            </a:r>
            <a:r>
              <a:rPr lang="zh-CN" altLang="en-US" sz="2200" dirty="0">
                <a:latin typeface="宋体" panose="02010600030101010101" pitchFamily="2" charset="-122"/>
                <a:ea typeface="宋体" panose="02010600030101010101" pitchFamily="2" charset="-122"/>
                <a:cs typeface="宋体" panose="02010600030101010101" pitchFamily="2" charset="-122"/>
              </a:rPr>
              <a:t>；第</a:t>
            </a:r>
            <a:r>
              <a:rPr lang="en-US" altLang="zh-CN" sz="2200" dirty="0">
                <a:latin typeface="宋体" panose="02010600030101010101" pitchFamily="2" charset="-122"/>
                <a:ea typeface="宋体" panose="02010600030101010101" pitchFamily="2" charset="-122"/>
                <a:cs typeface="宋体" panose="02010600030101010101" pitchFamily="2" charset="-122"/>
              </a:rPr>
              <a:t>6-8</a:t>
            </a:r>
            <a:r>
              <a:rPr lang="zh-CN" altLang="en-US" sz="2200" dirty="0">
                <a:latin typeface="宋体" panose="02010600030101010101" pitchFamily="2" charset="-122"/>
                <a:ea typeface="宋体" panose="02010600030101010101" pitchFamily="2" charset="-122"/>
                <a:cs typeface="宋体" panose="02010600030101010101" pitchFamily="2" charset="-122"/>
              </a:rPr>
              <a:t>行， 需</a:t>
            </a:r>
            <a:r>
              <a:rPr lang="en-US" altLang="zh-CN" sz="2200" dirty="0">
                <a:latin typeface="宋体" panose="02010600030101010101" pitchFamily="2" charset="-122"/>
                <a:ea typeface="宋体" panose="02010600030101010101" pitchFamily="2" charset="-122"/>
                <a:cs typeface="宋体" panose="02010600030101010101" pitchFamily="2" charset="-122"/>
              </a:rPr>
              <a:t>Θ(n)</a:t>
            </a:r>
            <a:r>
              <a:rPr lang="zh-CN" altLang="en-US" sz="2200" dirty="0">
                <a:latin typeface="宋体" panose="02010600030101010101" pitchFamily="2" charset="-122"/>
                <a:ea typeface="宋体" panose="02010600030101010101" pitchFamily="2" charset="-122"/>
                <a:cs typeface="宋体" panose="02010600030101010101" pitchFamily="2" charset="-122"/>
              </a:rPr>
              <a:t>时间；第</a:t>
            </a:r>
            <a:r>
              <a:rPr lang="en-US" altLang="zh-CN" sz="2200" dirty="0">
                <a:latin typeface="宋体" panose="02010600030101010101" pitchFamily="2" charset="-122"/>
                <a:ea typeface="宋体" panose="02010600030101010101" pitchFamily="2" charset="-122"/>
                <a:cs typeface="宋体" panose="02010600030101010101" pitchFamily="2" charset="-122"/>
              </a:rPr>
              <a:t>11-20</a:t>
            </a:r>
            <a:r>
              <a:rPr lang="zh-CN" altLang="en-US" sz="2200" dirty="0">
                <a:latin typeface="宋体" panose="02010600030101010101" pitchFamily="2" charset="-122"/>
                <a:ea typeface="宋体" panose="02010600030101010101" pitchFamily="2" charset="-122"/>
                <a:cs typeface="宋体" panose="02010600030101010101" pitchFamily="2" charset="-122"/>
              </a:rPr>
              <a:t>行，外循环最多</a:t>
            </a:r>
            <a:r>
              <a:rPr lang="en-US" altLang="zh-CN" sz="2200" dirty="0">
                <a:latin typeface="宋体" panose="02010600030101010101" pitchFamily="2" charset="-122"/>
                <a:ea typeface="宋体" panose="02010600030101010101" pitchFamily="2" charset="-122"/>
                <a:cs typeface="宋体" panose="02010600030101010101" pitchFamily="2" charset="-122"/>
              </a:rPr>
              <a:t>n-1</a:t>
            </a:r>
            <a:r>
              <a:rPr lang="zh-CN" altLang="en-US" sz="2200" dirty="0">
                <a:latin typeface="宋体" panose="02010600030101010101" pitchFamily="2" charset="-122"/>
                <a:ea typeface="宋体" panose="02010600030101010101" pitchFamily="2" charset="-122"/>
                <a:cs typeface="宋体" panose="02010600030101010101" pitchFamily="2" charset="-122"/>
              </a:rPr>
              <a:t>次，</a:t>
            </a:r>
            <a:r>
              <a:rPr lang="en-US" altLang="zh-CN" sz="2200" dirty="0">
                <a:latin typeface="宋体" panose="02010600030101010101" pitchFamily="2" charset="-122"/>
                <a:ea typeface="宋体" panose="02010600030101010101" pitchFamily="2" charset="-122"/>
                <a:cs typeface="宋体" panose="02010600030101010101" pitchFamily="2" charset="-122"/>
              </a:rPr>
              <a:t>12</a:t>
            </a:r>
            <a:r>
              <a:rPr lang="zh-CN" altLang="en-US" sz="2200" dirty="0">
                <a:latin typeface="宋体" panose="02010600030101010101" pitchFamily="2" charset="-122"/>
                <a:ea typeface="宋体" panose="02010600030101010101" pitchFamily="2" charset="-122"/>
                <a:cs typeface="宋体" panose="02010600030101010101" pitchFamily="2" charset="-122"/>
              </a:rPr>
              <a:t>行每执行一次需</a:t>
            </a:r>
            <a:r>
              <a:rPr lang="en-US" altLang="zh-CN" sz="2200" dirty="0">
                <a:latin typeface="宋体" panose="02010600030101010101" pitchFamily="2" charset="-122"/>
                <a:ea typeface="宋体" panose="02010600030101010101" pitchFamily="2" charset="-122"/>
                <a:cs typeface="宋体" panose="02010600030101010101" pitchFamily="2" charset="-122"/>
              </a:rPr>
              <a:t>O(</a:t>
            </a:r>
            <a:r>
              <a:rPr lang="en-US" altLang="zh-CN" sz="2200" dirty="0" err="1">
                <a:latin typeface="宋体" panose="02010600030101010101" pitchFamily="2" charset="-122"/>
                <a:ea typeface="宋体" panose="02010600030101010101" pitchFamily="2" charset="-122"/>
                <a:cs typeface="宋体" panose="02010600030101010101" pitchFamily="2" charset="-122"/>
              </a:rPr>
              <a:t>logm</a:t>
            </a:r>
            <a:r>
              <a:rPr lang="en-US" altLang="zh-CN" sz="2200" dirty="0">
                <a:latin typeface="宋体" panose="02010600030101010101" pitchFamily="2" charset="-122"/>
                <a:ea typeface="宋体" panose="02010600030101010101" pitchFamily="2" charset="-122"/>
                <a:cs typeface="宋体" panose="02010600030101010101" pitchFamily="2" charset="-122"/>
              </a:rPr>
              <a:t>)</a:t>
            </a:r>
            <a:r>
              <a:rPr lang="zh-CN" altLang="en-US" sz="2200" dirty="0">
                <a:latin typeface="宋体" panose="02010600030101010101" pitchFamily="2" charset="-122"/>
                <a:ea typeface="宋体" panose="02010600030101010101" pitchFamily="2" charset="-122"/>
                <a:cs typeface="宋体" panose="02010600030101010101" pitchFamily="2" charset="-122"/>
              </a:rPr>
              <a:t>，共</a:t>
            </a:r>
            <a:r>
              <a:rPr lang="en-US" altLang="zh-CN" sz="2200" dirty="0">
                <a:latin typeface="宋体" panose="02010600030101010101" pitchFamily="2" charset="-122"/>
                <a:ea typeface="宋体" panose="02010600030101010101" pitchFamily="2" charset="-122"/>
                <a:cs typeface="宋体" panose="02010600030101010101" pitchFamily="2" charset="-122"/>
              </a:rPr>
              <a:t>O(</a:t>
            </a:r>
            <a:r>
              <a:rPr lang="en-US" altLang="zh-CN" sz="2200" dirty="0" err="1">
                <a:latin typeface="宋体" panose="02010600030101010101" pitchFamily="2" charset="-122"/>
                <a:ea typeface="宋体" panose="02010600030101010101" pitchFamily="2" charset="-122"/>
                <a:cs typeface="宋体" panose="02010600030101010101" pitchFamily="2" charset="-122"/>
              </a:rPr>
              <a:t>nlogm</a:t>
            </a:r>
            <a:r>
              <a:rPr lang="en-US" altLang="zh-CN" sz="2200" dirty="0">
                <a:latin typeface="宋体" panose="02010600030101010101" pitchFamily="2" charset="-122"/>
                <a:ea typeface="宋体" panose="02010600030101010101" pitchFamily="2" charset="-122"/>
                <a:cs typeface="宋体" panose="02010600030101010101" pitchFamily="2" charset="-122"/>
              </a:rPr>
              <a:t>)</a:t>
            </a:r>
            <a:r>
              <a:rPr lang="zh-CN" altLang="en-US" sz="2200" dirty="0">
                <a:latin typeface="宋体" panose="02010600030101010101" pitchFamily="2" charset="-122"/>
                <a:ea typeface="宋体" panose="02010600030101010101" pitchFamily="2" charset="-122"/>
                <a:cs typeface="宋体" panose="02010600030101010101" pitchFamily="2" charset="-122"/>
              </a:rPr>
              <a:t>，</a:t>
            </a:r>
            <a:r>
              <a:rPr lang="en-US" altLang="zh-CN" sz="2200" dirty="0">
                <a:latin typeface="宋体" panose="02010600030101010101" pitchFamily="2" charset="-122"/>
                <a:ea typeface="宋体" panose="02010600030101010101" pitchFamily="2" charset="-122"/>
                <a:cs typeface="宋体" panose="02010600030101010101" pitchFamily="2" charset="-122"/>
              </a:rPr>
              <a:t>find</a:t>
            </a:r>
            <a:r>
              <a:rPr lang="zh-CN" altLang="en-US" sz="2200" dirty="0">
                <a:latin typeface="宋体" panose="02010600030101010101" pitchFamily="2" charset="-122"/>
                <a:ea typeface="宋体" panose="02010600030101010101" pitchFamily="2" charset="-122"/>
                <a:cs typeface="宋体" panose="02010600030101010101" pitchFamily="2" charset="-122"/>
              </a:rPr>
              <a:t>操作至多执行</a:t>
            </a:r>
            <a:r>
              <a:rPr lang="en-US" altLang="zh-CN" sz="2200" dirty="0">
                <a:latin typeface="宋体" panose="02010600030101010101" pitchFamily="2" charset="-122"/>
                <a:ea typeface="宋体" panose="02010600030101010101" pitchFamily="2" charset="-122"/>
                <a:cs typeface="宋体" panose="02010600030101010101" pitchFamily="2" charset="-122"/>
              </a:rPr>
              <a:t>2m</a:t>
            </a:r>
            <a:r>
              <a:rPr lang="zh-CN" altLang="en-US" sz="2200" dirty="0">
                <a:latin typeface="宋体" panose="02010600030101010101" pitchFamily="2" charset="-122"/>
                <a:ea typeface="宋体" panose="02010600030101010101" pitchFamily="2" charset="-122"/>
                <a:cs typeface="宋体" panose="02010600030101010101" pitchFamily="2" charset="-122"/>
              </a:rPr>
              <a:t>次，总花费至多为</a:t>
            </a:r>
            <a:r>
              <a:rPr lang="en-US" altLang="zh-CN" sz="2200" dirty="0">
                <a:latin typeface="宋体" panose="02010600030101010101" pitchFamily="2" charset="-122"/>
                <a:ea typeface="宋体" panose="02010600030101010101" pitchFamily="2" charset="-122"/>
                <a:cs typeface="宋体" panose="02010600030101010101" pitchFamily="2" charset="-122"/>
              </a:rPr>
              <a:t>O(</a:t>
            </a:r>
            <a:r>
              <a:rPr lang="en-US" altLang="zh-CN" sz="2200" dirty="0" err="1">
                <a:latin typeface="宋体" panose="02010600030101010101" pitchFamily="2" charset="-122"/>
                <a:ea typeface="宋体" panose="02010600030101010101" pitchFamily="2" charset="-122"/>
                <a:cs typeface="宋体" panose="02010600030101010101" pitchFamily="2" charset="-122"/>
              </a:rPr>
              <a:t>mlogn</a:t>
            </a:r>
            <a:r>
              <a:rPr lang="en-US" altLang="zh-CN" sz="2200" dirty="0">
                <a:latin typeface="宋体" panose="02010600030101010101" pitchFamily="2" charset="-122"/>
                <a:ea typeface="宋体" panose="02010600030101010101" pitchFamily="2" charset="-122"/>
                <a:cs typeface="宋体" panose="02010600030101010101" pitchFamily="2" charset="-122"/>
              </a:rPr>
              <a:t>)</a:t>
            </a:r>
            <a:r>
              <a:rPr lang="zh-CN" altLang="en-US" sz="2200" dirty="0">
                <a:latin typeface="宋体" panose="02010600030101010101" pitchFamily="2" charset="-122"/>
                <a:ea typeface="宋体" panose="02010600030101010101" pitchFamily="2" charset="-122"/>
                <a:cs typeface="宋体" panose="02010600030101010101" pitchFamily="2" charset="-122"/>
              </a:rPr>
              <a:t>，因此，算法的时间复杂度为</a:t>
            </a:r>
            <a:r>
              <a:rPr lang="en-US" altLang="zh-CN" sz="2200" dirty="0">
                <a:latin typeface="宋体" panose="02010600030101010101" pitchFamily="2" charset="-122"/>
                <a:ea typeface="宋体" panose="02010600030101010101" pitchFamily="2" charset="-122"/>
                <a:cs typeface="宋体" panose="02010600030101010101" pitchFamily="2" charset="-122"/>
              </a:rPr>
              <a:t>O(</a:t>
            </a:r>
            <a:r>
              <a:rPr lang="en-US" altLang="zh-CN" sz="2200" dirty="0" err="1">
                <a:latin typeface="宋体" panose="02010600030101010101" pitchFamily="2" charset="-122"/>
                <a:ea typeface="宋体" panose="02010600030101010101" pitchFamily="2" charset="-122"/>
                <a:cs typeface="宋体" panose="02010600030101010101" pitchFamily="2" charset="-122"/>
              </a:rPr>
              <a:t>mlogm</a:t>
            </a:r>
            <a:r>
              <a:rPr lang="en-US" altLang="zh-CN" sz="2200" dirty="0">
                <a:latin typeface="宋体" panose="02010600030101010101" pitchFamily="2" charset="-122"/>
                <a:ea typeface="宋体" panose="02010600030101010101" pitchFamily="2" charset="-122"/>
                <a:cs typeface="宋体" panose="02010600030101010101" pitchFamily="2" charset="-122"/>
              </a:rPr>
              <a:t>)</a:t>
            </a:r>
            <a:r>
              <a:rPr lang="zh-CN" altLang="en-US" sz="2200" dirty="0">
                <a:latin typeface="宋体" panose="02010600030101010101" pitchFamily="2" charset="-122"/>
                <a:ea typeface="宋体" panose="02010600030101010101" pitchFamily="2" charset="-122"/>
                <a:cs typeface="宋体" panose="02010600030101010101" pitchFamily="2" charset="-122"/>
              </a:rPr>
              <a:t>。</a:t>
            </a:r>
            <a:endParaRPr lang="zh-CN" altLang="en-US" sz="2200" dirty="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5.9 </a:t>
            </a:r>
            <a:r>
              <a:rPr lang="zh-CN" altLang="en-US" dirty="0"/>
              <a:t>多机调度问题</a:t>
            </a:r>
            <a:endParaRPr lang="zh-CN" altLang="en-US" dirty="0"/>
          </a:p>
        </p:txBody>
      </p:sp>
      <p:sp>
        <p:nvSpPr>
          <p:cNvPr id="5" name="内容占位符 4"/>
          <p:cNvSpPr>
            <a:spLocks noGrp="1"/>
          </p:cNvSpPr>
          <p:nvPr>
            <p:ph idx="1"/>
          </p:nvPr>
        </p:nvSpPr>
        <p:spPr>
          <a:xfrm>
            <a:off x="1861873" y="1268760"/>
            <a:ext cx="8468253" cy="4996917"/>
          </a:xfrm>
        </p:spPr>
        <p:txBody>
          <a:bodyPr>
            <a:noAutofit/>
          </a:bodyPr>
          <a:lstStyle/>
          <a:p>
            <a:pPr marL="0" indent="0" eaLnBrk="1" hangingPunct="1">
              <a:lnSpc>
                <a:spcPct val="150000"/>
              </a:lnSpc>
              <a:buNone/>
            </a:pPr>
            <a:r>
              <a:rPr lang="zh-CN" altLang="en-US" sz="1800" dirty="0">
                <a:latin typeface="Times New Roman" panose="02020603050405020304" charset="0"/>
                <a:ea typeface="宋体" panose="02010600030101010101" pitchFamily="2" charset="-122"/>
              </a:rPr>
              <a:t>多机调度问题要求给出一种作业调度方案，使所给的</a:t>
            </a:r>
            <a:r>
              <a:rPr lang="en-US" altLang="zh-CN" sz="1800" dirty="0">
                <a:latin typeface="Times New Roman" panose="02020603050405020304" charset="0"/>
                <a:ea typeface="宋体" panose="02010600030101010101" pitchFamily="2" charset="-122"/>
              </a:rPr>
              <a:t>n</a:t>
            </a:r>
            <a:r>
              <a:rPr lang="zh-CN" altLang="en-US" sz="1800" dirty="0">
                <a:latin typeface="Times New Roman" panose="02020603050405020304" charset="0"/>
                <a:ea typeface="宋体" panose="02010600030101010101" pitchFamily="2" charset="-122"/>
              </a:rPr>
              <a:t>个作业在尽可能短的时间内由</a:t>
            </a:r>
            <a:r>
              <a:rPr lang="en-US" altLang="zh-CN" sz="1800" dirty="0">
                <a:latin typeface="Times New Roman" panose="02020603050405020304" charset="0"/>
                <a:ea typeface="宋体" panose="02010600030101010101" pitchFamily="2" charset="-122"/>
              </a:rPr>
              <a:t>m</a:t>
            </a:r>
            <a:r>
              <a:rPr lang="zh-CN" altLang="en-US" sz="1800" dirty="0">
                <a:latin typeface="Times New Roman" panose="02020603050405020304" charset="0"/>
                <a:ea typeface="宋体" panose="02010600030101010101" pitchFamily="2" charset="-122"/>
              </a:rPr>
              <a:t>台机器加工处理完成。约定：每个作业均可在任何一台机器上加工处理，但未完工前不允许中断处理。作业不能拆分成更小的子作业。</a:t>
            </a:r>
            <a:endParaRPr lang="zh-CN" altLang="en-US" sz="1800" dirty="0">
              <a:latin typeface="Times New Roman" panose="02020603050405020304" charset="0"/>
              <a:ea typeface="宋体" panose="02010600030101010101" pitchFamily="2" charset="-122"/>
            </a:endParaRPr>
          </a:p>
          <a:p>
            <a:pPr marL="0" indent="0" eaLnBrk="1" hangingPunct="1">
              <a:lnSpc>
                <a:spcPct val="150000"/>
              </a:lnSpc>
              <a:buNone/>
            </a:pPr>
            <a:r>
              <a:rPr lang="zh-CN" altLang="en-US" sz="1800" dirty="0">
                <a:latin typeface="Times New Roman" panose="02020603050405020304" charset="0"/>
                <a:ea typeface="宋体" panose="02010600030101010101" pitchFamily="2" charset="-122"/>
              </a:rPr>
              <a:t>这个问题是</a:t>
            </a:r>
            <a:r>
              <a:rPr lang="en-US" altLang="zh-CN" sz="1800" dirty="0">
                <a:latin typeface="Times New Roman" panose="02020603050405020304" charset="0"/>
                <a:ea typeface="宋体" panose="02010600030101010101" pitchFamily="2" charset="-122"/>
              </a:rPr>
              <a:t>NP</a:t>
            </a:r>
            <a:r>
              <a:rPr lang="zh-CN" altLang="en-US" sz="1800" dirty="0">
                <a:latin typeface="Times New Roman" panose="02020603050405020304" charset="0"/>
                <a:ea typeface="宋体" panose="02010600030101010101" pitchFamily="2" charset="-122"/>
              </a:rPr>
              <a:t>类问题，到目前为止还没有有效的解法。对于这一类问题，用贪心选择策略有时可以设计出较好的近似算法。</a:t>
            </a:r>
            <a:endParaRPr lang="zh-CN" altLang="en-US" sz="1800" dirty="0">
              <a:latin typeface="Times New Roman" panose="02020603050405020304" charset="0"/>
              <a:ea typeface="宋体" panose="02010600030101010101" pitchFamily="2" charset="-122"/>
            </a:endParaRPr>
          </a:p>
          <a:p>
            <a:pPr marL="0" indent="0" eaLnBrk="1" hangingPunct="1">
              <a:lnSpc>
                <a:spcPct val="150000"/>
              </a:lnSpc>
              <a:buNone/>
            </a:pPr>
            <a:r>
              <a:rPr lang="zh-CN" altLang="en-US" sz="1800" dirty="0">
                <a:latin typeface="Times New Roman" panose="02020603050405020304" charset="0"/>
                <a:ea typeface="宋体" panose="02010600030101010101" pitchFamily="2" charset="-122"/>
              </a:rPr>
              <a:t>采用最长处理时间作业优先的贪心选择策略可以设计出解多机调度问题的较好的近似算法。</a:t>
            </a:r>
            <a:endParaRPr lang="zh-CN" altLang="en-US" sz="1800" dirty="0">
              <a:latin typeface="Times New Roman" panose="02020603050405020304" charset="0"/>
              <a:ea typeface="宋体" panose="02010600030101010101" pitchFamily="2" charset="-122"/>
            </a:endParaRPr>
          </a:p>
          <a:p>
            <a:pPr marL="0" indent="0" eaLnBrk="1" hangingPunct="1">
              <a:lnSpc>
                <a:spcPct val="150000"/>
              </a:lnSpc>
              <a:buNone/>
            </a:pPr>
            <a:r>
              <a:rPr lang="zh-CN" altLang="en-US" sz="1800" dirty="0">
                <a:latin typeface="Times New Roman" panose="02020603050405020304" charset="0"/>
                <a:ea typeface="宋体" panose="02010600030101010101" pitchFamily="2" charset="-122"/>
              </a:rPr>
              <a:t>按此策略，当</a:t>
            </a:r>
            <a:r>
              <a:rPr lang="en-US" altLang="zh-CN" sz="1800" dirty="0">
                <a:latin typeface="Times New Roman" panose="02020603050405020304" charset="0"/>
                <a:ea typeface="宋体" panose="02010600030101010101" pitchFamily="2" charset="-122"/>
              </a:rPr>
              <a:t>n&lt;=m</a:t>
            </a:r>
            <a:r>
              <a:rPr lang="zh-CN" altLang="en-US" sz="1800" dirty="0">
                <a:latin typeface="Times New Roman" panose="02020603050405020304" charset="0"/>
                <a:ea typeface="宋体" panose="02010600030101010101" pitchFamily="2" charset="-122"/>
              </a:rPr>
              <a:t>时，只要将机器</a:t>
            </a:r>
            <a:r>
              <a:rPr lang="en-US" altLang="zh-CN" sz="1800" dirty="0" err="1">
                <a:latin typeface="Times New Roman" panose="02020603050405020304" charset="0"/>
                <a:ea typeface="宋体" panose="02010600030101010101" pitchFamily="2" charset="-122"/>
              </a:rPr>
              <a:t>i</a:t>
            </a:r>
            <a:r>
              <a:rPr lang="zh-CN" altLang="en-US" sz="1800" dirty="0">
                <a:latin typeface="Times New Roman" panose="02020603050405020304" charset="0"/>
                <a:ea typeface="宋体" panose="02010600030101010101" pitchFamily="2" charset="-122"/>
              </a:rPr>
              <a:t>的</a:t>
            </a:r>
            <a:r>
              <a:rPr lang="en-US" altLang="zh-CN" sz="1800" dirty="0">
                <a:latin typeface="Times New Roman" panose="02020603050405020304" charset="0"/>
                <a:ea typeface="宋体" panose="02010600030101010101" pitchFamily="2" charset="-122"/>
              </a:rPr>
              <a:t>[0, </a:t>
            </a:r>
            <a:r>
              <a:rPr lang="en-US" altLang="zh-CN" sz="1800" dirty="0" err="1">
                <a:latin typeface="Times New Roman" panose="02020603050405020304" charset="0"/>
                <a:ea typeface="宋体" panose="02010600030101010101" pitchFamily="2" charset="-122"/>
              </a:rPr>
              <a:t>ti</a:t>
            </a:r>
            <a:r>
              <a:rPr lang="en-US" altLang="zh-CN" sz="1800" dirty="0">
                <a:latin typeface="Times New Roman" panose="02020603050405020304" charset="0"/>
                <a:ea typeface="宋体" panose="02010600030101010101" pitchFamily="2" charset="-122"/>
              </a:rPr>
              <a:t>]</a:t>
            </a:r>
            <a:r>
              <a:rPr lang="zh-CN" altLang="en-US" sz="1800" dirty="0">
                <a:latin typeface="Times New Roman" panose="02020603050405020304" charset="0"/>
                <a:ea typeface="宋体" panose="02010600030101010101" pitchFamily="2" charset="-122"/>
              </a:rPr>
              <a:t>时间区间分配给作业</a:t>
            </a:r>
            <a:r>
              <a:rPr lang="en-US" altLang="zh-CN" sz="1800" dirty="0" err="1">
                <a:latin typeface="Times New Roman" panose="02020603050405020304" charset="0"/>
                <a:ea typeface="宋体" panose="02010600030101010101" pitchFamily="2" charset="-122"/>
              </a:rPr>
              <a:t>i</a:t>
            </a:r>
            <a:r>
              <a:rPr lang="zh-CN" altLang="en-US" sz="1800" dirty="0">
                <a:latin typeface="Times New Roman" panose="02020603050405020304" charset="0"/>
                <a:ea typeface="宋体" panose="02010600030101010101" pitchFamily="2" charset="-122"/>
              </a:rPr>
              <a:t>即可，算法只需要</a:t>
            </a:r>
            <a:r>
              <a:rPr lang="en-US" altLang="zh-CN" sz="1800" dirty="0">
                <a:latin typeface="Times New Roman" panose="02020603050405020304" charset="0"/>
                <a:ea typeface="宋体" panose="02010600030101010101" pitchFamily="2" charset="-122"/>
              </a:rPr>
              <a:t>O(1)</a:t>
            </a:r>
            <a:r>
              <a:rPr lang="zh-CN" altLang="en-US" sz="1800" dirty="0">
                <a:latin typeface="Times New Roman" panose="02020603050405020304" charset="0"/>
                <a:ea typeface="宋体" panose="02010600030101010101" pitchFamily="2" charset="-122"/>
              </a:rPr>
              <a:t>时间。</a:t>
            </a:r>
            <a:endParaRPr lang="zh-CN" altLang="en-US" sz="1800" dirty="0">
              <a:latin typeface="Times New Roman" panose="02020603050405020304" charset="0"/>
              <a:ea typeface="宋体" panose="02010600030101010101" pitchFamily="2" charset="-122"/>
            </a:endParaRPr>
          </a:p>
          <a:p>
            <a:pPr marL="0" indent="0" eaLnBrk="1" hangingPunct="1">
              <a:lnSpc>
                <a:spcPct val="150000"/>
              </a:lnSpc>
              <a:buNone/>
            </a:pPr>
            <a:r>
              <a:rPr lang="zh-CN" altLang="en-US" sz="1800" dirty="0">
                <a:latin typeface="Times New Roman" panose="02020603050405020304" charset="0"/>
                <a:ea typeface="宋体" panose="02010600030101010101" pitchFamily="2" charset="-122"/>
              </a:rPr>
              <a:t>当</a:t>
            </a:r>
            <a:r>
              <a:rPr lang="en-US" altLang="zh-CN" sz="1800" dirty="0">
                <a:latin typeface="Times New Roman" panose="02020603050405020304" charset="0"/>
                <a:ea typeface="宋体" panose="02010600030101010101" pitchFamily="2" charset="-122"/>
              </a:rPr>
              <a:t>n&gt;m</a:t>
            </a:r>
            <a:r>
              <a:rPr lang="zh-CN" altLang="en-US" sz="1800" dirty="0">
                <a:latin typeface="Times New Roman" panose="02020603050405020304" charset="0"/>
                <a:ea typeface="宋体" panose="02010600030101010101" pitchFamily="2" charset="-122"/>
              </a:rPr>
              <a:t>时，首先将</a:t>
            </a:r>
            <a:r>
              <a:rPr lang="en-US" altLang="zh-CN" sz="1800" dirty="0">
                <a:latin typeface="Times New Roman" panose="02020603050405020304" charset="0"/>
                <a:ea typeface="宋体" panose="02010600030101010101" pitchFamily="2" charset="-122"/>
              </a:rPr>
              <a:t>n</a:t>
            </a:r>
            <a:r>
              <a:rPr lang="zh-CN" altLang="en-US" sz="1800" dirty="0">
                <a:latin typeface="Times New Roman" panose="02020603050405020304" charset="0"/>
                <a:ea typeface="宋体" panose="02010600030101010101" pitchFamily="2" charset="-122"/>
              </a:rPr>
              <a:t>个作业依其所需的处理时间从大到小排序。然后依此顺序将作业分配给空闲的处理机。算法所需的计算时间为</a:t>
            </a:r>
            <a:r>
              <a:rPr lang="en-US" altLang="zh-CN" sz="1800" dirty="0">
                <a:latin typeface="Times New Roman" panose="02020603050405020304" charset="0"/>
                <a:ea typeface="宋体" panose="02010600030101010101" pitchFamily="2" charset="-122"/>
              </a:rPr>
              <a:t>O(</a:t>
            </a:r>
            <a:r>
              <a:rPr lang="en-US" altLang="zh-CN" sz="1800" dirty="0" err="1">
                <a:latin typeface="Times New Roman" panose="02020603050405020304" charset="0"/>
                <a:ea typeface="宋体" panose="02010600030101010101" pitchFamily="2" charset="-122"/>
              </a:rPr>
              <a:t>nlogn</a:t>
            </a:r>
            <a:r>
              <a:rPr lang="en-US" altLang="zh-CN" sz="1800" dirty="0">
                <a:latin typeface="Times New Roman" panose="02020603050405020304" charset="0"/>
                <a:ea typeface="宋体" panose="02010600030101010101" pitchFamily="2" charset="-122"/>
              </a:rPr>
              <a:t>)</a:t>
            </a:r>
            <a:r>
              <a:rPr lang="zh-CN" altLang="en-US" sz="1800" dirty="0">
                <a:latin typeface="Times New Roman" panose="02020603050405020304" charset="0"/>
                <a:ea typeface="宋体" panose="02010600030101010101" pitchFamily="2" charset="-122"/>
              </a:rPr>
              <a:t>。</a:t>
            </a:r>
            <a:endParaRPr lang="zh-CN" altLang="en-US" sz="1800" dirty="0">
              <a:latin typeface="Times New Roman" panose="02020603050405020304" charset="0"/>
              <a:ea typeface="宋体" panose="02010600030101010101" pitchFamily="2" charset="-122"/>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1987600" y="147314"/>
            <a:ext cx="8208912" cy="756084"/>
          </a:xfrm>
        </p:spPr>
        <p:txBody>
          <a:bodyPr>
            <a:noAutofit/>
          </a:bodyPr>
          <a:lstStyle/>
          <a:p>
            <a:pPr marL="0" indent="0" eaLnBrk="1" hangingPunct="1">
              <a:lnSpc>
                <a:spcPct val="150000"/>
              </a:lnSpc>
              <a:buNone/>
            </a:pPr>
            <a:r>
              <a:rPr lang="zh-CN" altLang="en-US" sz="2200" dirty="0">
                <a:latin typeface="+mn-ea"/>
              </a:rPr>
              <a:t>实现该策略的算法描述如下：</a:t>
            </a:r>
            <a:endParaRPr lang="en-US" altLang="zh-CN" sz="2000" dirty="0">
              <a:latin typeface="+mn-ea"/>
            </a:endParaRPr>
          </a:p>
        </p:txBody>
      </p:sp>
      <p:sp>
        <p:nvSpPr>
          <p:cNvPr id="3" name="Rectangle 1"/>
          <p:cNvSpPr>
            <a:spLocks noChangeArrowheads="1"/>
          </p:cNvSpPr>
          <p:nvPr/>
        </p:nvSpPr>
        <p:spPr bwMode="auto">
          <a:xfrm>
            <a:off x="2268093" y="756550"/>
            <a:ext cx="7647926" cy="593915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2000" b="0" i="0" u="none" strike="noStrike" cap="none" normalizeH="0" baseline="0" dirty="0">
                <a:ln>
                  <a:noFill/>
                </a:ln>
                <a:solidFill>
                  <a:srgbClr val="1750EB"/>
                </a:solidFill>
                <a:effectLst/>
                <a:latin typeface="Arial Unicode MS"/>
                <a:ea typeface="JetBrains Mono"/>
              </a:rPr>
              <a:t>1</a:t>
            </a:r>
            <a:r>
              <a:rPr kumimoji="0" lang="zh-CN" altLang="zh-CN" sz="2000" b="0" i="0" u="none" strike="noStrike" cap="none" normalizeH="0" baseline="0" dirty="0">
                <a:ln>
                  <a:noFill/>
                </a:ln>
                <a:solidFill>
                  <a:srgbClr val="080808"/>
                </a:solidFill>
                <a:effectLst/>
                <a:latin typeface="宋体" panose="02010600030101010101" pitchFamily="2" charset="-122"/>
                <a:ea typeface="宋体" panose="02010600030101010101" pitchFamily="2" charset="-122"/>
              </a:rPr>
              <a:t>、所需数据结构</a:t>
            </a:r>
            <a:br>
              <a:rPr kumimoji="0" lang="zh-CN" altLang="zh-CN" sz="2000" b="0" i="0" u="none" strike="noStrike" cap="none" normalizeH="0" baseline="0" dirty="0">
                <a:ln>
                  <a:noFill/>
                </a:ln>
                <a:solidFill>
                  <a:srgbClr val="080808"/>
                </a:solidFill>
                <a:effectLst/>
                <a:latin typeface="宋体" panose="02010600030101010101" pitchFamily="2" charset="-122"/>
                <a:ea typeface="宋体" panose="02010600030101010101" pitchFamily="2" charset="-122"/>
              </a:rPr>
            </a:br>
            <a:r>
              <a:rPr kumimoji="0" lang="zh-CN" altLang="zh-CN" sz="2000" b="0" i="0" u="none" strike="noStrike" cap="none" normalizeH="0" baseline="0" dirty="0">
                <a:ln>
                  <a:noFill/>
                </a:ln>
                <a:solidFill>
                  <a:srgbClr val="0033B3"/>
                </a:solidFill>
                <a:effectLst/>
                <a:latin typeface="Arial Unicode MS"/>
                <a:ea typeface="JetBrains Mono"/>
              </a:rPr>
              <a:t>typedef struct </a:t>
            </a:r>
            <a:r>
              <a:rPr kumimoji="0" lang="zh-CN" altLang="zh-CN" sz="2000" b="0" i="0" u="none" strike="noStrike" cap="none" normalizeH="0" baseline="0" dirty="0">
                <a:ln>
                  <a:noFill/>
                </a:ln>
                <a:solidFill>
                  <a:srgbClr val="080808"/>
                </a:solidFill>
                <a:effectLst/>
                <a:latin typeface="Arial Unicode MS"/>
                <a:ea typeface="JetBrains Mono"/>
              </a:rPr>
              <a:t>Job { </a:t>
            </a:r>
            <a:r>
              <a:rPr kumimoji="0" lang="zh-CN" altLang="zh-CN" sz="2000" b="0" i="1" u="none" strike="noStrike" cap="none" normalizeH="0" baseline="0" dirty="0">
                <a:ln>
                  <a:noFill/>
                </a:ln>
                <a:solidFill>
                  <a:srgbClr val="8C8C8C"/>
                </a:solidFill>
                <a:effectLst/>
                <a:latin typeface="Arial Unicode MS"/>
                <a:ea typeface="JetBrains Mono"/>
              </a:rPr>
              <a:t>//</a:t>
            </a:r>
            <a:r>
              <a:rPr kumimoji="0" lang="zh-CN" altLang="zh-CN" sz="20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作业的信息，用于定义作业数组</a:t>
            </a:r>
            <a:r>
              <a:rPr kumimoji="0" lang="zh-CN" altLang="zh-CN" sz="2000" b="0" i="1" u="none" strike="noStrike" cap="none" normalizeH="0" baseline="0" dirty="0">
                <a:ln>
                  <a:noFill/>
                </a:ln>
                <a:solidFill>
                  <a:srgbClr val="8C8C8C"/>
                </a:solidFill>
                <a:effectLst/>
                <a:latin typeface="Arial Unicode MS"/>
                <a:ea typeface="JetBrains Mono"/>
              </a:rPr>
              <a:t>a[]</a:t>
            </a:r>
            <a:br>
              <a:rPr kumimoji="0" lang="zh-CN" altLang="zh-CN" sz="2000" b="0" i="1" u="none" strike="noStrike" cap="none" normalizeH="0" baseline="0" dirty="0">
                <a:ln>
                  <a:noFill/>
                </a:ln>
                <a:solidFill>
                  <a:srgbClr val="8C8C8C"/>
                </a:solidFill>
                <a:effectLst/>
                <a:latin typeface="Arial Unicode MS"/>
                <a:ea typeface="JetBrains Mono"/>
              </a:rPr>
            </a:br>
            <a:r>
              <a:rPr kumimoji="0" lang="zh-CN" altLang="zh-CN" sz="2000" b="0" i="1" u="none" strike="noStrike" cap="none" normalizeH="0" baseline="0" dirty="0">
                <a:ln>
                  <a:noFill/>
                </a:ln>
                <a:solidFill>
                  <a:srgbClr val="8C8C8C"/>
                </a:solidFill>
                <a:effectLst/>
                <a:latin typeface="Arial Unicode MS"/>
                <a:ea typeface="JetBrains Mono"/>
              </a:rPr>
              <a:t>    </a:t>
            </a:r>
            <a:r>
              <a:rPr kumimoji="0" lang="zh-CN" altLang="zh-CN" sz="2000" b="0" i="0" u="none" strike="noStrike" cap="none" normalizeH="0" baseline="0" dirty="0">
                <a:ln>
                  <a:noFill/>
                </a:ln>
                <a:solidFill>
                  <a:srgbClr val="0033B3"/>
                </a:solidFill>
                <a:effectLst/>
                <a:latin typeface="Arial Unicode MS"/>
                <a:ea typeface="JetBrains Mono"/>
              </a:rPr>
              <a:t>int </a:t>
            </a:r>
            <a:r>
              <a:rPr kumimoji="0" lang="zh-CN" altLang="zh-CN" sz="2000" b="0" i="0" u="none" strike="noStrike" cap="none" normalizeH="0" baseline="0" dirty="0">
                <a:ln>
                  <a:noFill/>
                </a:ln>
                <a:solidFill>
                  <a:srgbClr val="080808"/>
                </a:solidFill>
                <a:effectLst/>
                <a:latin typeface="Arial Unicode MS"/>
                <a:ea typeface="JetBrains Mono"/>
              </a:rPr>
              <a:t>ID;</a:t>
            </a:r>
            <a:br>
              <a:rPr kumimoji="0" lang="zh-CN" altLang="zh-CN" sz="2000" b="0" i="0" u="none" strike="noStrike" cap="none" normalizeH="0" baseline="0" dirty="0">
                <a:ln>
                  <a:noFill/>
                </a:ln>
                <a:solidFill>
                  <a:srgbClr val="080808"/>
                </a:solidFill>
                <a:effectLst/>
                <a:latin typeface="Arial Unicode MS"/>
                <a:ea typeface="JetBrains Mono"/>
              </a:rPr>
            </a:br>
            <a:r>
              <a:rPr kumimoji="0" lang="zh-CN" altLang="zh-CN" sz="2000" b="0" i="0" u="none" strike="noStrike" cap="none" normalizeH="0" baseline="0" dirty="0">
                <a:ln>
                  <a:noFill/>
                </a:ln>
                <a:solidFill>
                  <a:srgbClr val="080808"/>
                </a:solidFill>
                <a:effectLst/>
                <a:latin typeface="Arial Unicode MS"/>
                <a:ea typeface="JetBrains Mono"/>
              </a:rPr>
              <a:t>    </a:t>
            </a:r>
            <a:r>
              <a:rPr kumimoji="0" lang="zh-CN" altLang="zh-CN" sz="2000" b="0" i="0" u="none" strike="noStrike" cap="none" normalizeH="0" baseline="0" dirty="0">
                <a:ln>
                  <a:noFill/>
                </a:ln>
                <a:solidFill>
                  <a:srgbClr val="0033B3"/>
                </a:solidFill>
                <a:effectLst/>
                <a:latin typeface="Arial Unicode MS"/>
                <a:ea typeface="JetBrains Mono"/>
              </a:rPr>
              <a:t>int </a:t>
            </a:r>
            <a:r>
              <a:rPr kumimoji="0" lang="zh-CN" altLang="zh-CN" sz="2000" b="0" i="0" u="none" strike="noStrike" cap="none" normalizeH="0" baseline="0" dirty="0">
                <a:ln>
                  <a:noFill/>
                </a:ln>
                <a:solidFill>
                  <a:srgbClr val="080808"/>
                </a:solidFill>
                <a:effectLst/>
                <a:latin typeface="Arial Unicode MS"/>
                <a:ea typeface="JetBrains Mono"/>
              </a:rPr>
              <a:t>time;</a:t>
            </a:r>
            <a:br>
              <a:rPr kumimoji="0" lang="zh-CN" altLang="zh-CN" sz="2000" b="0" i="0" u="none" strike="noStrike" cap="none" normalizeH="0" baseline="0" dirty="0">
                <a:ln>
                  <a:noFill/>
                </a:ln>
                <a:solidFill>
                  <a:srgbClr val="080808"/>
                </a:solidFill>
                <a:effectLst/>
                <a:latin typeface="Arial Unicode MS"/>
                <a:ea typeface="JetBrains Mono"/>
              </a:rPr>
            </a:br>
            <a:r>
              <a:rPr kumimoji="0" lang="zh-CN" altLang="zh-CN" sz="2000" b="0" i="0" u="none" strike="noStrike" cap="none" normalizeH="0" baseline="0" dirty="0">
                <a:ln>
                  <a:noFill/>
                </a:ln>
                <a:solidFill>
                  <a:srgbClr val="080808"/>
                </a:solidFill>
                <a:effectLst/>
                <a:latin typeface="Arial Unicode MS"/>
                <a:ea typeface="JetBrains Mono"/>
              </a:rPr>
              <a:t>}Job;</a:t>
            </a:r>
            <a:br>
              <a:rPr kumimoji="0" lang="zh-CN" altLang="zh-CN" sz="2000" b="0" i="0" u="none" strike="noStrike" cap="none" normalizeH="0" baseline="0" dirty="0">
                <a:ln>
                  <a:noFill/>
                </a:ln>
                <a:solidFill>
                  <a:srgbClr val="080808"/>
                </a:solidFill>
                <a:effectLst/>
                <a:latin typeface="Arial Unicode MS"/>
                <a:ea typeface="JetBrains Mono"/>
              </a:rPr>
            </a:br>
            <a:br>
              <a:rPr kumimoji="0" lang="zh-CN" altLang="zh-CN" sz="2000" b="0" i="0" u="none" strike="noStrike" cap="none" normalizeH="0" baseline="0" dirty="0">
                <a:ln>
                  <a:noFill/>
                </a:ln>
                <a:solidFill>
                  <a:srgbClr val="080808"/>
                </a:solidFill>
                <a:effectLst/>
                <a:latin typeface="Arial Unicode MS"/>
                <a:ea typeface="JetBrains Mono"/>
              </a:rPr>
            </a:br>
            <a:r>
              <a:rPr kumimoji="0" lang="zh-CN" altLang="zh-CN" sz="2000" b="0" i="0" u="none" strike="noStrike" cap="none" normalizeH="0" baseline="0" dirty="0">
                <a:ln>
                  <a:noFill/>
                </a:ln>
                <a:solidFill>
                  <a:srgbClr val="0033B3"/>
                </a:solidFill>
                <a:effectLst/>
                <a:latin typeface="Arial Unicode MS"/>
                <a:ea typeface="JetBrains Mono"/>
              </a:rPr>
              <a:t>typedef struct </a:t>
            </a:r>
            <a:r>
              <a:rPr kumimoji="0" lang="zh-CN" altLang="zh-CN" sz="2000" b="0" i="0" u="none" strike="noStrike" cap="none" normalizeH="0" baseline="0" dirty="0">
                <a:ln>
                  <a:noFill/>
                </a:ln>
                <a:solidFill>
                  <a:srgbClr val="008080"/>
                </a:solidFill>
                <a:effectLst/>
                <a:latin typeface="Arial Unicode MS"/>
                <a:ea typeface="JetBrains Mono"/>
              </a:rPr>
              <a:t>JobNode </a:t>
            </a:r>
            <a:r>
              <a:rPr kumimoji="0" lang="zh-CN" altLang="zh-CN" sz="2000" b="0" i="0" u="none" strike="noStrike" cap="none" normalizeH="0" baseline="0" dirty="0">
                <a:ln>
                  <a:noFill/>
                </a:ln>
                <a:solidFill>
                  <a:srgbClr val="080808"/>
                </a:solidFill>
                <a:effectLst/>
                <a:latin typeface="Arial Unicode MS"/>
                <a:ea typeface="JetBrains Mono"/>
              </a:rPr>
              <a:t>{ </a:t>
            </a:r>
            <a:r>
              <a:rPr kumimoji="0" lang="zh-CN" altLang="zh-CN" sz="2000" b="0" i="1" u="none" strike="noStrike" cap="none" normalizeH="0" baseline="0" dirty="0">
                <a:ln>
                  <a:noFill/>
                </a:ln>
                <a:solidFill>
                  <a:srgbClr val="8C8C8C"/>
                </a:solidFill>
                <a:effectLst/>
                <a:latin typeface="Arial Unicode MS"/>
                <a:ea typeface="JetBrains Mono"/>
              </a:rPr>
              <a:t>//</a:t>
            </a:r>
            <a:r>
              <a:rPr kumimoji="0" lang="zh-CN" altLang="zh-CN" sz="20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作业结点信息，记录每个机器运行的作业</a:t>
            </a:r>
            <a:br>
              <a:rPr kumimoji="0" lang="zh-CN" altLang="zh-CN" sz="20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br>
            <a:r>
              <a:rPr kumimoji="0" lang="zh-CN" altLang="zh-CN" sz="20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    </a:t>
            </a:r>
            <a:r>
              <a:rPr kumimoji="0" lang="zh-CN" altLang="zh-CN" sz="2000" b="0" i="0" u="none" strike="noStrike" cap="none" normalizeH="0" baseline="0" dirty="0">
                <a:ln>
                  <a:noFill/>
                </a:ln>
                <a:solidFill>
                  <a:srgbClr val="0033B3"/>
                </a:solidFill>
                <a:effectLst/>
                <a:latin typeface="Arial Unicode MS"/>
                <a:ea typeface="JetBrains Mono"/>
              </a:rPr>
              <a:t>int </a:t>
            </a:r>
            <a:r>
              <a:rPr kumimoji="0" lang="zh-CN" altLang="zh-CN" sz="2000" b="0" i="0" u="none" strike="noStrike" cap="none" normalizeH="0" baseline="0" dirty="0">
                <a:ln>
                  <a:noFill/>
                </a:ln>
                <a:solidFill>
                  <a:srgbClr val="660E7A"/>
                </a:solidFill>
                <a:effectLst/>
                <a:latin typeface="Arial Unicode MS"/>
                <a:ea typeface="JetBrains Mono"/>
              </a:rPr>
              <a:t>ID</a:t>
            </a:r>
            <a:r>
              <a:rPr kumimoji="0" lang="zh-CN" altLang="zh-CN" sz="2000" b="0" i="0" u="none" strike="noStrike" cap="none" normalizeH="0" baseline="0" dirty="0">
                <a:ln>
                  <a:noFill/>
                </a:ln>
                <a:solidFill>
                  <a:srgbClr val="080808"/>
                </a:solidFill>
                <a:effectLst/>
                <a:latin typeface="Arial Unicode MS"/>
                <a:ea typeface="JetBrains Mono"/>
              </a:rPr>
              <a:t>;</a:t>
            </a:r>
            <a:br>
              <a:rPr kumimoji="0" lang="zh-CN" altLang="zh-CN" sz="2000" b="0" i="0" u="none" strike="noStrike" cap="none" normalizeH="0" baseline="0" dirty="0">
                <a:ln>
                  <a:noFill/>
                </a:ln>
                <a:solidFill>
                  <a:srgbClr val="080808"/>
                </a:solidFill>
                <a:effectLst/>
                <a:latin typeface="Arial Unicode MS"/>
                <a:ea typeface="JetBrains Mono"/>
              </a:rPr>
            </a:br>
            <a:r>
              <a:rPr kumimoji="0" lang="zh-CN" altLang="zh-CN" sz="2000" b="0" i="0" u="none" strike="noStrike" cap="none" normalizeH="0" baseline="0" dirty="0">
                <a:ln>
                  <a:noFill/>
                </a:ln>
                <a:solidFill>
                  <a:srgbClr val="080808"/>
                </a:solidFill>
                <a:effectLst/>
                <a:latin typeface="Arial Unicode MS"/>
                <a:ea typeface="JetBrains Mono"/>
              </a:rPr>
              <a:t>    </a:t>
            </a:r>
            <a:r>
              <a:rPr kumimoji="0" lang="zh-CN" altLang="zh-CN" sz="2000" b="0" i="0" u="none" strike="noStrike" cap="none" normalizeH="0" baseline="0" dirty="0">
                <a:ln>
                  <a:noFill/>
                </a:ln>
                <a:solidFill>
                  <a:srgbClr val="0033B3"/>
                </a:solidFill>
                <a:effectLst/>
                <a:latin typeface="Arial Unicode MS"/>
                <a:ea typeface="JetBrains Mono"/>
              </a:rPr>
              <a:t>int </a:t>
            </a:r>
            <a:r>
              <a:rPr kumimoji="0" lang="zh-CN" altLang="zh-CN" sz="2000" b="0" i="0" u="none" strike="noStrike" cap="none" normalizeH="0" baseline="0" dirty="0">
                <a:ln>
                  <a:noFill/>
                </a:ln>
                <a:solidFill>
                  <a:srgbClr val="660E7A"/>
                </a:solidFill>
                <a:effectLst/>
                <a:latin typeface="Arial Unicode MS"/>
                <a:ea typeface="JetBrains Mono"/>
              </a:rPr>
              <a:t>time</a:t>
            </a:r>
            <a:r>
              <a:rPr kumimoji="0" lang="zh-CN" altLang="zh-CN" sz="2000" b="0" i="0" u="none" strike="noStrike" cap="none" normalizeH="0" baseline="0" dirty="0">
                <a:ln>
                  <a:noFill/>
                </a:ln>
                <a:solidFill>
                  <a:srgbClr val="080808"/>
                </a:solidFill>
                <a:effectLst/>
                <a:latin typeface="Arial Unicode MS"/>
                <a:ea typeface="JetBrains Mono"/>
              </a:rPr>
              <a:t>;</a:t>
            </a:r>
            <a:br>
              <a:rPr kumimoji="0" lang="zh-CN" altLang="zh-CN" sz="2000" b="0" i="0" u="none" strike="noStrike" cap="none" normalizeH="0" baseline="0" dirty="0">
                <a:ln>
                  <a:noFill/>
                </a:ln>
                <a:solidFill>
                  <a:srgbClr val="080808"/>
                </a:solidFill>
                <a:effectLst/>
                <a:latin typeface="Arial Unicode MS"/>
                <a:ea typeface="JetBrains Mono"/>
              </a:rPr>
            </a:br>
            <a:r>
              <a:rPr kumimoji="0" lang="zh-CN" altLang="zh-CN" sz="2000" b="0" i="0" u="none" strike="noStrike" cap="none" normalizeH="0" baseline="0" dirty="0">
                <a:ln>
                  <a:noFill/>
                </a:ln>
                <a:solidFill>
                  <a:srgbClr val="080808"/>
                </a:solidFill>
                <a:effectLst/>
                <a:latin typeface="Arial Unicode MS"/>
                <a:ea typeface="JetBrains Mono"/>
              </a:rPr>
              <a:t>    </a:t>
            </a:r>
            <a:r>
              <a:rPr kumimoji="0" lang="zh-CN" altLang="zh-CN" sz="2000" b="0" i="0" u="none" strike="noStrike" cap="none" normalizeH="0" baseline="0" dirty="0">
                <a:ln>
                  <a:noFill/>
                </a:ln>
                <a:solidFill>
                  <a:srgbClr val="008080"/>
                </a:solidFill>
                <a:effectLst/>
                <a:latin typeface="Arial Unicode MS"/>
                <a:ea typeface="JetBrains Mono"/>
              </a:rPr>
              <a:t>JobNode </a:t>
            </a:r>
            <a:r>
              <a:rPr kumimoji="0" lang="zh-CN" altLang="zh-CN" sz="2000" b="0" i="0" u="none" strike="noStrike" cap="none" normalizeH="0" baseline="0" dirty="0">
                <a:ln>
                  <a:noFill/>
                </a:ln>
                <a:solidFill>
                  <a:srgbClr val="080808"/>
                </a:solidFill>
                <a:effectLst/>
                <a:latin typeface="Arial Unicode MS"/>
                <a:ea typeface="JetBrains Mono"/>
              </a:rPr>
              <a:t>*</a:t>
            </a:r>
            <a:r>
              <a:rPr kumimoji="0" lang="zh-CN" altLang="zh-CN" sz="2000" b="0" i="0" u="none" strike="noStrike" cap="none" normalizeH="0" baseline="0" dirty="0">
                <a:ln>
                  <a:noFill/>
                </a:ln>
                <a:solidFill>
                  <a:srgbClr val="660E7A"/>
                </a:solidFill>
                <a:effectLst/>
                <a:latin typeface="Arial Unicode MS"/>
                <a:ea typeface="JetBrains Mono"/>
              </a:rPr>
              <a:t>next</a:t>
            </a:r>
            <a:r>
              <a:rPr kumimoji="0" lang="zh-CN" altLang="zh-CN" sz="2000" b="0" i="0" u="none" strike="noStrike" cap="none" normalizeH="0" baseline="0" dirty="0">
                <a:ln>
                  <a:noFill/>
                </a:ln>
                <a:solidFill>
                  <a:srgbClr val="080808"/>
                </a:solidFill>
                <a:effectLst/>
                <a:latin typeface="Arial Unicode MS"/>
                <a:ea typeface="JetBrains Mono"/>
              </a:rPr>
              <a:t>;</a:t>
            </a:r>
            <a:br>
              <a:rPr kumimoji="0" lang="zh-CN" altLang="zh-CN" sz="2000" b="0" i="0" u="none" strike="noStrike" cap="none" normalizeH="0" baseline="0" dirty="0">
                <a:ln>
                  <a:noFill/>
                </a:ln>
                <a:solidFill>
                  <a:srgbClr val="080808"/>
                </a:solidFill>
                <a:effectLst/>
                <a:latin typeface="Arial Unicode MS"/>
                <a:ea typeface="JetBrains Mono"/>
              </a:rPr>
            </a:br>
            <a:r>
              <a:rPr kumimoji="0" lang="zh-CN" altLang="zh-CN" sz="2000" b="0" i="0" u="none" strike="noStrike" cap="none" normalizeH="0" baseline="0" dirty="0">
                <a:ln>
                  <a:noFill/>
                </a:ln>
                <a:solidFill>
                  <a:srgbClr val="080808"/>
                </a:solidFill>
                <a:effectLst/>
                <a:latin typeface="Arial Unicode MS"/>
                <a:ea typeface="JetBrains Mono"/>
              </a:rPr>
              <a:t>}</a:t>
            </a:r>
            <a:r>
              <a:rPr kumimoji="0" lang="zh-CN" altLang="zh-CN" sz="2000" b="0" i="0" u="none" strike="noStrike" cap="none" normalizeH="0" baseline="0" dirty="0">
                <a:ln>
                  <a:noFill/>
                </a:ln>
                <a:solidFill>
                  <a:srgbClr val="371F80"/>
                </a:solidFill>
                <a:effectLst/>
                <a:latin typeface="Arial Unicode MS"/>
                <a:ea typeface="JetBrains Mono"/>
              </a:rPr>
              <a:t>JobNode</a:t>
            </a:r>
            <a:r>
              <a:rPr kumimoji="0" lang="zh-CN" altLang="zh-CN" sz="2000" b="0" i="0" u="none" strike="noStrike" cap="none" normalizeH="0" baseline="0" dirty="0">
                <a:ln>
                  <a:noFill/>
                </a:ln>
                <a:solidFill>
                  <a:srgbClr val="080808"/>
                </a:solidFill>
                <a:effectLst/>
                <a:latin typeface="Arial Unicode MS"/>
                <a:ea typeface="JetBrains Mono"/>
              </a:rPr>
              <a:t>, *</a:t>
            </a:r>
            <a:r>
              <a:rPr kumimoji="0" lang="zh-CN" altLang="zh-CN" sz="2000" b="0" i="0" u="none" strike="noStrike" cap="none" normalizeH="0" baseline="0" dirty="0">
                <a:ln>
                  <a:noFill/>
                </a:ln>
                <a:solidFill>
                  <a:srgbClr val="371F80"/>
                </a:solidFill>
                <a:effectLst/>
                <a:latin typeface="Arial Unicode MS"/>
                <a:ea typeface="JetBrains Mono"/>
              </a:rPr>
              <a:t>pJobNode</a:t>
            </a:r>
            <a:r>
              <a:rPr kumimoji="0" lang="zh-CN" altLang="zh-CN" sz="2000" b="0" i="0" u="none" strike="noStrike" cap="none" normalizeH="0" baseline="0" dirty="0">
                <a:ln>
                  <a:noFill/>
                </a:ln>
                <a:solidFill>
                  <a:srgbClr val="080808"/>
                </a:solidFill>
                <a:effectLst/>
                <a:latin typeface="Arial Unicode MS"/>
                <a:ea typeface="JetBrains Mono"/>
              </a:rPr>
              <a:t>;</a:t>
            </a:r>
            <a:br>
              <a:rPr kumimoji="0" lang="zh-CN" altLang="zh-CN" sz="2000" b="0" i="0" u="none" strike="noStrike" cap="none" normalizeH="0" baseline="0" dirty="0">
                <a:ln>
                  <a:noFill/>
                </a:ln>
                <a:solidFill>
                  <a:srgbClr val="080808"/>
                </a:solidFill>
                <a:effectLst/>
                <a:latin typeface="Arial Unicode MS"/>
                <a:ea typeface="JetBrains Mono"/>
              </a:rPr>
            </a:br>
            <a:br>
              <a:rPr kumimoji="0" lang="zh-CN" altLang="zh-CN" sz="2000" b="0" i="0" u="none" strike="noStrike" cap="none" normalizeH="0" baseline="0" dirty="0">
                <a:ln>
                  <a:noFill/>
                </a:ln>
                <a:solidFill>
                  <a:srgbClr val="080808"/>
                </a:solidFill>
                <a:effectLst/>
                <a:latin typeface="Arial Unicode MS"/>
                <a:ea typeface="JetBrains Mono"/>
              </a:rPr>
            </a:br>
            <a:r>
              <a:rPr kumimoji="0" lang="zh-CN" altLang="zh-CN" sz="2000" b="0" i="0" u="none" strike="noStrike" cap="none" normalizeH="0" baseline="0" dirty="0">
                <a:ln>
                  <a:noFill/>
                </a:ln>
                <a:solidFill>
                  <a:srgbClr val="0033B3"/>
                </a:solidFill>
                <a:effectLst/>
                <a:latin typeface="Arial Unicode MS"/>
                <a:ea typeface="JetBrains Mono"/>
              </a:rPr>
              <a:t>typedef struct </a:t>
            </a:r>
            <a:r>
              <a:rPr kumimoji="0" lang="zh-CN" altLang="zh-CN" sz="2000" b="0" i="0" u="none" strike="noStrike" cap="none" normalizeH="0" baseline="0" dirty="0">
                <a:ln>
                  <a:noFill/>
                </a:ln>
                <a:solidFill>
                  <a:srgbClr val="008080"/>
                </a:solidFill>
                <a:effectLst/>
                <a:latin typeface="Arial Unicode MS"/>
                <a:ea typeface="JetBrains Mono"/>
              </a:rPr>
              <a:t>Header </a:t>
            </a:r>
            <a:r>
              <a:rPr kumimoji="0" lang="zh-CN" altLang="zh-CN" sz="2000" b="0" i="0" u="none" strike="noStrike" cap="none" normalizeH="0" baseline="0" dirty="0">
                <a:ln>
                  <a:noFill/>
                </a:ln>
                <a:solidFill>
                  <a:srgbClr val="080808"/>
                </a:solidFill>
                <a:effectLst/>
                <a:latin typeface="Arial Unicode MS"/>
                <a:ea typeface="JetBrains Mono"/>
              </a:rPr>
              <a:t>{ </a:t>
            </a:r>
            <a:r>
              <a:rPr kumimoji="0" lang="zh-CN" altLang="zh-CN" sz="2000" b="0" i="1" u="none" strike="noStrike" cap="none" normalizeH="0" baseline="0" dirty="0">
                <a:ln>
                  <a:noFill/>
                </a:ln>
                <a:solidFill>
                  <a:srgbClr val="8C8C8C"/>
                </a:solidFill>
                <a:effectLst/>
                <a:latin typeface="Arial Unicode MS"/>
                <a:ea typeface="JetBrains Mono"/>
              </a:rPr>
              <a:t>//</a:t>
            </a:r>
            <a:r>
              <a:rPr kumimoji="0" lang="zh-CN" altLang="zh-CN" sz="20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机器头结点，其中</a:t>
            </a:r>
            <a:r>
              <a:rPr kumimoji="0" lang="zh-CN" altLang="zh-CN" sz="2000" b="0" i="1" u="none" strike="noStrike" cap="none" normalizeH="0" baseline="0" dirty="0">
                <a:ln>
                  <a:noFill/>
                </a:ln>
                <a:solidFill>
                  <a:srgbClr val="8C8C8C"/>
                </a:solidFill>
                <a:effectLst/>
                <a:latin typeface="Arial Unicode MS"/>
                <a:ea typeface="JetBrains Mono"/>
              </a:rPr>
              <a:t>s</a:t>
            </a:r>
            <a:r>
              <a:rPr kumimoji="0" lang="zh-CN" altLang="zh-CN" sz="20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为该机器需要运行作业的总时间，用于定义作业数组</a:t>
            </a:r>
            <a:r>
              <a:rPr kumimoji="0" lang="zh-CN" altLang="zh-CN" sz="2000" b="0" i="1" u="none" strike="noStrike" cap="none" normalizeH="0" baseline="0" dirty="0">
                <a:ln>
                  <a:noFill/>
                </a:ln>
                <a:solidFill>
                  <a:srgbClr val="8C8C8C"/>
                </a:solidFill>
                <a:effectLst/>
                <a:latin typeface="Arial Unicode MS"/>
                <a:ea typeface="JetBrains Mono"/>
              </a:rPr>
              <a:t>M[]</a:t>
            </a:r>
            <a:br>
              <a:rPr kumimoji="0" lang="zh-CN" altLang="zh-CN" sz="2000" b="0" i="1" u="none" strike="noStrike" cap="none" normalizeH="0" baseline="0" dirty="0">
                <a:ln>
                  <a:noFill/>
                </a:ln>
                <a:solidFill>
                  <a:srgbClr val="8C8C8C"/>
                </a:solidFill>
                <a:effectLst/>
                <a:latin typeface="Arial Unicode MS"/>
                <a:ea typeface="JetBrains Mono"/>
              </a:rPr>
            </a:br>
            <a:r>
              <a:rPr kumimoji="0" lang="zh-CN" altLang="zh-CN" sz="2000" b="0" i="1" u="none" strike="noStrike" cap="none" normalizeH="0" baseline="0" dirty="0">
                <a:ln>
                  <a:noFill/>
                </a:ln>
                <a:solidFill>
                  <a:srgbClr val="8C8C8C"/>
                </a:solidFill>
                <a:effectLst/>
                <a:latin typeface="Arial Unicode MS"/>
                <a:ea typeface="JetBrains Mono"/>
              </a:rPr>
              <a:t>    </a:t>
            </a:r>
            <a:r>
              <a:rPr kumimoji="0" lang="zh-CN" altLang="zh-CN" sz="2000" b="0" i="0" u="none" strike="noStrike" cap="none" normalizeH="0" baseline="0" dirty="0">
                <a:ln>
                  <a:noFill/>
                </a:ln>
                <a:solidFill>
                  <a:srgbClr val="0033B3"/>
                </a:solidFill>
                <a:effectLst/>
                <a:latin typeface="Arial Unicode MS"/>
                <a:ea typeface="JetBrains Mono"/>
              </a:rPr>
              <a:t>int </a:t>
            </a:r>
            <a:r>
              <a:rPr kumimoji="0" lang="zh-CN" altLang="zh-CN" sz="2000" b="0" i="0" u="none" strike="noStrike" cap="none" normalizeH="0" baseline="0" dirty="0">
                <a:ln>
                  <a:noFill/>
                </a:ln>
                <a:solidFill>
                  <a:srgbClr val="660E7A"/>
                </a:solidFill>
                <a:effectLst/>
                <a:latin typeface="Arial Unicode MS"/>
                <a:ea typeface="JetBrains Mono"/>
              </a:rPr>
              <a:t>s</a:t>
            </a:r>
            <a:r>
              <a:rPr kumimoji="0" lang="zh-CN" altLang="zh-CN" sz="2000" b="0" i="0" u="none" strike="noStrike" cap="none" normalizeH="0" baseline="0" dirty="0">
                <a:ln>
                  <a:noFill/>
                </a:ln>
                <a:solidFill>
                  <a:srgbClr val="080808"/>
                </a:solidFill>
                <a:effectLst/>
                <a:latin typeface="Arial Unicode MS"/>
                <a:ea typeface="JetBrains Mono"/>
              </a:rPr>
              <a:t>;</a:t>
            </a:r>
            <a:br>
              <a:rPr kumimoji="0" lang="zh-CN" altLang="zh-CN" sz="2000" b="0" i="0" u="none" strike="noStrike" cap="none" normalizeH="0" baseline="0" dirty="0">
                <a:ln>
                  <a:noFill/>
                </a:ln>
                <a:solidFill>
                  <a:srgbClr val="080808"/>
                </a:solidFill>
                <a:effectLst/>
                <a:latin typeface="Arial Unicode MS"/>
                <a:ea typeface="JetBrains Mono"/>
              </a:rPr>
            </a:br>
            <a:r>
              <a:rPr kumimoji="0" lang="zh-CN" altLang="zh-CN" sz="2000" b="0" i="0" u="none" strike="noStrike" cap="none" normalizeH="0" baseline="0" dirty="0">
                <a:ln>
                  <a:noFill/>
                </a:ln>
                <a:solidFill>
                  <a:srgbClr val="080808"/>
                </a:solidFill>
                <a:effectLst/>
                <a:latin typeface="Arial Unicode MS"/>
                <a:ea typeface="JetBrains Mono"/>
              </a:rPr>
              <a:t>    </a:t>
            </a:r>
            <a:r>
              <a:rPr kumimoji="0" lang="zh-CN" altLang="zh-CN" sz="2000" b="0" i="0" u="none" strike="noStrike" cap="none" normalizeH="0" baseline="0" dirty="0">
                <a:ln>
                  <a:noFill/>
                </a:ln>
                <a:solidFill>
                  <a:srgbClr val="371F80"/>
                </a:solidFill>
                <a:effectLst/>
                <a:latin typeface="Arial Unicode MS"/>
                <a:ea typeface="JetBrains Mono"/>
              </a:rPr>
              <a:t>pJobNode </a:t>
            </a:r>
            <a:r>
              <a:rPr kumimoji="0" lang="zh-CN" altLang="zh-CN" sz="2000" b="0" i="0" u="none" strike="noStrike" cap="none" normalizeH="0" baseline="0" dirty="0">
                <a:ln>
                  <a:noFill/>
                </a:ln>
                <a:solidFill>
                  <a:srgbClr val="660E7A"/>
                </a:solidFill>
                <a:effectLst/>
                <a:latin typeface="Arial Unicode MS"/>
                <a:ea typeface="JetBrains Mono"/>
              </a:rPr>
              <a:t>next</a:t>
            </a:r>
            <a:r>
              <a:rPr kumimoji="0" lang="zh-CN" altLang="zh-CN" sz="2000" b="0" i="0" u="none" strike="noStrike" cap="none" normalizeH="0" baseline="0" dirty="0">
                <a:ln>
                  <a:noFill/>
                </a:ln>
                <a:solidFill>
                  <a:srgbClr val="080808"/>
                </a:solidFill>
                <a:effectLst/>
                <a:latin typeface="Arial Unicode MS"/>
                <a:ea typeface="JetBrains Mono"/>
              </a:rPr>
              <a:t>;</a:t>
            </a:r>
            <a:br>
              <a:rPr kumimoji="0" lang="zh-CN" altLang="zh-CN" sz="2000" b="0" i="0" u="none" strike="noStrike" cap="none" normalizeH="0" baseline="0" dirty="0">
                <a:ln>
                  <a:noFill/>
                </a:ln>
                <a:solidFill>
                  <a:srgbClr val="080808"/>
                </a:solidFill>
                <a:effectLst/>
                <a:latin typeface="Arial Unicode MS"/>
                <a:ea typeface="JetBrains Mono"/>
              </a:rPr>
            </a:br>
            <a:r>
              <a:rPr kumimoji="0" lang="zh-CN" altLang="zh-CN" sz="2000" b="0" i="0" u="none" strike="noStrike" cap="none" normalizeH="0" baseline="0" dirty="0">
                <a:ln>
                  <a:noFill/>
                </a:ln>
                <a:solidFill>
                  <a:srgbClr val="080808"/>
                </a:solidFill>
                <a:effectLst/>
                <a:latin typeface="Arial Unicode MS"/>
                <a:ea typeface="JetBrains Mono"/>
              </a:rPr>
              <a:t>}</a:t>
            </a:r>
            <a:r>
              <a:rPr kumimoji="0" lang="zh-CN" altLang="zh-CN" sz="2000" b="0" i="0" u="none" strike="noStrike" cap="none" normalizeH="0" baseline="0" dirty="0">
                <a:ln>
                  <a:noFill/>
                </a:ln>
                <a:solidFill>
                  <a:srgbClr val="371F80"/>
                </a:solidFill>
                <a:effectLst/>
                <a:latin typeface="Arial Unicode MS"/>
                <a:ea typeface="JetBrains Mono"/>
              </a:rPr>
              <a:t>Header</a:t>
            </a:r>
            <a:r>
              <a:rPr kumimoji="0" lang="zh-CN" altLang="zh-CN" sz="2000" b="0" i="0" u="none" strike="noStrike" cap="none" normalizeH="0" baseline="0" dirty="0">
                <a:ln>
                  <a:noFill/>
                </a:ln>
                <a:solidFill>
                  <a:srgbClr val="080808"/>
                </a:solidFill>
                <a:effectLst/>
                <a:latin typeface="Arial Unicode MS"/>
                <a:ea typeface="JetBrains Mono"/>
              </a:rPr>
              <a:t>, </a:t>
            </a:r>
            <a:r>
              <a:rPr kumimoji="0" lang="zh-CN" altLang="zh-CN" sz="2000" b="0" i="0" u="none" strike="noStrike" cap="none" normalizeH="0" baseline="0" dirty="0">
                <a:ln>
                  <a:noFill/>
                </a:ln>
                <a:solidFill>
                  <a:srgbClr val="371F80"/>
                </a:solidFill>
                <a:effectLst/>
                <a:latin typeface="Arial Unicode MS"/>
                <a:ea typeface="JetBrains Mono"/>
              </a:rPr>
              <a:t>pHeader</a:t>
            </a:r>
            <a:r>
              <a:rPr kumimoji="0" lang="zh-CN" altLang="zh-CN" sz="2000" b="0" i="0" u="none" strike="noStrike" cap="none" normalizeH="0" baseline="0" dirty="0">
                <a:ln>
                  <a:noFill/>
                </a:ln>
                <a:solidFill>
                  <a:srgbClr val="080808"/>
                </a:solidFill>
                <a:effectLst/>
                <a:latin typeface="Arial Unicode MS"/>
                <a:ea typeface="JetBrains Mono"/>
              </a:rPr>
              <a:t>;</a:t>
            </a:r>
            <a:br>
              <a:rPr kumimoji="0" lang="zh-CN" altLang="zh-CN" sz="2000" b="0" i="0" u="none" strike="noStrike" cap="none" normalizeH="0" baseline="0" dirty="0">
                <a:ln>
                  <a:noFill/>
                </a:ln>
                <a:solidFill>
                  <a:srgbClr val="080808"/>
                </a:solidFill>
                <a:effectLst/>
                <a:latin typeface="Arial Unicode MS"/>
                <a:ea typeface="JetBrains Mono"/>
              </a:rPr>
            </a:br>
            <a:endParaRPr kumimoji="0" lang="zh-CN" altLang="zh-CN" sz="20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ChangeArrowheads="1"/>
          </p:cNvSpPr>
          <p:nvPr/>
        </p:nvSpPr>
        <p:spPr bwMode="auto">
          <a:xfrm>
            <a:off x="2279576" y="302945"/>
            <a:ext cx="6546850" cy="655447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2000" b="0" i="0" u="none" strike="noStrike" cap="none" normalizeH="0" baseline="0" dirty="0">
                <a:ln>
                  <a:noFill/>
                </a:ln>
                <a:solidFill>
                  <a:srgbClr val="1750EB"/>
                </a:solidFill>
                <a:effectLst/>
                <a:latin typeface="Arial Unicode MS"/>
                <a:ea typeface="JetBrains Mono"/>
              </a:rPr>
              <a:t>2</a:t>
            </a:r>
            <a:r>
              <a:rPr kumimoji="0" lang="zh-CN" altLang="zh-CN" sz="2000" b="0" i="0" u="none" strike="noStrike" cap="none" normalizeH="0" baseline="0" dirty="0">
                <a:ln>
                  <a:noFill/>
                </a:ln>
                <a:solidFill>
                  <a:srgbClr val="080808"/>
                </a:solidFill>
                <a:effectLst/>
                <a:latin typeface="宋体" panose="02010600030101010101" pitchFamily="2" charset="-122"/>
                <a:ea typeface="宋体" panose="02010600030101010101" pitchFamily="2" charset="-122"/>
              </a:rPr>
              <a:t>、选择最小值函数</a:t>
            </a:r>
            <a:r>
              <a:rPr kumimoji="0" lang="zh-CN" altLang="zh-CN" sz="2000" b="0" i="0" u="none" strike="noStrike" cap="none" normalizeH="0" baseline="0" dirty="0">
                <a:ln>
                  <a:noFill/>
                </a:ln>
                <a:solidFill>
                  <a:srgbClr val="080808"/>
                </a:solidFill>
                <a:effectLst/>
                <a:latin typeface="Arial Unicode MS"/>
                <a:ea typeface="JetBrains Mono"/>
              </a:rPr>
              <a:t>SelectMin()</a:t>
            </a:r>
            <a:br>
              <a:rPr kumimoji="0" lang="zh-CN" altLang="zh-CN" sz="2000" b="0" i="0" u="none" strike="noStrike" cap="none" normalizeH="0" baseline="0" dirty="0">
                <a:ln>
                  <a:noFill/>
                </a:ln>
                <a:solidFill>
                  <a:srgbClr val="080808"/>
                </a:solidFill>
                <a:effectLst/>
                <a:latin typeface="Arial Unicode MS"/>
                <a:ea typeface="JetBrains Mono"/>
              </a:rPr>
            </a:br>
            <a:r>
              <a:rPr kumimoji="0" lang="zh-CN" altLang="zh-CN" sz="2000" b="0" i="0" u="none" strike="noStrike" cap="none" normalizeH="0" baseline="0" dirty="0">
                <a:ln>
                  <a:noFill/>
                </a:ln>
                <a:solidFill>
                  <a:srgbClr val="0033B3"/>
                </a:solidFill>
                <a:effectLst/>
                <a:latin typeface="Arial Unicode MS"/>
                <a:ea typeface="JetBrains Mono"/>
              </a:rPr>
              <a:t>int </a:t>
            </a:r>
            <a:r>
              <a:rPr kumimoji="0" lang="zh-CN" altLang="zh-CN" sz="2000" b="0" i="0" u="none" strike="noStrike" cap="none" normalizeH="0" baseline="0" dirty="0">
                <a:ln>
                  <a:noFill/>
                </a:ln>
                <a:solidFill>
                  <a:srgbClr val="080808"/>
                </a:solidFill>
                <a:effectLst/>
                <a:latin typeface="Arial Unicode MS"/>
                <a:ea typeface="JetBrains Mono"/>
              </a:rPr>
              <a:t>SelectMin(Header *M, </a:t>
            </a:r>
            <a:r>
              <a:rPr kumimoji="0" lang="zh-CN" altLang="zh-CN" sz="2000" b="0" i="0" u="none" strike="noStrike" cap="none" normalizeH="0" baseline="0" dirty="0">
                <a:ln>
                  <a:noFill/>
                </a:ln>
                <a:solidFill>
                  <a:srgbClr val="0033B3"/>
                </a:solidFill>
                <a:effectLst/>
                <a:latin typeface="Arial Unicode MS"/>
                <a:ea typeface="JetBrains Mono"/>
              </a:rPr>
              <a:t>int </a:t>
            </a:r>
            <a:r>
              <a:rPr kumimoji="0" lang="zh-CN" altLang="zh-CN" sz="2000" b="0" i="0" u="none" strike="noStrike" cap="none" normalizeH="0" baseline="0" dirty="0">
                <a:ln>
                  <a:noFill/>
                </a:ln>
                <a:solidFill>
                  <a:srgbClr val="080808"/>
                </a:solidFill>
                <a:effectLst/>
                <a:latin typeface="Arial Unicode MS"/>
                <a:ea typeface="JetBrains Mono"/>
              </a:rPr>
              <a:t>m) { </a:t>
            </a:r>
            <a:endParaRPr kumimoji="0" lang="en-US" altLang="zh-CN" sz="2000" b="0" i="0" u="none" strike="noStrike" cap="none" normalizeH="0" baseline="0" dirty="0">
              <a:ln>
                <a:noFill/>
              </a:ln>
              <a:solidFill>
                <a:srgbClr val="080808"/>
              </a:solidFill>
              <a:effectLst/>
              <a:latin typeface="Arial Unicode MS"/>
              <a:ea typeface="JetBrains Mono"/>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zh-CN" sz="2000" b="0" i="1" u="none" strike="noStrike" cap="none" normalizeH="0" baseline="0" dirty="0">
                <a:ln>
                  <a:noFill/>
                </a:ln>
                <a:solidFill>
                  <a:srgbClr val="8C8C8C"/>
                </a:solidFill>
                <a:effectLst/>
                <a:latin typeface="Arial Unicode MS"/>
                <a:ea typeface="JetBrains Mono"/>
              </a:rPr>
              <a:t>//</a:t>
            </a:r>
            <a:r>
              <a:rPr kumimoji="0" lang="zh-CN" altLang="zh-CN" sz="20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读取头结点的</a:t>
            </a:r>
            <a:r>
              <a:rPr kumimoji="0" lang="zh-CN" altLang="zh-CN" sz="2000" b="0" i="1" u="none" strike="noStrike" cap="none" normalizeH="0" baseline="0" dirty="0">
                <a:ln>
                  <a:noFill/>
                </a:ln>
                <a:solidFill>
                  <a:srgbClr val="8C8C8C"/>
                </a:solidFill>
                <a:effectLst/>
                <a:latin typeface="Arial Unicode MS"/>
                <a:ea typeface="JetBrains Mono"/>
              </a:rPr>
              <a:t>s</a:t>
            </a:r>
            <a:r>
              <a:rPr kumimoji="0" lang="zh-CN" altLang="zh-CN" sz="20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值，得出运行时间最小的机器下标并返回</a:t>
            </a:r>
            <a:br>
              <a:rPr kumimoji="0" lang="zh-CN" altLang="zh-CN" sz="20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br>
            <a:r>
              <a:rPr kumimoji="0" lang="zh-CN" altLang="zh-CN" sz="20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    </a:t>
            </a:r>
            <a:r>
              <a:rPr kumimoji="0" lang="zh-CN" altLang="zh-CN" sz="2000" b="0" i="0" u="none" strike="noStrike" cap="none" normalizeH="0" baseline="0" dirty="0">
                <a:ln>
                  <a:noFill/>
                </a:ln>
                <a:solidFill>
                  <a:srgbClr val="0033B3"/>
                </a:solidFill>
                <a:effectLst/>
                <a:latin typeface="Arial Unicode MS"/>
                <a:ea typeface="JetBrains Mono"/>
              </a:rPr>
              <a:t>int </a:t>
            </a:r>
            <a:r>
              <a:rPr kumimoji="0" lang="zh-CN" altLang="zh-CN" sz="2000" b="0" i="0" u="none" strike="noStrike" cap="none" normalizeH="0" baseline="0" dirty="0">
                <a:ln>
                  <a:noFill/>
                </a:ln>
                <a:solidFill>
                  <a:srgbClr val="080808"/>
                </a:solidFill>
                <a:effectLst/>
                <a:latin typeface="Arial Unicode MS"/>
                <a:ea typeface="JetBrains Mono"/>
              </a:rPr>
              <a:t>k = </a:t>
            </a:r>
            <a:r>
              <a:rPr kumimoji="0" lang="zh-CN" altLang="zh-CN" sz="2000" b="0" i="0" u="none" strike="noStrike" cap="none" normalizeH="0" baseline="0" dirty="0">
                <a:ln>
                  <a:noFill/>
                </a:ln>
                <a:solidFill>
                  <a:srgbClr val="1750EB"/>
                </a:solidFill>
                <a:effectLst/>
                <a:latin typeface="Arial Unicode MS"/>
                <a:ea typeface="JetBrains Mono"/>
              </a:rPr>
              <a:t>0</a:t>
            </a:r>
            <a:r>
              <a:rPr kumimoji="0" lang="zh-CN" altLang="zh-CN" sz="2000" b="0" i="0" u="none" strike="noStrike" cap="none" normalizeH="0" baseline="0" dirty="0">
                <a:ln>
                  <a:noFill/>
                </a:ln>
                <a:solidFill>
                  <a:srgbClr val="080808"/>
                </a:solidFill>
                <a:effectLst/>
                <a:latin typeface="Arial Unicode MS"/>
                <a:ea typeface="JetBrains Mono"/>
              </a:rPr>
              <a:t>;</a:t>
            </a:r>
            <a:br>
              <a:rPr kumimoji="0" lang="zh-CN" altLang="zh-CN" sz="2000" b="0" i="0" u="none" strike="noStrike" cap="none" normalizeH="0" baseline="0" dirty="0">
                <a:ln>
                  <a:noFill/>
                </a:ln>
                <a:solidFill>
                  <a:srgbClr val="080808"/>
                </a:solidFill>
                <a:effectLst/>
                <a:latin typeface="Arial Unicode MS"/>
                <a:ea typeface="JetBrains Mono"/>
              </a:rPr>
            </a:br>
            <a:r>
              <a:rPr kumimoji="0" lang="zh-CN" altLang="zh-CN" sz="2000" b="0" i="0" u="none" strike="noStrike" cap="none" normalizeH="0" baseline="0" dirty="0">
                <a:ln>
                  <a:noFill/>
                </a:ln>
                <a:solidFill>
                  <a:srgbClr val="080808"/>
                </a:solidFill>
                <a:effectLst/>
                <a:latin typeface="Arial Unicode MS"/>
                <a:ea typeface="JetBrains Mono"/>
              </a:rPr>
              <a:t>    </a:t>
            </a:r>
            <a:r>
              <a:rPr kumimoji="0" lang="zh-CN" altLang="zh-CN" sz="2000" b="0" i="0" u="none" strike="noStrike" cap="none" normalizeH="0" baseline="0" dirty="0">
                <a:ln>
                  <a:noFill/>
                </a:ln>
                <a:solidFill>
                  <a:srgbClr val="0033B3"/>
                </a:solidFill>
                <a:effectLst/>
                <a:latin typeface="Arial Unicode MS"/>
                <a:ea typeface="JetBrains Mono"/>
              </a:rPr>
              <a:t>for</a:t>
            </a:r>
            <a:r>
              <a:rPr kumimoji="0" lang="zh-CN" altLang="zh-CN" sz="2000" b="0" i="0" u="none" strike="noStrike" cap="none" normalizeH="0" baseline="0" dirty="0">
                <a:ln>
                  <a:noFill/>
                </a:ln>
                <a:solidFill>
                  <a:srgbClr val="080808"/>
                </a:solidFill>
                <a:effectLst/>
                <a:latin typeface="Arial Unicode MS"/>
                <a:ea typeface="JetBrains Mono"/>
              </a:rPr>
              <a:t>(</a:t>
            </a:r>
            <a:r>
              <a:rPr kumimoji="0" lang="zh-CN" altLang="zh-CN" sz="2000" b="0" i="0" u="none" strike="noStrike" cap="none" normalizeH="0" baseline="0" dirty="0">
                <a:ln>
                  <a:noFill/>
                </a:ln>
                <a:solidFill>
                  <a:srgbClr val="0033B3"/>
                </a:solidFill>
                <a:effectLst/>
                <a:latin typeface="Arial Unicode MS"/>
                <a:ea typeface="JetBrains Mono"/>
              </a:rPr>
              <a:t>int </a:t>
            </a:r>
            <a:r>
              <a:rPr kumimoji="0" lang="zh-CN" altLang="zh-CN" sz="2000" b="0" i="0" u="none" strike="noStrike" cap="none" normalizeH="0" baseline="0" dirty="0">
                <a:ln>
                  <a:noFill/>
                </a:ln>
                <a:solidFill>
                  <a:srgbClr val="080808"/>
                </a:solidFill>
                <a:effectLst/>
                <a:latin typeface="Arial Unicode MS"/>
                <a:ea typeface="JetBrains Mono"/>
              </a:rPr>
              <a:t>i=</a:t>
            </a:r>
            <a:r>
              <a:rPr kumimoji="0" lang="zh-CN" altLang="zh-CN" sz="2000" b="0" i="0" u="none" strike="noStrike" cap="none" normalizeH="0" baseline="0" dirty="0">
                <a:ln>
                  <a:noFill/>
                </a:ln>
                <a:solidFill>
                  <a:srgbClr val="1750EB"/>
                </a:solidFill>
                <a:effectLst/>
                <a:latin typeface="Arial Unicode MS"/>
                <a:ea typeface="JetBrains Mono"/>
              </a:rPr>
              <a:t>1</a:t>
            </a:r>
            <a:r>
              <a:rPr kumimoji="0" lang="zh-CN" altLang="zh-CN" sz="2000" b="0" i="0" u="none" strike="noStrike" cap="none" normalizeH="0" baseline="0" dirty="0">
                <a:ln>
                  <a:noFill/>
                </a:ln>
                <a:solidFill>
                  <a:srgbClr val="080808"/>
                </a:solidFill>
                <a:effectLst/>
                <a:latin typeface="Arial Unicode MS"/>
                <a:ea typeface="JetBrains Mono"/>
              </a:rPr>
              <a:t>; i&lt;m; i++)</a:t>
            </a:r>
            <a:br>
              <a:rPr kumimoji="0" lang="zh-CN" altLang="zh-CN" sz="2000" b="0" i="0" u="none" strike="noStrike" cap="none" normalizeH="0" baseline="0" dirty="0">
                <a:ln>
                  <a:noFill/>
                </a:ln>
                <a:solidFill>
                  <a:srgbClr val="080808"/>
                </a:solidFill>
                <a:effectLst/>
                <a:latin typeface="Arial Unicode MS"/>
                <a:ea typeface="JetBrains Mono"/>
              </a:rPr>
            </a:br>
            <a:r>
              <a:rPr kumimoji="0" lang="zh-CN" altLang="zh-CN" sz="2000" b="0" i="0" u="none" strike="noStrike" cap="none" normalizeH="0" baseline="0" dirty="0">
                <a:ln>
                  <a:noFill/>
                </a:ln>
                <a:solidFill>
                  <a:srgbClr val="080808"/>
                </a:solidFill>
                <a:effectLst/>
                <a:latin typeface="Arial Unicode MS"/>
                <a:ea typeface="JetBrains Mono"/>
              </a:rPr>
              <a:t>        </a:t>
            </a:r>
            <a:r>
              <a:rPr kumimoji="0" lang="zh-CN" altLang="zh-CN" sz="2000" b="0" i="0" u="none" strike="noStrike" cap="none" normalizeH="0" baseline="0" dirty="0">
                <a:ln>
                  <a:noFill/>
                </a:ln>
                <a:solidFill>
                  <a:srgbClr val="0033B3"/>
                </a:solidFill>
                <a:effectLst/>
                <a:latin typeface="Arial Unicode MS"/>
                <a:ea typeface="JetBrains Mono"/>
              </a:rPr>
              <a:t>if</a:t>
            </a:r>
            <a:r>
              <a:rPr kumimoji="0" lang="zh-CN" altLang="zh-CN" sz="2000" b="0" i="0" u="none" strike="noStrike" cap="none" normalizeH="0" baseline="0" dirty="0">
                <a:ln>
                  <a:noFill/>
                </a:ln>
                <a:solidFill>
                  <a:srgbClr val="080808"/>
                </a:solidFill>
                <a:effectLst/>
                <a:latin typeface="Arial Unicode MS"/>
                <a:ea typeface="JetBrains Mono"/>
              </a:rPr>
              <a:t>(M[i].s &lt; M[k].s)</a:t>
            </a:r>
            <a:br>
              <a:rPr kumimoji="0" lang="zh-CN" altLang="zh-CN" sz="2000" b="0" i="0" u="none" strike="noStrike" cap="none" normalizeH="0" baseline="0" dirty="0">
                <a:ln>
                  <a:noFill/>
                </a:ln>
                <a:solidFill>
                  <a:srgbClr val="080808"/>
                </a:solidFill>
                <a:effectLst/>
                <a:latin typeface="Arial Unicode MS"/>
                <a:ea typeface="JetBrains Mono"/>
              </a:rPr>
            </a:br>
            <a:r>
              <a:rPr kumimoji="0" lang="zh-CN" altLang="zh-CN" sz="2000" b="0" i="0" u="none" strike="noStrike" cap="none" normalizeH="0" baseline="0" dirty="0">
                <a:ln>
                  <a:noFill/>
                </a:ln>
                <a:solidFill>
                  <a:srgbClr val="080808"/>
                </a:solidFill>
                <a:effectLst/>
                <a:latin typeface="Arial Unicode MS"/>
                <a:ea typeface="JetBrains Mono"/>
              </a:rPr>
              <a:t>            k = i;</a:t>
            </a:r>
            <a:br>
              <a:rPr kumimoji="0" lang="zh-CN" altLang="zh-CN" sz="2000" b="0" i="0" u="none" strike="noStrike" cap="none" normalizeH="0" baseline="0" dirty="0">
                <a:ln>
                  <a:noFill/>
                </a:ln>
                <a:solidFill>
                  <a:srgbClr val="080808"/>
                </a:solidFill>
                <a:effectLst/>
                <a:latin typeface="Arial Unicode MS"/>
                <a:ea typeface="JetBrains Mono"/>
              </a:rPr>
            </a:br>
            <a:r>
              <a:rPr kumimoji="0" lang="zh-CN" altLang="zh-CN" sz="2000" b="0" i="0" u="none" strike="noStrike" cap="none" normalizeH="0" baseline="0" dirty="0">
                <a:ln>
                  <a:noFill/>
                </a:ln>
                <a:solidFill>
                  <a:srgbClr val="080808"/>
                </a:solidFill>
                <a:effectLst/>
                <a:latin typeface="Arial Unicode MS"/>
                <a:ea typeface="JetBrains Mono"/>
              </a:rPr>
              <a:t>    </a:t>
            </a:r>
            <a:r>
              <a:rPr kumimoji="0" lang="zh-CN" altLang="zh-CN" sz="2000" b="0" i="0" u="none" strike="noStrike" cap="none" normalizeH="0" baseline="0" dirty="0">
                <a:ln>
                  <a:noFill/>
                </a:ln>
                <a:solidFill>
                  <a:srgbClr val="0033B3"/>
                </a:solidFill>
                <a:effectLst/>
                <a:latin typeface="Arial Unicode MS"/>
                <a:ea typeface="JetBrains Mono"/>
              </a:rPr>
              <a:t>return </a:t>
            </a:r>
            <a:r>
              <a:rPr kumimoji="0" lang="zh-CN" altLang="zh-CN" sz="2000" b="0" i="0" u="none" strike="noStrike" cap="none" normalizeH="0" baseline="0" dirty="0">
                <a:ln>
                  <a:noFill/>
                </a:ln>
                <a:solidFill>
                  <a:srgbClr val="080808"/>
                </a:solidFill>
                <a:effectLst/>
                <a:latin typeface="Arial Unicode MS"/>
                <a:ea typeface="JetBrains Mono"/>
              </a:rPr>
              <a:t>k;</a:t>
            </a:r>
            <a:br>
              <a:rPr kumimoji="0" lang="zh-CN" altLang="zh-CN" sz="2000" b="0" i="0" u="none" strike="noStrike" cap="none" normalizeH="0" baseline="0" dirty="0">
                <a:ln>
                  <a:noFill/>
                </a:ln>
                <a:solidFill>
                  <a:srgbClr val="080808"/>
                </a:solidFill>
                <a:effectLst/>
                <a:latin typeface="Arial Unicode MS"/>
                <a:ea typeface="JetBrains Mono"/>
              </a:rPr>
            </a:br>
            <a:r>
              <a:rPr kumimoji="0" lang="zh-CN" altLang="zh-CN" sz="2000" b="0" i="0" u="none" strike="noStrike" cap="none" normalizeH="0" baseline="0" dirty="0">
                <a:ln>
                  <a:noFill/>
                </a:ln>
                <a:solidFill>
                  <a:srgbClr val="080808"/>
                </a:solidFill>
                <a:effectLst/>
                <a:latin typeface="Arial Unicode MS"/>
                <a:ea typeface="JetBrains Mono"/>
              </a:rPr>
              <a:t>}</a:t>
            </a:r>
            <a:br>
              <a:rPr kumimoji="0" lang="zh-CN" altLang="zh-CN" sz="2000" b="0" i="0" u="none" strike="noStrike" cap="none" normalizeH="0" baseline="0" dirty="0">
                <a:ln>
                  <a:noFill/>
                </a:ln>
                <a:solidFill>
                  <a:srgbClr val="080808"/>
                </a:solidFill>
                <a:effectLst/>
                <a:latin typeface="Arial Unicode MS"/>
                <a:ea typeface="JetBrains Mono"/>
              </a:rPr>
            </a:br>
            <a:r>
              <a:rPr kumimoji="0" lang="zh-CN" altLang="zh-CN" sz="2000" b="0" i="0" u="none" strike="noStrike" cap="none" normalizeH="0" baseline="0" dirty="0">
                <a:ln>
                  <a:noFill/>
                </a:ln>
                <a:solidFill>
                  <a:srgbClr val="1750EB"/>
                </a:solidFill>
                <a:effectLst/>
                <a:latin typeface="Arial Unicode MS"/>
                <a:ea typeface="JetBrains Mono"/>
              </a:rPr>
              <a:t>3</a:t>
            </a:r>
            <a:r>
              <a:rPr kumimoji="0" lang="zh-CN" altLang="zh-CN" sz="2000" b="0" i="0" u="none" strike="noStrike" cap="none" normalizeH="0" baseline="0" dirty="0">
                <a:ln>
                  <a:noFill/>
                </a:ln>
                <a:solidFill>
                  <a:srgbClr val="080808"/>
                </a:solidFill>
                <a:effectLst/>
                <a:latin typeface="宋体" panose="02010600030101010101" pitchFamily="2" charset="-122"/>
                <a:ea typeface="宋体" panose="02010600030101010101" pitchFamily="2" charset="-122"/>
              </a:rPr>
              <a:t>、选择最大值函数</a:t>
            </a:r>
            <a:r>
              <a:rPr kumimoji="0" lang="zh-CN" altLang="zh-CN" sz="2000" b="0" i="0" u="none" strike="noStrike" cap="none" normalizeH="0" baseline="0" dirty="0">
                <a:ln>
                  <a:noFill/>
                </a:ln>
                <a:solidFill>
                  <a:srgbClr val="080808"/>
                </a:solidFill>
                <a:effectLst/>
                <a:latin typeface="Arial Unicode MS"/>
                <a:ea typeface="JetBrains Mono"/>
              </a:rPr>
              <a:t>SelectMax()</a:t>
            </a:r>
            <a:br>
              <a:rPr kumimoji="0" lang="zh-CN" altLang="zh-CN" sz="2000" b="0" i="0" u="none" strike="noStrike" cap="none" normalizeH="0" baseline="0" dirty="0">
                <a:ln>
                  <a:noFill/>
                </a:ln>
                <a:solidFill>
                  <a:srgbClr val="080808"/>
                </a:solidFill>
                <a:effectLst/>
                <a:latin typeface="Arial Unicode MS"/>
                <a:ea typeface="JetBrains Mono"/>
              </a:rPr>
            </a:br>
            <a:r>
              <a:rPr kumimoji="0" lang="zh-CN" altLang="zh-CN" sz="2000" b="0" i="0" u="none" strike="noStrike" cap="none" normalizeH="0" baseline="0" dirty="0">
                <a:ln>
                  <a:noFill/>
                </a:ln>
                <a:solidFill>
                  <a:srgbClr val="0033B3"/>
                </a:solidFill>
                <a:effectLst/>
                <a:latin typeface="Arial Unicode MS"/>
                <a:ea typeface="JetBrains Mono"/>
              </a:rPr>
              <a:t>int </a:t>
            </a:r>
            <a:r>
              <a:rPr kumimoji="0" lang="zh-CN" altLang="zh-CN" sz="2000" b="0" i="0" u="none" strike="noStrike" cap="none" normalizeH="0" baseline="0" dirty="0">
                <a:ln>
                  <a:noFill/>
                </a:ln>
                <a:solidFill>
                  <a:srgbClr val="080808"/>
                </a:solidFill>
                <a:effectLst/>
                <a:latin typeface="Arial Unicode MS"/>
                <a:ea typeface="JetBrains Mono"/>
              </a:rPr>
              <a:t>SelectMax(Header *M, </a:t>
            </a:r>
            <a:r>
              <a:rPr kumimoji="0" lang="zh-CN" altLang="zh-CN" sz="2000" b="0" i="0" u="none" strike="noStrike" cap="none" normalizeH="0" baseline="0" dirty="0">
                <a:ln>
                  <a:noFill/>
                </a:ln>
                <a:solidFill>
                  <a:srgbClr val="0033B3"/>
                </a:solidFill>
                <a:effectLst/>
                <a:latin typeface="Arial Unicode MS"/>
                <a:ea typeface="JetBrains Mono"/>
              </a:rPr>
              <a:t>int </a:t>
            </a:r>
            <a:r>
              <a:rPr kumimoji="0" lang="zh-CN" altLang="zh-CN" sz="2000" b="0" i="0" u="none" strike="noStrike" cap="none" normalizeH="0" baseline="0" dirty="0">
                <a:ln>
                  <a:noFill/>
                </a:ln>
                <a:solidFill>
                  <a:srgbClr val="080808"/>
                </a:solidFill>
                <a:effectLst/>
                <a:latin typeface="Arial Unicode MS"/>
                <a:ea typeface="JetBrains Mono"/>
              </a:rPr>
              <a:t>m) { </a:t>
            </a:r>
            <a:endParaRPr kumimoji="0" lang="en-US" altLang="zh-CN" sz="2000" b="0" i="0" u="none" strike="noStrike" cap="none" normalizeH="0" baseline="0" dirty="0">
              <a:ln>
                <a:noFill/>
              </a:ln>
              <a:solidFill>
                <a:srgbClr val="080808"/>
              </a:solidFill>
              <a:effectLst/>
              <a:latin typeface="Arial Unicode MS"/>
              <a:ea typeface="JetBrains Mono"/>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zh-CN" sz="2000" b="0" i="1" u="none" strike="noStrike" cap="none" normalizeH="0" baseline="0" dirty="0">
                <a:ln>
                  <a:noFill/>
                </a:ln>
                <a:solidFill>
                  <a:srgbClr val="8C8C8C"/>
                </a:solidFill>
                <a:effectLst/>
                <a:latin typeface="Arial Unicode MS"/>
                <a:ea typeface="JetBrains Mono"/>
              </a:rPr>
              <a:t>//</a:t>
            </a:r>
            <a:r>
              <a:rPr kumimoji="0" lang="zh-CN" altLang="zh-CN" sz="20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用于最后得出所有作业完成至少需要多少时间的函数</a:t>
            </a:r>
            <a:br>
              <a:rPr kumimoji="0" lang="zh-CN" altLang="zh-CN" sz="20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br>
            <a:r>
              <a:rPr kumimoji="0" lang="zh-CN" altLang="zh-CN" sz="20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    </a:t>
            </a:r>
            <a:r>
              <a:rPr kumimoji="0" lang="zh-CN" altLang="zh-CN" sz="2000" b="0" i="1" u="none" strike="noStrike" cap="none" normalizeH="0" baseline="0" dirty="0">
                <a:ln>
                  <a:noFill/>
                </a:ln>
                <a:solidFill>
                  <a:srgbClr val="8C8C8C"/>
                </a:solidFill>
                <a:effectLst/>
                <a:latin typeface="Arial Unicode MS"/>
                <a:ea typeface="JetBrains Mono"/>
              </a:rPr>
              <a:t>//</a:t>
            </a:r>
            <a:r>
              <a:rPr kumimoji="0" lang="zh-CN" altLang="zh-CN" sz="20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也是对头结点的</a:t>
            </a:r>
            <a:r>
              <a:rPr kumimoji="0" lang="zh-CN" altLang="zh-CN" sz="2000" b="0" i="1" u="none" strike="noStrike" cap="none" normalizeH="0" baseline="0" dirty="0">
                <a:ln>
                  <a:noFill/>
                </a:ln>
                <a:solidFill>
                  <a:srgbClr val="8C8C8C"/>
                </a:solidFill>
                <a:effectLst/>
                <a:latin typeface="Arial Unicode MS"/>
                <a:ea typeface="JetBrains Mono"/>
              </a:rPr>
              <a:t>s</a:t>
            </a:r>
            <a:r>
              <a:rPr kumimoji="0" lang="zh-CN" altLang="zh-CN" sz="20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进行比较</a:t>
            </a:r>
            <a:br>
              <a:rPr kumimoji="0" lang="zh-CN" altLang="zh-CN" sz="20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br>
            <a:r>
              <a:rPr kumimoji="0" lang="zh-CN" altLang="zh-CN" sz="20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    </a:t>
            </a:r>
            <a:r>
              <a:rPr kumimoji="0" lang="zh-CN" altLang="zh-CN" sz="2000" b="0" i="0" u="none" strike="noStrike" cap="none" normalizeH="0" baseline="0" dirty="0">
                <a:ln>
                  <a:noFill/>
                </a:ln>
                <a:solidFill>
                  <a:srgbClr val="0033B3"/>
                </a:solidFill>
                <a:effectLst/>
                <a:latin typeface="Arial Unicode MS"/>
                <a:ea typeface="JetBrains Mono"/>
              </a:rPr>
              <a:t>int </a:t>
            </a:r>
            <a:r>
              <a:rPr kumimoji="0" lang="zh-CN" altLang="zh-CN" sz="2000" b="0" i="0" u="none" strike="noStrike" cap="none" normalizeH="0" baseline="0" dirty="0">
                <a:ln>
                  <a:noFill/>
                </a:ln>
                <a:solidFill>
                  <a:srgbClr val="080808"/>
                </a:solidFill>
                <a:effectLst/>
                <a:latin typeface="Arial Unicode MS"/>
                <a:ea typeface="JetBrains Mono"/>
              </a:rPr>
              <a:t>k = </a:t>
            </a:r>
            <a:r>
              <a:rPr kumimoji="0" lang="zh-CN" altLang="zh-CN" sz="2000" b="0" i="0" u="none" strike="noStrike" cap="none" normalizeH="0" baseline="0" dirty="0">
                <a:ln>
                  <a:noFill/>
                </a:ln>
                <a:solidFill>
                  <a:srgbClr val="1750EB"/>
                </a:solidFill>
                <a:effectLst/>
                <a:latin typeface="Arial Unicode MS"/>
                <a:ea typeface="JetBrains Mono"/>
              </a:rPr>
              <a:t>0</a:t>
            </a:r>
            <a:r>
              <a:rPr kumimoji="0" lang="zh-CN" altLang="zh-CN" sz="2000" b="0" i="0" u="none" strike="noStrike" cap="none" normalizeH="0" baseline="0" dirty="0">
                <a:ln>
                  <a:noFill/>
                </a:ln>
                <a:solidFill>
                  <a:srgbClr val="080808"/>
                </a:solidFill>
                <a:effectLst/>
                <a:latin typeface="Arial Unicode MS"/>
                <a:ea typeface="JetBrains Mono"/>
              </a:rPr>
              <a:t>;</a:t>
            </a:r>
            <a:br>
              <a:rPr kumimoji="0" lang="zh-CN" altLang="zh-CN" sz="2000" b="0" i="0" u="none" strike="noStrike" cap="none" normalizeH="0" baseline="0" dirty="0">
                <a:ln>
                  <a:noFill/>
                </a:ln>
                <a:solidFill>
                  <a:srgbClr val="080808"/>
                </a:solidFill>
                <a:effectLst/>
                <a:latin typeface="Arial Unicode MS"/>
                <a:ea typeface="JetBrains Mono"/>
              </a:rPr>
            </a:br>
            <a:r>
              <a:rPr kumimoji="0" lang="zh-CN" altLang="zh-CN" sz="2000" b="0" i="0" u="none" strike="noStrike" cap="none" normalizeH="0" baseline="0" dirty="0">
                <a:ln>
                  <a:noFill/>
                </a:ln>
                <a:solidFill>
                  <a:srgbClr val="080808"/>
                </a:solidFill>
                <a:effectLst/>
                <a:latin typeface="Arial Unicode MS"/>
                <a:ea typeface="JetBrains Mono"/>
              </a:rPr>
              <a:t>    </a:t>
            </a:r>
            <a:r>
              <a:rPr kumimoji="0" lang="zh-CN" altLang="zh-CN" sz="2000" b="0" i="0" u="none" strike="noStrike" cap="none" normalizeH="0" baseline="0" dirty="0">
                <a:ln>
                  <a:noFill/>
                </a:ln>
                <a:solidFill>
                  <a:srgbClr val="0033B3"/>
                </a:solidFill>
                <a:effectLst/>
                <a:latin typeface="Arial Unicode MS"/>
                <a:ea typeface="JetBrains Mono"/>
              </a:rPr>
              <a:t>for</a:t>
            </a:r>
            <a:r>
              <a:rPr kumimoji="0" lang="zh-CN" altLang="zh-CN" sz="2000" b="0" i="0" u="none" strike="noStrike" cap="none" normalizeH="0" baseline="0" dirty="0">
                <a:ln>
                  <a:noFill/>
                </a:ln>
                <a:solidFill>
                  <a:srgbClr val="080808"/>
                </a:solidFill>
                <a:effectLst/>
                <a:latin typeface="Arial Unicode MS"/>
                <a:ea typeface="JetBrains Mono"/>
              </a:rPr>
              <a:t>(</a:t>
            </a:r>
            <a:r>
              <a:rPr kumimoji="0" lang="zh-CN" altLang="zh-CN" sz="2000" b="0" i="0" u="none" strike="noStrike" cap="none" normalizeH="0" baseline="0" dirty="0">
                <a:ln>
                  <a:noFill/>
                </a:ln>
                <a:solidFill>
                  <a:srgbClr val="0033B3"/>
                </a:solidFill>
                <a:effectLst/>
                <a:latin typeface="Arial Unicode MS"/>
                <a:ea typeface="JetBrains Mono"/>
              </a:rPr>
              <a:t>int </a:t>
            </a:r>
            <a:r>
              <a:rPr kumimoji="0" lang="zh-CN" altLang="zh-CN" sz="2000" b="0" i="0" u="none" strike="noStrike" cap="none" normalizeH="0" baseline="0" dirty="0">
                <a:ln>
                  <a:noFill/>
                </a:ln>
                <a:solidFill>
                  <a:srgbClr val="080808"/>
                </a:solidFill>
                <a:effectLst/>
                <a:latin typeface="Arial Unicode MS"/>
                <a:ea typeface="JetBrains Mono"/>
              </a:rPr>
              <a:t>i=</a:t>
            </a:r>
            <a:r>
              <a:rPr kumimoji="0" lang="zh-CN" altLang="zh-CN" sz="2000" b="0" i="0" u="none" strike="noStrike" cap="none" normalizeH="0" baseline="0" dirty="0">
                <a:ln>
                  <a:noFill/>
                </a:ln>
                <a:solidFill>
                  <a:srgbClr val="1750EB"/>
                </a:solidFill>
                <a:effectLst/>
                <a:latin typeface="Arial Unicode MS"/>
                <a:ea typeface="JetBrains Mono"/>
              </a:rPr>
              <a:t>1</a:t>
            </a:r>
            <a:r>
              <a:rPr kumimoji="0" lang="zh-CN" altLang="zh-CN" sz="2000" b="0" i="0" u="none" strike="noStrike" cap="none" normalizeH="0" baseline="0" dirty="0">
                <a:ln>
                  <a:noFill/>
                </a:ln>
                <a:solidFill>
                  <a:srgbClr val="080808"/>
                </a:solidFill>
                <a:effectLst/>
                <a:latin typeface="Arial Unicode MS"/>
                <a:ea typeface="JetBrains Mono"/>
              </a:rPr>
              <a:t>; i&lt;m; i++)</a:t>
            </a:r>
            <a:br>
              <a:rPr kumimoji="0" lang="zh-CN" altLang="zh-CN" sz="2000" b="0" i="0" u="none" strike="noStrike" cap="none" normalizeH="0" baseline="0" dirty="0">
                <a:ln>
                  <a:noFill/>
                </a:ln>
                <a:solidFill>
                  <a:srgbClr val="080808"/>
                </a:solidFill>
                <a:effectLst/>
                <a:latin typeface="Arial Unicode MS"/>
                <a:ea typeface="JetBrains Mono"/>
              </a:rPr>
            </a:br>
            <a:r>
              <a:rPr kumimoji="0" lang="zh-CN" altLang="zh-CN" sz="2000" b="0" i="0" u="none" strike="noStrike" cap="none" normalizeH="0" baseline="0" dirty="0">
                <a:ln>
                  <a:noFill/>
                </a:ln>
                <a:solidFill>
                  <a:srgbClr val="080808"/>
                </a:solidFill>
                <a:effectLst/>
                <a:latin typeface="Arial Unicode MS"/>
                <a:ea typeface="JetBrains Mono"/>
              </a:rPr>
              <a:t>        </a:t>
            </a:r>
            <a:r>
              <a:rPr kumimoji="0" lang="zh-CN" altLang="zh-CN" sz="2000" b="0" i="0" u="none" strike="noStrike" cap="none" normalizeH="0" baseline="0" dirty="0">
                <a:ln>
                  <a:noFill/>
                </a:ln>
                <a:solidFill>
                  <a:srgbClr val="0033B3"/>
                </a:solidFill>
                <a:effectLst/>
                <a:latin typeface="Arial Unicode MS"/>
                <a:ea typeface="JetBrains Mono"/>
              </a:rPr>
              <a:t>if</a:t>
            </a:r>
            <a:r>
              <a:rPr kumimoji="0" lang="zh-CN" altLang="zh-CN" sz="2000" b="0" i="0" u="none" strike="noStrike" cap="none" normalizeH="0" baseline="0" dirty="0">
                <a:ln>
                  <a:noFill/>
                </a:ln>
                <a:solidFill>
                  <a:srgbClr val="080808"/>
                </a:solidFill>
                <a:effectLst/>
                <a:latin typeface="Arial Unicode MS"/>
                <a:ea typeface="JetBrains Mono"/>
              </a:rPr>
              <a:t>(M[i].s &gt; M[k].s)</a:t>
            </a:r>
            <a:br>
              <a:rPr kumimoji="0" lang="zh-CN" altLang="zh-CN" sz="2000" b="0" i="0" u="none" strike="noStrike" cap="none" normalizeH="0" baseline="0" dirty="0">
                <a:ln>
                  <a:noFill/>
                </a:ln>
                <a:solidFill>
                  <a:srgbClr val="080808"/>
                </a:solidFill>
                <a:effectLst/>
                <a:latin typeface="Arial Unicode MS"/>
                <a:ea typeface="JetBrains Mono"/>
              </a:rPr>
            </a:br>
            <a:r>
              <a:rPr kumimoji="0" lang="zh-CN" altLang="zh-CN" sz="2000" b="0" i="0" u="none" strike="noStrike" cap="none" normalizeH="0" baseline="0" dirty="0">
                <a:ln>
                  <a:noFill/>
                </a:ln>
                <a:solidFill>
                  <a:srgbClr val="080808"/>
                </a:solidFill>
                <a:effectLst/>
                <a:latin typeface="Arial Unicode MS"/>
                <a:ea typeface="JetBrains Mono"/>
              </a:rPr>
              <a:t>            k = i;</a:t>
            </a:r>
            <a:br>
              <a:rPr kumimoji="0" lang="zh-CN" altLang="zh-CN" sz="2000" b="0" i="0" u="none" strike="noStrike" cap="none" normalizeH="0" baseline="0" dirty="0">
                <a:ln>
                  <a:noFill/>
                </a:ln>
                <a:solidFill>
                  <a:srgbClr val="080808"/>
                </a:solidFill>
                <a:effectLst/>
                <a:latin typeface="Arial Unicode MS"/>
                <a:ea typeface="JetBrains Mono"/>
              </a:rPr>
            </a:br>
            <a:r>
              <a:rPr kumimoji="0" lang="zh-CN" altLang="zh-CN" sz="2000" b="0" i="0" u="none" strike="noStrike" cap="none" normalizeH="0" baseline="0" dirty="0">
                <a:ln>
                  <a:noFill/>
                </a:ln>
                <a:solidFill>
                  <a:srgbClr val="080808"/>
                </a:solidFill>
                <a:effectLst/>
                <a:latin typeface="Arial Unicode MS"/>
                <a:ea typeface="JetBrains Mono"/>
              </a:rPr>
              <a:t>    </a:t>
            </a:r>
            <a:r>
              <a:rPr kumimoji="0" lang="zh-CN" altLang="zh-CN" sz="2000" b="0" i="0" u="none" strike="noStrike" cap="none" normalizeH="0" baseline="0" dirty="0">
                <a:ln>
                  <a:noFill/>
                </a:ln>
                <a:solidFill>
                  <a:srgbClr val="0033B3"/>
                </a:solidFill>
                <a:effectLst/>
                <a:latin typeface="Arial Unicode MS"/>
                <a:ea typeface="JetBrains Mono"/>
              </a:rPr>
              <a:t>return </a:t>
            </a:r>
            <a:r>
              <a:rPr kumimoji="0" lang="zh-CN" altLang="zh-CN" sz="2000" b="0" i="0" u="none" strike="noStrike" cap="none" normalizeH="0" baseline="0" dirty="0">
                <a:ln>
                  <a:noFill/>
                </a:ln>
                <a:solidFill>
                  <a:srgbClr val="080808"/>
                </a:solidFill>
                <a:effectLst/>
                <a:latin typeface="Arial Unicode MS"/>
                <a:ea typeface="JetBrains Mono"/>
              </a:rPr>
              <a:t>k;</a:t>
            </a:r>
            <a:br>
              <a:rPr kumimoji="0" lang="zh-CN" altLang="zh-CN" sz="2000" b="0" i="0" u="none" strike="noStrike" cap="none" normalizeH="0" baseline="0" dirty="0">
                <a:ln>
                  <a:noFill/>
                </a:ln>
                <a:solidFill>
                  <a:srgbClr val="080808"/>
                </a:solidFill>
                <a:effectLst/>
                <a:latin typeface="Arial Unicode MS"/>
                <a:ea typeface="JetBrains Mono"/>
              </a:rPr>
            </a:br>
            <a:r>
              <a:rPr kumimoji="0" lang="zh-CN" altLang="zh-CN" sz="2000" b="0" i="0" u="none" strike="noStrike" cap="none" normalizeH="0" baseline="0" dirty="0">
                <a:ln>
                  <a:noFill/>
                </a:ln>
                <a:solidFill>
                  <a:srgbClr val="080808"/>
                </a:solidFill>
                <a:effectLst/>
                <a:latin typeface="Arial Unicode MS"/>
                <a:ea typeface="JetBrains Mono"/>
              </a:rPr>
              <a:t>}</a:t>
            </a:r>
            <a:br>
              <a:rPr kumimoji="0" lang="zh-CN" altLang="zh-CN" sz="2000" b="0" i="0" u="none" strike="noStrike" cap="none" normalizeH="0" baseline="0" dirty="0">
                <a:ln>
                  <a:noFill/>
                </a:ln>
                <a:solidFill>
                  <a:srgbClr val="080808"/>
                </a:solidFill>
                <a:effectLst/>
                <a:latin typeface="Arial Unicode MS"/>
                <a:ea typeface="JetBrains Mono"/>
              </a:rPr>
            </a:br>
            <a:br>
              <a:rPr kumimoji="0" lang="zh-CN" altLang="zh-CN" sz="2000" b="0" i="0" u="none" strike="noStrike" cap="none" normalizeH="0" baseline="0" dirty="0">
                <a:ln>
                  <a:noFill/>
                </a:ln>
                <a:solidFill>
                  <a:srgbClr val="080808"/>
                </a:solidFill>
                <a:effectLst/>
                <a:latin typeface="Arial Unicode MS"/>
                <a:ea typeface="JetBrains Mono"/>
              </a:rPr>
            </a:br>
            <a:endParaRPr kumimoji="0" lang="zh-CN" altLang="zh-CN" sz="20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2063552" y="43815"/>
            <a:ext cx="6952615" cy="677037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1400" b="0" i="0" u="none" strike="noStrike" cap="none" normalizeH="0" baseline="0" dirty="0">
                <a:ln>
                  <a:noFill/>
                </a:ln>
                <a:solidFill>
                  <a:srgbClr val="1750EB"/>
                </a:solidFill>
                <a:effectLst/>
                <a:latin typeface="Arial Unicode MS"/>
                <a:ea typeface="JetBrains Mono"/>
              </a:rPr>
              <a:t>4</a:t>
            </a:r>
            <a:r>
              <a:rPr kumimoji="0" lang="zh-CN" altLang="zh-CN" sz="1400" b="0" i="0" u="none" strike="noStrike" cap="none" normalizeH="0" baseline="0" dirty="0">
                <a:ln>
                  <a:noFill/>
                </a:ln>
                <a:solidFill>
                  <a:srgbClr val="080808"/>
                </a:solidFill>
                <a:effectLst/>
                <a:latin typeface="宋体" panose="02010600030101010101" pitchFamily="2" charset="-122"/>
                <a:ea typeface="宋体" panose="02010600030101010101" pitchFamily="2" charset="-122"/>
              </a:rPr>
              <a:t>、作业调度函数</a:t>
            </a:r>
            <a:r>
              <a:rPr kumimoji="0" lang="zh-CN" altLang="zh-CN" sz="1400" b="0" i="0" u="none" strike="noStrike" cap="none" normalizeH="0" baseline="0" dirty="0">
                <a:ln>
                  <a:noFill/>
                </a:ln>
                <a:solidFill>
                  <a:srgbClr val="080808"/>
                </a:solidFill>
                <a:effectLst/>
                <a:latin typeface="Arial Unicode MS"/>
                <a:ea typeface="JetBrains Mono"/>
              </a:rPr>
              <a:t>Dispatch()</a:t>
            </a:r>
            <a:br>
              <a:rPr kumimoji="0" lang="zh-CN" altLang="zh-CN" sz="1400" b="0" i="0" u="none" strike="noStrike" cap="none" normalizeH="0" baseline="0" dirty="0">
                <a:ln>
                  <a:noFill/>
                </a:ln>
                <a:solidFill>
                  <a:srgbClr val="080808"/>
                </a:solidFill>
                <a:effectLst/>
                <a:latin typeface="Arial Unicode MS"/>
                <a:ea typeface="JetBrains Mono"/>
              </a:rPr>
            </a:br>
            <a:r>
              <a:rPr kumimoji="0" lang="zh-CN" altLang="zh-CN" sz="1400" b="0" i="0" u="none" strike="noStrike" cap="none" normalizeH="0" baseline="0" dirty="0">
                <a:ln>
                  <a:noFill/>
                </a:ln>
                <a:solidFill>
                  <a:srgbClr val="0033B3"/>
                </a:solidFill>
                <a:effectLst/>
                <a:latin typeface="Arial Unicode MS"/>
                <a:ea typeface="JetBrains Mono"/>
              </a:rPr>
              <a:t>int </a:t>
            </a:r>
            <a:r>
              <a:rPr kumimoji="0" lang="zh-CN" altLang="zh-CN" sz="1400" b="0" i="0" u="none" strike="noStrike" cap="none" normalizeH="0" baseline="0" dirty="0">
                <a:ln>
                  <a:noFill/>
                </a:ln>
                <a:solidFill>
                  <a:srgbClr val="080808"/>
                </a:solidFill>
                <a:effectLst/>
                <a:latin typeface="Arial Unicode MS"/>
                <a:ea typeface="JetBrains Mono"/>
              </a:rPr>
              <a:t>Dispatch(Job *a, Header *M, </a:t>
            </a:r>
            <a:r>
              <a:rPr kumimoji="0" lang="zh-CN" altLang="zh-CN" sz="1400" b="0" i="0" u="none" strike="noStrike" cap="none" normalizeH="0" baseline="0" dirty="0">
                <a:ln>
                  <a:noFill/>
                </a:ln>
                <a:solidFill>
                  <a:srgbClr val="0033B3"/>
                </a:solidFill>
                <a:effectLst/>
                <a:latin typeface="Arial Unicode MS"/>
                <a:ea typeface="JetBrains Mono"/>
              </a:rPr>
              <a:t>int </a:t>
            </a:r>
            <a:r>
              <a:rPr kumimoji="0" lang="zh-CN" altLang="zh-CN" sz="1400" b="0" i="0" u="none" strike="noStrike" cap="none" normalizeH="0" baseline="0" dirty="0">
                <a:ln>
                  <a:noFill/>
                </a:ln>
                <a:solidFill>
                  <a:srgbClr val="080808"/>
                </a:solidFill>
                <a:effectLst/>
                <a:latin typeface="Arial Unicode MS"/>
                <a:ea typeface="JetBrains Mono"/>
              </a:rPr>
              <a:t>n, </a:t>
            </a:r>
            <a:r>
              <a:rPr kumimoji="0" lang="zh-CN" altLang="zh-CN" sz="1400" b="0" i="0" u="none" strike="noStrike" cap="none" normalizeH="0" baseline="0" dirty="0">
                <a:ln>
                  <a:noFill/>
                </a:ln>
                <a:solidFill>
                  <a:srgbClr val="0033B3"/>
                </a:solidFill>
                <a:effectLst/>
                <a:latin typeface="Arial Unicode MS"/>
                <a:ea typeface="JetBrains Mono"/>
              </a:rPr>
              <a:t>int </a:t>
            </a:r>
            <a:r>
              <a:rPr kumimoji="0" lang="zh-CN" altLang="zh-CN" sz="1400" b="0" i="0" u="none" strike="noStrike" cap="none" normalizeH="0" baseline="0" dirty="0">
                <a:ln>
                  <a:noFill/>
                </a:ln>
                <a:solidFill>
                  <a:srgbClr val="080808"/>
                </a:solidFill>
                <a:effectLst/>
                <a:latin typeface="Arial Unicode MS"/>
                <a:ea typeface="JetBrains Mono"/>
              </a:rPr>
              <a:t>m) {</a:t>
            </a:r>
            <a:br>
              <a:rPr kumimoji="0" lang="zh-CN" altLang="zh-CN" sz="1400" b="0" i="0" u="none" strike="noStrike" cap="none" normalizeH="0" baseline="0" dirty="0">
                <a:ln>
                  <a:noFill/>
                </a:ln>
                <a:solidFill>
                  <a:srgbClr val="080808"/>
                </a:solidFill>
                <a:effectLst/>
                <a:latin typeface="Arial Unicode MS"/>
                <a:ea typeface="JetBrains Mono"/>
              </a:rPr>
            </a:br>
            <a:r>
              <a:rPr kumimoji="0" lang="zh-CN" altLang="zh-CN" sz="1400" b="0" i="0" u="none" strike="noStrike" cap="none" normalizeH="0" baseline="0" dirty="0">
                <a:ln>
                  <a:noFill/>
                </a:ln>
                <a:solidFill>
                  <a:srgbClr val="080808"/>
                </a:solidFill>
                <a:effectLst/>
                <a:latin typeface="Arial Unicode MS"/>
                <a:ea typeface="JetBrains Mono"/>
              </a:rPr>
              <a:t>    </a:t>
            </a:r>
            <a:r>
              <a:rPr kumimoji="0" lang="zh-CN" altLang="zh-CN" sz="1400" b="0" i="0" u="none" strike="noStrike" cap="none" normalizeH="0" baseline="0" dirty="0">
                <a:ln>
                  <a:noFill/>
                </a:ln>
                <a:solidFill>
                  <a:srgbClr val="0033B3"/>
                </a:solidFill>
                <a:effectLst/>
                <a:latin typeface="Arial Unicode MS"/>
                <a:ea typeface="JetBrains Mono"/>
              </a:rPr>
              <a:t>int </a:t>
            </a:r>
            <a:r>
              <a:rPr kumimoji="0" lang="zh-CN" altLang="zh-CN" sz="1400" b="0" i="0" u="none" strike="noStrike" cap="none" normalizeH="0" baseline="0" dirty="0">
                <a:ln>
                  <a:noFill/>
                </a:ln>
                <a:solidFill>
                  <a:srgbClr val="080808"/>
                </a:solidFill>
                <a:effectLst/>
                <a:latin typeface="Arial Unicode MS"/>
                <a:ea typeface="JetBrains Mono"/>
              </a:rPr>
              <a:t>min, max;</a:t>
            </a:r>
            <a:br>
              <a:rPr kumimoji="0" lang="zh-CN" altLang="zh-CN" sz="1400" b="0" i="0" u="none" strike="noStrike" cap="none" normalizeH="0" baseline="0" dirty="0">
                <a:ln>
                  <a:noFill/>
                </a:ln>
                <a:solidFill>
                  <a:srgbClr val="080808"/>
                </a:solidFill>
                <a:effectLst/>
                <a:latin typeface="Arial Unicode MS"/>
                <a:ea typeface="JetBrains Mono"/>
              </a:rPr>
            </a:br>
            <a:r>
              <a:rPr kumimoji="0" lang="zh-CN" altLang="zh-CN" sz="1400" b="0" i="0" u="none" strike="noStrike" cap="none" normalizeH="0" baseline="0" dirty="0">
                <a:ln>
                  <a:noFill/>
                </a:ln>
                <a:solidFill>
                  <a:srgbClr val="080808"/>
                </a:solidFill>
                <a:effectLst/>
                <a:latin typeface="Arial Unicode MS"/>
                <a:ea typeface="JetBrains Mono"/>
              </a:rPr>
              <a:t>    JobNode *p, *q;                 </a:t>
            </a:r>
            <a:r>
              <a:rPr kumimoji="0" lang="zh-CN" altLang="zh-CN" sz="1400" b="0" i="1" u="none" strike="noStrike" cap="none" normalizeH="0" baseline="0" dirty="0">
                <a:ln>
                  <a:noFill/>
                </a:ln>
                <a:solidFill>
                  <a:srgbClr val="8C8C8C"/>
                </a:solidFill>
                <a:effectLst/>
                <a:latin typeface="Arial Unicode MS"/>
                <a:ea typeface="JetBrains Mono"/>
              </a:rPr>
              <a:t>//</a:t>
            </a:r>
            <a:r>
              <a:rPr kumimoji="0" lang="zh-CN" altLang="zh-CN" sz="14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中间变量</a:t>
            </a:r>
            <a:br>
              <a:rPr kumimoji="0" lang="zh-CN" altLang="zh-CN" sz="14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br>
            <a:r>
              <a:rPr kumimoji="0" lang="zh-CN" altLang="zh-CN" sz="14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    </a:t>
            </a:r>
            <a:r>
              <a:rPr kumimoji="0" lang="zh-CN" altLang="zh-CN" sz="1400" b="0" i="0" u="none" strike="noStrike" cap="none" normalizeH="0" baseline="0" dirty="0">
                <a:ln>
                  <a:noFill/>
                </a:ln>
                <a:solidFill>
                  <a:srgbClr val="0033B3"/>
                </a:solidFill>
                <a:effectLst/>
                <a:latin typeface="Arial Unicode MS"/>
                <a:ea typeface="JetBrains Mono"/>
              </a:rPr>
              <a:t>for</a:t>
            </a:r>
            <a:r>
              <a:rPr kumimoji="0" lang="zh-CN" altLang="zh-CN" sz="1400" b="0" i="0" u="none" strike="noStrike" cap="none" normalizeH="0" baseline="0" dirty="0">
                <a:ln>
                  <a:noFill/>
                </a:ln>
                <a:solidFill>
                  <a:srgbClr val="080808"/>
                </a:solidFill>
                <a:effectLst/>
                <a:latin typeface="Arial Unicode MS"/>
                <a:ea typeface="JetBrains Mono"/>
              </a:rPr>
              <a:t>(</a:t>
            </a:r>
            <a:r>
              <a:rPr kumimoji="0" lang="zh-CN" altLang="zh-CN" sz="1400" b="0" i="0" u="none" strike="noStrike" cap="none" normalizeH="0" baseline="0" dirty="0">
                <a:ln>
                  <a:noFill/>
                </a:ln>
                <a:solidFill>
                  <a:srgbClr val="0033B3"/>
                </a:solidFill>
                <a:effectLst/>
                <a:latin typeface="Arial Unicode MS"/>
                <a:ea typeface="JetBrains Mono"/>
              </a:rPr>
              <a:t>int </a:t>
            </a:r>
            <a:r>
              <a:rPr kumimoji="0" lang="zh-CN" altLang="zh-CN" sz="1400" b="0" i="0" u="none" strike="noStrike" cap="none" normalizeH="0" baseline="0" dirty="0">
                <a:ln>
                  <a:noFill/>
                </a:ln>
                <a:solidFill>
                  <a:srgbClr val="080808"/>
                </a:solidFill>
                <a:effectLst/>
                <a:latin typeface="Arial Unicode MS"/>
                <a:ea typeface="JetBrains Mono"/>
              </a:rPr>
              <a:t>i=</a:t>
            </a:r>
            <a:r>
              <a:rPr kumimoji="0" lang="zh-CN" altLang="zh-CN" sz="1400" b="0" i="0" u="none" strike="noStrike" cap="none" normalizeH="0" baseline="0" dirty="0">
                <a:ln>
                  <a:noFill/>
                </a:ln>
                <a:solidFill>
                  <a:srgbClr val="1750EB"/>
                </a:solidFill>
                <a:effectLst/>
                <a:latin typeface="Arial Unicode MS"/>
                <a:ea typeface="JetBrains Mono"/>
              </a:rPr>
              <a:t>0</a:t>
            </a:r>
            <a:r>
              <a:rPr kumimoji="0" lang="zh-CN" altLang="zh-CN" sz="1400" b="0" i="0" u="none" strike="noStrike" cap="none" normalizeH="0" baseline="0" dirty="0">
                <a:ln>
                  <a:noFill/>
                </a:ln>
                <a:solidFill>
                  <a:srgbClr val="080808"/>
                </a:solidFill>
                <a:effectLst/>
                <a:latin typeface="Arial Unicode MS"/>
                <a:ea typeface="JetBrains Mono"/>
              </a:rPr>
              <a:t>; i&lt;n; i++) {  </a:t>
            </a:r>
            <a:r>
              <a:rPr kumimoji="0" lang="zh-CN" altLang="zh-CN" sz="1400" b="0" i="1" u="none" strike="noStrike" cap="none" normalizeH="0" baseline="0" dirty="0">
                <a:ln>
                  <a:noFill/>
                </a:ln>
                <a:solidFill>
                  <a:srgbClr val="8C8C8C"/>
                </a:solidFill>
                <a:effectLst/>
                <a:latin typeface="Arial Unicode MS"/>
                <a:ea typeface="JetBrains Mono"/>
              </a:rPr>
              <a:t>//</a:t>
            </a:r>
            <a:r>
              <a:rPr kumimoji="0" lang="zh-CN" altLang="zh-CN" sz="14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将机器的总时间和作业指针初始化</a:t>
            </a:r>
            <a:br>
              <a:rPr kumimoji="0" lang="zh-CN" altLang="zh-CN" sz="14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br>
            <a:r>
              <a:rPr kumimoji="0" lang="zh-CN" altLang="zh-CN" sz="14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        </a:t>
            </a:r>
            <a:r>
              <a:rPr kumimoji="0" lang="zh-CN" altLang="zh-CN" sz="1400" b="0" i="0" u="none" strike="noStrike" cap="none" normalizeH="0" baseline="0" dirty="0">
                <a:ln>
                  <a:noFill/>
                </a:ln>
                <a:solidFill>
                  <a:srgbClr val="080808"/>
                </a:solidFill>
                <a:effectLst/>
                <a:latin typeface="Arial Unicode MS"/>
                <a:ea typeface="JetBrains Mono"/>
              </a:rPr>
              <a:t>M[i].s = </a:t>
            </a:r>
            <a:r>
              <a:rPr kumimoji="0" lang="zh-CN" altLang="zh-CN" sz="1400" b="0" i="0" u="none" strike="noStrike" cap="none" normalizeH="0" baseline="0" dirty="0">
                <a:ln>
                  <a:noFill/>
                </a:ln>
                <a:solidFill>
                  <a:srgbClr val="1750EB"/>
                </a:solidFill>
                <a:effectLst/>
                <a:latin typeface="Arial Unicode MS"/>
                <a:ea typeface="JetBrains Mono"/>
              </a:rPr>
              <a:t>0</a:t>
            </a:r>
            <a:r>
              <a:rPr kumimoji="0" lang="zh-CN" altLang="zh-CN" sz="1400" b="0" i="0" u="none" strike="noStrike" cap="none" normalizeH="0" baseline="0" dirty="0">
                <a:ln>
                  <a:noFill/>
                </a:ln>
                <a:solidFill>
                  <a:srgbClr val="080808"/>
                </a:solidFill>
                <a:effectLst/>
                <a:latin typeface="Arial Unicode MS"/>
                <a:ea typeface="JetBrains Mono"/>
              </a:rPr>
              <a:t>;</a:t>
            </a:r>
            <a:br>
              <a:rPr kumimoji="0" lang="zh-CN" altLang="zh-CN" sz="1400" b="0" i="0" u="none" strike="noStrike" cap="none" normalizeH="0" baseline="0" dirty="0">
                <a:ln>
                  <a:noFill/>
                </a:ln>
                <a:solidFill>
                  <a:srgbClr val="080808"/>
                </a:solidFill>
                <a:effectLst/>
                <a:latin typeface="Arial Unicode MS"/>
                <a:ea typeface="JetBrains Mono"/>
              </a:rPr>
            </a:br>
            <a:r>
              <a:rPr kumimoji="0" lang="zh-CN" altLang="zh-CN" sz="1400" b="0" i="0" u="none" strike="noStrike" cap="none" normalizeH="0" baseline="0" dirty="0">
                <a:ln>
                  <a:noFill/>
                </a:ln>
                <a:solidFill>
                  <a:srgbClr val="080808"/>
                </a:solidFill>
                <a:effectLst/>
                <a:latin typeface="Arial Unicode MS"/>
                <a:ea typeface="JetBrains Mono"/>
              </a:rPr>
              <a:t>        M[i].next = NULL;</a:t>
            </a:r>
            <a:br>
              <a:rPr kumimoji="0" lang="zh-CN" altLang="zh-CN" sz="1400" b="0" i="0" u="none" strike="noStrike" cap="none" normalizeH="0" baseline="0" dirty="0">
                <a:ln>
                  <a:noFill/>
                </a:ln>
                <a:solidFill>
                  <a:srgbClr val="080808"/>
                </a:solidFill>
                <a:effectLst/>
                <a:latin typeface="Arial Unicode MS"/>
                <a:ea typeface="JetBrains Mono"/>
              </a:rPr>
            </a:br>
            <a:r>
              <a:rPr kumimoji="0" lang="zh-CN" altLang="zh-CN" sz="1400" b="0" i="0" u="none" strike="noStrike" cap="none" normalizeH="0" baseline="0" dirty="0">
                <a:ln>
                  <a:noFill/>
                </a:ln>
                <a:solidFill>
                  <a:srgbClr val="080808"/>
                </a:solidFill>
                <a:effectLst/>
                <a:latin typeface="Arial Unicode MS"/>
                <a:ea typeface="JetBrains Mono"/>
              </a:rPr>
              <a:t>    }</a:t>
            </a:r>
            <a:br>
              <a:rPr kumimoji="0" lang="zh-CN" altLang="zh-CN" sz="1400" b="0" i="0" u="none" strike="noStrike" cap="none" normalizeH="0" baseline="0" dirty="0">
                <a:ln>
                  <a:noFill/>
                </a:ln>
                <a:solidFill>
                  <a:srgbClr val="080808"/>
                </a:solidFill>
                <a:effectLst/>
                <a:latin typeface="Arial Unicode MS"/>
                <a:ea typeface="JetBrains Mono"/>
              </a:rPr>
            </a:br>
            <a:r>
              <a:rPr kumimoji="0" lang="zh-CN" altLang="zh-CN" sz="1400" b="0" i="0" u="none" strike="noStrike" cap="none" normalizeH="0" baseline="0" dirty="0">
                <a:ln>
                  <a:noFill/>
                </a:ln>
                <a:solidFill>
                  <a:srgbClr val="080808"/>
                </a:solidFill>
                <a:effectLst/>
                <a:latin typeface="Arial Unicode MS"/>
                <a:ea typeface="JetBrains Mono"/>
              </a:rPr>
              <a:t>    Sort(a, n);          </a:t>
            </a:r>
            <a:r>
              <a:rPr kumimoji="0" lang="zh-CN" altLang="zh-CN" sz="1400" b="0" i="1" u="none" strike="noStrike" cap="none" normalizeH="0" baseline="0" dirty="0">
                <a:ln>
                  <a:noFill/>
                </a:ln>
                <a:solidFill>
                  <a:srgbClr val="8C8C8C"/>
                </a:solidFill>
                <a:effectLst/>
                <a:latin typeface="Arial Unicode MS"/>
                <a:ea typeface="JetBrains Mono"/>
              </a:rPr>
              <a:t>//</a:t>
            </a:r>
            <a:r>
              <a:rPr kumimoji="0" lang="zh-CN" altLang="zh-CN" sz="14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将</a:t>
            </a:r>
            <a:r>
              <a:rPr kumimoji="0" lang="zh-CN" altLang="zh-CN" sz="1400" b="0" i="1" u="none" strike="noStrike" cap="none" normalizeH="0" baseline="0" dirty="0">
                <a:ln>
                  <a:noFill/>
                </a:ln>
                <a:solidFill>
                  <a:srgbClr val="8C8C8C"/>
                </a:solidFill>
                <a:effectLst/>
                <a:latin typeface="Arial Unicode MS"/>
                <a:ea typeface="JetBrains Mono"/>
              </a:rPr>
              <a:t>a[]</a:t>
            </a:r>
            <a:r>
              <a:rPr kumimoji="0" lang="zh-CN" altLang="zh-CN" sz="14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作业数组从小到大进行排序</a:t>
            </a:r>
            <a:br>
              <a:rPr kumimoji="0" lang="zh-CN" altLang="zh-CN" sz="14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br>
            <a:r>
              <a:rPr kumimoji="0" lang="zh-CN" altLang="zh-CN" sz="14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    </a:t>
            </a:r>
            <a:r>
              <a:rPr kumimoji="0" lang="zh-CN" altLang="zh-CN" sz="1400" b="0" i="0" u="none" strike="noStrike" cap="none" normalizeH="0" baseline="0" dirty="0">
                <a:ln>
                  <a:noFill/>
                </a:ln>
                <a:solidFill>
                  <a:srgbClr val="0033B3"/>
                </a:solidFill>
                <a:effectLst/>
                <a:latin typeface="Arial Unicode MS"/>
                <a:ea typeface="JetBrains Mono"/>
              </a:rPr>
              <a:t>if</a:t>
            </a:r>
            <a:r>
              <a:rPr kumimoji="0" lang="zh-CN" altLang="zh-CN" sz="1400" b="0" i="0" u="none" strike="noStrike" cap="none" normalizeH="0" baseline="0" dirty="0">
                <a:ln>
                  <a:noFill/>
                </a:ln>
                <a:solidFill>
                  <a:srgbClr val="080808"/>
                </a:solidFill>
                <a:effectLst/>
                <a:latin typeface="Arial Unicode MS"/>
                <a:ea typeface="JetBrains Mono"/>
              </a:rPr>
              <a:t>(n &lt;= m)</a:t>
            </a:r>
            <a:br>
              <a:rPr kumimoji="0" lang="zh-CN" altLang="zh-CN" sz="1400" b="0" i="0" u="none" strike="noStrike" cap="none" normalizeH="0" baseline="0" dirty="0">
                <a:ln>
                  <a:noFill/>
                </a:ln>
                <a:solidFill>
                  <a:srgbClr val="080808"/>
                </a:solidFill>
                <a:effectLst/>
                <a:latin typeface="Arial Unicode MS"/>
                <a:ea typeface="JetBrains Mono"/>
              </a:rPr>
            </a:br>
            <a:r>
              <a:rPr kumimoji="0" lang="zh-CN" altLang="zh-CN" sz="1400" b="0" i="0" u="none" strike="noStrike" cap="none" normalizeH="0" baseline="0" dirty="0">
                <a:ln>
                  <a:noFill/>
                </a:ln>
                <a:solidFill>
                  <a:srgbClr val="080808"/>
                </a:solidFill>
                <a:effectLst/>
                <a:latin typeface="Arial Unicode MS"/>
                <a:ea typeface="JetBrains Mono"/>
              </a:rPr>
              <a:t>        </a:t>
            </a:r>
            <a:r>
              <a:rPr kumimoji="0" lang="zh-CN" altLang="zh-CN" sz="1400" b="0" i="0" u="none" strike="noStrike" cap="none" normalizeH="0" baseline="0" dirty="0">
                <a:ln>
                  <a:noFill/>
                </a:ln>
                <a:solidFill>
                  <a:srgbClr val="0033B3"/>
                </a:solidFill>
                <a:effectLst/>
                <a:latin typeface="Arial Unicode MS"/>
                <a:ea typeface="JetBrains Mono"/>
              </a:rPr>
              <a:t>return </a:t>
            </a:r>
            <a:r>
              <a:rPr kumimoji="0" lang="zh-CN" altLang="zh-CN" sz="1400" b="0" i="0" u="none" strike="noStrike" cap="none" normalizeH="0" baseline="0" dirty="0">
                <a:ln>
                  <a:noFill/>
                </a:ln>
                <a:solidFill>
                  <a:srgbClr val="080808"/>
                </a:solidFill>
                <a:effectLst/>
                <a:latin typeface="Arial Unicode MS"/>
                <a:ea typeface="JetBrains Mono"/>
              </a:rPr>
              <a:t>a[</a:t>
            </a:r>
            <a:r>
              <a:rPr kumimoji="0" lang="zh-CN" altLang="zh-CN" sz="1400" b="0" i="0" u="none" strike="noStrike" cap="none" normalizeH="0" baseline="0" dirty="0">
                <a:ln>
                  <a:noFill/>
                </a:ln>
                <a:solidFill>
                  <a:srgbClr val="1750EB"/>
                </a:solidFill>
                <a:effectLst/>
                <a:latin typeface="Arial Unicode MS"/>
                <a:ea typeface="JetBrains Mono"/>
              </a:rPr>
              <a:t>0</a:t>
            </a:r>
            <a:r>
              <a:rPr kumimoji="0" lang="zh-CN" altLang="zh-CN" sz="1400" b="0" i="0" u="none" strike="noStrike" cap="none" normalizeH="0" baseline="0" dirty="0">
                <a:ln>
                  <a:noFill/>
                </a:ln>
                <a:solidFill>
                  <a:srgbClr val="080808"/>
                </a:solidFill>
                <a:effectLst/>
                <a:latin typeface="Arial Unicode MS"/>
                <a:ea typeface="JetBrains Mono"/>
              </a:rPr>
              <a:t>].time; </a:t>
            </a:r>
            <a:r>
              <a:rPr kumimoji="0" lang="zh-CN" altLang="zh-CN" sz="1400" b="0" i="1" u="none" strike="noStrike" cap="none" normalizeH="0" baseline="0" dirty="0">
                <a:ln>
                  <a:noFill/>
                </a:ln>
                <a:solidFill>
                  <a:srgbClr val="8C8C8C"/>
                </a:solidFill>
                <a:effectLst/>
                <a:latin typeface="Arial Unicode MS"/>
                <a:ea typeface="JetBrains Mono"/>
              </a:rPr>
              <a:t>//</a:t>
            </a:r>
            <a:r>
              <a:rPr kumimoji="0" lang="zh-CN" altLang="zh-CN" sz="14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作业数小于机器数的情况，直接取排好序的作业数组第一个元素</a:t>
            </a:r>
            <a:br>
              <a:rPr kumimoji="0" lang="zh-CN" altLang="zh-CN" sz="14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br>
            <a:r>
              <a:rPr kumimoji="0" lang="zh-CN" altLang="zh-CN" sz="14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    </a:t>
            </a:r>
            <a:r>
              <a:rPr kumimoji="0" lang="zh-CN" altLang="zh-CN" sz="1400" b="0" i="0" u="none" strike="noStrike" cap="none" normalizeH="0" baseline="0" dirty="0">
                <a:ln>
                  <a:noFill/>
                </a:ln>
                <a:solidFill>
                  <a:srgbClr val="0033B3"/>
                </a:solidFill>
                <a:effectLst/>
                <a:latin typeface="Arial Unicode MS"/>
                <a:ea typeface="JetBrains Mono"/>
              </a:rPr>
              <a:t>for</a:t>
            </a:r>
            <a:r>
              <a:rPr kumimoji="0" lang="zh-CN" altLang="zh-CN" sz="1400" b="0" i="0" u="none" strike="noStrike" cap="none" normalizeH="0" baseline="0" dirty="0">
                <a:ln>
                  <a:noFill/>
                </a:ln>
                <a:solidFill>
                  <a:srgbClr val="080808"/>
                </a:solidFill>
                <a:effectLst/>
                <a:latin typeface="Arial Unicode MS"/>
                <a:ea typeface="JetBrains Mono"/>
              </a:rPr>
              <a:t>(</a:t>
            </a:r>
            <a:r>
              <a:rPr kumimoji="0" lang="zh-CN" altLang="zh-CN" sz="1400" b="0" i="0" u="none" strike="noStrike" cap="none" normalizeH="0" baseline="0" dirty="0">
                <a:ln>
                  <a:noFill/>
                </a:ln>
                <a:solidFill>
                  <a:srgbClr val="0033B3"/>
                </a:solidFill>
                <a:effectLst/>
                <a:latin typeface="Arial Unicode MS"/>
                <a:ea typeface="JetBrains Mono"/>
              </a:rPr>
              <a:t>int </a:t>
            </a:r>
            <a:r>
              <a:rPr kumimoji="0" lang="zh-CN" altLang="zh-CN" sz="1400" b="0" i="0" u="none" strike="noStrike" cap="none" normalizeH="0" baseline="0" dirty="0">
                <a:ln>
                  <a:noFill/>
                </a:ln>
                <a:solidFill>
                  <a:srgbClr val="080808"/>
                </a:solidFill>
                <a:effectLst/>
                <a:latin typeface="Arial Unicode MS"/>
                <a:ea typeface="JetBrains Mono"/>
              </a:rPr>
              <a:t>j=</a:t>
            </a:r>
            <a:r>
              <a:rPr kumimoji="0" lang="zh-CN" altLang="zh-CN" sz="1400" b="0" i="0" u="none" strike="noStrike" cap="none" normalizeH="0" baseline="0" dirty="0">
                <a:ln>
                  <a:noFill/>
                </a:ln>
                <a:solidFill>
                  <a:srgbClr val="1750EB"/>
                </a:solidFill>
                <a:effectLst/>
                <a:latin typeface="Arial Unicode MS"/>
                <a:ea typeface="JetBrains Mono"/>
              </a:rPr>
              <a:t>0</a:t>
            </a:r>
            <a:r>
              <a:rPr kumimoji="0" lang="zh-CN" altLang="zh-CN" sz="1400" b="0" i="0" u="none" strike="noStrike" cap="none" normalizeH="0" baseline="0" dirty="0">
                <a:ln>
                  <a:noFill/>
                </a:ln>
                <a:solidFill>
                  <a:srgbClr val="080808"/>
                </a:solidFill>
                <a:effectLst/>
                <a:latin typeface="Arial Unicode MS"/>
                <a:ea typeface="JetBrains Mono"/>
              </a:rPr>
              <a:t>; j&lt;n; j++) {</a:t>
            </a:r>
            <a:br>
              <a:rPr kumimoji="0" lang="zh-CN" altLang="zh-CN" sz="1400" b="0" i="0" u="none" strike="noStrike" cap="none" normalizeH="0" baseline="0" dirty="0">
                <a:ln>
                  <a:noFill/>
                </a:ln>
                <a:solidFill>
                  <a:srgbClr val="080808"/>
                </a:solidFill>
                <a:effectLst/>
                <a:latin typeface="Arial Unicode MS"/>
                <a:ea typeface="JetBrains Mono"/>
              </a:rPr>
            </a:br>
            <a:r>
              <a:rPr kumimoji="0" lang="zh-CN" altLang="zh-CN" sz="1400" b="0" i="0" u="none" strike="noStrike" cap="none" normalizeH="0" baseline="0" dirty="0">
                <a:ln>
                  <a:noFill/>
                </a:ln>
                <a:solidFill>
                  <a:srgbClr val="080808"/>
                </a:solidFill>
                <a:effectLst/>
                <a:latin typeface="Arial Unicode MS"/>
                <a:ea typeface="JetBrains Mono"/>
              </a:rPr>
              <a:t>        q = (pJobNode)malloc(</a:t>
            </a:r>
            <a:r>
              <a:rPr kumimoji="0" lang="zh-CN" altLang="zh-CN" sz="1400" b="0" i="0" u="none" strike="noStrike" cap="none" normalizeH="0" baseline="0" dirty="0">
                <a:ln>
                  <a:noFill/>
                </a:ln>
                <a:solidFill>
                  <a:srgbClr val="0033B3"/>
                </a:solidFill>
                <a:effectLst/>
                <a:latin typeface="Arial Unicode MS"/>
                <a:ea typeface="JetBrains Mono"/>
              </a:rPr>
              <a:t>sizeof</a:t>
            </a:r>
            <a:r>
              <a:rPr kumimoji="0" lang="zh-CN" altLang="zh-CN" sz="1400" b="0" i="0" u="none" strike="noStrike" cap="none" normalizeH="0" baseline="0" dirty="0">
                <a:ln>
                  <a:noFill/>
                </a:ln>
                <a:solidFill>
                  <a:srgbClr val="080808"/>
                </a:solidFill>
                <a:effectLst/>
                <a:latin typeface="Arial Unicode MS"/>
                <a:ea typeface="JetBrains Mono"/>
              </a:rPr>
              <a:t>(JobNode));   </a:t>
            </a:r>
            <a:r>
              <a:rPr kumimoji="0" lang="zh-CN" altLang="zh-CN" sz="1400" b="0" i="1" u="none" strike="noStrike" cap="none" normalizeH="0" baseline="0" dirty="0">
                <a:ln>
                  <a:noFill/>
                </a:ln>
                <a:solidFill>
                  <a:srgbClr val="8C8C8C"/>
                </a:solidFill>
                <a:effectLst/>
                <a:latin typeface="Arial Unicode MS"/>
                <a:ea typeface="JetBrains Mono"/>
              </a:rPr>
              <a:t>//</a:t>
            </a:r>
            <a:r>
              <a:rPr kumimoji="0" lang="zh-CN" altLang="zh-CN" sz="14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给中间变量分配空间</a:t>
            </a:r>
            <a:br>
              <a:rPr kumimoji="0" lang="zh-CN" altLang="zh-CN" sz="14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br>
            <a:r>
              <a:rPr kumimoji="0" lang="zh-CN" altLang="zh-CN" sz="14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        </a:t>
            </a:r>
            <a:r>
              <a:rPr kumimoji="0" lang="zh-CN" altLang="zh-CN" sz="1400" b="0" i="0" u="none" strike="noStrike" cap="none" normalizeH="0" baseline="0" dirty="0">
                <a:ln>
                  <a:noFill/>
                </a:ln>
                <a:solidFill>
                  <a:srgbClr val="080808"/>
                </a:solidFill>
                <a:effectLst/>
                <a:latin typeface="Arial Unicode MS"/>
                <a:ea typeface="JetBrains Mono"/>
              </a:rPr>
              <a:t>min = SelectMin(M, m);    </a:t>
            </a:r>
            <a:r>
              <a:rPr kumimoji="0" lang="zh-CN" altLang="zh-CN" sz="1400" b="0" i="1" u="none" strike="noStrike" cap="none" normalizeH="0" baseline="0" dirty="0">
                <a:ln>
                  <a:noFill/>
                </a:ln>
                <a:solidFill>
                  <a:srgbClr val="8C8C8C"/>
                </a:solidFill>
                <a:effectLst/>
                <a:latin typeface="Arial Unicode MS"/>
                <a:ea typeface="JetBrains Mono"/>
              </a:rPr>
              <a:t>//</a:t>
            </a:r>
            <a:r>
              <a:rPr kumimoji="0" lang="zh-CN" altLang="zh-CN" sz="14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得出作业时间总和最小的机器的下标</a:t>
            </a:r>
            <a:br>
              <a:rPr kumimoji="0" lang="zh-CN" altLang="zh-CN" sz="14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br>
            <a:r>
              <a:rPr kumimoji="0" lang="zh-CN" altLang="zh-CN" sz="14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        </a:t>
            </a:r>
            <a:r>
              <a:rPr kumimoji="0" lang="zh-CN" altLang="zh-CN" sz="1400" b="0" i="0" u="none" strike="noStrike" cap="none" normalizeH="0" baseline="0" dirty="0">
                <a:ln>
                  <a:noFill/>
                </a:ln>
                <a:solidFill>
                  <a:srgbClr val="080808"/>
                </a:solidFill>
                <a:effectLst/>
                <a:latin typeface="Arial Unicode MS"/>
                <a:ea typeface="JetBrains Mono"/>
              </a:rPr>
              <a:t>M[min].s += a[j].time;</a:t>
            </a:r>
            <a:br>
              <a:rPr kumimoji="0" lang="zh-CN" altLang="zh-CN" sz="1400" b="0" i="0" u="none" strike="noStrike" cap="none" normalizeH="0" baseline="0" dirty="0">
                <a:ln>
                  <a:noFill/>
                </a:ln>
                <a:solidFill>
                  <a:srgbClr val="080808"/>
                </a:solidFill>
                <a:effectLst/>
                <a:latin typeface="Arial Unicode MS"/>
                <a:ea typeface="JetBrains Mono"/>
              </a:rPr>
            </a:br>
            <a:r>
              <a:rPr kumimoji="0" lang="zh-CN" altLang="zh-CN" sz="1400" b="0" i="0" u="none" strike="noStrike" cap="none" normalizeH="0" baseline="0" dirty="0">
                <a:ln>
                  <a:noFill/>
                </a:ln>
                <a:solidFill>
                  <a:srgbClr val="080808"/>
                </a:solidFill>
                <a:effectLst/>
                <a:latin typeface="Arial Unicode MS"/>
                <a:ea typeface="JetBrains Mono"/>
              </a:rPr>
              <a:t>        q-&gt;ID = a[j].ID;      </a:t>
            </a:r>
            <a:r>
              <a:rPr kumimoji="0" lang="zh-CN" altLang="zh-CN" sz="1400" b="0" i="1" u="none" strike="noStrike" cap="none" normalizeH="0" baseline="0" dirty="0">
                <a:ln>
                  <a:noFill/>
                </a:ln>
                <a:solidFill>
                  <a:srgbClr val="8C8C8C"/>
                </a:solidFill>
                <a:effectLst/>
                <a:latin typeface="Arial Unicode MS"/>
                <a:ea typeface="JetBrains Mono"/>
              </a:rPr>
              <a:t>//</a:t>
            </a:r>
            <a:r>
              <a:rPr kumimoji="0" lang="zh-CN" altLang="zh-CN" sz="14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将</a:t>
            </a:r>
            <a:r>
              <a:rPr kumimoji="0" lang="zh-CN" altLang="zh-CN" sz="1400" b="0" i="1" u="none" strike="noStrike" cap="none" normalizeH="0" baseline="0" dirty="0">
                <a:ln>
                  <a:noFill/>
                </a:ln>
                <a:solidFill>
                  <a:srgbClr val="8C8C8C"/>
                </a:solidFill>
                <a:effectLst/>
                <a:latin typeface="Arial Unicode MS"/>
                <a:ea typeface="JetBrains Mono"/>
              </a:rPr>
              <a:t>a</a:t>
            </a:r>
            <a:r>
              <a:rPr kumimoji="0" lang="zh-CN" altLang="zh-CN" sz="14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数组中的元素变成作业结点数据</a:t>
            </a:r>
            <a:br>
              <a:rPr kumimoji="0" lang="zh-CN" altLang="zh-CN" sz="14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br>
            <a:r>
              <a:rPr kumimoji="0" lang="zh-CN" altLang="zh-CN" sz="14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        </a:t>
            </a:r>
            <a:r>
              <a:rPr kumimoji="0" lang="zh-CN" altLang="zh-CN" sz="1400" b="0" i="0" u="none" strike="noStrike" cap="none" normalizeH="0" baseline="0" dirty="0">
                <a:ln>
                  <a:noFill/>
                </a:ln>
                <a:solidFill>
                  <a:srgbClr val="080808"/>
                </a:solidFill>
                <a:effectLst/>
                <a:latin typeface="Arial Unicode MS"/>
                <a:ea typeface="JetBrains Mono"/>
              </a:rPr>
              <a:t>q-&gt;time = a[j].time;</a:t>
            </a:r>
            <a:br>
              <a:rPr kumimoji="0" lang="zh-CN" altLang="zh-CN" sz="1400" b="0" i="0" u="none" strike="noStrike" cap="none" normalizeH="0" baseline="0" dirty="0">
                <a:ln>
                  <a:noFill/>
                </a:ln>
                <a:solidFill>
                  <a:srgbClr val="080808"/>
                </a:solidFill>
                <a:effectLst/>
                <a:latin typeface="Arial Unicode MS"/>
                <a:ea typeface="JetBrains Mono"/>
              </a:rPr>
            </a:br>
            <a:r>
              <a:rPr kumimoji="0" lang="zh-CN" altLang="zh-CN" sz="1400" b="0" i="0" u="none" strike="noStrike" cap="none" normalizeH="0" baseline="0" dirty="0">
                <a:ln>
                  <a:noFill/>
                </a:ln>
                <a:solidFill>
                  <a:srgbClr val="080808"/>
                </a:solidFill>
                <a:effectLst/>
                <a:latin typeface="Arial Unicode MS"/>
                <a:ea typeface="JetBrains Mono"/>
              </a:rPr>
              <a:t>        q-&gt;next = NULL;          </a:t>
            </a:r>
            <a:r>
              <a:rPr kumimoji="0" lang="zh-CN" altLang="zh-CN" sz="1400" b="0" i="1" u="none" strike="noStrike" cap="none" normalizeH="0" baseline="0" dirty="0">
                <a:ln>
                  <a:noFill/>
                </a:ln>
                <a:solidFill>
                  <a:srgbClr val="8C8C8C"/>
                </a:solidFill>
                <a:effectLst/>
                <a:latin typeface="Arial Unicode MS"/>
                <a:ea typeface="JetBrains Mono"/>
              </a:rPr>
              <a:t>//</a:t>
            </a:r>
            <a:r>
              <a:rPr kumimoji="0" lang="zh-CN" altLang="zh-CN" sz="14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尾指针置空</a:t>
            </a:r>
            <a:br>
              <a:rPr kumimoji="0" lang="zh-CN" altLang="zh-CN" sz="14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br>
            <a:r>
              <a:rPr kumimoji="0" lang="zh-CN" altLang="zh-CN" sz="14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        </a:t>
            </a:r>
            <a:r>
              <a:rPr kumimoji="0" lang="zh-CN" altLang="zh-CN" sz="1400" b="0" i="0" u="none" strike="noStrike" cap="none" normalizeH="0" baseline="0" dirty="0">
                <a:ln>
                  <a:noFill/>
                </a:ln>
                <a:solidFill>
                  <a:srgbClr val="0033B3"/>
                </a:solidFill>
                <a:effectLst/>
                <a:latin typeface="Arial Unicode MS"/>
                <a:ea typeface="JetBrains Mono"/>
              </a:rPr>
              <a:t>if</a:t>
            </a:r>
            <a:r>
              <a:rPr kumimoji="0" lang="zh-CN" altLang="zh-CN" sz="1400" b="0" i="0" u="none" strike="noStrike" cap="none" normalizeH="0" baseline="0" dirty="0">
                <a:ln>
                  <a:noFill/>
                </a:ln>
                <a:solidFill>
                  <a:srgbClr val="080808"/>
                </a:solidFill>
                <a:effectLst/>
                <a:latin typeface="Arial Unicode MS"/>
                <a:ea typeface="JetBrains Mono"/>
              </a:rPr>
              <a:t>(!M[min].next)   </a:t>
            </a:r>
            <a:r>
              <a:rPr kumimoji="0" lang="zh-CN" altLang="zh-CN" sz="1400" b="0" i="1" u="none" strike="noStrike" cap="none" normalizeH="0" baseline="0" dirty="0">
                <a:ln>
                  <a:noFill/>
                </a:ln>
                <a:solidFill>
                  <a:srgbClr val="8C8C8C"/>
                </a:solidFill>
                <a:effectLst/>
                <a:latin typeface="Arial Unicode MS"/>
                <a:ea typeface="JetBrains Mono"/>
              </a:rPr>
              <a:t>//M</a:t>
            </a:r>
            <a:r>
              <a:rPr kumimoji="0" lang="zh-CN" altLang="zh-CN" sz="14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未进行结点插入的情况，加入作业结点到头结点之后</a:t>
            </a:r>
            <a:br>
              <a:rPr kumimoji="0" lang="zh-CN" altLang="zh-CN" sz="14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br>
            <a:r>
              <a:rPr kumimoji="0" lang="zh-CN" altLang="zh-CN" sz="14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            </a:t>
            </a:r>
            <a:r>
              <a:rPr kumimoji="0" lang="zh-CN" altLang="zh-CN" sz="1400" b="0" i="0" u="none" strike="noStrike" cap="none" normalizeH="0" baseline="0" dirty="0">
                <a:ln>
                  <a:noFill/>
                </a:ln>
                <a:solidFill>
                  <a:srgbClr val="080808"/>
                </a:solidFill>
                <a:effectLst/>
                <a:latin typeface="Arial Unicode MS"/>
                <a:ea typeface="JetBrains Mono"/>
              </a:rPr>
              <a:t>M[min].next = q;</a:t>
            </a:r>
            <a:br>
              <a:rPr kumimoji="0" lang="zh-CN" altLang="zh-CN" sz="1400" b="0" i="0" u="none" strike="noStrike" cap="none" normalizeH="0" baseline="0" dirty="0">
                <a:ln>
                  <a:noFill/>
                </a:ln>
                <a:solidFill>
                  <a:srgbClr val="080808"/>
                </a:solidFill>
                <a:effectLst/>
                <a:latin typeface="Arial Unicode MS"/>
                <a:ea typeface="JetBrains Mono"/>
              </a:rPr>
            </a:br>
            <a:r>
              <a:rPr kumimoji="0" lang="zh-CN" altLang="zh-CN" sz="1400" b="0" i="0" u="none" strike="noStrike" cap="none" normalizeH="0" baseline="0" dirty="0">
                <a:ln>
                  <a:noFill/>
                </a:ln>
                <a:solidFill>
                  <a:srgbClr val="080808"/>
                </a:solidFill>
                <a:effectLst/>
                <a:latin typeface="Arial Unicode MS"/>
                <a:ea typeface="JetBrains Mono"/>
              </a:rPr>
              <a:t>        </a:t>
            </a:r>
            <a:r>
              <a:rPr kumimoji="0" lang="zh-CN" altLang="zh-CN" sz="1400" b="0" i="0" u="none" strike="noStrike" cap="none" normalizeH="0" baseline="0" dirty="0">
                <a:ln>
                  <a:noFill/>
                </a:ln>
                <a:solidFill>
                  <a:srgbClr val="0033B3"/>
                </a:solidFill>
                <a:effectLst/>
                <a:latin typeface="Arial Unicode MS"/>
                <a:ea typeface="JetBrains Mono"/>
              </a:rPr>
              <a:t>else </a:t>
            </a:r>
            <a:r>
              <a:rPr kumimoji="0" lang="zh-CN" altLang="zh-CN" sz="1400" b="0" i="0" u="none" strike="noStrike" cap="none" normalizeH="0" baseline="0" dirty="0">
                <a:ln>
                  <a:noFill/>
                </a:ln>
                <a:solidFill>
                  <a:srgbClr val="080808"/>
                </a:solidFill>
                <a:effectLst/>
                <a:latin typeface="Arial Unicode MS"/>
                <a:ea typeface="JetBrains Mono"/>
              </a:rPr>
              <a:t>{             </a:t>
            </a:r>
            <a:r>
              <a:rPr kumimoji="0" lang="zh-CN" altLang="zh-CN" sz="1400" b="0" i="1" u="none" strike="noStrike" cap="none" normalizeH="0" baseline="0" dirty="0">
                <a:ln>
                  <a:noFill/>
                </a:ln>
                <a:solidFill>
                  <a:srgbClr val="8C8C8C"/>
                </a:solidFill>
                <a:effectLst/>
                <a:latin typeface="Arial Unicode MS"/>
                <a:ea typeface="JetBrains Mono"/>
              </a:rPr>
              <a:t>//M</a:t>
            </a:r>
            <a:r>
              <a:rPr kumimoji="0" lang="zh-CN" altLang="zh-CN" sz="14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已有作业结点的情况，加入作业结点到尾部</a:t>
            </a:r>
            <a:br>
              <a:rPr kumimoji="0" lang="zh-CN" altLang="zh-CN" sz="14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br>
            <a:r>
              <a:rPr kumimoji="0" lang="zh-CN" altLang="zh-CN" sz="14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           </a:t>
            </a:r>
            <a:r>
              <a:rPr kumimoji="0" lang="zh-CN" altLang="zh-CN" sz="1400" b="0" i="0" u="none" strike="noStrike" cap="none" normalizeH="0" baseline="0" dirty="0">
                <a:ln>
                  <a:noFill/>
                </a:ln>
                <a:solidFill>
                  <a:srgbClr val="080808"/>
                </a:solidFill>
                <a:effectLst/>
                <a:latin typeface="Arial Unicode MS"/>
                <a:ea typeface="JetBrains Mono"/>
              </a:rPr>
              <a:t>p = M[min].next;</a:t>
            </a:r>
            <a:br>
              <a:rPr kumimoji="0" lang="zh-CN" altLang="zh-CN" sz="1400" b="0" i="0" u="none" strike="noStrike" cap="none" normalizeH="0" baseline="0" dirty="0">
                <a:ln>
                  <a:noFill/>
                </a:ln>
                <a:solidFill>
                  <a:srgbClr val="080808"/>
                </a:solidFill>
                <a:effectLst/>
                <a:latin typeface="Arial Unicode MS"/>
                <a:ea typeface="JetBrains Mono"/>
              </a:rPr>
            </a:br>
            <a:r>
              <a:rPr kumimoji="0" lang="zh-CN" altLang="zh-CN" sz="1400" b="0" i="0" u="none" strike="noStrike" cap="none" normalizeH="0" baseline="0" dirty="0">
                <a:ln>
                  <a:noFill/>
                </a:ln>
                <a:solidFill>
                  <a:srgbClr val="080808"/>
                </a:solidFill>
                <a:effectLst/>
                <a:latin typeface="Arial Unicode MS"/>
                <a:ea typeface="JetBrains Mono"/>
              </a:rPr>
              <a:t>            </a:t>
            </a:r>
            <a:r>
              <a:rPr kumimoji="0" lang="zh-CN" altLang="zh-CN" sz="1400" b="0" i="0" u="none" strike="noStrike" cap="none" normalizeH="0" baseline="0" dirty="0">
                <a:ln>
                  <a:noFill/>
                </a:ln>
                <a:solidFill>
                  <a:srgbClr val="0033B3"/>
                </a:solidFill>
                <a:effectLst/>
                <a:latin typeface="Arial Unicode MS"/>
                <a:ea typeface="JetBrains Mono"/>
              </a:rPr>
              <a:t>while</a:t>
            </a:r>
            <a:r>
              <a:rPr kumimoji="0" lang="zh-CN" altLang="zh-CN" sz="1400" b="0" i="0" u="none" strike="noStrike" cap="none" normalizeH="0" baseline="0" dirty="0">
                <a:ln>
                  <a:noFill/>
                </a:ln>
                <a:solidFill>
                  <a:srgbClr val="080808"/>
                </a:solidFill>
                <a:effectLst/>
                <a:latin typeface="Arial Unicode MS"/>
                <a:ea typeface="JetBrains Mono"/>
              </a:rPr>
              <a:t>(p-&gt;next)</a:t>
            </a:r>
            <a:br>
              <a:rPr kumimoji="0" lang="zh-CN" altLang="zh-CN" sz="1400" b="0" i="0" u="none" strike="noStrike" cap="none" normalizeH="0" baseline="0" dirty="0">
                <a:ln>
                  <a:noFill/>
                </a:ln>
                <a:solidFill>
                  <a:srgbClr val="080808"/>
                </a:solidFill>
                <a:effectLst/>
                <a:latin typeface="Arial Unicode MS"/>
                <a:ea typeface="JetBrains Mono"/>
              </a:rPr>
            </a:br>
            <a:r>
              <a:rPr kumimoji="0" lang="zh-CN" altLang="zh-CN" sz="1400" b="0" i="0" u="none" strike="noStrike" cap="none" normalizeH="0" baseline="0" dirty="0">
                <a:ln>
                  <a:noFill/>
                </a:ln>
                <a:solidFill>
                  <a:srgbClr val="080808"/>
                </a:solidFill>
                <a:effectLst/>
                <a:latin typeface="Arial Unicode MS"/>
                <a:ea typeface="JetBrains Mono"/>
              </a:rPr>
              <a:t>                p = p-&gt;next;</a:t>
            </a:r>
            <a:br>
              <a:rPr kumimoji="0" lang="zh-CN" altLang="zh-CN" sz="1400" b="0" i="0" u="none" strike="noStrike" cap="none" normalizeH="0" baseline="0" dirty="0">
                <a:ln>
                  <a:noFill/>
                </a:ln>
                <a:solidFill>
                  <a:srgbClr val="080808"/>
                </a:solidFill>
                <a:effectLst/>
                <a:latin typeface="Arial Unicode MS"/>
                <a:ea typeface="JetBrains Mono"/>
              </a:rPr>
            </a:br>
            <a:r>
              <a:rPr kumimoji="0" lang="zh-CN" altLang="zh-CN" sz="1400" b="0" i="0" u="none" strike="noStrike" cap="none" normalizeH="0" baseline="0" dirty="0">
                <a:ln>
                  <a:noFill/>
                </a:ln>
                <a:solidFill>
                  <a:srgbClr val="080808"/>
                </a:solidFill>
                <a:effectLst/>
                <a:latin typeface="Arial Unicode MS"/>
                <a:ea typeface="JetBrains Mono"/>
              </a:rPr>
              <a:t>            p-&gt;next = q;</a:t>
            </a:r>
            <a:br>
              <a:rPr kumimoji="0" lang="zh-CN" altLang="zh-CN" sz="1400" b="0" i="0" u="none" strike="noStrike" cap="none" normalizeH="0" baseline="0" dirty="0">
                <a:ln>
                  <a:noFill/>
                </a:ln>
                <a:solidFill>
                  <a:srgbClr val="080808"/>
                </a:solidFill>
                <a:effectLst/>
                <a:latin typeface="Arial Unicode MS"/>
                <a:ea typeface="JetBrains Mono"/>
              </a:rPr>
            </a:br>
            <a:r>
              <a:rPr kumimoji="0" lang="zh-CN" altLang="zh-CN" sz="1400" b="0" i="0" u="none" strike="noStrike" cap="none" normalizeH="0" baseline="0" dirty="0">
                <a:ln>
                  <a:noFill/>
                </a:ln>
                <a:solidFill>
                  <a:srgbClr val="080808"/>
                </a:solidFill>
                <a:effectLst/>
                <a:latin typeface="Arial Unicode MS"/>
                <a:ea typeface="JetBrains Mono"/>
              </a:rPr>
              <a:t>        }</a:t>
            </a:r>
            <a:br>
              <a:rPr kumimoji="0" lang="zh-CN" altLang="zh-CN" sz="1400" b="0" i="0" u="none" strike="noStrike" cap="none" normalizeH="0" baseline="0" dirty="0">
                <a:ln>
                  <a:noFill/>
                </a:ln>
                <a:solidFill>
                  <a:srgbClr val="080808"/>
                </a:solidFill>
                <a:effectLst/>
                <a:latin typeface="Arial Unicode MS"/>
                <a:ea typeface="JetBrains Mono"/>
              </a:rPr>
            </a:br>
            <a:r>
              <a:rPr kumimoji="0" lang="zh-CN" altLang="zh-CN" sz="1400" b="0" i="0" u="none" strike="noStrike" cap="none" normalizeH="0" baseline="0" dirty="0">
                <a:ln>
                  <a:noFill/>
                </a:ln>
                <a:solidFill>
                  <a:srgbClr val="080808"/>
                </a:solidFill>
                <a:effectLst/>
                <a:latin typeface="Arial Unicode MS"/>
                <a:ea typeface="JetBrains Mono"/>
              </a:rPr>
              <a:t>    }</a:t>
            </a:r>
            <a:br>
              <a:rPr kumimoji="0" lang="zh-CN" altLang="zh-CN" sz="1400" b="0" i="0" u="none" strike="noStrike" cap="none" normalizeH="0" baseline="0" dirty="0">
                <a:ln>
                  <a:noFill/>
                </a:ln>
                <a:solidFill>
                  <a:srgbClr val="080808"/>
                </a:solidFill>
                <a:effectLst/>
                <a:latin typeface="Arial Unicode MS"/>
                <a:ea typeface="JetBrains Mono"/>
              </a:rPr>
            </a:br>
            <a:r>
              <a:rPr kumimoji="0" lang="zh-CN" altLang="zh-CN" sz="1400" b="0" i="0" u="none" strike="noStrike" cap="none" normalizeH="0" baseline="0" dirty="0">
                <a:ln>
                  <a:noFill/>
                </a:ln>
                <a:solidFill>
                  <a:srgbClr val="080808"/>
                </a:solidFill>
                <a:effectLst/>
                <a:latin typeface="Arial Unicode MS"/>
                <a:ea typeface="JetBrains Mono"/>
              </a:rPr>
              <a:t>    Print(M, m);            </a:t>
            </a:r>
            <a:r>
              <a:rPr kumimoji="0" lang="zh-CN" altLang="zh-CN" sz="1400" b="0" i="1" u="none" strike="noStrike" cap="none" normalizeH="0" baseline="0" dirty="0">
                <a:ln>
                  <a:noFill/>
                </a:ln>
                <a:solidFill>
                  <a:srgbClr val="8C8C8C"/>
                </a:solidFill>
                <a:effectLst/>
                <a:latin typeface="Arial Unicode MS"/>
                <a:ea typeface="JetBrains Mono"/>
              </a:rPr>
              <a:t>//</a:t>
            </a:r>
            <a:r>
              <a:rPr kumimoji="0" lang="zh-CN" altLang="zh-CN" sz="14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输出每台机器的运行作业的</a:t>
            </a:r>
            <a:r>
              <a:rPr kumimoji="0" lang="zh-CN" altLang="zh-CN" sz="1400" b="0" i="1" u="none" strike="noStrike" cap="none" normalizeH="0" baseline="0" dirty="0">
                <a:ln>
                  <a:noFill/>
                </a:ln>
                <a:solidFill>
                  <a:srgbClr val="8C8C8C"/>
                </a:solidFill>
                <a:effectLst/>
                <a:latin typeface="Arial Unicode MS"/>
                <a:ea typeface="JetBrains Mono"/>
              </a:rPr>
              <a:t>ID</a:t>
            </a:r>
            <a:br>
              <a:rPr kumimoji="0" lang="zh-CN" altLang="zh-CN" sz="1400" b="0" i="1" u="none" strike="noStrike" cap="none" normalizeH="0" baseline="0" dirty="0">
                <a:ln>
                  <a:noFill/>
                </a:ln>
                <a:solidFill>
                  <a:srgbClr val="8C8C8C"/>
                </a:solidFill>
                <a:effectLst/>
                <a:latin typeface="Arial Unicode MS"/>
                <a:ea typeface="JetBrains Mono"/>
              </a:rPr>
            </a:br>
            <a:r>
              <a:rPr kumimoji="0" lang="zh-CN" altLang="zh-CN" sz="1400" b="0" i="1" u="none" strike="noStrike" cap="none" normalizeH="0" baseline="0" dirty="0">
                <a:ln>
                  <a:noFill/>
                </a:ln>
                <a:solidFill>
                  <a:srgbClr val="8C8C8C"/>
                </a:solidFill>
                <a:effectLst/>
                <a:latin typeface="Arial Unicode MS"/>
                <a:ea typeface="JetBrains Mono"/>
              </a:rPr>
              <a:t>    </a:t>
            </a:r>
            <a:r>
              <a:rPr kumimoji="0" lang="zh-CN" altLang="zh-CN" sz="1400" b="0" i="0" u="none" strike="noStrike" cap="none" normalizeH="0" baseline="0" dirty="0">
                <a:ln>
                  <a:noFill/>
                </a:ln>
                <a:solidFill>
                  <a:srgbClr val="080808"/>
                </a:solidFill>
                <a:effectLst/>
                <a:latin typeface="Arial Unicode MS"/>
                <a:ea typeface="JetBrains Mono"/>
              </a:rPr>
              <a:t>max = SelectMax(M, m);    </a:t>
            </a:r>
            <a:r>
              <a:rPr kumimoji="0" lang="zh-CN" altLang="zh-CN" sz="1400" b="0" i="1" u="none" strike="noStrike" cap="none" normalizeH="0" baseline="0" dirty="0">
                <a:ln>
                  <a:noFill/>
                </a:ln>
                <a:solidFill>
                  <a:srgbClr val="8C8C8C"/>
                </a:solidFill>
                <a:effectLst/>
                <a:latin typeface="Arial Unicode MS"/>
                <a:ea typeface="JetBrains Mono"/>
              </a:rPr>
              <a:t>//</a:t>
            </a:r>
            <a:r>
              <a:rPr kumimoji="0" lang="zh-CN" altLang="zh-CN" sz="14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得出最大的</a:t>
            </a:r>
            <a:r>
              <a:rPr kumimoji="0" lang="zh-CN" altLang="zh-CN" sz="1400" b="0" i="1" u="none" strike="noStrike" cap="none" normalizeH="0" baseline="0" dirty="0">
                <a:ln>
                  <a:noFill/>
                </a:ln>
                <a:solidFill>
                  <a:srgbClr val="8C8C8C"/>
                </a:solidFill>
                <a:effectLst/>
                <a:latin typeface="Arial Unicode MS"/>
                <a:ea typeface="JetBrains Mono"/>
              </a:rPr>
              <a:t>s</a:t>
            </a:r>
            <a:r>
              <a:rPr kumimoji="0" lang="zh-CN" altLang="zh-CN" sz="14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的机器的下标</a:t>
            </a:r>
            <a:br>
              <a:rPr kumimoji="0" lang="zh-CN" altLang="zh-CN" sz="14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br>
            <a:r>
              <a:rPr kumimoji="0" lang="zh-CN" altLang="zh-CN" sz="14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    </a:t>
            </a:r>
            <a:r>
              <a:rPr kumimoji="0" lang="zh-CN" altLang="zh-CN" sz="1400" b="0" i="0" u="none" strike="noStrike" cap="none" normalizeH="0" baseline="0" dirty="0">
                <a:ln>
                  <a:noFill/>
                </a:ln>
                <a:solidFill>
                  <a:srgbClr val="0033B3"/>
                </a:solidFill>
                <a:effectLst/>
                <a:latin typeface="Arial Unicode MS"/>
                <a:ea typeface="JetBrains Mono"/>
              </a:rPr>
              <a:t>return </a:t>
            </a:r>
            <a:r>
              <a:rPr kumimoji="0" lang="zh-CN" altLang="zh-CN" sz="1400" b="0" i="0" u="none" strike="noStrike" cap="none" normalizeH="0" baseline="0" dirty="0">
                <a:ln>
                  <a:noFill/>
                </a:ln>
                <a:solidFill>
                  <a:srgbClr val="080808"/>
                </a:solidFill>
                <a:effectLst/>
                <a:latin typeface="Arial Unicode MS"/>
                <a:ea typeface="JetBrains Mono"/>
              </a:rPr>
              <a:t>M[max].s;         </a:t>
            </a:r>
            <a:r>
              <a:rPr kumimoji="0" lang="zh-CN" altLang="zh-CN" sz="1400" b="0" i="1" u="none" strike="noStrike" cap="none" normalizeH="0" baseline="0" dirty="0">
                <a:ln>
                  <a:noFill/>
                </a:ln>
                <a:solidFill>
                  <a:srgbClr val="8C8C8C"/>
                </a:solidFill>
                <a:effectLst/>
                <a:latin typeface="Arial Unicode MS"/>
                <a:ea typeface="JetBrains Mono"/>
              </a:rPr>
              <a:t>//</a:t>
            </a:r>
            <a:r>
              <a:rPr kumimoji="0" lang="zh-CN" altLang="zh-CN" sz="14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返回至少需要的时间</a:t>
            </a:r>
            <a:br>
              <a:rPr kumimoji="0" lang="zh-CN" altLang="zh-CN" sz="14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br>
            <a:r>
              <a:rPr kumimoji="0" lang="zh-CN" altLang="zh-CN" sz="1400" b="0" i="0" u="none" strike="noStrike" cap="none" normalizeH="0" baseline="0" dirty="0">
                <a:ln>
                  <a:noFill/>
                </a:ln>
                <a:solidFill>
                  <a:srgbClr val="080808"/>
                </a:solidFill>
                <a:effectLst/>
                <a:latin typeface="Arial Unicode MS"/>
                <a:ea typeface="JetBrains Mono"/>
              </a:rPr>
              <a:t>}</a:t>
            </a:r>
            <a:endParaRPr kumimoji="0" lang="zh-CN" altLang="zh-CN" sz="14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1991544" y="917554"/>
            <a:ext cx="8208912" cy="2520280"/>
          </a:xfrm>
        </p:spPr>
        <p:txBody>
          <a:bodyPr>
            <a:noAutofit/>
          </a:bodyPr>
          <a:lstStyle/>
          <a:p>
            <a:pPr marL="0" indent="0" eaLnBrk="1" hangingPunct="1">
              <a:lnSpc>
                <a:spcPct val="150000"/>
              </a:lnSpc>
              <a:buNone/>
            </a:pPr>
            <a:r>
              <a:rPr lang="zh-CN" altLang="en-US" sz="2400" dirty="0">
                <a:latin typeface="+mn-ea"/>
              </a:rPr>
              <a:t>例如，设</a:t>
            </a:r>
            <a:r>
              <a:rPr lang="en-US" altLang="zh-CN" sz="2400" dirty="0">
                <a:latin typeface="+mn-ea"/>
              </a:rPr>
              <a:t>7</a:t>
            </a:r>
            <a:r>
              <a:rPr lang="zh-CN" altLang="en-US" sz="2400" dirty="0">
                <a:latin typeface="+mn-ea"/>
              </a:rPr>
              <a:t>个独立作业</a:t>
            </a:r>
            <a:r>
              <a:rPr lang="en-US" altLang="zh-CN" sz="2400" dirty="0">
                <a:latin typeface="+mn-ea"/>
              </a:rPr>
              <a:t>{1,2,3,4,5,6,7}</a:t>
            </a:r>
            <a:r>
              <a:rPr lang="zh-CN" altLang="en-US" sz="2400" dirty="0">
                <a:latin typeface="+mn-ea"/>
              </a:rPr>
              <a:t>由</a:t>
            </a:r>
            <a:r>
              <a:rPr lang="en-US" altLang="zh-CN" sz="2400" dirty="0">
                <a:latin typeface="+mn-ea"/>
              </a:rPr>
              <a:t>3</a:t>
            </a:r>
            <a:r>
              <a:rPr lang="zh-CN" altLang="en-US" sz="2400" dirty="0">
                <a:latin typeface="+mn-ea"/>
              </a:rPr>
              <a:t>台机器</a:t>
            </a:r>
            <a:r>
              <a:rPr lang="en-US" altLang="zh-CN" sz="2400" dirty="0">
                <a:latin typeface="+mn-ea"/>
              </a:rPr>
              <a:t>M1</a:t>
            </a:r>
            <a:r>
              <a:rPr lang="zh-CN" altLang="en-US" sz="2400" dirty="0">
                <a:latin typeface="+mn-ea"/>
              </a:rPr>
              <a:t>，</a:t>
            </a:r>
            <a:r>
              <a:rPr lang="en-US" altLang="zh-CN" sz="2400" dirty="0">
                <a:latin typeface="+mn-ea"/>
              </a:rPr>
              <a:t>M2</a:t>
            </a:r>
            <a:r>
              <a:rPr lang="zh-CN" altLang="en-US" sz="2400" dirty="0">
                <a:latin typeface="+mn-ea"/>
              </a:rPr>
              <a:t>和</a:t>
            </a:r>
            <a:r>
              <a:rPr lang="en-US" altLang="zh-CN" sz="2400" dirty="0">
                <a:latin typeface="+mn-ea"/>
              </a:rPr>
              <a:t>M3</a:t>
            </a:r>
            <a:r>
              <a:rPr lang="zh-CN" altLang="en-US" sz="2400" dirty="0">
                <a:latin typeface="+mn-ea"/>
              </a:rPr>
              <a:t>加工处理。各作业所需的处理时间分别为</a:t>
            </a:r>
            <a:r>
              <a:rPr lang="en-US" altLang="zh-CN" sz="2400" dirty="0">
                <a:latin typeface="+mn-ea"/>
              </a:rPr>
              <a:t>{2,14,4,16,6,5,3}</a:t>
            </a:r>
            <a:r>
              <a:rPr lang="zh-CN" altLang="en-US" sz="2400" dirty="0">
                <a:latin typeface="+mn-ea"/>
              </a:rPr>
              <a:t>。按算法</a:t>
            </a:r>
            <a:r>
              <a:rPr lang="en-US" altLang="zh-CN" sz="2400" dirty="0">
                <a:latin typeface="+mn-ea"/>
              </a:rPr>
              <a:t>greedy</a:t>
            </a:r>
            <a:r>
              <a:rPr lang="zh-CN" altLang="en-US" sz="2400" dirty="0">
                <a:latin typeface="+mn-ea"/>
              </a:rPr>
              <a:t>产生的作业调度如下图所示，所需的加工时间为</a:t>
            </a:r>
            <a:r>
              <a:rPr lang="en-US" altLang="zh-CN" sz="2400" dirty="0">
                <a:latin typeface="+mn-ea"/>
              </a:rPr>
              <a:t>17</a:t>
            </a:r>
            <a:r>
              <a:rPr lang="zh-CN" altLang="en-US" sz="2400" dirty="0">
                <a:latin typeface="+mn-ea"/>
              </a:rPr>
              <a:t>。</a:t>
            </a:r>
            <a:endParaRPr lang="zh-CN" altLang="en-US" sz="2400" dirty="0">
              <a:latin typeface="+mn-ea"/>
            </a:endParaRPr>
          </a:p>
        </p:txBody>
      </p:sp>
      <p:pic>
        <p:nvPicPr>
          <p:cNvPr id="2" name="图片 1" descr="t411"/>
          <p:cNvPicPr>
            <a:picLocks noChangeAspect="1"/>
          </p:cNvPicPr>
          <p:nvPr/>
        </p:nvPicPr>
        <p:blipFill>
          <a:blip r:embed="rId1">
            <a:extLst>
              <a:ext uri="{28A0092B-C50C-407E-A947-70E740481C1C}">
                <a14:useLocalDpi xmlns:a14="http://schemas.microsoft.com/office/drawing/2010/main" val="0"/>
              </a:ext>
            </a:extLst>
          </a:blip>
          <a:srcRect r="3348" b="12918"/>
          <a:stretch>
            <a:fillRect/>
          </a:stretch>
        </p:blipFill>
        <p:spPr bwMode="auto">
          <a:xfrm>
            <a:off x="3355337" y="3773378"/>
            <a:ext cx="5481326" cy="2161682"/>
          </a:xfrm>
          <a:prstGeom prst="rect">
            <a:avLst/>
          </a:prstGeom>
          <a:noFill/>
          <a:ln>
            <a:noFill/>
          </a:ln>
          <a:effectLst/>
        </p:spPr>
      </p:pic>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习题</a:t>
            </a:r>
            <a:endParaRPr lang="zh-CN" altLang="en-US" dirty="0"/>
          </a:p>
        </p:txBody>
      </p:sp>
      <p:sp>
        <p:nvSpPr>
          <p:cNvPr id="5" name="内容占位符 4"/>
          <p:cNvSpPr>
            <a:spLocks noGrp="1"/>
          </p:cNvSpPr>
          <p:nvPr>
            <p:ph idx="1"/>
          </p:nvPr>
        </p:nvSpPr>
        <p:spPr>
          <a:xfrm>
            <a:off x="1861873" y="1268760"/>
            <a:ext cx="8468253" cy="4996917"/>
          </a:xfrm>
        </p:spPr>
        <p:txBody>
          <a:bodyPr>
            <a:noAutofit/>
          </a:bodyPr>
          <a:lstStyle/>
          <a:p>
            <a:pPr marL="0" indent="0" eaLnBrk="1" hangingPunct="1">
              <a:lnSpc>
                <a:spcPct val="150000"/>
              </a:lnSpc>
              <a:buNone/>
            </a:pPr>
            <a:r>
              <a:rPr lang="zh-CN" altLang="en-US" sz="1800" dirty="0">
                <a:latin typeface="Times New Roman" panose="02020603050405020304" charset="0"/>
                <a:ea typeface="宋体" panose="02010600030101010101" pitchFamily="2" charset="-122"/>
              </a:rPr>
              <a:t>以下算法需要给出贪心选择性质证明及时间复杂度分析。</a:t>
            </a:r>
            <a:endParaRPr lang="zh-CN" altLang="en-US" sz="1800" dirty="0">
              <a:latin typeface="Times New Roman" panose="02020603050405020304" charset="0"/>
              <a:ea typeface="宋体" panose="02010600030101010101" pitchFamily="2" charset="-122"/>
            </a:endParaRPr>
          </a:p>
          <a:p>
            <a:pPr marL="0" indent="0" eaLnBrk="1" hangingPunct="1">
              <a:lnSpc>
                <a:spcPct val="150000"/>
              </a:lnSpc>
              <a:buNone/>
            </a:pPr>
            <a:r>
              <a:rPr lang="en-US" altLang="zh-CN" sz="1800" dirty="0">
                <a:latin typeface="Times New Roman" panose="02020603050405020304" charset="0"/>
                <a:ea typeface="宋体" panose="02010600030101010101" pitchFamily="2" charset="-122"/>
              </a:rPr>
              <a:t>1</a:t>
            </a:r>
            <a:r>
              <a:rPr lang="zh-CN" altLang="en-US" sz="1800" dirty="0">
                <a:latin typeface="Times New Roman" panose="02020603050405020304" charset="0"/>
                <a:ea typeface="宋体" panose="02010600030101010101" pitchFamily="2" charset="-122"/>
              </a:rPr>
              <a:t>、实现会场安排问题贪心算法</a:t>
            </a:r>
            <a:endParaRPr lang="zh-CN" altLang="en-US" sz="1800" dirty="0">
              <a:latin typeface="Times New Roman" panose="02020603050405020304" charset="0"/>
              <a:ea typeface="宋体" panose="02010600030101010101" pitchFamily="2" charset="-122"/>
            </a:endParaRPr>
          </a:p>
          <a:p>
            <a:pPr marL="0" indent="0" eaLnBrk="1" hangingPunct="1">
              <a:lnSpc>
                <a:spcPct val="150000"/>
              </a:lnSpc>
              <a:buNone/>
            </a:pPr>
            <a:r>
              <a:rPr lang="zh-CN" altLang="en-US" sz="1800" dirty="0">
                <a:latin typeface="Times New Roman" panose="02020603050405020304" charset="0"/>
                <a:ea typeface="宋体" panose="02010600030101010101" pitchFamily="2" charset="-122"/>
              </a:rPr>
              <a:t>假设要在足够多的会场里安排一批活动，并希望使用尽可能少的会场。设计一个有效的贪心算法进行安排。</a:t>
            </a:r>
            <a:endParaRPr lang="zh-CN" altLang="en-US" sz="1800" dirty="0">
              <a:latin typeface="Times New Roman" panose="02020603050405020304" charset="0"/>
              <a:ea typeface="宋体" panose="02010600030101010101" pitchFamily="2" charset="-122"/>
            </a:endParaRPr>
          </a:p>
          <a:p>
            <a:pPr marL="0" indent="0" eaLnBrk="1" hangingPunct="1">
              <a:lnSpc>
                <a:spcPct val="150000"/>
              </a:lnSpc>
              <a:buNone/>
            </a:pPr>
            <a:r>
              <a:rPr lang="en-US" altLang="zh-CN" sz="1800" dirty="0">
                <a:latin typeface="Times New Roman" panose="02020603050405020304" charset="0"/>
                <a:ea typeface="宋体" panose="02010600030101010101" pitchFamily="2" charset="-122"/>
              </a:rPr>
              <a:t>2</a:t>
            </a:r>
            <a:r>
              <a:rPr lang="zh-CN" altLang="en-US" sz="1800" dirty="0">
                <a:latin typeface="Times New Roman" panose="02020603050405020304" charset="0"/>
                <a:ea typeface="宋体" panose="02010600030101010101" pitchFamily="2" charset="-122"/>
              </a:rPr>
              <a:t>、磁带的最优存储</a:t>
            </a:r>
            <a:endParaRPr lang="zh-CN" altLang="en-US" sz="1800" dirty="0">
              <a:latin typeface="Times New Roman" panose="02020603050405020304" charset="0"/>
              <a:ea typeface="宋体" panose="02010600030101010101" pitchFamily="2" charset="-122"/>
            </a:endParaRPr>
          </a:p>
          <a:p>
            <a:pPr marL="0" indent="0" eaLnBrk="1" hangingPunct="1">
              <a:lnSpc>
                <a:spcPct val="150000"/>
              </a:lnSpc>
              <a:buNone/>
            </a:pPr>
            <a:r>
              <a:rPr lang="zh-CN" altLang="en-US" sz="1800" dirty="0">
                <a:latin typeface="Times New Roman" panose="02020603050405020304" charset="0"/>
                <a:ea typeface="宋体" panose="02010600030101010101" pitchFamily="2" charset="-122"/>
              </a:rPr>
              <a:t>假定有</a:t>
            </a:r>
            <a:r>
              <a:rPr lang="en-US" altLang="zh-CN" sz="1800" dirty="0">
                <a:latin typeface="Times New Roman" panose="02020603050405020304" charset="0"/>
                <a:ea typeface="宋体" panose="02010600030101010101" pitchFamily="2" charset="-122"/>
              </a:rPr>
              <a:t>n</a:t>
            </a:r>
            <a:r>
              <a:rPr lang="zh-CN" altLang="en-US" sz="1800" dirty="0">
                <a:latin typeface="Times New Roman" panose="02020603050405020304" charset="0"/>
                <a:ea typeface="宋体" panose="02010600030101010101" pitchFamily="2" charset="-122"/>
              </a:rPr>
              <a:t>个程序需存放在长度为</a:t>
            </a:r>
            <a:r>
              <a:rPr lang="en-US" altLang="zh-CN" sz="1800" dirty="0">
                <a:latin typeface="Times New Roman" panose="02020603050405020304" charset="0"/>
                <a:ea typeface="宋体" panose="02010600030101010101" pitchFamily="2" charset="-122"/>
              </a:rPr>
              <a:t>L</a:t>
            </a:r>
            <a:r>
              <a:rPr lang="zh-CN" altLang="en-US" sz="1800" dirty="0">
                <a:latin typeface="Times New Roman" panose="02020603050405020304" charset="0"/>
                <a:ea typeface="宋体" panose="02010600030101010101" pitchFamily="2" charset="-122"/>
              </a:rPr>
              <a:t>的磁带上，每一个程序</a:t>
            </a:r>
            <a:r>
              <a:rPr lang="en-US" altLang="zh-CN" sz="1800" dirty="0" err="1">
                <a:latin typeface="Times New Roman" panose="02020603050405020304" charset="0"/>
                <a:ea typeface="宋体" panose="02010600030101010101" pitchFamily="2" charset="-122"/>
              </a:rPr>
              <a:t>i</a:t>
            </a:r>
            <a:r>
              <a:rPr lang="zh-CN" altLang="en-US" sz="1800" dirty="0">
                <a:latin typeface="Times New Roman" panose="02020603050405020304" charset="0"/>
                <a:ea typeface="宋体" panose="02010600030101010101" pitchFamily="2" charset="-122"/>
              </a:rPr>
              <a:t>有长度</a:t>
            </a:r>
            <a:r>
              <a:rPr lang="en-US" altLang="zh-CN" sz="1800" dirty="0">
                <a:latin typeface="Times New Roman" panose="02020603050405020304" charset="0"/>
                <a:ea typeface="宋体" panose="02010600030101010101" pitchFamily="2" charset="-122"/>
              </a:rPr>
              <a:t>l(</a:t>
            </a:r>
            <a:r>
              <a:rPr lang="en-US" altLang="zh-CN" sz="1800" dirty="0" err="1">
                <a:latin typeface="Times New Roman" panose="02020603050405020304" charset="0"/>
                <a:ea typeface="宋体" panose="02010600030101010101" pitchFamily="2" charset="-122"/>
              </a:rPr>
              <a:t>i</a:t>
            </a:r>
            <a:r>
              <a:rPr lang="en-US" altLang="zh-CN" sz="1800" dirty="0">
                <a:latin typeface="Times New Roman" panose="02020603050405020304" charset="0"/>
                <a:ea typeface="宋体" panose="02010600030101010101" pitchFamily="2" charset="-122"/>
              </a:rPr>
              <a:t>)(1&lt;=</a:t>
            </a:r>
            <a:r>
              <a:rPr lang="en-US" altLang="zh-CN" sz="1800" dirty="0" err="1">
                <a:latin typeface="Times New Roman" panose="02020603050405020304" charset="0"/>
                <a:ea typeface="宋体" panose="02010600030101010101" pitchFamily="2" charset="-122"/>
              </a:rPr>
              <a:t>i</a:t>
            </a:r>
            <a:r>
              <a:rPr lang="en-US" altLang="zh-CN" sz="1800" dirty="0">
                <a:latin typeface="Times New Roman" panose="02020603050405020304" charset="0"/>
                <a:ea typeface="宋体" panose="02010600030101010101" pitchFamily="2" charset="-122"/>
              </a:rPr>
              <a:t>&lt;=n)</a:t>
            </a:r>
            <a:r>
              <a:rPr lang="zh-CN" altLang="en-US" sz="1800" dirty="0">
                <a:latin typeface="Times New Roman" panose="02020603050405020304" charset="0"/>
                <a:ea typeface="宋体" panose="02010600030101010101" pitchFamily="2" charset="-122"/>
              </a:rPr>
              <a:t>，</a:t>
            </a:r>
            <a:r>
              <a:rPr lang="en-US" altLang="zh-CN" sz="1800" dirty="0">
                <a:latin typeface="Times New Roman" panose="02020603050405020304" charset="0"/>
                <a:ea typeface="宋体" panose="02010600030101010101" pitchFamily="2" charset="-122"/>
              </a:rPr>
              <a:t>l(1)+l(2)+....+l(n)&lt;=L</a:t>
            </a:r>
            <a:r>
              <a:rPr lang="zh-CN" altLang="en-US" sz="1800" dirty="0">
                <a:latin typeface="Times New Roman" panose="02020603050405020304" charset="0"/>
                <a:ea typeface="宋体" panose="02010600030101010101" pitchFamily="2" charset="-122"/>
              </a:rPr>
              <a:t>。假定无论什么时候，检索该磁带上的某个程序时，带的位置都处于始端。因此，若程序按</a:t>
            </a:r>
            <a:r>
              <a:rPr lang="en-US" altLang="zh-CN" sz="1800" dirty="0">
                <a:latin typeface="Times New Roman" panose="02020603050405020304" charset="0"/>
                <a:ea typeface="宋体" panose="02010600030101010101" pitchFamily="2" charset="-122"/>
              </a:rPr>
              <a:t>I=</a:t>
            </a:r>
            <a:r>
              <a:rPr lang="en-US" altLang="zh-CN" sz="1800" dirty="0" err="1">
                <a:latin typeface="Times New Roman" panose="02020603050405020304" charset="0"/>
                <a:ea typeface="宋体" panose="02010600030101010101" pitchFamily="2" charset="-122"/>
              </a:rPr>
              <a:t>i</a:t>
            </a:r>
            <a:r>
              <a:rPr lang="en-US" altLang="zh-CN" sz="1800" dirty="0">
                <a:latin typeface="Times New Roman" panose="02020603050405020304" charset="0"/>
                <a:ea typeface="宋体" panose="02010600030101010101" pitchFamily="2" charset="-122"/>
              </a:rPr>
              <a:t>(1),</a:t>
            </a:r>
            <a:r>
              <a:rPr lang="en-US" altLang="zh-CN" sz="1800" dirty="0" err="1">
                <a:latin typeface="Times New Roman" panose="02020603050405020304" charset="0"/>
                <a:ea typeface="宋体" panose="02010600030101010101" pitchFamily="2" charset="-122"/>
              </a:rPr>
              <a:t>i</a:t>
            </a:r>
            <a:r>
              <a:rPr lang="en-US" altLang="zh-CN" sz="1800" dirty="0">
                <a:latin typeface="Times New Roman" panose="02020603050405020304" charset="0"/>
                <a:ea typeface="宋体" panose="02010600030101010101" pitchFamily="2" charset="-122"/>
              </a:rPr>
              <a:t>(2)...</a:t>
            </a:r>
            <a:r>
              <a:rPr lang="en-US" altLang="zh-CN" sz="1800" dirty="0" err="1">
                <a:latin typeface="Times New Roman" panose="02020603050405020304" charset="0"/>
                <a:ea typeface="宋体" panose="02010600030101010101" pitchFamily="2" charset="-122"/>
              </a:rPr>
              <a:t>i</a:t>
            </a:r>
            <a:r>
              <a:rPr lang="en-US" altLang="zh-CN" sz="1800" dirty="0">
                <a:latin typeface="Times New Roman" panose="02020603050405020304" charset="0"/>
                <a:ea typeface="宋体" panose="02010600030101010101" pitchFamily="2" charset="-122"/>
              </a:rPr>
              <a:t>(n)</a:t>
            </a:r>
            <a:r>
              <a:rPr lang="zh-CN" altLang="en-US" sz="1800" dirty="0">
                <a:latin typeface="Times New Roman" panose="02020603050405020304" charset="0"/>
                <a:ea typeface="宋体" panose="02010600030101010101" pitchFamily="2" charset="-122"/>
              </a:rPr>
              <a:t>存放时，则检索时间</a:t>
            </a:r>
            <a:r>
              <a:rPr lang="en-US" altLang="zh-CN" sz="1800" dirty="0" err="1">
                <a:latin typeface="Times New Roman" panose="02020603050405020304" charset="0"/>
                <a:ea typeface="宋体" panose="02010600030101010101" pitchFamily="2" charset="-122"/>
              </a:rPr>
              <a:t>i</a:t>
            </a:r>
            <a:r>
              <a:rPr lang="en-US" altLang="zh-CN" sz="1800" dirty="0">
                <a:latin typeface="Times New Roman" panose="02020603050405020304" charset="0"/>
                <a:ea typeface="宋体" panose="02010600030101010101" pitchFamily="2" charset="-122"/>
              </a:rPr>
              <a:t>(j)</a:t>
            </a:r>
            <a:r>
              <a:rPr lang="zh-CN" altLang="en-US" sz="1800" dirty="0">
                <a:latin typeface="Times New Roman" panose="02020603050405020304" charset="0"/>
                <a:ea typeface="宋体" panose="02010600030101010101" pitchFamily="2" charset="-122"/>
              </a:rPr>
              <a:t>的时间</a:t>
            </a:r>
            <a:r>
              <a:rPr lang="en-US" altLang="zh-CN" sz="1800" dirty="0">
                <a:latin typeface="Times New Roman" panose="02020603050405020304" charset="0"/>
                <a:ea typeface="宋体" panose="02010600030101010101" pitchFamily="2" charset="-122"/>
              </a:rPr>
              <a:t>t(j)</a:t>
            </a:r>
            <a:r>
              <a:rPr lang="zh-CN" altLang="en-US" sz="1800" dirty="0">
                <a:latin typeface="Times New Roman" panose="02020603050405020304" charset="0"/>
                <a:ea typeface="宋体" panose="02010600030101010101" pitchFamily="2" charset="-122"/>
              </a:rPr>
              <a:t>为</a:t>
            </a:r>
            <a:r>
              <a:rPr lang="en-US" altLang="zh-CN" sz="1800" dirty="0">
                <a:latin typeface="Times New Roman" panose="02020603050405020304" charset="0"/>
                <a:ea typeface="宋体" panose="02010600030101010101" pitchFamily="2" charset="-122"/>
              </a:rPr>
              <a:t>l[</a:t>
            </a:r>
            <a:r>
              <a:rPr lang="en-US" altLang="zh-CN" sz="1800" dirty="0" err="1">
                <a:latin typeface="Times New Roman" panose="02020603050405020304" charset="0"/>
                <a:ea typeface="宋体" panose="02010600030101010101" pitchFamily="2" charset="-122"/>
              </a:rPr>
              <a:t>i</a:t>
            </a:r>
            <a:r>
              <a:rPr lang="en-US" altLang="zh-CN" sz="1800" dirty="0">
                <a:latin typeface="Times New Roman" panose="02020603050405020304" charset="0"/>
                <a:ea typeface="宋体" panose="02010600030101010101" pitchFamily="2" charset="-122"/>
              </a:rPr>
              <a:t>(1)]+l[</a:t>
            </a:r>
            <a:r>
              <a:rPr lang="en-US" altLang="zh-CN" sz="1800" dirty="0" err="1">
                <a:latin typeface="Times New Roman" panose="02020603050405020304" charset="0"/>
                <a:ea typeface="宋体" panose="02010600030101010101" pitchFamily="2" charset="-122"/>
              </a:rPr>
              <a:t>i</a:t>
            </a:r>
            <a:r>
              <a:rPr lang="en-US" altLang="zh-CN" sz="1800" dirty="0">
                <a:latin typeface="Times New Roman" panose="02020603050405020304" charset="0"/>
                <a:ea typeface="宋体" panose="02010600030101010101" pitchFamily="2" charset="-122"/>
              </a:rPr>
              <a:t>(2)]+...+l[</a:t>
            </a:r>
            <a:r>
              <a:rPr lang="en-US" altLang="zh-CN" sz="1800" dirty="0" err="1">
                <a:latin typeface="Times New Roman" panose="02020603050405020304" charset="0"/>
                <a:ea typeface="宋体" panose="02010600030101010101" pitchFamily="2" charset="-122"/>
              </a:rPr>
              <a:t>i</a:t>
            </a:r>
            <a:r>
              <a:rPr lang="en-US" altLang="zh-CN" sz="1800" dirty="0">
                <a:latin typeface="Times New Roman" panose="02020603050405020304" charset="0"/>
                <a:ea typeface="宋体" panose="02010600030101010101" pitchFamily="2" charset="-122"/>
              </a:rPr>
              <a:t>(j)],</a:t>
            </a:r>
            <a:r>
              <a:rPr lang="zh-CN" altLang="en-US" sz="1800" dirty="0">
                <a:latin typeface="Times New Roman" panose="02020603050405020304" charset="0"/>
                <a:ea typeface="宋体" panose="02010600030101010101" pitchFamily="2" charset="-122"/>
              </a:rPr>
              <a:t>如果各程序的检索机会相等，则期望检索时间为</a:t>
            </a:r>
            <a:r>
              <a:rPr lang="en-US" altLang="zh-CN" sz="1800" dirty="0">
                <a:latin typeface="Times New Roman" panose="02020603050405020304" charset="0"/>
                <a:ea typeface="宋体" panose="02010600030101010101" pitchFamily="2" charset="-122"/>
              </a:rPr>
              <a:t>[t(1)+t(2)+...+t(n)]/n</a:t>
            </a:r>
            <a:r>
              <a:rPr lang="zh-CN" altLang="en-US" sz="1800" dirty="0">
                <a:latin typeface="Times New Roman" panose="02020603050405020304" charset="0"/>
                <a:ea typeface="宋体" panose="02010600030101010101" pitchFamily="2" charset="-122"/>
              </a:rPr>
              <a:t>。试给出一个贪心算法，找出</a:t>
            </a:r>
            <a:r>
              <a:rPr lang="en-US" altLang="zh-CN" sz="1800" dirty="0">
                <a:latin typeface="Times New Roman" panose="02020603050405020304" charset="0"/>
                <a:ea typeface="宋体" panose="02010600030101010101" pitchFamily="2" charset="-122"/>
              </a:rPr>
              <a:t>n</a:t>
            </a:r>
            <a:r>
              <a:rPr lang="zh-CN" altLang="en-US" sz="1800" dirty="0">
                <a:latin typeface="Times New Roman" panose="02020603050405020304" charset="0"/>
                <a:ea typeface="宋体" panose="02010600030101010101" pitchFamily="2" charset="-122"/>
              </a:rPr>
              <a:t>个程序的一种排列，证明当他们按此顺序存放时，能使期望检索时间最少。</a:t>
            </a:r>
            <a:endParaRPr lang="zh-CN" altLang="en-US" sz="1800" dirty="0">
              <a:latin typeface="Times New Roman" panose="02020603050405020304" charset="0"/>
              <a:ea typeface="宋体" panose="02010600030101010101" pitchFamily="2" charset="-122"/>
            </a:endParaRP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1106805" y="116840"/>
            <a:ext cx="9827895" cy="6624955"/>
          </a:xfrm>
        </p:spPr>
        <p:txBody>
          <a:bodyPr>
            <a:noAutofit/>
          </a:bodyPr>
          <a:lstStyle/>
          <a:p>
            <a:pPr marL="0" indent="0" eaLnBrk="1" hangingPunct="1">
              <a:lnSpc>
                <a:spcPct val="140000"/>
              </a:lnSpc>
              <a:buNone/>
            </a:pPr>
            <a:r>
              <a:rPr lang="en-US" altLang="zh-CN" sz="1800" dirty="0">
                <a:latin typeface="Times New Roman" panose="02020603050405020304" charset="0"/>
                <a:ea typeface="宋体" panose="02010600030101010101" pitchFamily="2" charset="-122"/>
              </a:rPr>
              <a:t>3</a:t>
            </a:r>
            <a:r>
              <a:rPr lang="zh-CN" altLang="en-US" sz="1800" dirty="0">
                <a:latin typeface="Times New Roman" panose="02020603050405020304" charset="0"/>
                <a:ea typeface="宋体" panose="02010600030101010101" pitchFamily="2" charset="-122"/>
              </a:rPr>
              <a:t>、磁盘文件最优存储</a:t>
            </a:r>
            <a:endParaRPr lang="zh-CN" altLang="en-US" sz="1800" dirty="0">
              <a:latin typeface="Times New Roman" panose="02020603050405020304" charset="0"/>
              <a:ea typeface="宋体" panose="02010600030101010101" pitchFamily="2" charset="-122"/>
            </a:endParaRPr>
          </a:p>
          <a:p>
            <a:pPr marL="0" indent="0" eaLnBrk="1" hangingPunct="1">
              <a:lnSpc>
                <a:spcPct val="140000"/>
              </a:lnSpc>
              <a:buNone/>
            </a:pPr>
            <a:r>
              <a:rPr lang="zh-CN" altLang="en-US" sz="1800" dirty="0">
                <a:latin typeface="Times New Roman" panose="02020603050405020304" charset="0"/>
                <a:ea typeface="宋体" panose="02010600030101010101" pitchFamily="2" charset="-122"/>
              </a:rPr>
              <a:t>设磁盘上有</a:t>
            </a:r>
            <a:r>
              <a:rPr lang="en-US" altLang="zh-CN" sz="1800" dirty="0">
                <a:latin typeface="Times New Roman" panose="02020603050405020304" charset="0"/>
                <a:ea typeface="宋体" panose="02010600030101010101" pitchFamily="2" charset="-122"/>
              </a:rPr>
              <a:t>n</a:t>
            </a:r>
            <a:r>
              <a:rPr lang="zh-CN" altLang="en-US" sz="1800" dirty="0">
                <a:latin typeface="Times New Roman" panose="02020603050405020304" charset="0"/>
                <a:ea typeface="宋体" panose="02010600030101010101" pitchFamily="2" charset="-122"/>
              </a:rPr>
              <a:t>个文件</a:t>
            </a:r>
            <a:r>
              <a:rPr lang="en-US" altLang="zh-CN" sz="1800" dirty="0">
                <a:latin typeface="Times New Roman" panose="02020603050405020304" charset="0"/>
                <a:ea typeface="宋体" panose="02010600030101010101" pitchFamily="2" charset="-122"/>
              </a:rPr>
              <a:t>(f1</a:t>
            </a:r>
            <a:r>
              <a:rPr lang="zh-CN" altLang="en-US" sz="1800" dirty="0">
                <a:latin typeface="Times New Roman" panose="02020603050405020304" charset="0"/>
                <a:ea typeface="宋体" panose="02010600030101010101" pitchFamily="2" charset="-122"/>
              </a:rPr>
              <a:t>，</a:t>
            </a:r>
            <a:r>
              <a:rPr lang="en-US" altLang="zh-CN" sz="1800" dirty="0">
                <a:latin typeface="Times New Roman" panose="02020603050405020304" charset="0"/>
                <a:ea typeface="宋体" panose="02010600030101010101" pitchFamily="2" charset="-122"/>
              </a:rPr>
              <a:t>f2</a:t>
            </a:r>
            <a:r>
              <a:rPr lang="zh-CN" altLang="en-US" sz="1800" dirty="0">
                <a:latin typeface="Times New Roman" panose="02020603050405020304" charset="0"/>
                <a:ea typeface="宋体" panose="02010600030101010101" pitchFamily="2" charset="-122"/>
              </a:rPr>
              <a:t>，</a:t>
            </a:r>
            <a:r>
              <a:rPr lang="en-US" altLang="zh-CN" sz="1800" dirty="0">
                <a:latin typeface="Times New Roman" panose="02020603050405020304" charset="0"/>
                <a:ea typeface="宋体" panose="02010600030101010101" pitchFamily="2" charset="-122"/>
              </a:rPr>
              <a:t>…</a:t>
            </a:r>
            <a:r>
              <a:rPr lang="zh-CN" altLang="en-US" sz="1800" dirty="0">
                <a:latin typeface="Times New Roman" panose="02020603050405020304" charset="0"/>
                <a:ea typeface="宋体" panose="02010600030101010101" pitchFamily="2" charset="-122"/>
              </a:rPr>
              <a:t>，</a:t>
            </a:r>
            <a:r>
              <a:rPr lang="en-US" altLang="zh-CN" sz="1800" dirty="0" err="1">
                <a:latin typeface="Times New Roman" panose="02020603050405020304" charset="0"/>
                <a:ea typeface="宋体" panose="02010600030101010101" pitchFamily="2" charset="-122"/>
              </a:rPr>
              <a:t>fn</a:t>
            </a:r>
            <a:r>
              <a:rPr lang="en-US" altLang="zh-CN" sz="1800" dirty="0">
                <a:latin typeface="Times New Roman" panose="02020603050405020304" charset="0"/>
                <a:ea typeface="宋体" panose="02010600030101010101" pitchFamily="2" charset="-122"/>
              </a:rPr>
              <a:t>)</a:t>
            </a:r>
            <a:r>
              <a:rPr lang="zh-CN" altLang="en-US" sz="1800" dirty="0">
                <a:latin typeface="Times New Roman" panose="02020603050405020304" charset="0"/>
                <a:ea typeface="宋体" panose="02010600030101010101" pitchFamily="2" charset="-122"/>
              </a:rPr>
              <a:t>，每个文件占用磁盘上的 </a:t>
            </a:r>
            <a:r>
              <a:rPr lang="en-US" altLang="zh-CN" sz="1800" dirty="0">
                <a:latin typeface="Times New Roman" panose="02020603050405020304" charset="0"/>
                <a:ea typeface="宋体" panose="02010600030101010101" pitchFamily="2" charset="-122"/>
              </a:rPr>
              <a:t>1 </a:t>
            </a:r>
            <a:r>
              <a:rPr lang="zh-CN" altLang="en-US" sz="1800" dirty="0">
                <a:latin typeface="Times New Roman" panose="02020603050405020304" charset="0"/>
                <a:ea typeface="宋体" panose="02010600030101010101" pitchFamily="2" charset="-122"/>
              </a:rPr>
              <a:t>个磁道。这</a:t>
            </a:r>
            <a:r>
              <a:rPr lang="en-US" altLang="zh-CN" sz="1800" dirty="0">
                <a:latin typeface="Times New Roman" panose="02020603050405020304" charset="0"/>
                <a:ea typeface="宋体" panose="02010600030101010101" pitchFamily="2" charset="-122"/>
              </a:rPr>
              <a:t>n</a:t>
            </a:r>
            <a:r>
              <a:rPr lang="zh-CN" altLang="en-US" sz="1800" dirty="0">
                <a:latin typeface="Times New Roman" panose="02020603050405020304" charset="0"/>
                <a:ea typeface="宋体" panose="02010600030101010101" pitchFamily="2" charset="-122"/>
              </a:rPr>
              <a:t>个文件的检索概率分别是 </a:t>
            </a:r>
            <a:r>
              <a:rPr lang="en-US" altLang="zh-CN" sz="1800" dirty="0">
                <a:latin typeface="Times New Roman" panose="02020603050405020304" charset="0"/>
                <a:ea typeface="宋体" panose="02010600030101010101" pitchFamily="2" charset="-122"/>
              </a:rPr>
              <a:t>(p1</a:t>
            </a:r>
            <a:r>
              <a:rPr lang="zh-CN" altLang="en-US" sz="1800" dirty="0">
                <a:latin typeface="Times New Roman" panose="02020603050405020304" charset="0"/>
                <a:ea typeface="宋体" panose="02010600030101010101" pitchFamily="2" charset="-122"/>
              </a:rPr>
              <a:t>，</a:t>
            </a:r>
            <a:r>
              <a:rPr lang="en-US" altLang="zh-CN" sz="1800" dirty="0">
                <a:latin typeface="Times New Roman" panose="02020603050405020304" charset="0"/>
                <a:ea typeface="宋体" panose="02010600030101010101" pitchFamily="2" charset="-122"/>
              </a:rPr>
              <a:t>p2</a:t>
            </a:r>
            <a:r>
              <a:rPr lang="zh-CN" altLang="en-US" sz="1800" dirty="0">
                <a:latin typeface="Times New Roman" panose="02020603050405020304" charset="0"/>
                <a:ea typeface="宋体" panose="02010600030101010101" pitchFamily="2" charset="-122"/>
              </a:rPr>
              <a:t>，</a:t>
            </a:r>
            <a:r>
              <a:rPr lang="en-US" altLang="zh-CN" sz="1800" dirty="0">
                <a:latin typeface="Times New Roman" panose="02020603050405020304" charset="0"/>
                <a:ea typeface="宋体" panose="02010600030101010101" pitchFamily="2" charset="-122"/>
              </a:rPr>
              <a:t>…</a:t>
            </a:r>
            <a:r>
              <a:rPr lang="zh-CN" altLang="en-US" sz="1800" dirty="0">
                <a:latin typeface="Times New Roman" panose="02020603050405020304" charset="0"/>
                <a:ea typeface="宋体" panose="02010600030101010101" pitchFamily="2" charset="-122"/>
              </a:rPr>
              <a:t>，</a:t>
            </a:r>
            <a:r>
              <a:rPr lang="en-US" altLang="zh-CN" sz="1800" dirty="0" err="1">
                <a:latin typeface="Times New Roman" panose="02020603050405020304" charset="0"/>
                <a:ea typeface="宋体" panose="02010600030101010101" pitchFamily="2" charset="-122"/>
              </a:rPr>
              <a:t>pn</a:t>
            </a:r>
            <a:r>
              <a:rPr lang="en-US" altLang="zh-CN" sz="1800" dirty="0">
                <a:latin typeface="Times New Roman" panose="02020603050405020304" charset="0"/>
                <a:ea typeface="宋体" panose="02010600030101010101" pitchFamily="2" charset="-122"/>
              </a:rPr>
              <a:t>)</a:t>
            </a:r>
            <a:r>
              <a:rPr lang="zh-CN" altLang="en-US" sz="1800" dirty="0">
                <a:latin typeface="Times New Roman" panose="02020603050405020304" charset="0"/>
                <a:ea typeface="宋体" panose="02010600030101010101" pitchFamily="2" charset="-122"/>
              </a:rPr>
              <a:t>，且</a:t>
            </a:r>
            <a:r>
              <a:rPr lang="en-US" altLang="zh-CN" sz="1800" dirty="0">
                <a:latin typeface="Times New Roman" panose="02020603050405020304" charset="0"/>
                <a:ea typeface="宋体" panose="02010600030101010101" pitchFamily="2" charset="-122"/>
              </a:rPr>
              <a:t>p1+p2+…+ </a:t>
            </a:r>
            <a:r>
              <a:rPr lang="en-US" altLang="zh-CN" sz="1800" dirty="0" err="1">
                <a:latin typeface="Times New Roman" panose="02020603050405020304" charset="0"/>
                <a:ea typeface="宋体" panose="02010600030101010101" pitchFamily="2" charset="-122"/>
              </a:rPr>
              <a:t>pn</a:t>
            </a:r>
            <a:r>
              <a:rPr lang="en-US" altLang="zh-CN" sz="1800" dirty="0">
                <a:latin typeface="Times New Roman" panose="02020603050405020304" charset="0"/>
                <a:ea typeface="宋体" panose="02010600030101010101" pitchFamily="2" charset="-122"/>
              </a:rPr>
              <a:t>=1</a:t>
            </a:r>
            <a:r>
              <a:rPr lang="zh-CN" altLang="en-US" sz="1800" dirty="0">
                <a:latin typeface="Times New Roman" panose="02020603050405020304" charset="0"/>
                <a:ea typeface="宋体" panose="02010600030101010101" pitchFamily="2" charset="-122"/>
              </a:rPr>
              <a:t>。磁头从当前磁道移到被检信息磁道所需的时间可用这</a:t>
            </a:r>
            <a:r>
              <a:rPr lang="en-US" altLang="zh-CN" sz="1800" dirty="0">
                <a:latin typeface="Times New Roman" panose="02020603050405020304" charset="0"/>
                <a:ea typeface="宋体" panose="02010600030101010101" pitchFamily="2" charset="-122"/>
              </a:rPr>
              <a:t>2</a:t>
            </a:r>
            <a:r>
              <a:rPr lang="zh-CN" altLang="en-US" sz="1800" dirty="0">
                <a:latin typeface="Times New Roman" panose="02020603050405020304" charset="0"/>
                <a:ea typeface="宋体" panose="02010600030101010101" pitchFamily="2" charset="-122"/>
              </a:rPr>
              <a:t>个磁道之间的径向距离来度量。如果文件</a:t>
            </a:r>
            <a:r>
              <a:rPr lang="en-US" altLang="zh-CN" sz="1800" dirty="0">
                <a:latin typeface="Times New Roman" panose="02020603050405020304" charset="0"/>
                <a:ea typeface="宋体" panose="02010600030101010101" pitchFamily="2" charset="-122"/>
              </a:rPr>
              <a:t>fi</a:t>
            </a:r>
            <a:r>
              <a:rPr lang="zh-CN" altLang="en-US" sz="1800" dirty="0">
                <a:latin typeface="Times New Roman" panose="02020603050405020304" charset="0"/>
                <a:ea typeface="宋体" panose="02010600030101010101" pitchFamily="2" charset="-122"/>
              </a:rPr>
              <a:t>存放在第</a:t>
            </a:r>
            <a:r>
              <a:rPr lang="en-US" altLang="zh-CN" sz="1800" dirty="0" err="1">
                <a:latin typeface="Times New Roman" panose="02020603050405020304" charset="0"/>
                <a:ea typeface="宋体" panose="02010600030101010101" pitchFamily="2" charset="-122"/>
              </a:rPr>
              <a:t>i</a:t>
            </a:r>
            <a:r>
              <a:rPr lang="zh-CN" altLang="en-US" sz="1800" dirty="0">
                <a:latin typeface="Times New Roman" panose="02020603050405020304" charset="0"/>
                <a:ea typeface="宋体" panose="02010600030101010101" pitchFamily="2" charset="-122"/>
              </a:rPr>
              <a:t>道上（</a:t>
            </a:r>
            <a:r>
              <a:rPr lang="en-US" altLang="zh-CN" sz="1800" dirty="0">
                <a:latin typeface="Times New Roman" panose="02020603050405020304" charset="0"/>
                <a:ea typeface="宋体" panose="02010600030101010101" pitchFamily="2" charset="-122"/>
              </a:rPr>
              <a:t>1≤i≤n</a:t>
            </a:r>
            <a:r>
              <a:rPr lang="zh-CN" altLang="en-US" sz="1800" dirty="0">
                <a:latin typeface="Times New Roman" panose="02020603050405020304" charset="0"/>
                <a:ea typeface="宋体" panose="02010600030101010101" pitchFamily="2" charset="-122"/>
              </a:rPr>
              <a:t>），则检索这</a:t>
            </a:r>
            <a:r>
              <a:rPr lang="en-US" altLang="zh-CN" sz="1800" dirty="0">
                <a:latin typeface="Times New Roman" panose="02020603050405020304" charset="0"/>
                <a:ea typeface="宋体" panose="02010600030101010101" pitchFamily="2" charset="-122"/>
              </a:rPr>
              <a:t>n</a:t>
            </a:r>
            <a:r>
              <a:rPr lang="zh-CN" altLang="en-US" sz="1800" dirty="0">
                <a:latin typeface="Times New Roman" panose="02020603050405020304" charset="0"/>
                <a:ea typeface="宋体" panose="02010600030101010101" pitchFamily="2" charset="-122"/>
              </a:rPr>
              <a:t>个文件的期望时间是对于所有的</a:t>
            </a:r>
            <a:r>
              <a:rPr lang="en-US" altLang="zh-CN" sz="1800" dirty="0" err="1">
                <a:latin typeface="Times New Roman" panose="02020603050405020304" charset="0"/>
                <a:ea typeface="宋体" panose="02010600030101010101" pitchFamily="2" charset="-122"/>
              </a:rPr>
              <a:t>i</a:t>
            </a:r>
            <a:r>
              <a:rPr lang="en-US" altLang="zh-CN" sz="1800" dirty="0">
                <a:latin typeface="Times New Roman" panose="02020603050405020304" charset="0"/>
                <a:ea typeface="宋体" panose="02010600030101010101" pitchFamily="2" charset="-122"/>
              </a:rPr>
              <a:t>&lt;j</a:t>
            </a:r>
            <a:r>
              <a:rPr lang="zh-CN" altLang="en-US" sz="1800" dirty="0">
                <a:latin typeface="Times New Roman" panose="02020603050405020304" charset="0"/>
                <a:ea typeface="宋体" panose="02010600030101010101" pitchFamily="2" charset="-122"/>
              </a:rPr>
              <a:t>，</a:t>
            </a:r>
            <a:r>
              <a:rPr lang="en-US" altLang="zh-CN" sz="1800" dirty="0">
                <a:latin typeface="Times New Roman" panose="02020603050405020304" charset="0"/>
                <a:ea typeface="宋体" panose="02010600030101010101" pitchFamily="2" charset="-122"/>
              </a:rPr>
              <a:t>time+= pi*</a:t>
            </a:r>
            <a:r>
              <a:rPr lang="en-US" altLang="zh-CN" sz="1800" dirty="0" err="1">
                <a:latin typeface="Times New Roman" panose="02020603050405020304" charset="0"/>
                <a:ea typeface="宋体" panose="02010600030101010101" pitchFamily="2" charset="-122"/>
              </a:rPr>
              <a:t>pj</a:t>
            </a:r>
            <a:r>
              <a:rPr lang="en-US" altLang="zh-CN" sz="1800" dirty="0">
                <a:latin typeface="Times New Roman" panose="02020603050405020304" charset="0"/>
                <a:ea typeface="宋体" panose="02010600030101010101" pitchFamily="2" charset="-122"/>
              </a:rPr>
              <a:t>*d(</a:t>
            </a:r>
            <a:r>
              <a:rPr lang="en-US" altLang="zh-CN" sz="1800" dirty="0" err="1">
                <a:latin typeface="Times New Roman" panose="02020603050405020304" charset="0"/>
                <a:ea typeface="宋体" panose="02010600030101010101" pitchFamily="2" charset="-122"/>
              </a:rPr>
              <a:t>i,j</a:t>
            </a:r>
            <a:r>
              <a:rPr lang="en-US" altLang="zh-CN" sz="1800" dirty="0">
                <a:latin typeface="Times New Roman" panose="02020603050405020304" charset="0"/>
                <a:ea typeface="宋体" panose="02010600030101010101" pitchFamily="2" charset="-122"/>
              </a:rPr>
              <a:t>)</a:t>
            </a:r>
            <a:r>
              <a:rPr lang="zh-CN" altLang="en-US" sz="1800" dirty="0">
                <a:latin typeface="Times New Roman" panose="02020603050405020304" charset="0"/>
                <a:ea typeface="宋体" panose="02010600030101010101" pitchFamily="2" charset="-122"/>
              </a:rPr>
              <a:t>。其中</a:t>
            </a:r>
            <a:r>
              <a:rPr lang="en-US" altLang="zh-CN" sz="1800" dirty="0">
                <a:latin typeface="Times New Roman" panose="02020603050405020304" charset="0"/>
                <a:ea typeface="宋体" panose="02010600030101010101" pitchFamily="2" charset="-122"/>
              </a:rPr>
              <a:t>d(</a:t>
            </a:r>
            <a:r>
              <a:rPr lang="en-US" altLang="zh-CN" sz="1800" dirty="0" err="1">
                <a:latin typeface="Times New Roman" panose="02020603050405020304" charset="0"/>
                <a:ea typeface="宋体" panose="02010600030101010101" pitchFamily="2" charset="-122"/>
              </a:rPr>
              <a:t>i,j</a:t>
            </a:r>
            <a:r>
              <a:rPr lang="en-US" altLang="zh-CN" sz="1800" dirty="0">
                <a:latin typeface="Times New Roman" panose="02020603050405020304" charset="0"/>
                <a:ea typeface="宋体" panose="02010600030101010101" pitchFamily="2" charset="-122"/>
              </a:rPr>
              <a:t>)</a:t>
            </a:r>
            <a:r>
              <a:rPr lang="zh-CN" altLang="en-US" sz="1800" dirty="0">
                <a:latin typeface="Times New Roman" panose="02020603050405020304" charset="0"/>
                <a:ea typeface="宋体" panose="02010600030101010101" pitchFamily="2" charset="-122"/>
              </a:rPr>
              <a:t>是第</a:t>
            </a:r>
            <a:r>
              <a:rPr lang="en-US" altLang="zh-CN" sz="1800" dirty="0" err="1">
                <a:latin typeface="Times New Roman" panose="02020603050405020304" charset="0"/>
                <a:ea typeface="宋体" panose="02010600030101010101" pitchFamily="2" charset="-122"/>
              </a:rPr>
              <a:t>i</a:t>
            </a:r>
            <a:r>
              <a:rPr lang="zh-CN" altLang="en-US" sz="1800" dirty="0">
                <a:latin typeface="Times New Roman" panose="02020603050405020304" charset="0"/>
                <a:ea typeface="宋体" panose="02010600030101010101" pitchFamily="2" charset="-122"/>
              </a:rPr>
              <a:t>道与第</a:t>
            </a:r>
            <a:r>
              <a:rPr lang="en-US" altLang="zh-CN" sz="1800" dirty="0">
                <a:latin typeface="Times New Roman" panose="02020603050405020304" charset="0"/>
                <a:ea typeface="宋体" panose="02010600030101010101" pitchFamily="2" charset="-122"/>
              </a:rPr>
              <a:t>j</a:t>
            </a:r>
            <a:r>
              <a:rPr lang="zh-CN" altLang="en-US" sz="1800" dirty="0">
                <a:latin typeface="Times New Roman" panose="02020603050405020304" charset="0"/>
                <a:ea typeface="宋体" panose="02010600030101010101" pitchFamily="2" charset="-122"/>
              </a:rPr>
              <a:t>道之间的径向距离</a:t>
            </a:r>
            <a:r>
              <a:rPr lang="en-US" altLang="zh-CN" sz="1800" dirty="0">
                <a:latin typeface="Times New Roman" panose="02020603050405020304" charset="0"/>
                <a:ea typeface="宋体" panose="02010600030101010101" pitchFamily="2" charset="-122"/>
              </a:rPr>
              <a:t>|</a:t>
            </a:r>
            <a:r>
              <a:rPr lang="en-US" altLang="zh-CN" sz="1800" dirty="0" err="1">
                <a:latin typeface="Times New Roman" panose="02020603050405020304" charset="0"/>
                <a:ea typeface="宋体" panose="02010600030101010101" pitchFamily="2" charset="-122"/>
              </a:rPr>
              <a:t>i</a:t>
            </a:r>
            <a:r>
              <a:rPr lang="en-US" altLang="zh-CN" sz="1800" dirty="0">
                <a:latin typeface="Times New Roman" panose="02020603050405020304" charset="0"/>
                <a:ea typeface="宋体" panose="02010600030101010101" pitchFamily="2" charset="-122"/>
              </a:rPr>
              <a:t>-j|</a:t>
            </a:r>
            <a:r>
              <a:rPr lang="zh-CN" altLang="en-US" sz="1800" dirty="0">
                <a:latin typeface="Times New Roman" panose="02020603050405020304" charset="0"/>
                <a:ea typeface="宋体" panose="02010600030101010101" pitchFamily="2" charset="-122"/>
              </a:rPr>
              <a:t>。磁盘文件的最优存储问题要求确定这</a:t>
            </a:r>
            <a:r>
              <a:rPr lang="en-US" altLang="zh-CN" sz="1800" dirty="0">
                <a:latin typeface="Times New Roman" panose="02020603050405020304" charset="0"/>
                <a:ea typeface="宋体" panose="02010600030101010101" pitchFamily="2" charset="-122"/>
              </a:rPr>
              <a:t>n</a:t>
            </a:r>
            <a:r>
              <a:rPr lang="zh-CN" altLang="en-US" sz="1800" dirty="0">
                <a:latin typeface="Times New Roman" panose="02020603050405020304" charset="0"/>
                <a:ea typeface="宋体" panose="02010600030101010101" pitchFamily="2" charset="-122"/>
              </a:rPr>
              <a:t>个文件在磁盘上的存储位置，使期望检索时间达到最小。</a:t>
            </a:r>
            <a:endParaRPr lang="zh-CN" altLang="en-US" sz="1800" dirty="0">
              <a:latin typeface="Times New Roman" panose="02020603050405020304" charset="0"/>
              <a:ea typeface="宋体" panose="02010600030101010101" pitchFamily="2" charset="-122"/>
            </a:endParaRPr>
          </a:p>
          <a:p>
            <a:pPr marL="0" indent="0" eaLnBrk="1" hangingPunct="1">
              <a:lnSpc>
                <a:spcPct val="140000"/>
              </a:lnSpc>
              <a:buNone/>
            </a:pPr>
            <a:r>
              <a:rPr lang="en-US" altLang="zh-CN" sz="1800" dirty="0">
                <a:latin typeface="Times New Roman" panose="02020603050405020304" charset="0"/>
                <a:ea typeface="宋体" panose="02010600030101010101" pitchFamily="2" charset="-122"/>
              </a:rPr>
              <a:t>4</a:t>
            </a:r>
            <a:r>
              <a:rPr lang="zh-CN" altLang="en-US" sz="1800" dirty="0">
                <a:latin typeface="Times New Roman" panose="02020603050405020304" charset="0"/>
                <a:ea typeface="宋体" panose="02010600030101010101" pitchFamily="2" charset="-122"/>
              </a:rPr>
              <a:t>、程序存储问题</a:t>
            </a:r>
            <a:endParaRPr lang="zh-CN" altLang="en-US" sz="1800" dirty="0">
              <a:latin typeface="Times New Roman" panose="02020603050405020304" charset="0"/>
              <a:ea typeface="宋体" panose="02010600030101010101" pitchFamily="2" charset="-122"/>
            </a:endParaRPr>
          </a:p>
          <a:p>
            <a:pPr marL="0" indent="0" eaLnBrk="1" hangingPunct="1">
              <a:lnSpc>
                <a:spcPct val="140000"/>
              </a:lnSpc>
              <a:buNone/>
            </a:pPr>
            <a:r>
              <a:rPr lang="zh-CN" altLang="en-US" sz="1800" dirty="0">
                <a:latin typeface="Times New Roman" panose="02020603050405020304" charset="0"/>
                <a:ea typeface="宋体" panose="02010600030101010101" pitchFamily="2" charset="-122"/>
              </a:rPr>
              <a:t>设有</a:t>
            </a:r>
            <a:r>
              <a:rPr lang="en-US" altLang="zh-CN" sz="1800" dirty="0">
                <a:latin typeface="Times New Roman" panose="02020603050405020304" charset="0"/>
                <a:ea typeface="宋体" panose="02010600030101010101" pitchFamily="2" charset="-122"/>
              </a:rPr>
              <a:t>n</a:t>
            </a:r>
            <a:r>
              <a:rPr lang="zh-CN" altLang="en-US" sz="1800" dirty="0">
                <a:latin typeface="Times New Roman" panose="02020603050405020304" charset="0"/>
                <a:ea typeface="宋体" panose="02010600030101010101" pitchFamily="2" charset="-122"/>
              </a:rPr>
              <a:t>个程序</a:t>
            </a:r>
            <a:r>
              <a:rPr lang="en-US" altLang="zh-CN" sz="1800" dirty="0">
                <a:latin typeface="Times New Roman" panose="02020603050405020304" charset="0"/>
                <a:ea typeface="宋体" panose="02010600030101010101" pitchFamily="2" charset="-122"/>
              </a:rPr>
              <a:t>{1,2,…, n }</a:t>
            </a:r>
            <a:r>
              <a:rPr lang="zh-CN" altLang="en-US" sz="1800" dirty="0">
                <a:latin typeface="Times New Roman" panose="02020603050405020304" charset="0"/>
                <a:ea typeface="宋体" panose="02010600030101010101" pitchFamily="2" charset="-122"/>
              </a:rPr>
              <a:t>要存放在长度为</a:t>
            </a:r>
            <a:r>
              <a:rPr lang="en-US" altLang="zh-CN" sz="1800" dirty="0">
                <a:latin typeface="Times New Roman" panose="02020603050405020304" charset="0"/>
                <a:ea typeface="宋体" panose="02010600030101010101" pitchFamily="2" charset="-122"/>
              </a:rPr>
              <a:t>L</a:t>
            </a:r>
            <a:r>
              <a:rPr lang="zh-CN" altLang="en-US" sz="1800" dirty="0">
                <a:latin typeface="Times New Roman" panose="02020603050405020304" charset="0"/>
                <a:ea typeface="宋体" panose="02010600030101010101" pitchFamily="2" charset="-122"/>
              </a:rPr>
              <a:t>的磁带上。程序</a:t>
            </a:r>
            <a:r>
              <a:rPr lang="en-US" altLang="zh-CN" sz="1800" dirty="0" err="1">
                <a:latin typeface="Times New Roman" panose="02020603050405020304" charset="0"/>
                <a:ea typeface="宋体" panose="02010600030101010101" pitchFamily="2" charset="-122"/>
              </a:rPr>
              <a:t>i</a:t>
            </a:r>
            <a:r>
              <a:rPr lang="zh-CN" altLang="en-US" sz="1800" dirty="0">
                <a:latin typeface="Times New Roman" panose="02020603050405020304" charset="0"/>
                <a:ea typeface="宋体" panose="02010600030101010101" pitchFamily="2" charset="-122"/>
              </a:rPr>
              <a:t>存放在磁带上的长度是</a:t>
            </a:r>
            <a:r>
              <a:rPr lang="en-US" altLang="zh-CN" sz="1800" dirty="0">
                <a:latin typeface="Times New Roman" panose="02020603050405020304" charset="0"/>
                <a:ea typeface="宋体" panose="02010600030101010101" pitchFamily="2" charset="-122"/>
              </a:rPr>
              <a:t>li</a:t>
            </a:r>
            <a:r>
              <a:rPr lang="zh-CN" altLang="en-US" sz="1800" dirty="0">
                <a:latin typeface="Times New Roman" panose="02020603050405020304" charset="0"/>
                <a:ea typeface="宋体" panose="02010600030101010101" pitchFamily="2" charset="-122"/>
              </a:rPr>
              <a:t>（</a:t>
            </a:r>
            <a:r>
              <a:rPr lang="en-US" altLang="zh-CN" sz="1800" dirty="0">
                <a:latin typeface="Times New Roman" panose="02020603050405020304" charset="0"/>
                <a:ea typeface="宋体" panose="02010600030101010101" pitchFamily="2" charset="-122"/>
              </a:rPr>
              <a:t>1≤i≤n</a:t>
            </a:r>
            <a:r>
              <a:rPr lang="zh-CN" altLang="en-US" sz="1800" dirty="0">
                <a:latin typeface="Times New Roman" panose="02020603050405020304" charset="0"/>
                <a:ea typeface="宋体" panose="02010600030101010101" pitchFamily="2" charset="-122"/>
              </a:rPr>
              <a:t>）。程序存储问题要求确定这</a:t>
            </a:r>
            <a:r>
              <a:rPr lang="en-US" altLang="zh-CN" sz="1800" dirty="0">
                <a:latin typeface="Times New Roman" panose="02020603050405020304" charset="0"/>
                <a:ea typeface="宋体" panose="02010600030101010101" pitchFamily="2" charset="-122"/>
              </a:rPr>
              <a:t>n</a:t>
            </a:r>
            <a:r>
              <a:rPr lang="zh-CN" altLang="en-US" sz="1800" dirty="0">
                <a:latin typeface="Times New Roman" panose="02020603050405020304" charset="0"/>
                <a:ea typeface="宋体" panose="02010600030101010101" pitchFamily="2" charset="-122"/>
              </a:rPr>
              <a:t>个程序在磁带上的一个存储方案，使得能够在磁带上存储尽可能多的程序。对于给定的</a:t>
            </a:r>
            <a:r>
              <a:rPr lang="en-US" altLang="zh-CN" sz="1800" dirty="0">
                <a:latin typeface="Times New Roman" panose="02020603050405020304" charset="0"/>
                <a:ea typeface="宋体" panose="02010600030101010101" pitchFamily="2" charset="-122"/>
              </a:rPr>
              <a:t>n</a:t>
            </a:r>
            <a:r>
              <a:rPr lang="zh-CN" altLang="en-US" sz="1800" dirty="0">
                <a:latin typeface="Times New Roman" panose="02020603050405020304" charset="0"/>
                <a:ea typeface="宋体" panose="02010600030101010101" pitchFamily="2" charset="-122"/>
              </a:rPr>
              <a:t>个程序存放在磁带上的长度，计算磁带上最多可以存储的程序数。</a:t>
            </a:r>
            <a:endParaRPr lang="zh-CN" altLang="en-US" sz="1800" dirty="0">
              <a:latin typeface="Times New Roman" panose="02020603050405020304" charset="0"/>
              <a:ea typeface="宋体" panose="02010600030101010101" pitchFamily="2" charset="-122"/>
            </a:endParaRPr>
          </a:p>
          <a:p>
            <a:pPr marL="0" indent="0" eaLnBrk="1" hangingPunct="1">
              <a:lnSpc>
                <a:spcPct val="140000"/>
              </a:lnSpc>
              <a:buNone/>
            </a:pPr>
            <a:r>
              <a:rPr lang="en-US" altLang="zh-CN" sz="1800" dirty="0">
                <a:latin typeface="Times New Roman" panose="02020603050405020304" charset="0"/>
                <a:ea typeface="宋体" panose="02010600030101010101" pitchFamily="2" charset="-122"/>
              </a:rPr>
              <a:t>5</a:t>
            </a:r>
            <a:r>
              <a:rPr lang="zh-CN" altLang="en-US" sz="1800" dirty="0">
                <a:latin typeface="Times New Roman" panose="02020603050405020304" charset="0"/>
                <a:ea typeface="宋体" panose="02010600030101010101" pitchFamily="2" charset="-122"/>
              </a:rPr>
              <a:t>、最优服务次序问题</a:t>
            </a:r>
            <a:endParaRPr lang="zh-CN" altLang="en-US" sz="1800" dirty="0">
              <a:latin typeface="Times New Roman" panose="02020603050405020304" charset="0"/>
              <a:ea typeface="宋体" panose="02010600030101010101" pitchFamily="2" charset="-122"/>
            </a:endParaRPr>
          </a:p>
          <a:p>
            <a:pPr marL="0" indent="0" eaLnBrk="1" hangingPunct="1">
              <a:lnSpc>
                <a:spcPct val="140000"/>
              </a:lnSpc>
              <a:buNone/>
            </a:pPr>
            <a:r>
              <a:rPr lang="zh-CN" altLang="en-US" sz="1800" dirty="0">
                <a:latin typeface="Times New Roman" panose="02020603050405020304" charset="0"/>
                <a:ea typeface="宋体" panose="02010600030101010101" pitchFamily="2" charset="-122"/>
              </a:rPr>
              <a:t>设有</a:t>
            </a:r>
            <a:r>
              <a:rPr lang="en-US" altLang="zh-CN" sz="1800" dirty="0">
                <a:latin typeface="Times New Roman" panose="02020603050405020304" charset="0"/>
                <a:ea typeface="宋体" panose="02010600030101010101" pitchFamily="2" charset="-122"/>
              </a:rPr>
              <a:t>n</a:t>
            </a:r>
            <a:r>
              <a:rPr lang="zh-CN" altLang="en-US" sz="1800" dirty="0">
                <a:latin typeface="Times New Roman" panose="02020603050405020304" charset="0"/>
                <a:ea typeface="宋体" panose="02010600030101010101" pitchFamily="2" charset="-122"/>
              </a:rPr>
              <a:t>个顾客同时等待一项服务。顾客</a:t>
            </a:r>
            <a:r>
              <a:rPr lang="en-US" altLang="zh-CN" sz="1800" dirty="0" err="1">
                <a:latin typeface="Times New Roman" panose="02020603050405020304" charset="0"/>
                <a:ea typeface="宋体" panose="02010600030101010101" pitchFamily="2" charset="-122"/>
              </a:rPr>
              <a:t>i</a:t>
            </a:r>
            <a:r>
              <a:rPr lang="zh-CN" altLang="en-US" sz="1800" dirty="0">
                <a:latin typeface="Times New Roman" panose="02020603050405020304" charset="0"/>
                <a:ea typeface="宋体" panose="02010600030101010101" pitchFamily="2" charset="-122"/>
              </a:rPr>
              <a:t>需要的服务时间为</a:t>
            </a:r>
            <a:r>
              <a:rPr lang="en-US" altLang="zh-CN" sz="1800" dirty="0" err="1">
                <a:latin typeface="Times New Roman" panose="02020603050405020304" charset="0"/>
                <a:ea typeface="宋体" panose="02010600030101010101" pitchFamily="2" charset="-122"/>
              </a:rPr>
              <a:t>ti</a:t>
            </a:r>
            <a:r>
              <a:rPr lang="zh-CN" altLang="en-US" sz="1800" dirty="0">
                <a:latin typeface="Times New Roman" panose="02020603050405020304" charset="0"/>
                <a:ea typeface="宋体" panose="02010600030101010101" pitchFamily="2" charset="-122"/>
              </a:rPr>
              <a:t>（</a:t>
            </a:r>
            <a:r>
              <a:rPr lang="en-US" altLang="zh-CN" sz="1800" dirty="0">
                <a:latin typeface="Times New Roman" panose="02020603050405020304" charset="0"/>
                <a:ea typeface="宋体" panose="02010600030101010101" pitchFamily="2" charset="-122"/>
              </a:rPr>
              <a:t>1≤i≤n</a:t>
            </a:r>
            <a:r>
              <a:rPr lang="zh-CN" altLang="en-US" sz="1800" dirty="0">
                <a:latin typeface="Times New Roman" panose="02020603050405020304" charset="0"/>
                <a:ea typeface="宋体" panose="02010600030101010101" pitchFamily="2" charset="-122"/>
              </a:rPr>
              <a:t>）。应该如何安排</a:t>
            </a:r>
            <a:r>
              <a:rPr lang="en-US" altLang="zh-CN" sz="1800" dirty="0">
                <a:latin typeface="Times New Roman" panose="02020603050405020304" charset="0"/>
                <a:ea typeface="宋体" panose="02010600030101010101" pitchFamily="2" charset="-122"/>
              </a:rPr>
              <a:t>n</a:t>
            </a:r>
            <a:r>
              <a:rPr lang="zh-CN" altLang="en-US" sz="1800" dirty="0">
                <a:latin typeface="Times New Roman" panose="02020603050405020304" charset="0"/>
                <a:ea typeface="宋体" panose="02010600030101010101" pitchFamily="2" charset="-122"/>
              </a:rPr>
              <a:t>个顾客的服务次序才能使总的等待时间达到最小？总的等待时间是各顾客等待服务的时间的总和。</a:t>
            </a:r>
            <a:endParaRPr lang="zh-CN" altLang="en-US" sz="1800" dirty="0">
              <a:latin typeface="Times New Roman" panose="02020603050405020304" charset="0"/>
              <a:ea typeface="宋体" panose="02010600030101010101"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919536" y="188640"/>
            <a:ext cx="8496944" cy="7054850"/>
          </a:xfrm>
          <a:prstGeom prst="rect">
            <a:avLst/>
          </a:prstGeom>
          <a:noFill/>
        </p:spPr>
        <p:txBody>
          <a:bodyPr wrap="square">
            <a:spAutoFit/>
          </a:bodyPr>
          <a:lstStyle/>
          <a:p>
            <a:pPr indent="279400" algn="l">
              <a:lnSpc>
                <a:spcPct val="125000"/>
              </a:lnSpc>
            </a:pPr>
            <a:r>
              <a:rPr lang="zh-CN" altLang="zh-CN" sz="2000" kern="100" dirty="0">
                <a:solidFill>
                  <a:srgbClr val="000000"/>
                </a:solidFill>
                <a:effectLst/>
                <a:highlight>
                  <a:srgbClr val="FFFFFF"/>
                </a:highlight>
                <a:latin typeface="Arial" panose="020B0604020202020204" pitchFamily="34" charset="0"/>
                <a:ea typeface="宋体" panose="02010600030101010101" pitchFamily="2" charset="-122"/>
                <a:cs typeface="Arial" panose="020B0604020202020204" pitchFamily="34" charset="0"/>
              </a:rPr>
              <a:t>如何构建贪心算法求解问题的具体过程？首先要考虑以下几个因素：</a:t>
            </a:r>
            <a:endParaRPr lang="zh-CN" altLang="zh-CN" sz="2400" kern="100" dirty="0">
              <a:effectLst/>
              <a:highlight>
                <a:srgbClr val="FFFFFF"/>
              </a:highlight>
              <a:latin typeface="Times New Roman" panose="02020603050405020304" charset="0"/>
              <a:ea typeface="宋体" panose="02010600030101010101" pitchFamily="2" charset="-122"/>
            </a:endParaRPr>
          </a:p>
          <a:p>
            <a:pPr indent="266700" algn="l">
              <a:lnSpc>
                <a:spcPct val="125000"/>
              </a:lnSpc>
            </a:pPr>
            <a:endParaRPr lang="en-US" altLang="zh-CN" sz="1800" kern="0" dirty="0">
              <a:solidFill>
                <a:srgbClr val="000000"/>
              </a:solidFill>
              <a:effectLst/>
              <a:highlight>
                <a:srgbClr val="FFFFFF"/>
              </a:highlight>
              <a:latin typeface="Times New Roman" panose="02020603050405020304" charset="0"/>
              <a:ea typeface="宋体" panose="02010600030101010101" pitchFamily="2" charset="-122"/>
            </a:endParaRPr>
          </a:p>
          <a:p>
            <a:pPr indent="266700" algn="l">
              <a:lnSpc>
                <a:spcPct val="125000"/>
              </a:lnSpc>
            </a:pPr>
            <a:r>
              <a:rPr lang="en-US" altLang="zh-CN" sz="2000" kern="0" dirty="0">
                <a:solidFill>
                  <a:srgbClr val="000000"/>
                </a:solidFill>
                <a:effectLst/>
                <a:highlight>
                  <a:srgbClr val="FFFFFF"/>
                </a:highlight>
                <a:latin typeface="Times New Roman" panose="02020603050405020304" charset="0"/>
                <a:ea typeface="宋体" panose="02010600030101010101" pitchFamily="2" charset="-122"/>
              </a:rPr>
              <a:t>(1)</a:t>
            </a:r>
            <a:r>
              <a:rPr lang="zh-CN" altLang="zh-CN" sz="2000" kern="0" dirty="0">
                <a:solidFill>
                  <a:srgbClr val="000000"/>
                </a:solidFill>
                <a:effectLst/>
                <a:highlight>
                  <a:srgbClr val="FFFFFF"/>
                </a:highlight>
                <a:latin typeface="Times New Roman" panose="02020603050405020304" charset="0"/>
                <a:ea typeface="宋体" panose="02010600030101010101" pitchFamily="2" charset="-122"/>
              </a:rPr>
              <a:t>候选集合</a:t>
            </a:r>
            <a:r>
              <a:rPr lang="en-US" altLang="zh-CN" sz="2000" kern="0" dirty="0">
                <a:solidFill>
                  <a:srgbClr val="000000"/>
                </a:solidFill>
                <a:effectLst/>
                <a:highlight>
                  <a:srgbClr val="FFFFFF"/>
                </a:highlight>
                <a:latin typeface="Times New Roman" panose="02020603050405020304" charset="0"/>
                <a:ea typeface="宋体" panose="02010600030101010101" pitchFamily="2" charset="-122"/>
              </a:rPr>
              <a:t>C</a:t>
            </a:r>
            <a:r>
              <a:rPr lang="zh-CN" altLang="zh-CN" sz="2000" kern="0" dirty="0">
                <a:solidFill>
                  <a:srgbClr val="000000"/>
                </a:solidFill>
                <a:effectLst/>
                <a:highlight>
                  <a:srgbClr val="FFFFFF"/>
                </a:highlight>
                <a:latin typeface="Times New Roman" panose="02020603050405020304" charset="0"/>
                <a:ea typeface="宋体" panose="02010600030101010101" pitchFamily="2" charset="-122"/>
              </a:rPr>
              <a:t>：为了构造问题的解决方案，有一个候选集合</a:t>
            </a:r>
            <a:r>
              <a:rPr lang="en-US" altLang="zh-CN" sz="2000" kern="0" dirty="0">
                <a:solidFill>
                  <a:srgbClr val="000000"/>
                </a:solidFill>
                <a:effectLst/>
                <a:highlight>
                  <a:srgbClr val="FFFFFF"/>
                </a:highlight>
                <a:latin typeface="Times New Roman" panose="02020603050405020304" charset="0"/>
                <a:ea typeface="宋体" panose="02010600030101010101" pitchFamily="2" charset="-122"/>
              </a:rPr>
              <a:t>C</a:t>
            </a:r>
            <a:r>
              <a:rPr lang="zh-CN" altLang="zh-CN" sz="2000" kern="0" dirty="0">
                <a:solidFill>
                  <a:srgbClr val="000000"/>
                </a:solidFill>
                <a:effectLst/>
                <a:highlight>
                  <a:srgbClr val="FFFFFF"/>
                </a:highlight>
                <a:latin typeface="Times New Roman" panose="02020603050405020304" charset="0"/>
                <a:ea typeface="宋体" panose="02010600030101010101" pitchFamily="2" charset="-122"/>
              </a:rPr>
              <a:t>作为问题的可能解，即问题的最终解均取自于候选集合</a:t>
            </a:r>
            <a:r>
              <a:rPr lang="en-US" altLang="zh-CN" sz="2000" kern="0" dirty="0">
                <a:solidFill>
                  <a:srgbClr val="000000"/>
                </a:solidFill>
                <a:effectLst/>
                <a:highlight>
                  <a:srgbClr val="FFFFFF"/>
                </a:highlight>
                <a:latin typeface="Times New Roman" panose="02020603050405020304" charset="0"/>
                <a:ea typeface="宋体" panose="02010600030101010101" pitchFamily="2" charset="-122"/>
              </a:rPr>
              <a:t>C</a:t>
            </a:r>
            <a:r>
              <a:rPr lang="zh-CN" altLang="zh-CN" sz="2000" kern="0" dirty="0">
                <a:solidFill>
                  <a:srgbClr val="000000"/>
                </a:solidFill>
                <a:effectLst/>
                <a:highlight>
                  <a:srgbClr val="FFFFFF"/>
                </a:highlight>
                <a:latin typeface="Times New Roman" panose="02020603050405020304" charset="0"/>
                <a:ea typeface="宋体" panose="02010600030101010101" pitchFamily="2" charset="-122"/>
              </a:rPr>
              <a:t>。例如，在硬币找零问题中，各种面值的硬币构成候选集合。</a:t>
            </a:r>
            <a:endParaRPr lang="zh-CN" altLang="zh-CN" sz="2800" kern="100" dirty="0">
              <a:effectLst/>
              <a:highlight>
                <a:srgbClr val="FFFFFF"/>
              </a:highlight>
              <a:latin typeface="Times New Roman" panose="02020603050405020304" charset="0"/>
              <a:ea typeface="宋体" panose="02010600030101010101" pitchFamily="2" charset="-122"/>
            </a:endParaRPr>
          </a:p>
          <a:p>
            <a:pPr indent="266700" algn="l">
              <a:lnSpc>
                <a:spcPct val="125000"/>
              </a:lnSpc>
            </a:pPr>
            <a:r>
              <a:rPr lang="en-US" altLang="zh-CN" sz="2000" kern="0" dirty="0">
                <a:solidFill>
                  <a:srgbClr val="000000"/>
                </a:solidFill>
                <a:effectLst/>
                <a:highlight>
                  <a:srgbClr val="FFFFFF"/>
                </a:highlight>
                <a:latin typeface="Times New Roman" panose="02020603050405020304" charset="0"/>
                <a:ea typeface="宋体" panose="02010600030101010101" pitchFamily="2" charset="-122"/>
              </a:rPr>
              <a:t>(2)</a:t>
            </a:r>
            <a:r>
              <a:rPr lang="zh-CN" altLang="zh-CN" sz="2000" kern="0" dirty="0">
                <a:solidFill>
                  <a:srgbClr val="000000"/>
                </a:solidFill>
                <a:effectLst/>
                <a:highlight>
                  <a:srgbClr val="FFFFFF"/>
                </a:highlight>
                <a:latin typeface="Times New Roman" panose="02020603050405020304" charset="0"/>
                <a:ea typeface="宋体" panose="02010600030101010101" pitchFamily="2" charset="-122"/>
              </a:rPr>
              <a:t>解集合</a:t>
            </a:r>
            <a:r>
              <a:rPr lang="en-US" altLang="zh-CN" sz="2000" kern="0" dirty="0">
                <a:solidFill>
                  <a:srgbClr val="000000"/>
                </a:solidFill>
                <a:effectLst/>
                <a:highlight>
                  <a:srgbClr val="FFFFFF"/>
                </a:highlight>
                <a:latin typeface="Times New Roman" panose="02020603050405020304" charset="0"/>
                <a:ea typeface="宋体" panose="02010600030101010101" pitchFamily="2" charset="-122"/>
              </a:rPr>
              <a:t>S</a:t>
            </a:r>
            <a:r>
              <a:rPr lang="zh-CN" altLang="zh-CN" sz="2000" kern="0" dirty="0">
                <a:solidFill>
                  <a:srgbClr val="000000"/>
                </a:solidFill>
                <a:effectLst/>
                <a:highlight>
                  <a:srgbClr val="FFFFFF"/>
                </a:highlight>
                <a:latin typeface="Times New Roman" panose="02020603050405020304" charset="0"/>
                <a:ea typeface="宋体" panose="02010600030101010101" pitchFamily="2" charset="-122"/>
              </a:rPr>
              <a:t>：随着贪心选择的进行，解集合</a:t>
            </a:r>
            <a:r>
              <a:rPr lang="en-US" altLang="zh-CN" sz="2000" kern="0" dirty="0">
                <a:solidFill>
                  <a:srgbClr val="000000"/>
                </a:solidFill>
                <a:effectLst/>
                <a:highlight>
                  <a:srgbClr val="FFFFFF"/>
                </a:highlight>
                <a:latin typeface="Times New Roman" panose="02020603050405020304" charset="0"/>
                <a:ea typeface="宋体" panose="02010600030101010101" pitchFamily="2" charset="-122"/>
              </a:rPr>
              <a:t>S</a:t>
            </a:r>
            <a:r>
              <a:rPr lang="zh-CN" altLang="zh-CN" sz="2000" kern="0" dirty="0">
                <a:solidFill>
                  <a:srgbClr val="000000"/>
                </a:solidFill>
                <a:effectLst/>
                <a:highlight>
                  <a:srgbClr val="FFFFFF"/>
                </a:highlight>
                <a:latin typeface="Times New Roman" panose="02020603050405020304" charset="0"/>
                <a:ea typeface="宋体" panose="02010600030101010101" pitchFamily="2" charset="-122"/>
              </a:rPr>
              <a:t>不断扩展，直到构成一个满足问题的完整解。例如，在硬币找零问题中，已找给顾客的硬币构成解集合。</a:t>
            </a:r>
            <a:endParaRPr lang="zh-CN" altLang="zh-CN" sz="2800" kern="100" dirty="0">
              <a:effectLst/>
              <a:highlight>
                <a:srgbClr val="FFFFFF"/>
              </a:highlight>
              <a:latin typeface="Times New Roman" panose="02020603050405020304" charset="0"/>
              <a:ea typeface="宋体" panose="02010600030101010101" pitchFamily="2" charset="-122"/>
            </a:endParaRPr>
          </a:p>
          <a:p>
            <a:pPr indent="266700" algn="l">
              <a:lnSpc>
                <a:spcPct val="125000"/>
              </a:lnSpc>
            </a:pPr>
            <a:r>
              <a:rPr lang="en-US" altLang="zh-CN" sz="2000" kern="0" dirty="0">
                <a:solidFill>
                  <a:srgbClr val="000000"/>
                </a:solidFill>
                <a:effectLst/>
                <a:highlight>
                  <a:srgbClr val="FFFFFF"/>
                </a:highlight>
                <a:latin typeface="Times New Roman" panose="02020603050405020304" charset="0"/>
                <a:ea typeface="宋体" panose="02010600030101010101" pitchFamily="2" charset="-122"/>
              </a:rPr>
              <a:t>(3)</a:t>
            </a:r>
            <a:r>
              <a:rPr lang="zh-CN" altLang="zh-CN" sz="2000" kern="0" dirty="0">
                <a:solidFill>
                  <a:srgbClr val="000000"/>
                </a:solidFill>
                <a:effectLst/>
                <a:highlight>
                  <a:srgbClr val="FFFFFF"/>
                </a:highlight>
                <a:latin typeface="Times New Roman" panose="02020603050405020304" charset="0"/>
                <a:ea typeface="宋体" panose="02010600030101010101" pitchFamily="2" charset="-122"/>
              </a:rPr>
              <a:t>解决函数</a:t>
            </a:r>
            <a:r>
              <a:rPr lang="en-US" altLang="zh-CN" sz="2000" kern="0" dirty="0">
                <a:solidFill>
                  <a:srgbClr val="000000"/>
                </a:solidFill>
                <a:effectLst/>
                <a:highlight>
                  <a:srgbClr val="FFFFFF"/>
                </a:highlight>
                <a:latin typeface="Times New Roman" panose="02020603050405020304" charset="0"/>
                <a:ea typeface="宋体" panose="02010600030101010101" pitchFamily="2" charset="-122"/>
              </a:rPr>
              <a:t>solution</a:t>
            </a:r>
            <a:r>
              <a:rPr lang="zh-CN" altLang="zh-CN" sz="2000" kern="0" dirty="0">
                <a:solidFill>
                  <a:srgbClr val="000000"/>
                </a:solidFill>
                <a:effectLst/>
                <a:highlight>
                  <a:srgbClr val="FFFFFF"/>
                </a:highlight>
                <a:latin typeface="Times New Roman" panose="02020603050405020304" charset="0"/>
                <a:ea typeface="宋体" panose="02010600030101010101" pitchFamily="2" charset="-122"/>
              </a:rPr>
              <a:t>：检查解集合</a:t>
            </a:r>
            <a:r>
              <a:rPr lang="en-US" altLang="zh-CN" sz="2000" kern="0" dirty="0">
                <a:solidFill>
                  <a:srgbClr val="000000"/>
                </a:solidFill>
                <a:effectLst/>
                <a:highlight>
                  <a:srgbClr val="FFFFFF"/>
                </a:highlight>
                <a:latin typeface="Times New Roman" panose="02020603050405020304" charset="0"/>
                <a:ea typeface="宋体" panose="02010600030101010101" pitchFamily="2" charset="-122"/>
              </a:rPr>
              <a:t>S</a:t>
            </a:r>
            <a:r>
              <a:rPr lang="zh-CN" altLang="zh-CN" sz="2000" kern="0" dirty="0">
                <a:solidFill>
                  <a:srgbClr val="000000"/>
                </a:solidFill>
                <a:effectLst/>
                <a:highlight>
                  <a:srgbClr val="FFFFFF"/>
                </a:highlight>
                <a:latin typeface="Times New Roman" panose="02020603050405020304" charset="0"/>
                <a:ea typeface="宋体" panose="02010600030101010101" pitchFamily="2" charset="-122"/>
              </a:rPr>
              <a:t>是否构成问题的完整解。例如，在硬币找零问题中，解决函数是已找给顾客的硬币金额恰好等于应给顾客的硬币金额。</a:t>
            </a:r>
            <a:endParaRPr lang="zh-CN" altLang="zh-CN" sz="2800" kern="100" dirty="0">
              <a:effectLst/>
              <a:highlight>
                <a:srgbClr val="FFFFFF"/>
              </a:highlight>
              <a:latin typeface="Times New Roman" panose="02020603050405020304" charset="0"/>
              <a:ea typeface="宋体" panose="02010600030101010101" pitchFamily="2" charset="-122"/>
            </a:endParaRPr>
          </a:p>
          <a:p>
            <a:pPr indent="266700" algn="l">
              <a:lnSpc>
                <a:spcPct val="125000"/>
              </a:lnSpc>
            </a:pPr>
            <a:r>
              <a:rPr lang="en-US" altLang="zh-CN" sz="2000" kern="0" dirty="0">
                <a:solidFill>
                  <a:srgbClr val="000000"/>
                </a:solidFill>
                <a:effectLst/>
                <a:highlight>
                  <a:srgbClr val="FFFFFF"/>
                </a:highlight>
                <a:latin typeface="Times New Roman" panose="02020603050405020304" charset="0"/>
                <a:ea typeface="宋体" panose="02010600030101010101" pitchFamily="2" charset="-122"/>
              </a:rPr>
              <a:t>(4)</a:t>
            </a:r>
            <a:r>
              <a:rPr lang="zh-CN" altLang="zh-CN" sz="2000" kern="0" dirty="0">
                <a:solidFill>
                  <a:srgbClr val="000000"/>
                </a:solidFill>
                <a:effectLst/>
                <a:highlight>
                  <a:srgbClr val="FFFFFF"/>
                </a:highlight>
                <a:latin typeface="Times New Roman" panose="02020603050405020304" charset="0"/>
                <a:ea typeface="宋体" panose="02010600030101010101" pitchFamily="2" charset="-122"/>
              </a:rPr>
              <a:t>选择函数</a:t>
            </a:r>
            <a:r>
              <a:rPr lang="en-US" altLang="zh-CN" sz="2000" kern="0" dirty="0">
                <a:solidFill>
                  <a:srgbClr val="000000"/>
                </a:solidFill>
                <a:effectLst/>
                <a:highlight>
                  <a:srgbClr val="FFFFFF"/>
                </a:highlight>
                <a:latin typeface="Times New Roman" panose="02020603050405020304" charset="0"/>
                <a:ea typeface="宋体" panose="02010600030101010101" pitchFamily="2" charset="-122"/>
              </a:rPr>
              <a:t>select</a:t>
            </a:r>
            <a:r>
              <a:rPr lang="zh-CN" altLang="zh-CN" sz="2000" kern="0" dirty="0">
                <a:solidFill>
                  <a:srgbClr val="000000"/>
                </a:solidFill>
                <a:effectLst/>
                <a:highlight>
                  <a:srgbClr val="FFFFFF"/>
                </a:highlight>
                <a:latin typeface="Times New Roman" panose="02020603050405020304" charset="0"/>
                <a:ea typeface="宋体" panose="02010600030101010101" pitchFamily="2" charset="-122"/>
              </a:rPr>
              <a:t>：即贪心策略，这是贪心算法的关键，它指出哪个候选解最有希望构成问题的最终解，选择函数通常和目标函数有关。例如，在硬币找零问题中，贪心策略就是在候选集合中选择面值最大的硬币。</a:t>
            </a:r>
            <a:endParaRPr lang="en-US" altLang="zh-CN" sz="2000" kern="0" dirty="0">
              <a:solidFill>
                <a:srgbClr val="000000"/>
              </a:solidFill>
              <a:effectLst/>
              <a:highlight>
                <a:srgbClr val="FFFFFF"/>
              </a:highlight>
              <a:latin typeface="Times New Roman" panose="02020603050405020304" charset="0"/>
              <a:ea typeface="宋体" panose="02010600030101010101" pitchFamily="2" charset="-122"/>
            </a:endParaRPr>
          </a:p>
          <a:p>
            <a:pPr indent="266700">
              <a:lnSpc>
                <a:spcPct val="125000"/>
              </a:lnSpc>
            </a:pPr>
            <a:r>
              <a:rPr lang="en-US" altLang="zh-CN" sz="2000" kern="0" dirty="0">
                <a:solidFill>
                  <a:srgbClr val="333333"/>
                </a:solidFill>
                <a:effectLst/>
                <a:highlight>
                  <a:srgbClr val="FFFFFF"/>
                </a:highlight>
                <a:latin typeface="Times New Roman" panose="02020603050405020304" charset="0"/>
                <a:ea typeface="宋体" panose="02010600030101010101" pitchFamily="2" charset="-122"/>
              </a:rPr>
              <a:t>(5)</a:t>
            </a:r>
            <a:r>
              <a:rPr lang="zh-CN" altLang="zh-CN" sz="2000" kern="0" dirty="0">
                <a:solidFill>
                  <a:srgbClr val="333333"/>
                </a:solidFill>
                <a:effectLst/>
                <a:highlight>
                  <a:srgbClr val="FFFFFF"/>
                </a:highlight>
                <a:latin typeface="Times New Roman" panose="02020603050405020304" charset="0"/>
                <a:ea typeface="宋体" panose="02010600030101010101" pitchFamily="2" charset="-122"/>
              </a:rPr>
              <a:t>可行函数</a:t>
            </a:r>
            <a:r>
              <a:rPr lang="en-US" altLang="zh-CN" sz="2000" kern="0" dirty="0">
                <a:solidFill>
                  <a:srgbClr val="333333"/>
                </a:solidFill>
                <a:effectLst/>
                <a:highlight>
                  <a:srgbClr val="FFFFFF"/>
                </a:highlight>
                <a:latin typeface="Times New Roman" panose="02020603050405020304" charset="0"/>
                <a:ea typeface="宋体" panose="02010600030101010101" pitchFamily="2" charset="-122"/>
              </a:rPr>
              <a:t>feasible</a:t>
            </a:r>
            <a:r>
              <a:rPr lang="zh-CN" altLang="zh-CN" sz="2000" kern="0" dirty="0">
                <a:solidFill>
                  <a:srgbClr val="333333"/>
                </a:solidFill>
                <a:effectLst/>
                <a:highlight>
                  <a:srgbClr val="FFFFFF"/>
                </a:highlight>
                <a:latin typeface="Times New Roman" panose="02020603050405020304" charset="0"/>
                <a:ea typeface="宋体" panose="02010600030101010101" pitchFamily="2" charset="-122"/>
              </a:rPr>
              <a:t>：</a:t>
            </a:r>
            <a:r>
              <a:rPr lang="zh-CN" altLang="zh-CN" sz="2000" kern="0" dirty="0">
                <a:solidFill>
                  <a:srgbClr val="333333"/>
                </a:solidFill>
                <a:effectLst/>
                <a:highlight>
                  <a:srgbClr val="FFFFFF"/>
                </a:highlight>
                <a:latin typeface="Arial" panose="020B0604020202020204" pitchFamily="34" charset="0"/>
                <a:ea typeface="宋体" panose="02010600030101010101" pitchFamily="2" charset="-122"/>
                <a:cs typeface="Arial" panose="020B0604020202020204" pitchFamily="34" charset="0"/>
              </a:rPr>
              <a:t>检查解集合中加入一个候选解是否可行，即解集合扩展后是否满足约束条件。例如，在硬币找零问题中，可行函数是每一次选择的硬币和已找给顾客的硬币相加不超过应给顾客的硬币金额。</a:t>
            </a:r>
            <a:endParaRPr lang="zh-CN" altLang="zh-CN" sz="2000" kern="100" dirty="0">
              <a:effectLst/>
              <a:highlight>
                <a:srgbClr val="FFFFFF"/>
              </a:highlight>
              <a:latin typeface="Times New Roman" panose="02020603050405020304" charset="0"/>
              <a:ea typeface="宋体" panose="02010600030101010101" pitchFamily="2" charset="-122"/>
            </a:endParaRPr>
          </a:p>
          <a:p>
            <a:pPr indent="266700" algn="l">
              <a:lnSpc>
                <a:spcPct val="125000"/>
              </a:lnSpc>
            </a:pPr>
            <a:endParaRPr lang="zh-CN" altLang="zh-CN" sz="2400" kern="100" dirty="0">
              <a:effectLst/>
              <a:highlight>
                <a:srgbClr val="FFFFFF"/>
              </a:highlight>
              <a:latin typeface="Times New Roman" panose="02020603050405020304" charset="0"/>
              <a:ea typeface="宋体" panose="02010600030101010101" pitchFamily="2"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279576" y="404664"/>
            <a:ext cx="7632848" cy="4707890"/>
          </a:xfrm>
          <a:prstGeom prst="rect">
            <a:avLst/>
          </a:prstGeom>
          <a:noFill/>
        </p:spPr>
        <p:txBody>
          <a:bodyPr wrap="square">
            <a:spAutoFit/>
          </a:bodyPr>
          <a:lstStyle/>
          <a:p>
            <a:pPr indent="266700" algn="l">
              <a:lnSpc>
                <a:spcPct val="125000"/>
              </a:lnSpc>
            </a:pPr>
            <a:r>
              <a:rPr lang="zh-CN" altLang="zh-CN" sz="2000" kern="100" dirty="0">
                <a:effectLst/>
                <a:latin typeface="Times New Roman" panose="02020603050405020304" charset="0"/>
                <a:ea typeface="宋体" panose="02010600030101010101" pitchFamily="2" charset="-122"/>
              </a:rPr>
              <a:t>根据上述过程描述，我们可以构建贪心算法的框架如下：</a:t>
            </a:r>
            <a:endParaRPr lang="zh-CN" altLang="zh-CN" sz="2800" kern="100" dirty="0">
              <a:effectLst/>
              <a:latin typeface="Times New Roman" panose="02020603050405020304" charset="0"/>
              <a:ea typeface="宋体" panose="02010600030101010101" pitchFamily="2" charset="-122"/>
            </a:endParaRPr>
          </a:p>
          <a:p>
            <a:pPr indent="266700" algn="l">
              <a:lnSpc>
                <a:spcPct val="125000"/>
              </a:lnSpc>
            </a:pPr>
            <a:endParaRPr lang="en-US" altLang="zh-CN" sz="2000" kern="100" dirty="0">
              <a:effectLst/>
              <a:latin typeface="Times New Roman" panose="02020603050405020304" charset="0"/>
              <a:ea typeface="宋体" panose="02010600030101010101" pitchFamily="2" charset="-122"/>
            </a:endParaRPr>
          </a:p>
          <a:p>
            <a:pPr indent="266700" algn="l">
              <a:lnSpc>
                <a:spcPct val="125000"/>
              </a:lnSpc>
            </a:pPr>
            <a:r>
              <a:rPr lang="en-US" altLang="zh-CN" sz="2000" kern="100" dirty="0">
                <a:effectLst/>
                <a:latin typeface="Times New Roman" panose="02020603050405020304" charset="0"/>
                <a:ea typeface="宋体" panose="02010600030101010101" pitchFamily="2" charset="-122"/>
              </a:rPr>
              <a:t>Greedy(C)  //C</a:t>
            </a:r>
            <a:r>
              <a:rPr lang="zh-CN" altLang="zh-CN" sz="2000" kern="100" dirty="0">
                <a:effectLst/>
                <a:latin typeface="Times New Roman" panose="02020603050405020304" charset="0"/>
                <a:ea typeface="宋体" panose="02010600030101010101" pitchFamily="2" charset="-122"/>
              </a:rPr>
              <a:t>是问题的输入集合即候选集合</a:t>
            </a:r>
            <a:endParaRPr lang="zh-CN" altLang="zh-CN" sz="2800" kern="100" dirty="0">
              <a:effectLst/>
              <a:latin typeface="Times New Roman" panose="02020603050405020304" charset="0"/>
              <a:ea typeface="宋体" panose="02010600030101010101" pitchFamily="2" charset="-122"/>
            </a:endParaRPr>
          </a:p>
          <a:p>
            <a:pPr indent="266700" algn="l">
              <a:lnSpc>
                <a:spcPct val="125000"/>
              </a:lnSpc>
            </a:pPr>
            <a:r>
              <a:rPr lang="en-US" altLang="zh-CN" sz="2000" kern="100" dirty="0">
                <a:effectLst/>
                <a:latin typeface="Times New Roman" panose="02020603050405020304" charset="0"/>
                <a:ea typeface="宋体" panose="02010600030101010101" pitchFamily="2" charset="-122"/>
              </a:rPr>
              <a:t>{   S={ };  //</a:t>
            </a:r>
            <a:r>
              <a:rPr lang="zh-CN" altLang="zh-CN" sz="2000" kern="100" dirty="0">
                <a:effectLst/>
                <a:latin typeface="Times New Roman" panose="02020603050405020304" charset="0"/>
                <a:ea typeface="宋体" panose="02010600030101010101" pitchFamily="2" charset="-122"/>
              </a:rPr>
              <a:t>初始解集合为空集</a:t>
            </a:r>
            <a:endParaRPr lang="zh-CN" altLang="zh-CN" sz="2800" kern="100" dirty="0">
              <a:effectLst/>
              <a:latin typeface="Times New Roman" panose="02020603050405020304" charset="0"/>
              <a:ea typeface="宋体" panose="02010600030101010101" pitchFamily="2" charset="-122"/>
            </a:endParaRPr>
          </a:p>
          <a:p>
            <a:pPr indent="266700" algn="l">
              <a:lnSpc>
                <a:spcPct val="125000"/>
              </a:lnSpc>
            </a:pPr>
            <a:r>
              <a:rPr lang="en-US" altLang="zh-CN" sz="2000" kern="100" dirty="0">
                <a:effectLst/>
                <a:latin typeface="Times New Roman" panose="02020603050405020304" charset="0"/>
                <a:ea typeface="宋体" panose="02010600030101010101" pitchFamily="2" charset="-122"/>
              </a:rPr>
              <a:t>    while (not solution(S))  //</a:t>
            </a:r>
            <a:r>
              <a:rPr lang="zh-CN" altLang="zh-CN" sz="2000" kern="100" dirty="0">
                <a:effectLst/>
                <a:latin typeface="Times New Roman" panose="02020603050405020304" charset="0"/>
                <a:ea typeface="宋体" panose="02010600030101010101" pitchFamily="2" charset="-122"/>
              </a:rPr>
              <a:t>集合</a:t>
            </a:r>
            <a:r>
              <a:rPr lang="en-US" altLang="zh-CN" sz="2000" kern="100" dirty="0">
                <a:effectLst/>
                <a:latin typeface="Times New Roman" panose="02020603050405020304" charset="0"/>
                <a:ea typeface="宋体" panose="02010600030101010101" pitchFamily="2" charset="-122"/>
              </a:rPr>
              <a:t>S</a:t>
            </a:r>
            <a:r>
              <a:rPr lang="zh-CN" altLang="zh-CN" sz="2000" kern="100" dirty="0">
                <a:effectLst/>
                <a:latin typeface="Times New Roman" panose="02020603050405020304" charset="0"/>
                <a:ea typeface="宋体" panose="02010600030101010101" pitchFamily="2" charset="-122"/>
              </a:rPr>
              <a:t>没有构成问题的一个解</a:t>
            </a:r>
            <a:endParaRPr lang="zh-CN" altLang="zh-CN" sz="2800" kern="100" dirty="0">
              <a:effectLst/>
              <a:latin typeface="Times New Roman" panose="02020603050405020304" charset="0"/>
              <a:ea typeface="宋体" panose="02010600030101010101" pitchFamily="2" charset="-122"/>
            </a:endParaRPr>
          </a:p>
          <a:p>
            <a:pPr indent="266700" algn="l">
              <a:lnSpc>
                <a:spcPct val="125000"/>
              </a:lnSpc>
            </a:pPr>
            <a:r>
              <a:rPr lang="en-US" altLang="zh-CN" sz="2000" kern="100" dirty="0">
                <a:effectLst/>
                <a:latin typeface="Times New Roman" panose="02020603050405020304" charset="0"/>
                <a:ea typeface="宋体" panose="02010600030101010101" pitchFamily="2" charset="-122"/>
              </a:rPr>
              <a:t>    {  x=select(C);    //</a:t>
            </a:r>
            <a:r>
              <a:rPr lang="zh-CN" altLang="zh-CN" sz="2000" kern="100" dirty="0">
                <a:effectLst/>
                <a:latin typeface="Times New Roman" panose="02020603050405020304" charset="0"/>
                <a:ea typeface="宋体" panose="02010600030101010101" pitchFamily="2" charset="-122"/>
              </a:rPr>
              <a:t>在候选集合</a:t>
            </a:r>
            <a:r>
              <a:rPr lang="en-US" altLang="zh-CN" sz="2000" kern="100" dirty="0">
                <a:effectLst/>
                <a:latin typeface="Times New Roman" panose="02020603050405020304" charset="0"/>
                <a:ea typeface="宋体" panose="02010600030101010101" pitchFamily="2" charset="-122"/>
              </a:rPr>
              <a:t>C</a:t>
            </a:r>
            <a:r>
              <a:rPr lang="zh-CN" altLang="zh-CN" sz="2000" kern="100" dirty="0">
                <a:effectLst/>
                <a:latin typeface="Times New Roman" panose="02020603050405020304" charset="0"/>
                <a:ea typeface="宋体" panose="02010600030101010101" pitchFamily="2" charset="-122"/>
              </a:rPr>
              <a:t>中做贪心选择</a:t>
            </a:r>
            <a:endParaRPr lang="zh-CN" altLang="zh-CN" sz="2800" kern="100" dirty="0">
              <a:effectLst/>
              <a:latin typeface="Times New Roman" panose="02020603050405020304" charset="0"/>
              <a:ea typeface="宋体" panose="02010600030101010101" pitchFamily="2" charset="-122"/>
            </a:endParaRPr>
          </a:p>
          <a:p>
            <a:pPr indent="266700" algn="l">
              <a:lnSpc>
                <a:spcPct val="125000"/>
              </a:lnSpc>
            </a:pPr>
            <a:r>
              <a:rPr lang="en-US" altLang="zh-CN" sz="2000" kern="100" dirty="0">
                <a:effectLst/>
                <a:latin typeface="Times New Roman" panose="02020603050405020304" charset="0"/>
                <a:ea typeface="宋体" panose="02010600030101010101" pitchFamily="2" charset="-122"/>
              </a:rPr>
              <a:t>       if feasible(S, x)  //</a:t>
            </a:r>
            <a:r>
              <a:rPr lang="zh-CN" altLang="zh-CN" sz="2000" kern="100" dirty="0">
                <a:effectLst/>
                <a:latin typeface="Times New Roman" panose="02020603050405020304" charset="0"/>
                <a:ea typeface="宋体" panose="02010600030101010101" pitchFamily="2" charset="-122"/>
              </a:rPr>
              <a:t>判断集合</a:t>
            </a:r>
            <a:r>
              <a:rPr lang="en-US" altLang="zh-CN" sz="2000" kern="100" dirty="0">
                <a:effectLst/>
                <a:latin typeface="Times New Roman" panose="02020603050405020304" charset="0"/>
                <a:ea typeface="宋体" panose="02010600030101010101" pitchFamily="2" charset="-122"/>
              </a:rPr>
              <a:t>S</a:t>
            </a:r>
            <a:r>
              <a:rPr lang="zh-CN" altLang="zh-CN" sz="2000" kern="100" dirty="0">
                <a:effectLst/>
                <a:latin typeface="Times New Roman" panose="02020603050405020304" charset="0"/>
                <a:ea typeface="宋体" panose="02010600030101010101" pitchFamily="2" charset="-122"/>
              </a:rPr>
              <a:t>中加入</a:t>
            </a:r>
            <a:r>
              <a:rPr lang="en-US" altLang="zh-CN" sz="2000" kern="100" dirty="0">
                <a:effectLst/>
                <a:latin typeface="Times New Roman" panose="02020603050405020304" charset="0"/>
                <a:ea typeface="宋体" panose="02010600030101010101" pitchFamily="2" charset="-122"/>
              </a:rPr>
              <a:t>x</a:t>
            </a:r>
            <a:r>
              <a:rPr lang="zh-CN" altLang="zh-CN" sz="2000" kern="100" dirty="0">
                <a:effectLst/>
                <a:latin typeface="Times New Roman" panose="02020603050405020304" charset="0"/>
                <a:ea typeface="宋体" panose="02010600030101010101" pitchFamily="2" charset="-122"/>
              </a:rPr>
              <a:t>后的解是否可行</a:t>
            </a:r>
            <a:endParaRPr lang="zh-CN" altLang="zh-CN" sz="2800" kern="100" dirty="0">
              <a:effectLst/>
              <a:latin typeface="Times New Roman" panose="02020603050405020304" charset="0"/>
              <a:ea typeface="宋体" panose="02010600030101010101" pitchFamily="2" charset="-122"/>
            </a:endParaRPr>
          </a:p>
          <a:p>
            <a:pPr indent="266700" algn="l">
              <a:lnSpc>
                <a:spcPct val="125000"/>
              </a:lnSpc>
            </a:pPr>
            <a:r>
              <a:rPr lang="en-US" altLang="zh-CN" sz="2000" kern="100" dirty="0">
                <a:effectLst/>
                <a:latin typeface="Times New Roman" panose="02020603050405020304" charset="0"/>
                <a:ea typeface="宋体" panose="02010600030101010101" pitchFamily="2" charset="-122"/>
              </a:rPr>
              <a:t>          S=S+{x};</a:t>
            </a:r>
            <a:endParaRPr lang="zh-CN" altLang="zh-CN" sz="2800" kern="100" dirty="0">
              <a:effectLst/>
              <a:latin typeface="Times New Roman" panose="02020603050405020304" charset="0"/>
              <a:ea typeface="宋体" panose="02010600030101010101" pitchFamily="2" charset="-122"/>
            </a:endParaRPr>
          </a:p>
          <a:p>
            <a:pPr indent="266700" algn="l">
              <a:lnSpc>
                <a:spcPct val="125000"/>
              </a:lnSpc>
            </a:pPr>
            <a:r>
              <a:rPr lang="en-US" altLang="zh-CN" sz="2000" kern="100" dirty="0">
                <a:effectLst/>
                <a:latin typeface="Times New Roman" panose="02020603050405020304" charset="0"/>
                <a:ea typeface="宋体" panose="02010600030101010101" pitchFamily="2" charset="-122"/>
              </a:rPr>
              <a:t>       C=C-{x};</a:t>
            </a:r>
            <a:endParaRPr lang="zh-CN" altLang="zh-CN" sz="2800" kern="100" dirty="0">
              <a:effectLst/>
              <a:latin typeface="Times New Roman" panose="02020603050405020304" charset="0"/>
              <a:ea typeface="宋体" panose="02010600030101010101" pitchFamily="2" charset="-122"/>
            </a:endParaRPr>
          </a:p>
          <a:p>
            <a:pPr indent="266700" algn="l">
              <a:lnSpc>
                <a:spcPct val="125000"/>
              </a:lnSpc>
            </a:pPr>
            <a:r>
              <a:rPr lang="en-US" altLang="zh-CN" sz="2000" kern="100" dirty="0">
                <a:effectLst/>
                <a:latin typeface="Times New Roman" panose="02020603050405020304" charset="0"/>
                <a:ea typeface="宋体" panose="02010600030101010101" pitchFamily="2" charset="-122"/>
              </a:rPr>
              <a:t>    }</a:t>
            </a:r>
            <a:endParaRPr lang="zh-CN" altLang="zh-CN" sz="2800" kern="100" dirty="0">
              <a:effectLst/>
              <a:latin typeface="Times New Roman" panose="02020603050405020304" charset="0"/>
              <a:ea typeface="宋体" panose="02010600030101010101" pitchFamily="2" charset="-122"/>
            </a:endParaRPr>
          </a:p>
          <a:p>
            <a:pPr indent="266700" algn="l">
              <a:lnSpc>
                <a:spcPct val="125000"/>
              </a:lnSpc>
            </a:pPr>
            <a:r>
              <a:rPr lang="en-US" altLang="zh-CN" sz="2000" kern="100" dirty="0">
                <a:effectLst/>
                <a:latin typeface="Times New Roman" panose="02020603050405020304" charset="0"/>
                <a:ea typeface="宋体" panose="02010600030101010101" pitchFamily="2" charset="-122"/>
              </a:rPr>
              <a:t>   return S;</a:t>
            </a:r>
            <a:endParaRPr lang="zh-CN" altLang="zh-CN" sz="2800" kern="100" dirty="0">
              <a:effectLst/>
              <a:latin typeface="Times New Roman" panose="02020603050405020304" charset="0"/>
              <a:ea typeface="宋体" panose="02010600030101010101" pitchFamily="2" charset="-122"/>
            </a:endParaRPr>
          </a:p>
          <a:p>
            <a:pPr indent="266700" algn="l">
              <a:lnSpc>
                <a:spcPct val="125000"/>
              </a:lnSpc>
            </a:pPr>
            <a:r>
              <a:rPr lang="en-US" altLang="zh-CN" sz="2000" kern="100" dirty="0">
                <a:effectLst/>
                <a:latin typeface="Times New Roman" panose="02020603050405020304" charset="0"/>
                <a:ea typeface="宋体" panose="02010600030101010101" pitchFamily="2" charset="-122"/>
              </a:rPr>
              <a:t>}</a:t>
            </a:r>
            <a:endParaRPr lang="zh-CN" altLang="zh-CN" sz="2400" kern="100" dirty="0">
              <a:effectLst/>
              <a:latin typeface="Times New Roman" panose="02020603050405020304" charset="0"/>
              <a:ea typeface="宋体" panose="02010600030101010101" pitchFamily="2" charset="-122"/>
            </a:endParaRPr>
          </a:p>
        </p:txBody>
      </p:sp>
      <p:sp>
        <p:nvSpPr>
          <p:cNvPr id="7" name="文本框 6"/>
          <p:cNvSpPr txBox="1"/>
          <p:nvPr/>
        </p:nvSpPr>
        <p:spPr>
          <a:xfrm>
            <a:off x="2423592" y="5271847"/>
            <a:ext cx="7632848" cy="1245235"/>
          </a:xfrm>
          <a:prstGeom prst="rect">
            <a:avLst/>
          </a:prstGeom>
          <a:noFill/>
        </p:spPr>
        <p:txBody>
          <a:bodyPr wrap="square">
            <a:spAutoFit/>
          </a:bodyPr>
          <a:lstStyle/>
          <a:p>
            <a:pPr indent="266700" algn="l">
              <a:lnSpc>
                <a:spcPct val="125000"/>
              </a:lnSpc>
            </a:pPr>
            <a:r>
              <a:rPr lang="zh-CN" altLang="zh-CN" sz="2000" kern="100" dirty="0">
                <a:effectLst/>
                <a:latin typeface="Times New Roman" panose="02020603050405020304" charset="0"/>
                <a:ea typeface="宋体" panose="02010600030101010101" pitchFamily="2" charset="-122"/>
              </a:rPr>
              <a:t>贪心算法应用比较广泛，通常用来求极大</a:t>
            </a:r>
            <a:r>
              <a:rPr lang="en-US" altLang="zh-CN" sz="2000" kern="100" dirty="0">
                <a:effectLst/>
                <a:latin typeface="Times New Roman" panose="02020603050405020304" charset="0"/>
                <a:ea typeface="宋体" panose="02010600030101010101" pitchFamily="2" charset="-122"/>
              </a:rPr>
              <a:t>/</a:t>
            </a:r>
            <a:r>
              <a:rPr lang="zh-CN" altLang="zh-CN" sz="2000" kern="100" dirty="0">
                <a:effectLst/>
                <a:latin typeface="Times New Roman" panose="02020603050405020304" charset="0"/>
                <a:ea typeface="宋体" panose="02010600030101010101" pitchFamily="2" charset="-122"/>
              </a:rPr>
              <a:t>小问题，但也存在几点问题：不能保证求得的最后解是最佳的；不能用来求最大或最小解问题；只能求满足某些约束条件的可行解的范围。</a:t>
            </a:r>
            <a:endParaRPr lang="zh-CN" altLang="zh-CN" sz="2800" kern="100" dirty="0">
              <a:effectLst/>
              <a:latin typeface="Times New Roman" panose="02020603050405020304" charset="0"/>
              <a:ea typeface="宋体" panose="02010600030101010101"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810000" y="-171400"/>
            <a:ext cx="4572000" cy="1261745"/>
          </a:xfrm>
          <a:prstGeom prst="rect">
            <a:avLst/>
          </a:prstGeom>
          <a:noFill/>
        </p:spPr>
        <p:txBody>
          <a:bodyPr wrap="square">
            <a:spAutoFit/>
          </a:bodyPr>
          <a:lstStyle/>
          <a:p>
            <a:pPr indent="133985" algn="ctr">
              <a:lnSpc>
                <a:spcPct val="173000"/>
              </a:lnSpc>
              <a:spcBef>
                <a:spcPts val="1300"/>
              </a:spcBef>
              <a:spcAft>
                <a:spcPts val="1300"/>
              </a:spcAft>
            </a:pPr>
            <a:r>
              <a:rPr lang="en-US" altLang="zh-CN" sz="4400" kern="100" dirty="0">
                <a:effectLst/>
                <a:latin typeface="+mj-ea"/>
                <a:ea typeface="+mj-ea"/>
                <a:cs typeface="Times New Roman" panose="02020603050405020304" charset="0"/>
              </a:rPr>
              <a:t>5.2</a:t>
            </a:r>
            <a:r>
              <a:rPr lang="zh-CN" altLang="zh-CN" sz="4400" kern="100" dirty="0">
                <a:effectLst/>
                <a:latin typeface="+mj-ea"/>
                <a:ea typeface="+mj-ea"/>
                <a:cs typeface="Times New Roman" panose="02020603050405020304" charset="0"/>
              </a:rPr>
              <a:t>活动安排问题</a:t>
            </a:r>
            <a:endParaRPr lang="zh-CN" altLang="zh-CN" sz="4400" kern="100" dirty="0">
              <a:effectLst/>
              <a:latin typeface="+mj-ea"/>
              <a:ea typeface="+mj-ea"/>
              <a:cs typeface="Times New Roman" panose="02020603050405020304" charset="0"/>
            </a:endParaRPr>
          </a:p>
        </p:txBody>
      </p:sp>
      <p:sp>
        <p:nvSpPr>
          <p:cNvPr id="7" name="文本框 6"/>
          <p:cNvSpPr txBox="1"/>
          <p:nvPr/>
        </p:nvSpPr>
        <p:spPr>
          <a:xfrm>
            <a:off x="1775520" y="1034033"/>
            <a:ext cx="8784976" cy="5862320"/>
          </a:xfrm>
          <a:prstGeom prst="rect">
            <a:avLst/>
          </a:prstGeom>
          <a:noFill/>
        </p:spPr>
        <p:txBody>
          <a:bodyPr wrap="square">
            <a:spAutoFit/>
          </a:bodyPr>
          <a:lstStyle/>
          <a:p>
            <a:pPr indent="266700" algn="l">
              <a:lnSpc>
                <a:spcPct val="125000"/>
              </a:lnSpc>
            </a:pPr>
            <a:r>
              <a:rPr lang="zh-CN" altLang="zh-CN" sz="2000" kern="100" dirty="0">
                <a:effectLst/>
                <a:latin typeface="Times New Roman" panose="02020603050405020304" charset="0"/>
                <a:ea typeface="宋体" panose="02010600030101010101" pitchFamily="2" charset="-122"/>
              </a:rPr>
              <a:t>活动安排问题要求合理安排一系列共同使用某一公共资源的活动，是可以用贪心算法求解的很好例子。如：多个社团申请同一间教室开会，问如何分配和安排，使得此教室在一天中能够分配给更多的社团使用？一台公共电脑可以被许多人申请使用，如何分配使得此电脑在一天中能够为更多的人服务使用？这两个问题都是典型的活动安排问题。</a:t>
            </a:r>
            <a:endParaRPr lang="zh-CN" altLang="zh-CN" sz="2800" kern="100" dirty="0">
              <a:effectLst/>
              <a:latin typeface="Times New Roman" panose="02020603050405020304" charset="0"/>
              <a:ea typeface="宋体" panose="02010600030101010101" pitchFamily="2" charset="-122"/>
            </a:endParaRPr>
          </a:p>
          <a:p>
            <a:pPr indent="266700" algn="l">
              <a:lnSpc>
                <a:spcPct val="125000"/>
              </a:lnSpc>
            </a:pPr>
            <a:r>
              <a:rPr lang="zh-CN" altLang="zh-CN" sz="2000" kern="100" dirty="0">
                <a:effectLst/>
                <a:latin typeface="Times New Roman" panose="02020603050405020304" charset="0"/>
                <a:ea typeface="宋体" panose="02010600030101010101" pitchFamily="2" charset="-122"/>
              </a:rPr>
              <a:t>活动安排问题描述如下：设有</a:t>
            </a:r>
            <a:r>
              <a:rPr lang="en-US" altLang="zh-CN" sz="2000" kern="100" dirty="0">
                <a:effectLst/>
                <a:latin typeface="Times New Roman" panose="02020603050405020304" charset="0"/>
                <a:ea typeface="宋体" panose="02010600030101010101" pitchFamily="2" charset="-122"/>
              </a:rPr>
              <a:t>n</a:t>
            </a:r>
            <a:r>
              <a:rPr lang="zh-CN" altLang="zh-CN" sz="2000" kern="100" dirty="0">
                <a:effectLst/>
                <a:latin typeface="Times New Roman" panose="02020603050405020304" charset="0"/>
                <a:ea typeface="宋体" panose="02010600030101010101" pitchFamily="2" charset="-122"/>
              </a:rPr>
              <a:t>个活动的集合</a:t>
            </a:r>
            <a:r>
              <a:rPr lang="en-US" altLang="zh-CN" sz="2000" kern="100" dirty="0">
                <a:effectLst/>
                <a:latin typeface="Times New Roman" panose="02020603050405020304" charset="0"/>
                <a:ea typeface="宋体" panose="02010600030101010101" pitchFamily="2" charset="-122"/>
              </a:rPr>
              <a:t>E={1,2,…,n}</a:t>
            </a:r>
            <a:r>
              <a:rPr lang="zh-CN" altLang="zh-CN" sz="2000" kern="100" dirty="0">
                <a:effectLst/>
                <a:latin typeface="Times New Roman" panose="02020603050405020304" charset="0"/>
                <a:ea typeface="宋体" panose="02010600030101010101" pitchFamily="2" charset="-122"/>
              </a:rPr>
              <a:t>，其中每个活动都要求使用同一资源，如演讲会场等，而在同一时间内只有一个活动能使用这一资源（临界资源）。每个活动</a:t>
            </a:r>
            <a:r>
              <a:rPr lang="en-US" altLang="zh-CN" sz="2000" i="1" kern="100" dirty="0" err="1">
                <a:effectLst/>
                <a:latin typeface="Times New Roman" panose="02020603050405020304" charset="0"/>
                <a:ea typeface="宋体" panose="02010600030101010101" pitchFamily="2" charset="-122"/>
              </a:rPr>
              <a:t>i</a:t>
            </a:r>
            <a:r>
              <a:rPr lang="zh-CN" altLang="zh-CN" sz="2000" kern="100" dirty="0">
                <a:effectLst/>
                <a:latin typeface="Times New Roman" panose="02020603050405020304" charset="0"/>
                <a:ea typeface="宋体" panose="02010600030101010101" pitchFamily="2" charset="-122"/>
              </a:rPr>
              <a:t>都有一个要求使用该资源的起始时间</a:t>
            </a:r>
            <a:r>
              <a:rPr lang="en-US" altLang="zh-CN" sz="2000" i="1" kern="100" dirty="0" err="1">
                <a:effectLst/>
                <a:latin typeface="Times New Roman" panose="02020603050405020304" charset="0"/>
                <a:ea typeface="宋体" panose="02010600030101010101" pitchFamily="2" charset="-122"/>
              </a:rPr>
              <a:t>s</a:t>
            </a:r>
            <a:r>
              <a:rPr lang="en-US" altLang="zh-CN" sz="2000" i="1" kern="100" baseline="-25000" dirty="0" err="1">
                <a:effectLst/>
                <a:latin typeface="Times New Roman" panose="02020603050405020304" charset="0"/>
                <a:ea typeface="宋体" panose="02010600030101010101" pitchFamily="2" charset="-122"/>
              </a:rPr>
              <a:t>i</a:t>
            </a:r>
            <a:r>
              <a:rPr lang="zh-CN" altLang="zh-CN" sz="2000" kern="100" dirty="0">
                <a:effectLst/>
                <a:latin typeface="Times New Roman" panose="02020603050405020304" charset="0"/>
                <a:ea typeface="宋体" panose="02010600030101010101" pitchFamily="2" charset="-122"/>
              </a:rPr>
              <a:t>和一个结束时间</a:t>
            </a:r>
            <a:r>
              <a:rPr lang="en-US" altLang="zh-CN" sz="2000" i="1" kern="100" dirty="0">
                <a:effectLst/>
                <a:latin typeface="Times New Roman" panose="02020603050405020304" charset="0"/>
                <a:ea typeface="宋体" panose="02010600030101010101" pitchFamily="2" charset="-122"/>
              </a:rPr>
              <a:t>f</a:t>
            </a:r>
            <a:r>
              <a:rPr lang="en-US" altLang="zh-CN" sz="2000" i="1" kern="100" baseline="-25000" dirty="0">
                <a:effectLst/>
                <a:latin typeface="Times New Roman" panose="02020603050405020304" charset="0"/>
                <a:ea typeface="宋体" panose="02010600030101010101" pitchFamily="2" charset="-122"/>
              </a:rPr>
              <a:t>i</a:t>
            </a:r>
            <a:r>
              <a:rPr lang="zh-CN" altLang="zh-CN" sz="2000" kern="100" dirty="0">
                <a:effectLst/>
                <a:latin typeface="Times New Roman" panose="02020603050405020304" charset="0"/>
                <a:ea typeface="宋体" panose="02010600030101010101" pitchFamily="2" charset="-122"/>
              </a:rPr>
              <a:t>，且</a:t>
            </a:r>
            <a:r>
              <a:rPr lang="en-US" altLang="zh-CN" sz="2000" i="1" kern="100" dirty="0" err="1">
                <a:effectLst/>
                <a:latin typeface="Times New Roman" panose="02020603050405020304" charset="0"/>
                <a:ea typeface="宋体" panose="02010600030101010101" pitchFamily="2" charset="-122"/>
              </a:rPr>
              <a:t>s</a:t>
            </a:r>
            <a:r>
              <a:rPr lang="en-US" altLang="zh-CN" sz="2000" i="1" kern="100" baseline="-25000" dirty="0" err="1">
                <a:effectLst/>
                <a:latin typeface="Times New Roman" panose="02020603050405020304" charset="0"/>
                <a:ea typeface="宋体" panose="02010600030101010101" pitchFamily="2" charset="-122"/>
              </a:rPr>
              <a:t>i</a:t>
            </a:r>
            <a:r>
              <a:rPr lang="en-US" altLang="zh-CN" sz="2000" kern="100" dirty="0">
                <a:effectLst/>
                <a:latin typeface="Times New Roman" panose="02020603050405020304" charset="0"/>
                <a:ea typeface="宋体" panose="02010600030101010101" pitchFamily="2" charset="-122"/>
              </a:rPr>
              <a:t>&lt;</a:t>
            </a:r>
            <a:r>
              <a:rPr lang="en-US" altLang="zh-CN" sz="2000" i="1" kern="100" dirty="0">
                <a:effectLst/>
                <a:latin typeface="Times New Roman" panose="02020603050405020304" charset="0"/>
                <a:ea typeface="宋体" panose="02010600030101010101" pitchFamily="2" charset="-122"/>
              </a:rPr>
              <a:t>f</a:t>
            </a:r>
            <a:r>
              <a:rPr lang="en-US" altLang="zh-CN" sz="2000" i="1" kern="100" baseline="-25000" dirty="0">
                <a:effectLst/>
                <a:latin typeface="Times New Roman" panose="02020603050405020304" charset="0"/>
                <a:ea typeface="宋体" panose="02010600030101010101" pitchFamily="2" charset="-122"/>
              </a:rPr>
              <a:t>i</a:t>
            </a:r>
            <a:r>
              <a:rPr lang="en-US" altLang="zh-CN" sz="2000" kern="100" dirty="0">
                <a:effectLst/>
                <a:latin typeface="Times New Roman" panose="02020603050405020304" charset="0"/>
                <a:ea typeface="宋体" panose="02010600030101010101" pitchFamily="2" charset="-122"/>
              </a:rPr>
              <a:t> </a:t>
            </a:r>
            <a:r>
              <a:rPr lang="zh-CN" altLang="zh-CN" sz="2000" kern="100" dirty="0">
                <a:effectLst/>
                <a:latin typeface="Times New Roman" panose="02020603050405020304" charset="0"/>
                <a:ea typeface="宋体" panose="02010600030101010101" pitchFamily="2" charset="-122"/>
              </a:rPr>
              <a:t>。如果选择了活动</a:t>
            </a:r>
            <a:r>
              <a:rPr lang="en-US" altLang="zh-CN" sz="2000" kern="100" dirty="0" err="1">
                <a:effectLst/>
                <a:latin typeface="Times New Roman" panose="02020603050405020304" charset="0"/>
                <a:ea typeface="宋体" panose="02010600030101010101" pitchFamily="2" charset="-122"/>
              </a:rPr>
              <a:t>i</a:t>
            </a:r>
            <a:r>
              <a:rPr lang="zh-CN" altLang="zh-CN" sz="2000" kern="100" dirty="0">
                <a:effectLst/>
                <a:latin typeface="Times New Roman" panose="02020603050405020304" charset="0"/>
                <a:ea typeface="宋体" panose="02010600030101010101" pitchFamily="2" charset="-122"/>
              </a:rPr>
              <a:t>，则它在半开时间区间</a:t>
            </a:r>
            <a:r>
              <a:rPr lang="en-US" altLang="zh-CN" sz="2000" kern="100" dirty="0">
                <a:effectLst/>
                <a:latin typeface="Times New Roman" panose="02020603050405020304" charset="0"/>
                <a:ea typeface="宋体" panose="02010600030101010101" pitchFamily="2" charset="-122"/>
              </a:rPr>
              <a:t>[</a:t>
            </a:r>
            <a:r>
              <a:rPr lang="en-US" altLang="zh-CN" sz="2000" i="1" kern="100" dirty="0" err="1">
                <a:effectLst/>
                <a:latin typeface="Times New Roman" panose="02020603050405020304" charset="0"/>
                <a:ea typeface="宋体" panose="02010600030101010101" pitchFamily="2" charset="-122"/>
              </a:rPr>
              <a:t>s</a:t>
            </a:r>
            <a:r>
              <a:rPr lang="en-US" altLang="zh-CN" sz="2000" i="1" kern="100" baseline="-25000" dirty="0" err="1">
                <a:effectLst/>
                <a:latin typeface="Times New Roman" panose="02020603050405020304" charset="0"/>
                <a:ea typeface="宋体" panose="02010600030101010101" pitchFamily="2" charset="-122"/>
              </a:rPr>
              <a:t>i</a:t>
            </a:r>
            <a:r>
              <a:rPr lang="en-US" altLang="zh-CN" sz="2000" kern="100" dirty="0">
                <a:effectLst/>
                <a:latin typeface="Times New Roman" panose="02020603050405020304" charset="0"/>
                <a:ea typeface="宋体" panose="02010600030101010101" pitchFamily="2" charset="-122"/>
              </a:rPr>
              <a:t>, </a:t>
            </a:r>
            <a:r>
              <a:rPr lang="en-US" altLang="zh-CN" sz="2000" i="1" kern="100" dirty="0">
                <a:effectLst/>
                <a:latin typeface="Times New Roman" panose="02020603050405020304" charset="0"/>
                <a:ea typeface="宋体" panose="02010600030101010101" pitchFamily="2" charset="-122"/>
              </a:rPr>
              <a:t>f</a:t>
            </a:r>
            <a:r>
              <a:rPr lang="en-US" altLang="zh-CN" sz="2000" i="1" kern="100" baseline="-25000" dirty="0">
                <a:effectLst/>
                <a:latin typeface="Times New Roman" panose="02020603050405020304" charset="0"/>
                <a:ea typeface="宋体" panose="02010600030101010101" pitchFamily="2" charset="-122"/>
              </a:rPr>
              <a:t>i</a:t>
            </a:r>
            <a:r>
              <a:rPr lang="en-US" altLang="zh-CN" sz="2000" kern="100" dirty="0">
                <a:effectLst/>
                <a:latin typeface="Times New Roman" panose="02020603050405020304" charset="0"/>
                <a:ea typeface="宋体" panose="02010600030101010101" pitchFamily="2" charset="-122"/>
              </a:rPr>
              <a:t>)</a:t>
            </a:r>
            <a:r>
              <a:rPr lang="zh-CN" altLang="zh-CN" sz="2000" kern="100" dirty="0">
                <a:effectLst/>
                <a:latin typeface="Times New Roman" panose="02020603050405020304" charset="0"/>
                <a:ea typeface="宋体" panose="02010600030101010101" pitchFamily="2" charset="-122"/>
              </a:rPr>
              <a:t>内占用资源。若区间</a:t>
            </a:r>
            <a:r>
              <a:rPr lang="en-US" altLang="zh-CN" sz="2000" kern="100" dirty="0">
                <a:effectLst/>
                <a:latin typeface="Times New Roman" panose="02020603050405020304" charset="0"/>
                <a:ea typeface="宋体" panose="02010600030101010101" pitchFamily="2" charset="-122"/>
              </a:rPr>
              <a:t>[</a:t>
            </a:r>
            <a:r>
              <a:rPr lang="en-US" altLang="zh-CN" sz="2000" i="1" kern="100" dirty="0" err="1">
                <a:effectLst/>
                <a:latin typeface="Times New Roman" panose="02020603050405020304" charset="0"/>
                <a:ea typeface="宋体" panose="02010600030101010101" pitchFamily="2" charset="-122"/>
              </a:rPr>
              <a:t>s</a:t>
            </a:r>
            <a:r>
              <a:rPr lang="en-US" altLang="zh-CN" sz="2000" i="1" kern="100" baseline="-25000" dirty="0" err="1">
                <a:effectLst/>
                <a:latin typeface="Times New Roman" panose="02020603050405020304" charset="0"/>
                <a:ea typeface="宋体" panose="02010600030101010101" pitchFamily="2" charset="-122"/>
              </a:rPr>
              <a:t>i</a:t>
            </a:r>
            <a:r>
              <a:rPr lang="en-US" altLang="zh-CN" sz="2000" kern="100" dirty="0">
                <a:effectLst/>
                <a:latin typeface="Times New Roman" panose="02020603050405020304" charset="0"/>
                <a:ea typeface="宋体" panose="02010600030101010101" pitchFamily="2" charset="-122"/>
              </a:rPr>
              <a:t>, </a:t>
            </a:r>
            <a:r>
              <a:rPr lang="en-US" altLang="zh-CN" sz="2000" i="1" kern="100" dirty="0">
                <a:effectLst/>
                <a:latin typeface="Times New Roman" panose="02020603050405020304" charset="0"/>
                <a:ea typeface="宋体" panose="02010600030101010101" pitchFamily="2" charset="-122"/>
              </a:rPr>
              <a:t>f</a:t>
            </a:r>
            <a:r>
              <a:rPr lang="en-US" altLang="zh-CN" sz="2000" i="1" kern="100" baseline="-25000" dirty="0">
                <a:effectLst/>
                <a:latin typeface="Times New Roman" panose="02020603050405020304" charset="0"/>
                <a:ea typeface="宋体" panose="02010600030101010101" pitchFamily="2" charset="-122"/>
              </a:rPr>
              <a:t>i</a:t>
            </a:r>
            <a:r>
              <a:rPr lang="en-US" altLang="zh-CN" sz="2000" kern="100" dirty="0">
                <a:effectLst/>
                <a:latin typeface="Times New Roman" panose="02020603050405020304" charset="0"/>
                <a:ea typeface="宋体" panose="02010600030101010101" pitchFamily="2" charset="-122"/>
              </a:rPr>
              <a:t>)</a:t>
            </a:r>
            <a:r>
              <a:rPr lang="zh-CN" altLang="zh-CN" sz="2000" kern="100" dirty="0">
                <a:effectLst/>
                <a:latin typeface="Times New Roman" panose="02020603050405020304" charset="0"/>
                <a:ea typeface="宋体" panose="02010600030101010101" pitchFamily="2" charset="-122"/>
              </a:rPr>
              <a:t>与区间</a:t>
            </a:r>
            <a:r>
              <a:rPr lang="en-US" altLang="zh-CN" sz="2000" kern="100" dirty="0">
                <a:effectLst/>
                <a:latin typeface="Times New Roman" panose="02020603050405020304" charset="0"/>
                <a:ea typeface="宋体" panose="02010600030101010101" pitchFamily="2" charset="-122"/>
              </a:rPr>
              <a:t>[</a:t>
            </a:r>
            <a:r>
              <a:rPr lang="en-US" altLang="zh-CN" sz="2000" i="1" kern="100" dirty="0" err="1">
                <a:effectLst/>
                <a:latin typeface="Times New Roman" panose="02020603050405020304" charset="0"/>
                <a:ea typeface="宋体" panose="02010600030101010101" pitchFamily="2" charset="-122"/>
              </a:rPr>
              <a:t>s</a:t>
            </a:r>
            <a:r>
              <a:rPr lang="en-US" altLang="zh-CN" sz="2000" i="1" kern="100" baseline="-25000" dirty="0" err="1">
                <a:effectLst/>
                <a:latin typeface="Times New Roman" panose="02020603050405020304" charset="0"/>
                <a:ea typeface="宋体" panose="02010600030101010101" pitchFamily="2" charset="-122"/>
              </a:rPr>
              <a:t>j</a:t>
            </a:r>
            <a:r>
              <a:rPr lang="en-US" altLang="zh-CN" sz="2000" kern="100" dirty="0">
                <a:effectLst/>
                <a:latin typeface="Times New Roman" panose="02020603050405020304" charset="0"/>
                <a:ea typeface="宋体" panose="02010600030101010101" pitchFamily="2" charset="-122"/>
              </a:rPr>
              <a:t>, </a:t>
            </a:r>
            <a:r>
              <a:rPr lang="en-US" altLang="zh-CN" sz="2000" i="1" kern="100" dirty="0">
                <a:effectLst/>
                <a:latin typeface="Times New Roman" panose="02020603050405020304" charset="0"/>
                <a:ea typeface="宋体" panose="02010600030101010101" pitchFamily="2" charset="-122"/>
              </a:rPr>
              <a:t>f</a:t>
            </a:r>
            <a:r>
              <a:rPr lang="en-US" altLang="zh-CN" sz="2000" i="1" kern="100" baseline="-25000" dirty="0">
                <a:effectLst/>
                <a:latin typeface="Times New Roman" panose="02020603050405020304" charset="0"/>
                <a:ea typeface="宋体" panose="02010600030101010101" pitchFamily="2" charset="-122"/>
              </a:rPr>
              <a:t>j</a:t>
            </a:r>
            <a:r>
              <a:rPr lang="en-US" altLang="zh-CN" sz="2000" kern="100" dirty="0">
                <a:effectLst/>
                <a:latin typeface="Times New Roman" panose="02020603050405020304" charset="0"/>
                <a:ea typeface="宋体" panose="02010600030101010101" pitchFamily="2" charset="-122"/>
              </a:rPr>
              <a:t>)</a:t>
            </a:r>
            <a:r>
              <a:rPr lang="zh-CN" altLang="zh-CN" sz="2000" kern="100" dirty="0">
                <a:effectLst/>
                <a:latin typeface="Times New Roman" panose="02020603050405020304" charset="0"/>
                <a:ea typeface="宋体" panose="02010600030101010101" pitchFamily="2" charset="-122"/>
              </a:rPr>
              <a:t>不相交，则称活动</a:t>
            </a:r>
            <a:r>
              <a:rPr lang="en-US" altLang="zh-CN" sz="2000" kern="100" dirty="0" err="1">
                <a:effectLst/>
                <a:latin typeface="Times New Roman" panose="02020603050405020304" charset="0"/>
                <a:ea typeface="宋体" panose="02010600030101010101" pitchFamily="2" charset="-122"/>
              </a:rPr>
              <a:t>i</a:t>
            </a:r>
            <a:r>
              <a:rPr lang="zh-CN" altLang="zh-CN" sz="2000" kern="100" dirty="0">
                <a:effectLst/>
                <a:latin typeface="Times New Roman" panose="02020603050405020304" charset="0"/>
                <a:ea typeface="宋体" panose="02010600030101010101" pitchFamily="2" charset="-122"/>
              </a:rPr>
              <a:t>与活动</a:t>
            </a:r>
            <a:r>
              <a:rPr lang="en-US" altLang="zh-CN" sz="2000" kern="100" dirty="0">
                <a:effectLst/>
                <a:latin typeface="Times New Roman" panose="02020603050405020304" charset="0"/>
                <a:ea typeface="宋体" panose="02010600030101010101" pitchFamily="2" charset="-122"/>
              </a:rPr>
              <a:t>j</a:t>
            </a:r>
            <a:r>
              <a:rPr lang="zh-CN" altLang="zh-CN" sz="2000" kern="100" dirty="0">
                <a:effectLst/>
                <a:latin typeface="Times New Roman" panose="02020603050405020304" charset="0"/>
                <a:ea typeface="宋体" panose="02010600030101010101" pitchFamily="2" charset="-122"/>
              </a:rPr>
              <a:t>是相容的。即，当</a:t>
            </a:r>
            <a:r>
              <a:rPr lang="en-US" altLang="zh-CN" sz="2000" i="1" kern="100" dirty="0" err="1">
                <a:effectLst/>
                <a:latin typeface="Times New Roman" panose="02020603050405020304" charset="0"/>
                <a:ea typeface="宋体" panose="02010600030101010101" pitchFamily="2" charset="-122"/>
              </a:rPr>
              <a:t>s</a:t>
            </a:r>
            <a:r>
              <a:rPr lang="en-US" altLang="zh-CN" sz="2000" i="1" kern="100" baseline="-25000" dirty="0" err="1">
                <a:effectLst/>
                <a:latin typeface="Times New Roman" panose="02020603050405020304" charset="0"/>
                <a:ea typeface="宋体" panose="02010600030101010101" pitchFamily="2" charset="-122"/>
              </a:rPr>
              <a:t>i</a:t>
            </a:r>
            <a:r>
              <a:rPr lang="en-US" altLang="zh-CN" sz="2000" kern="100" dirty="0" err="1">
                <a:effectLst/>
                <a:latin typeface="Times New Roman" panose="02020603050405020304" charset="0"/>
                <a:ea typeface="宋体" panose="02010600030101010101" pitchFamily="2" charset="-122"/>
              </a:rPr>
              <a:t>≥</a:t>
            </a:r>
            <a:r>
              <a:rPr lang="en-US" altLang="zh-CN" sz="2000" i="1" kern="100" dirty="0" err="1">
                <a:effectLst/>
                <a:latin typeface="Times New Roman" panose="02020603050405020304" charset="0"/>
                <a:ea typeface="宋体" panose="02010600030101010101" pitchFamily="2" charset="-122"/>
              </a:rPr>
              <a:t>f</a:t>
            </a:r>
            <a:r>
              <a:rPr lang="en-US" altLang="zh-CN" sz="2000" i="1" kern="100" baseline="-25000" dirty="0" err="1">
                <a:effectLst/>
                <a:latin typeface="Times New Roman" panose="02020603050405020304" charset="0"/>
                <a:ea typeface="宋体" panose="02010600030101010101" pitchFamily="2" charset="-122"/>
              </a:rPr>
              <a:t>j</a:t>
            </a:r>
            <a:r>
              <a:rPr lang="zh-CN" altLang="zh-CN" sz="2000" kern="100" dirty="0">
                <a:effectLst/>
                <a:latin typeface="Times New Roman" panose="02020603050405020304" charset="0"/>
                <a:ea typeface="宋体" panose="02010600030101010101" pitchFamily="2" charset="-122"/>
              </a:rPr>
              <a:t>或</a:t>
            </a:r>
            <a:r>
              <a:rPr lang="en-US" altLang="zh-CN" sz="2000" i="1" kern="100" dirty="0" err="1">
                <a:effectLst/>
                <a:latin typeface="Times New Roman" panose="02020603050405020304" charset="0"/>
                <a:ea typeface="宋体" panose="02010600030101010101" pitchFamily="2" charset="-122"/>
              </a:rPr>
              <a:t>s</a:t>
            </a:r>
            <a:r>
              <a:rPr lang="en-US" altLang="zh-CN" sz="2000" i="1" kern="100" baseline="-25000" dirty="0" err="1">
                <a:effectLst/>
                <a:latin typeface="Times New Roman" panose="02020603050405020304" charset="0"/>
                <a:ea typeface="宋体" panose="02010600030101010101" pitchFamily="2" charset="-122"/>
              </a:rPr>
              <a:t>j</a:t>
            </a:r>
            <a:r>
              <a:rPr lang="en-US" altLang="zh-CN" sz="2000" kern="100" dirty="0" err="1">
                <a:effectLst/>
                <a:latin typeface="Times New Roman" panose="02020603050405020304" charset="0"/>
                <a:ea typeface="宋体" panose="02010600030101010101" pitchFamily="2" charset="-122"/>
              </a:rPr>
              <a:t>≥</a:t>
            </a:r>
            <a:r>
              <a:rPr lang="en-US" altLang="zh-CN" sz="2000" i="1" kern="100" dirty="0" err="1">
                <a:effectLst/>
                <a:latin typeface="Times New Roman" panose="02020603050405020304" charset="0"/>
                <a:ea typeface="宋体" panose="02010600030101010101" pitchFamily="2" charset="-122"/>
              </a:rPr>
              <a:t>f</a:t>
            </a:r>
            <a:r>
              <a:rPr lang="en-US" altLang="zh-CN" sz="2000" i="1" kern="100" baseline="-25000" dirty="0" err="1">
                <a:effectLst/>
                <a:latin typeface="Times New Roman" panose="02020603050405020304" charset="0"/>
                <a:ea typeface="宋体" panose="02010600030101010101" pitchFamily="2" charset="-122"/>
              </a:rPr>
              <a:t>i</a:t>
            </a:r>
            <a:r>
              <a:rPr lang="zh-CN" altLang="zh-CN" sz="2000" kern="100" dirty="0">
                <a:effectLst/>
                <a:latin typeface="Times New Roman" panose="02020603050405020304" charset="0"/>
                <a:ea typeface="宋体" panose="02010600030101010101" pitchFamily="2" charset="-122"/>
              </a:rPr>
              <a:t>时，活动</a:t>
            </a:r>
            <a:r>
              <a:rPr lang="en-US" altLang="zh-CN" sz="2000" kern="100" dirty="0" err="1">
                <a:effectLst/>
                <a:latin typeface="Times New Roman" panose="02020603050405020304" charset="0"/>
                <a:ea typeface="宋体" panose="02010600030101010101" pitchFamily="2" charset="-122"/>
              </a:rPr>
              <a:t>i</a:t>
            </a:r>
            <a:r>
              <a:rPr lang="zh-CN" altLang="zh-CN" sz="2000" kern="100" dirty="0">
                <a:effectLst/>
                <a:latin typeface="Times New Roman" panose="02020603050405020304" charset="0"/>
                <a:ea typeface="宋体" panose="02010600030101010101" pitchFamily="2" charset="-122"/>
              </a:rPr>
              <a:t>与活动</a:t>
            </a:r>
            <a:r>
              <a:rPr lang="en-US" altLang="zh-CN" sz="2000" kern="100" dirty="0">
                <a:effectLst/>
                <a:latin typeface="Times New Roman" panose="02020603050405020304" charset="0"/>
                <a:ea typeface="宋体" panose="02010600030101010101" pitchFamily="2" charset="-122"/>
              </a:rPr>
              <a:t>j</a:t>
            </a:r>
            <a:r>
              <a:rPr lang="zh-CN" altLang="zh-CN" sz="2000" kern="100" dirty="0">
                <a:effectLst/>
                <a:latin typeface="Times New Roman" panose="02020603050405020304" charset="0"/>
                <a:ea typeface="宋体" panose="02010600030101010101" pitchFamily="2" charset="-122"/>
              </a:rPr>
              <a:t>相容，活动安排问题就是选择一个由互相兼容的活动组成的最大集合。</a:t>
            </a:r>
            <a:endParaRPr lang="zh-CN" altLang="zh-CN" sz="2800" kern="100" dirty="0">
              <a:effectLst/>
              <a:latin typeface="Times New Roman" panose="02020603050405020304" charset="0"/>
              <a:ea typeface="宋体" panose="02010600030101010101" pitchFamily="2" charset="-122"/>
            </a:endParaRPr>
          </a:p>
          <a:p>
            <a:pPr indent="266700" algn="l">
              <a:lnSpc>
                <a:spcPct val="125000"/>
              </a:lnSpc>
            </a:pPr>
            <a:r>
              <a:rPr lang="zh-CN" altLang="zh-CN" sz="2000" kern="100" dirty="0">
                <a:effectLst/>
                <a:latin typeface="Times New Roman" panose="02020603050405020304" charset="0"/>
                <a:ea typeface="宋体" panose="02010600030101010101" pitchFamily="2" charset="-122"/>
              </a:rPr>
              <a:t>总之，活动安排问题就是要在所给的活动集合中选出最大的</a:t>
            </a:r>
            <a:r>
              <a:rPr lang="zh-CN" altLang="zh-CN" sz="2000" kern="100" dirty="0">
                <a:solidFill>
                  <a:srgbClr val="000000"/>
                </a:solidFill>
                <a:effectLst/>
                <a:latin typeface="Times New Roman" panose="02020603050405020304" charset="0"/>
                <a:ea typeface="宋体" panose="02010600030101010101" pitchFamily="2" charset="-122"/>
              </a:rPr>
              <a:t>相容活</a:t>
            </a:r>
            <a:r>
              <a:rPr lang="zh-CN" altLang="zh-CN" sz="2000" kern="100" dirty="0">
                <a:effectLst/>
                <a:latin typeface="Times New Roman" panose="02020603050405020304" charset="0"/>
                <a:ea typeface="宋体" panose="02010600030101010101" pitchFamily="2" charset="-122"/>
              </a:rPr>
              <a:t>动子集合，贪心算法提供了一个简单、漂亮的方法使得尽可能多的活动能兼容地使用公共资源。</a:t>
            </a:r>
            <a:endParaRPr lang="zh-CN" altLang="zh-CN" sz="2800" kern="100" dirty="0">
              <a:effectLst/>
              <a:latin typeface="Times New Roman" panose="02020603050405020304" charset="0"/>
              <a:ea typeface="宋体" panose="02010600030101010101" pitchFamily="2"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027548" y="116632"/>
            <a:ext cx="8136904" cy="3014980"/>
          </a:xfrm>
          <a:prstGeom prst="rect">
            <a:avLst/>
          </a:prstGeom>
          <a:noFill/>
        </p:spPr>
        <p:txBody>
          <a:bodyPr wrap="square">
            <a:spAutoFit/>
          </a:bodyPr>
          <a:lstStyle/>
          <a:p>
            <a:pPr indent="266700" algn="l">
              <a:lnSpc>
                <a:spcPct val="125000"/>
              </a:lnSpc>
            </a:pPr>
            <a:r>
              <a:rPr lang="en-US" altLang="zh-CN" sz="2400" kern="100" dirty="0">
                <a:effectLst/>
                <a:latin typeface="Times New Roman" panose="02020603050405020304" charset="0"/>
                <a:ea typeface="宋体" panose="02010600030101010101" pitchFamily="2" charset="-122"/>
              </a:rPr>
              <a:t>1</a:t>
            </a:r>
            <a:r>
              <a:rPr lang="zh-CN" altLang="zh-CN" sz="2400" kern="100" dirty="0">
                <a:effectLst/>
                <a:latin typeface="Times New Roman" panose="02020603050405020304" charset="0"/>
                <a:ea typeface="宋体" panose="02010600030101010101" pitchFamily="2" charset="-122"/>
              </a:rPr>
              <a:t>、算法描述</a:t>
            </a:r>
            <a:endParaRPr lang="zh-CN" altLang="zh-CN" sz="3200" kern="100" dirty="0">
              <a:effectLst/>
              <a:latin typeface="Times New Roman" panose="02020603050405020304" charset="0"/>
              <a:ea typeface="宋体" panose="02010600030101010101" pitchFamily="2" charset="-122"/>
            </a:endParaRPr>
          </a:p>
          <a:p>
            <a:pPr indent="266700" algn="just">
              <a:lnSpc>
                <a:spcPct val="125000"/>
              </a:lnSpc>
            </a:pPr>
            <a:r>
              <a:rPr lang="zh-CN" altLang="zh-CN" sz="2000" kern="100" dirty="0">
                <a:effectLst/>
                <a:latin typeface="Times New Roman" panose="02020603050405020304" charset="0"/>
                <a:ea typeface="宋体" panose="02010600030101010101" pitchFamily="2" charset="-122"/>
              </a:rPr>
              <a:t>先来看一下求解该问题的几种贪心策略。</a:t>
            </a:r>
            <a:endParaRPr lang="zh-CN" altLang="zh-CN" sz="2800" kern="100" dirty="0">
              <a:effectLst/>
              <a:latin typeface="Times New Roman" panose="02020603050405020304" charset="0"/>
              <a:ea typeface="宋体" panose="02010600030101010101" pitchFamily="2" charset="-122"/>
            </a:endParaRPr>
          </a:p>
          <a:p>
            <a:pPr indent="266700" algn="just">
              <a:lnSpc>
                <a:spcPct val="125000"/>
              </a:lnSpc>
            </a:pPr>
            <a:r>
              <a:rPr lang="en-US" altLang="zh-CN" sz="2000" kern="100" dirty="0">
                <a:effectLst/>
                <a:latin typeface="Times New Roman" panose="02020603050405020304" charset="0"/>
                <a:ea typeface="宋体" panose="02010600030101010101" pitchFamily="2" charset="-122"/>
              </a:rPr>
              <a:t>(1)</a:t>
            </a:r>
            <a:r>
              <a:rPr lang="en-US" altLang="zh-CN" sz="2800" kern="100" dirty="0">
                <a:effectLst/>
                <a:latin typeface="Times New Roman" panose="02020603050405020304" charset="0"/>
                <a:ea typeface="宋体" panose="02010600030101010101" pitchFamily="2" charset="-122"/>
              </a:rPr>
              <a:t> </a:t>
            </a:r>
            <a:r>
              <a:rPr lang="zh-CN" altLang="zh-CN" sz="2000" kern="100" dirty="0">
                <a:effectLst/>
                <a:latin typeface="Times New Roman" panose="02020603050405020304" charset="0"/>
                <a:ea typeface="宋体" panose="02010600030101010101" pitchFamily="2" charset="-122"/>
              </a:rPr>
              <a:t>开始时间早的优先</a:t>
            </a:r>
            <a:endParaRPr lang="zh-CN" altLang="zh-CN" sz="2800" kern="100" dirty="0">
              <a:effectLst/>
              <a:latin typeface="Times New Roman" panose="02020603050405020304" charset="0"/>
              <a:ea typeface="宋体" panose="02010600030101010101" pitchFamily="2" charset="-122"/>
            </a:endParaRPr>
          </a:p>
          <a:p>
            <a:pPr indent="266700" algn="just">
              <a:lnSpc>
                <a:spcPct val="125000"/>
              </a:lnSpc>
            </a:pPr>
            <a:r>
              <a:rPr lang="zh-CN" altLang="zh-CN" sz="2000" kern="100" dirty="0">
                <a:effectLst/>
                <a:latin typeface="Times New Roman" panose="02020603050405020304" charset="0"/>
                <a:ea typeface="宋体" panose="02010600030101010101" pitchFamily="2" charset="-122"/>
              </a:rPr>
              <a:t>首先将各活动按照开始时间非递减排序，使</a:t>
            </a:r>
            <a:r>
              <a:rPr lang="en-US" altLang="zh-CN" sz="2000" kern="100" dirty="0">
                <a:effectLst/>
                <a:latin typeface="Times New Roman" panose="02020603050405020304" charset="0"/>
                <a:ea typeface="宋体" panose="02010600030101010101" pitchFamily="2" charset="-122"/>
              </a:rPr>
              <a:t>s</a:t>
            </a:r>
            <a:r>
              <a:rPr lang="en-US" altLang="zh-CN" sz="2000" kern="100" baseline="-25000" dirty="0">
                <a:effectLst/>
                <a:latin typeface="Times New Roman" panose="02020603050405020304" charset="0"/>
                <a:ea typeface="宋体" panose="02010600030101010101" pitchFamily="2" charset="-122"/>
              </a:rPr>
              <a:t>1</a:t>
            </a:r>
            <a:r>
              <a:rPr lang="en-US" altLang="zh-CN" sz="2000" kern="100" dirty="0">
                <a:effectLst/>
                <a:latin typeface="Times New Roman" panose="02020603050405020304" charset="0"/>
                <a:ea typeface="宋体" panose="02010600030101010101" pitchFamily="2" charset="-122"/>
              </a:rPr>
              <a:t>≤s</a:t>
            </a:r>
            <a:r>
              <a:rPr lang="en-US" altLang="zh-CN" sz="2000" kern="100" baseline="-25000" dirty="0">
                <a:effectLst/>
                <a:latin typeface="Times New Roman" panose="02020603050405020304" charset="0"/>
                <a:ea typeface="宋体" panose="02010600030101010101" pitchFamily="2" charset="-122"/>
              </a:rPr>
              <a:t>2</a:t>
            </a:r>
            <a:r>
              <a:rPr lang="en-US" altLang="zh-CN" sz="2000" kern="100" dirty="0">
                <a:effectLst/>
                <a:latin typeface="Times New Roman" panose="02020603050405020304" charset="0"/>
                <a:ea typeface="宋体" panose="02010600030101010101" pitchFamily="2" charset="-122"/>
              </a:rPr>
              <a:t>≤…≤</a:t>
            </a:r>
            <a:r>
              <a:rPr lang="en-US" altLang="zh-CN" sz="2000" kern="100" dirty="0" err="1">
                <a:effectLst/>
                <a:latin typeface="Times New Roman" panose="02020603050405020304" charset="0"/>
                <a:ea typeface="宋体" panose="02010600030101010101" pitchFamily="2" charset="-122"/>
              </a:rPr>
              <a:t>s</a:t>
            </a:r>
            <a:r>
              <a:rPr lang="en-US" altLang="zh-CN" sz="2000" kern="100" baseline="-25000" dirty="0" err="1">
                <a:effectLst/>
                <a:latin typeface="Times New Roman" panose="02020603050405020304" charset="0"/>
                <a:ea typeface="宋体" panose="02010600030101010101" pitchFamily="2" charset="-122"/>
              </a:rPr>
              <a:t>n</a:t>
            </a:r>
            <a:r>
              <a:rPr lang="zh-CN" altLang="zh-CN" sz="2000" kern="100" dirty="0">
                <a:effectLst/>
                <a:latin typeface="Times New Roman" panose="02020603050405020304" charset="0"/>
                <a:ea typeface="宋体" panose="02010600030101010101" pitchFamily="2" charset="-122"/>
              </a:rPr>
              <a:t>，然后从前向后开始，依次选择不相容的活动，也就是说开始时间早的活动先安排。</a:t>
            </a:r>
            <a:endParaRPr lang="zh-CN" altLang="zh-CN" sz="2800" kern="100" dirty="0">
              <a:effectLst/>
              <a:latin typeface="Times New Roman" panose="02020603050405020304" charset="0"/>
              <a:ea typeface="宋体" panose="02010600030101010101" pitchFamily="2" charset="-122"/>
            </a:endParaRPr>
          </a:p>
          <a:p>
            <a:pPr indent="266700" algn="just">
              <a:lnSpc>
                <a:spcPct val="125000"/>
              </a:lnSpc>
            </a:pPr>
            <a:r>
              <a:rPr lang="zh-CN" altLang="zh-CN" sz="2000" kern="100" dirty="0">
                <a:effectLst/>
                <a:latin typeface="Times New Roman" panose="02020603050405020304" charset="0"/>
                <a:ea typeface="宋体" panose="02010600030101010101" pitchFamily="2" charset="-122"/>
              </a:rPr>
              <a:t>假设有</a:t>
            </a:r>
            <a:r>
              <a:rPr lang="en-US" altLang="zh-CN" sz="2000" kern="100" dirty="0">
                <a:effectLst/>
                <a:latin typeface="Times New Roman" panose="02020603050405020304" charset="0"/>
                <a:ea typeface="宋体" panose="02010600030101010101" pitchFamily="2" charset="-122"/>
              </a:rPr>
              <a:t>3</a:t>
            </a:r>
            <a:r>
              <a:rPr lang="zh-CN" altLang="zh-CN" sz="2000" kern="100" dirty="0">
                <a:effectLst/>
                <a:latin typeface="Times New Roman" panose="02020603050405020304" charset="0"/>
                <a:ea typeface="宋体" panose="02010600030101010101" pitchFamily="2" charset="-122"/>
              </a:rPr>
              <a:t>个活动，</a:t>
            </a:r>
            <a:r>
              <a:rPr lang="en-US" altLang="zh-CN" sz="2000" kern="100" dirty="0">
                <a:effectLst/>
                <a:latin typeface="Times New Roman" panose="02020603050405020304" charset="0"/>
                <a:ea typeface="宋体" panose="02010600030101010101" pitchFamily="2" charset="-122"/>
              </a:rPr>
              <a:t>E ={1,2,3}</a:t>
            </a:r>
            <a:r>
              <a:rPr lang="zh-CN" altLang="zh-CN" sz="2000" kern="100" dirty="0">
                <a:effectLst/>
                <a:latin typeface="Times New Roman" panose="02020603050405020304" charset="0"/>
                <a:ea typeface="宋体" panose="02010600030101010101" pitchFamily="2" charset="-122"/>
              </a:rPr>
              <a:t>，各活动的开始时间和结束时间为</a:t>
            </a:r>
            <a:r>
              <a:rPr lang="zh-CN" altLang="zh-CN" sz="2000" kern="100" dirty="0">
                <a:solidFill>
                  <a:srgbClr val="000000"/>
                </a:solidFill>
                <a:effectLst/>
                <a:latin typeface="Times New Roman" panose="02020603050405020304" charset="0"/>
                <a:ea typeface="宋体" panose="02010600030101010101" pitchFamily="2" charset="-122"/>
              </a:rPr>
              <a:t>：</a:t>
            </a:r>
            <a:r>
              <a:rPr lang="en-US" altLang="zh-CN" sz="2000" kern="100" dirty="0">
                <a:solidFill>
                  <a:srgbClr val="000000"/>
                </a:solidFill>
                <a:effectLst/>
                <a:latin typeface="Times New Roman" panose="02020603050405020304" charset="0"/>
                <a:ea typeface="宋体" panose="02010600030101010101" pitchFamily="2" charset="-122"/>
              </a:rPr>
              <a:t>s</a:t>
            </a:r>
            <a:r>
              <a:rPr lang="en-US" altLang="zh-CN" sz="2000" kern="100" baseline="-25000" dirty="0">
                <a:solidFill>
                  <a:srgbClr val="000000"/>
                </a:solidFill>
                <a:effectLst/>
                <a:latin typeface="Times New Roman" panose="02020603050405020304" charset="0"/>
                <a:ea typeface="宋体" panose="02010600030101010101" pitchFamily="2" charset="-122"/>
              </a:rPr>
              <a:t>1</a:t>
            </a:r>
            <a:r>
              <a:rPr lang="en-US" altLang="zh-CN" sz="2000" kern="100" dirty="0">
                <a:solidFill>
                  <a:srgbClr val="000000"/>
                </a:solidFill>
                <a:effectLst/>
                <a:latin typeface="Times New Roman" panose="02020603050405020304" charset="0"/>
                <a:ea typeface="宋体" panose="02010600030101010101" pitchFamily="2" charset="-122"/>
              </a:rPr>
              <a:t>=0</a:t>
            </a:r>
            <a:r>
              <a:rPr lang="zh-CN" altLang="zh-CN" sz="2000" kern="100" dirty="0">
                <a:solidFill>
                  <a:srgbClr val="000000"/>
                </a:solidFill>
                <a:effectLst/>
                <a:latin typeface="Times New Roman" panose="02020603050405020304" charset="0"/>
                <a:ea typeface="宋体" panose="02010600030101010101" pitchFamily="2" charset="-122"/>
              </a:rPr>
              <a:t>，</a:t>
            </a:r>
            <a:r>
              <a:rPr lang="en-US" altLang="zh-CN" sz="2000" kern="100" dirty="0">
                <a:solidFill>
                  <a:srgbClr val="000000"/>
                </a:solidFill>
                <a:effectLst/>
                <a:latin typeface="Times New Roman" panose="02020603050405020304" charset="0"/>
                <a:ea typeface="宋体" panose="02010600030101010101" pitchFamily="2" charset="-122"/>
              </a:rPr>
              <a:t>f</a:t>
            </a:r>
            <a:r>
              <a:rPr lang="en-US" altLang="zh-CN" sz="2000" kern="100" baseline="-25000" dirty="0">
                <a:solidFill>
                  <a:srgbClr val="000000"/>
                </a:solidFill>
                <a:effectLst/>
                <a:latin typeface="Times New Roman" panose="02020603050405020304" charset="0"/>
                <a:ea typeface="宋体" panose="02010600030101010101" pitchFamily="2" charset="-122"/>
              </a:rPr>
              <a:t>1</a:t>
            </a:r>
            <a:r>
              <a:rPr lang="en-US" altLang="zh-CN" sz="2000" kern="100" dirty="0">
                <a:solidFill>
                  <a:srgbClr val="000000"/>
                </a:solidFill>
                <a:effectLst/>
                <a:latin typeface="Times New Roman" panose="02020603050405020304" charset="0"/>
                <a:ea typeface="宋体" panose="02010600030101010101" pitchFamily="2" charset="-122"/>
              </a:rPr>
              <a:t>=12</a:t>
            </a:r>
            <a:r>
              <a:rPr lang="zh-CN" altLang="zh-CN" sz="2000" kern="100" dirty="0">
                <a:solidFill>
                  <a:srgbClr val="000000"/>
                </a:solidFill>
                <a:effectLst/>
                <a:latin typeface="Times New Roman" panose="02020603050405020304" charset="0"/>
                <a:ea typeface="宋体" panose="02010600030101010101" pitchFamily="2" charset="-122"/>
              </a:rPr>
              <a:t>；</a:t>
            </a:r>
            <a:r>
              <a:rPr lang="en-US" altLang="zh-CN" sz="2000" kern="100" dirty="0">
                <a:solidFill>
                  <a:srgbClr val="000000"/>
                </a:solidFill>
                <a:effectLst/>
                <a:latin typeface="Times New Roman" panose="02020603050405020304" charset="0"/>
                <a:ea typeface="宋体" panose="02010600030101010101" pitchFamily="2" charset="-122"/>
              </a:rPr>
              <a:t>s</a:t>
            </a:r>
            <a:r>
              <a:rPr lang="en-US" altLang="zh-CN" sz="2000" kern="100" baseline="-25000" dirty="0">
                <a:solidFill>
                  <a:srgbClr val="000000"/>
                </a:solidFill>
                <a:effectLst/>
                <a:latin typeface="Times New Roman" panose="02020603050405020304" charset="0"/>
                <a:ea typeface="宋体" panose="02010600030101010101" pitchFamily="2" charset="-122"/>
              </a:rPr>
              <a:t>2</a:t>
            </a:r>
            <a:r>
              <a:rPr lang="en-US" altLang="zh-CN" sz="2000" kern="100" dirty="0">
                <a:solidFill>
                  <a:srgbClr val="000000"/>
                </a:solidFill>
                <a:effectLst/>
                <a:latin typeface="Times New Roman" panose="02020603050405020304" charset="0"/>
                <a:ea typeface="宋体" panose="02010600030101010101" pitchFamily="2" charset="-122"/>
              </a:rPr>
              <a:t>=2</a:t>
            </a:r>
            <a:r>
              <a:rPr lang="zh-CN" altLang="zh-CN" sz="2000" kern="100" dirty="0">
                <a:solidFill>
                  <a:srgbClr val="000000"/>
                </a:solidFill>
                <a:effectLst/>
                <a:latin typeface="Times New Roman" panose="02020603050405020304" charset="0"/>
                <a:ea typeface="宋体" panose="02010600030101010101" pitchFamily="2" charset="-122"/>
              </a:rPr>
              <a:t>，</a:t>
            </a:r>
            <a:r>
              <a:rPr lang="en-US" altLang="zh-CN" sz="2000" kern="100" dirty="0">
                <a:solidFill>
                  <a:srgbClr val="000000"/>
                </a:solidFill>
                <a:effectLst/>
                <a:latin typeface="Times New Roman" panose="02020603050405020304" charset="0"/>
                <a:ea typeface="宋体" panose="02010600030101010101" pitchFamily="2" charset="-122"/>
              </a:rPr>
              <a:t>f</a:t>
            </a:r>
            <a:r>
              <a:rPr lang="en-US" altLang="zh-CN" sz="2000" kern="100" baseline="-25000" dirty="0">
                <a:solidFill>
                  <a:srgbClr val="000000"/>
                </a:solidFill>
                <a:effectLst/>
                <a:latin typeface="Times New Roman" panose="02020603050405020304" charset="0"/>
                <a:ea typeface="宋体" panose="02010600030101010101" pitchFamily="2" charset="-122"/>
              </a:rPr>
              <a:t>2</a:t>
            </a:r>
            <a:r>
              <a:rPr lang="en-US" altLang="zh-CN" sz="2000" kern="100" dirty="0">
                <a:solidFill>
                  <a:srgbClr val="000000"/>
                </a:solidFill>
                <a:effectLst/>
                <a:latin typeface="Times New Roman" panose="02020603050405020304" charset="0"/>
                <a:ea typeface="宋体" panose="02010600030101010101" pitchFamily="2" charset="-122"/>
              </a:rPr>
              <a:t>=5</a:t>
            </a:r>
            <a:r>
              <a:rPr lang="zh-CN" altLang="zh-CN" sz="2000" kern="100" dirty="0">
                <a:solidFill>
                  <a:srgbClr val="000000"/>
                </a:solidFill>
                <a:effectLst/>
                <a:latin typeface="Times New Roman" panose="02020603050405020304" charset="0"/>
                <a:ea typeface="宋体" panose="02010600030101010101" pitchFamily="2" charset="-122"/>
              </a:rPr>
              <a:t>；</a:t>
            </a:r>
            <a:r>
              <a:rPr lang="en-US" altLang="zh-CN" sz="2000" kern="100" dirty="0">
                <a:solidFill>
                  <a:srgbClr val="000000"/>
                </a:solidFill>
                <a:effectLst/>
                <a:latin typeface="Times New Roman" panose="02020603050405020304" charset="0"/>
                <a:ea typeface="宋体" panose="02010600030101010101" pitchFamily="2" charset="-122"/>
              </a:rPr>
              <a:t>s</a:t>
            </a:r>
            <a:r>
              <a:rPr lang="en-US" altLang="zh-CN" sz="2000" kern="100" baseline="-25000" dirty="0">
                <a:solidFill>
                  <a:srgbClr val="000000"/>
                </a:solidFill>
                <a:effectLst/>
                <a:latin typeface="Times New Roman" panose="02020603050405020304" charset="0"/>
                <a:ea typeface="宋体" panose="02010600030101010101" pitchFamily="2" charset="-122"/>
              </a:rPr>
              <a:t>3</a:t>
            </a:r>
            <a:r>
              <a:rPr lang="en-US" altLang="zh-CN" sz="2000" kern="100" dirty="0">
                <a:solidFill>
                  <a:srgbClr val="000000"/>
                </a:solidFill>
                <a:effectLst/>
                <a:latin typeface="Times New Roman" panose="02020603050405020304" charset="0"/>
                <a:ea typeface="宋体" panose="02010600030101010101" pitchFamily="2" charset="-122"/>
              </a:rPr>
              <a:t>=6</a:t>
            </a:r>
            <a:r>
              <a:rPr lang="zh-CN" altLang="zh-CN" sz="2000" kern="100" dirty="0">
                <a:solidFill>
                  <a:srgbClr val="000000"/>
                </a:solidFill>
                <a:effectLst/>
                <a:latin typeface="Times New Roman" panose="02020603050405020304" charset="0"/>
                <a:ea typeface="宋体" panose="02010600030101010101" pitchFamily="2" charset="-122"/>
              </a:rPr>
              <a:t>，</a:t>
            </a:r>
            <a:r>
              <a:rPr lang="en-US" altLang="zh-CN" sz="2000" kern="100" dirty="0">
                <a:solidFill>
                  <a:srgbClr val="000000"/>
                </a:solidFill>
                <a:effectLst/>
                <a:latin typeface="Times New Roman" panose="02020603050405020304" charset="0"/>
                <a:ea typeface="宋体" panose="02010600030101010101" pitchFamily="2" charset="-122"/>
              </a:rPr>
              <a:t>f</a:t>
            </a:r>
            <a:r>
              <a:rPr lang="en-US" altLang="zh-CN" sz="2000" kern="100" baseline="-25000" dirty="0">
                <a:solidFill>
                  <a:srgbClr val="000000"/>
                </a:solidFill>
                <a:effectLst/>
                <a:latin typeface="Times New Roman" panose="02020603050405020304" charset="0"/>
                <a:ea typeface="宋体" panose="02010600030101010101" pitchFamily="2" charset="-122"/>
              </a:rPr>
              <a:t>3</a:t>
            </a:r>
            <a:r>
              <a:rPr lang="en-US" altLang="zh-CN" sz="2000" kern="100" dirty="0">
                <a:solidFill>
                  <a:srgbClr val="000000"/>
                </a:solidFill>
                <a:effectLst/>
                <a:latin typeface="Times New Roman" panose="02020603050405020304" charset="0"/>
                <a:ea typeface="宋体" panose="02010600030101010101" pitchFamily="2" charset="-122"/>
              </a:rPr>
              <a:t>=10</a:t>
            </a:r>
            <a:r>
              <a:rPr lang="zh-CN" altLang="zh-CN" sz="2000" kern="100" dirty="0">
                <a:solidFill>
                  <a:srgbClr val="000000"/>
                </a:solidFill>
                <a:effectLst/>
                <a:latin typeface="Times New Roman" panose="02020603050405020304" charset="0"/>
                <a:ea typeface="宋体" panose="02010600030101010101" pitchFamily="2" charset="-122"/>
              </a:rPr>
              <a:t>，如图</a:t>
            </a:r>
            <a:r>
              <a:rPr lang="en-US" altLang="zh-CN" sz="2000" kern="100" dirty="0">
                <a:solidFill>
                  <a:srgbClr val="000000"/>
                </a:solidFill>
                <a:effectLst/>
                <a:latin typeface="Times New Roman" panose="02020603050405020304" charset="0"/>
                <a:ea typeface="宋体" panose="02010600030101010101" pitchFamily="2" charset="-122"/>
              </a:rPr>
              <a:t>5.2</a:t>
            </a:r>
            <a:r>
              <a:rPr lang="zh-CN" altLang="zh-CN" sz="2000" kern="100" dirty="0">
                <a:solidFill>
                  <a:srgbClr val="000000"/>
                </a:solidFill>
                <a:effectLst/>
                <a:latin typeface="Times New Roman" panose="02020603050405020304" charset="0"/>
                <a:ea typeface="宋体" panose="02010600030101010101" pitchFamily="2" charset="-122"/>
              </a:rPr>
              <a:t>所示。</a:t>
            </a:r>
            <a:endParaRPr lang="zh-CN" altLang="zh-CN" sz="2800" kern="100" dirty="0">
              <a:effectLst/>
              <a:latin typeface="Times New Roman" panose="02020603050405020304" charset="0"/>
              <a:ea typeface="宋体" panose="02010600030101010101" pitchFamily="2" charset="-122"/>
            </a:endParaRPr>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281661" y="3117937"/>
            <a:ext cx="3628677" cy="1373013"/>
          </a:xfrm>
          <a:prstGeom prst="rect">
            <a:avLst/>
          </a:prstGeom>
          <a:noFill/>
        </p:spPr>
      </p:pic>
      <p:sp>
        <p:nvSpPr>
          <p:cNvPr id="8" name="文本框 7"/>
          <p:cNvSpPr txBox="1"/>
          <p:nvPr/>
        </p:nvSpPr>
        <p:spPr>
          <a:xfrm>
            <a:off x="2047697" y="4515222"/>
            <a:ext cx="8136904" cy="1398905"/>
          </a:xfrm>
          <a:prstGeom prst="rect">
            <a:avLst/>
          </a:prstGeom>
          <a:noFill/>
        </p:spPr>
        <p:txBody>
          <a:bodyPr wrap="square">
            <a:spAutoFit/>
          </a:bodyPr>
          <a:lstStyle/>
          <a:p>
            <a:pPr indent="266700" algn="ctr">
              <a:lnSpc>
                <a:spcPct val="125000"/>
              </a:lnSpc>
            </a:pPr>
            <a:r>
              <a:rPr lang="zh-CN" altLang="zh-CN" sz="2000" kern="100" dirty="0">
                <a:effectLst/>
                <a:latin typeface="Times New Roman" panose="02020603050405020304" charset="0"/>
                <a:ea typeface="宋体" panose="02010600030101010101" pitchFamily="2" charset="-122"/>
              </a:rPr>
              <a:t>图</a:t>
            </a:r>
            <a:r>
              <a:rPr lang="en-US" altLang="zh-CN" sz="2000" kern="100" dirty="0">
                <a:effectLst/>
                <a:latin typeface="Times New Roman" panose="02020603050405020304" charset="0"/>
                <a:ea typeface="宋体" panose="02010600030101010101" pitchFamily="2" charset="-122"/>
              </a:rPr>
              <a:t>5.2</a:t>
            </a:r>
            <a:r>
              <a:rPr lang="zh-CN" altLang="zh-CN" sz="2000" kern="100" dirty="0">
                <a:effectLst/>
                <a:latin typeface="Times New Roman" panose="02020603050405020304" charset="0"/>
                <a:ea typeface="宋体" panose="02010600030101010101" pitchFamily="2" charset="-122"/>
              </a:rPr>
              <a:t>活动占用时间</a:t>
            </a:r>
            <a:endParaRPr lang="en-US" altLang="zh-CN" sz="2000" kern="100" dirty="0">
              <a:effectLst/>
              <a:latin typeface="Times New Roman" panose="02020603050405020304" charset="0"/>
              <a:ea typeface="宋体" panose="02010600030101010101" pitchFamily="2" charset="-122"/>
            </a:endParaRPr>
          </a:p>
          <a:p>
            <a:pPr indent="266700" algn="ctr">
              <a:lnSpc>
                <a:spcPct val="125000"/>
              </a:lnSpc>
            </a:pPr>
            <a:endParaRPr lang="zh-CN" altLang="zh-CN" sz="2800" kern="100" dirty="0">
              <a:effectLst/>
              <a:latin typeface="Times New Roman" panose="02020603050405020304" charset="0"/>
              <a:ea typeface="宋体" panose="02010600030101010101" pitchFamily="2" charset="-122"/>
            </a:endParaRPr>
          </a:p>
          <a:p>
            <a:pPr indent="266700" algn="just">
              <a:lnSpc>
                <a:spcPct val="125000"/>
              </a:lnSpc>
            </a:pPr>
            <a:r>
              <a:rPr lang="zh-CN" altLang="zh-CN" sz="2000" kern="100" dirty="0">
                <a:effectLst/>
                <a:latin typeface="Times New Roman" panose="02020603050405020304" charset="0"/>
                <a:ea typeface="宋体" panose="02010600030101010101" pitchFamily="2" charset="-122"/>
              </a:rPr>
              <a:t>由图</a:t>
            </a:r>
            <a:r>
              <a:rPr lang="en-US" altLang="zh-CN" sz="2000" kern="100" dirty="0">
                <a:effectLst/>
                <a:latin typeface="Times New Roman" panose="02020603050405020304" charset="0"/>
                <a:ea typeface="宋体" panose="02010600030101010101" pitchFamily="2" charset="-122"/>
              </a:rPr>
              <a:t>5.2</a:t>
            </a:r>
            <a:r>
              <a:rPr lang="zh-CN" altLang="zh-CN" sz="2000" kern="100" dirty="0">
                <a:effectLst/>
                <a:latin typeface="Times New Roman" panose="02020603050405020304" charset="0"/>
                <a:ea typeface="宋体" panose="02010600030101010101" pitchFamily="2" charset="-122"/>
              </a:rPr>
              <a:t>可知，该策略只能安排</a:t>
            </a:r>
            <a:r>
              <a:rPr lang="en-US" altLang="zh-CN" sz="2000" kern="100" dirty="0">
                <a:effectLst/>
                <a:latin typeface="Times New Roman" panose="02020603050405020304" charset="0"/>
                <a:ea typeface="宋体" panose="02010600030101010101" pitchFamily="2" charset="-122"/>
              </a:rPr>
              <a:t>1</a:t>
            </a:r>
            <a:r>
              <a:rPr lang="zh-CN" altLang="zh-CN" sz="2000" kern="100" dirty="0">
                <a:effectLst/>
                <a:latin typeface="Times New Roman" panose="02020603050405020304" charset="0"/>
                <a:ea typeface="宋体" panose="02010600030101010101" pitchFamily="2" charset="-122"/>
              </a:rPr>
              <a:t>个活动（活动</a:t>
            </a:r>
            <a:r>
              <a:rPr lang="en-US" altLang="zh-CN" sz="2000" kern="100" dirty="0">
                <a:effectLst/>
                <a:latin typeface="Times New Roman" panose="02020603050405020304" charset="0"/>
                <a:ea typeface="宋体" panose="02010600030101010101" pitchFamily="2" charset="-122"/>
              </a:rPr>
              <a:t>1</a:t>
            </a:r>
            <a:r>
              <a:rPr lang="zh-CN" altLang="zh-CN" sz="2000" kern="100" dirty="0">
                <a:effectLst/>
                <a:latin typeface="Times New Roman" panose="02020603050405020304" charset="0"/>
                <a:ea typeface="宋体" panose="02010600030101010101" pitchFamily="2" charset="-122"/>
              </a:rPr>
              <a:t>），无法求得最优解。</a:t>
            </a:r>
            <a:endParaRPr lang="zh-CN" altLang="zh-CN" sz="2800" kern="100" dirty="0">
              <a:effectLst/>
              <a:latin typeface="Times New Roman" panose="02020603050405020304" charset="0"/>
              <a:ea typeface="宋体" panose="02010600030101010101" pitchFamily="2"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991544" y="404664"/>
            <a:ext cx="8064896" cy="2399665"/>
          </a:xfrm>
          <a:prstGeom prst="rect">
            <a:avLst/>
          </a:prstGeom>
          <a:noFill/>
        </p:spPr>
        <p:txBody>
          <a:bodyPr wrap="square">
            <a:spAutoFit/>
          </a:bodyPr>
          <a:lstStyle/>
          <a:p>
            <a:pPr indent="266700" algn="just">
              <a:lnSpc>
                <a:spcPct val="125000"/>
              </a:lnSpc>
            </a:pPr>
            <a:r>
              <a:rPr lang="en-US" altLang="zh-CN" sz="2000" kern="100" dirty="0">
                <a:effectLst/>
                <a:latin typeface="Times New Roman" panose="02020603050405020304" charset="0"/>
                <a:ea typeface="宋体" panose="02010600030101010101" pitchFamily="2" charset="-122"/>
              </a:rPr>
              <a:t>(2) </a:t>
            </a:r>
            <a:r>
              <a:rPr lang="zh-CN" altLang="zh-CN" sz="2000" kern="100" dirty="0">
                <a:effectLst/>
                <a:latin typeface="Times New Roman" panose="02020603050405020304" charset="0"/>
                <a:ea typeface="宋体" panose="02010600030101010101" pitchFamily="2" charset="-122"/>
              </a:rPr>
              <a:t>占用时间少的优先</a:t>
            </a:r>
            <a:endParaRPr lang="zh-CN" altLang="zh-CN" sz="2800" kern="100" dirty="0">
              <a:effectLst/>
              <a:latin typeface="Times New Roman" panose="02020603050405020304" charset="0"/>
              <a:ea typeface="宋体" panose="02010600030101010101" pitchFamily="2" charset="-122"/>
            </a:endParaRPr>
          </a:p>
          <a:p>
            <a:pPr indent="266700" algn="just">
              <a:lnSpc>
                <a:spcPct val="125000"/>
              </a:lnSpc>
            </a:pPr>
            <a:r>
              <a:rPr lang="zh-CN" altLang="zh-CN" sz="2000" kern="100" dirty="0">
                <a:effectLst/>
                <a:latin typeface="Times New Roman" panose="02020603050405020304" charset="0"/>
                <a:ea typeface="宋体" panose="02010600030101010101" pitchFamily="2" charset="-122"/>
              </a:rPr>
              <a:t>首先将各活动按照占用时间非递减排序，使</a:t>
            </a:r>
            <a:r>
              <a:rPr lang="en-US" altLang="zh-CN" sz="2000" kern="100" dirty="0">
                <a:effectLst/>
                <a:latin typeface="Times New Roman" panose="02020603050405020304" charset="0"/>
                <a:ea typeface="宋体" panose="02010600030101010101" pitchFamily="2" charset="-122"/>
              </a:rPr>
              <a:t>f</a:t>
            </a:r>
            <a:r>
              <a:rPr lang="en-US" altLang="zh-CN" sz="2000" kern="100" baseline="-25000" dirty="0">
                <a:effectLst/>
                <a:latin typeface="Times New Roman" panose="02020603050405020304" charset="0"/>
                <a:ea typeface="宋体" panose="02010600030101010101" pitchFamily="2" charset="-122"/>
              </a:rPr>
              <a:t>1</a:t>
            </a:r>
            <a:r>
              <a:rPr lang="zh-CN" altLang="zh-CN" sz="2000" kern="100" dirty="0">
                <a:effectLst/>
                <a:latin typeface="Times New Roman" panose="02020603050405020304" charset="0"/>
                <a:ea typeface="宋体" panose="02010600030101010101" pitchFamily="2" charset="-122"/>
              </a:rPr>
              <a:t>－</a:t>
            </a:r>
            <a:r>
              <a:rPr lang="en-US" altLang="zh-CN" sz="2000" kern="100" dirty="0">
                <a:effectLst/>
                <a:latin typeface="Times New Roman" panose="02020603050405020304" charset="0"/>
                <a:ea typeface="宋体" panose="02010600030101010101" pitchFamily="2" charset="-122"/>
              </a:rPr>
              <a:t>s</a:t>
            </a:r>
            <a:r>
              <a:rPr lang="en-US" altLang="zh-CN" sz="2000" kern="100" baseline="-25000" dirty="0">
                <a:effectLst/>
                <a:latin typeface="Times New Roman" panose="02020603050405020304" charset="0"/>
                <a:ea typeface="宋体" panose="02010600030101010101" pitchFamily="2" charset="-122"/>
              </a:rPr>
              <a:t>1</a:t>
            </a:r>
            <a:r>
              <a:rPr lang="en-US" altLang="zh-CN" sz="2000" kern="100" dirty="0">
                <a:effectLst/>
                <a:latin typeface="Times New Roman" panose="02020603050405020304" charset="0"/>
                <a:ea typeface="宋体" panose="02010600030101010101" pitchFamily="2" charset="-122"/>
              </a:rPr>
              <a:t>≤ f</a:t>
            </a:r>
            <a:r>
              <a:rPr lang="en-US" altLang="zh-CN" sz="2000" kern="100" baseline="-25000" dirty="0">
                <a:effectLst/>
                <a:latin typeface="Times New Roman" panose="02020603050405020304" charset="0"/>
                <a:ea typeface="宋体" panose="02010600030101010101" pitchFamily="2" charset="-122"/>
              </a:rPr>
              <a:t>2</a:t>
            </a:r>
            <a:r>
              <a:rPr lang="zh-CN" altLang="zh-CN" sz="2000" kern="100" dirty="0">
                <a:effectLst/>
                <a:latin typeface="Times New Roman" panose="02020603050405020304" charset="0"/>
                <a:ea typeface="宋体" panose="02010600030101010101" pitchFamily="2" charset="-122"/>
              </a:rPr>
              <a:t>－</a:t>
            </a:r>
            <a:r>
              <a:rPr lang="en-US" altLang="zh-CN" sz="2000" kern="100" dirty="0">
                <a:effectLst/>
                <a:latin typeface="Times New Roman" panose="02020603050405020304" charset="0"/>
                <a:ea typeface="宋体" panose="02010600030101010101" pitchFamily="2" charset="-122"/>
              </a:rPr>
              <a:t>s</a:t>
            </a:r>
            <a:r>
              <a:rPr lang="en-US" altLang="zh-CN" sz="2000" kern="100" baseline="-25000" dirty="0">
                <a:effectLst/>
                <a:latin typeface="Times New Roman" panose="02020603050405020304" charset="0"/>
                <a:ea typeface="宋体" panose="02010600030101010101" pitchFamily="2" charset="-122"/>
              </a:rPr>
              <a:t>2</a:t>
            </a:r>
            <a:r>
              <a:rPr lang="en-US" altLang="zh-CN" sz="2000" kern="100" dirty="0">
                <a:effectLst/>
                <a:latin typeface="Times New Roman" panose="02020603050405020304" charset="0"/>
                <a:ea typeface="宋体" panose="02010600030101010101" pitchFamily="2" charset="-122"/>
              </a:rPr>
              <a:t>≤…≤</a:t>
            </a:r>
            <a:r>
              <a:rPr lang="en-US" altLang="zh-CN" sz="2000" kern="100" dirty="0" err="1">
                <a:effectLst/>
                <a:latin typeface="Times New Roman" panose="02020603050405020304" charset="0"/>
                <a:ea typeface="宋体" panose="02010600030101010101" pitchFamily="2" charset="-122"/>
              </a:rPr>
              <a:t>f</a:t>
            </a:r>
            <a:r>
              <a:rPr lang="en-US" altLang="zh-CN" sz="2000" kern="100" baseline="-25000" dirty="0" err="1">
                <a:effectLst/>
                <a:latin typeface="Times New Roman" panose="02020603050405020304" charset="0"/>
                <a:ea typeface="宋体" panose="02010600030101010101" pitchFamily="2" charset="-122"/>
              </a:rPr>
              <a:t>n</a:t>
            </a:r>
            <a:r>
              <a:rPr lang="zh-CN" altLang="zh-CN" sz="2000" kern="100" dirty="0">
                <a:effectLst/>
                <a:latin typeface="Times New Roman" panose="02020603050405020304" charset="0"/>
                <a:ea typeface="宋体" panose="02010600030101010101" pitchFamily="2" charset="-122"/>
              </a:rPr>
              <a:t>－</a:t>
            </a:r>
            <a:r>
              <a:rPr lang="en-US" altLang="zh-CN" sz="2000" kern="100" dirty="0" err="1">
                <a:effectLst/>
                <a:latin typeface="Times New Roman" panose="02020603050405020304" charset="0"/>
                <a:ea typeface="宋体" panose="02010600030101010101" pitchFamily="2" charset="-122"/>
              </a:rPr>
              <a:t>s</a:t>
            </a:r>
            <a:r>
              <a:rPr lang="en-US" altLang="zh-CN" sz="2000" kern="100" baseline="-25000" dirty="0" err="1">
                <a:effectLst/>
                <a:latin typeface="Times New Roman" panose="02020603050405020304" charset="0"/>
                <a:ea typeface="宋体" panose="02010600030101010101" pitchFamily="2" charset="-122"/>
              </a:rPr>
              <a:t>n</a:t>
            </a:r>
            <a:r>
              <a:rPr lang="zh-CN" altLang="zh-CN" sz="2000" kern="100" dirty="0">
                <a:effectLst/>
                <a:latin typeface="Times New Roman" panose="02020603050405020304" charset="0"/>
                <a:ea typeface="宋体" panose="02010600030101010101" pitchFamily="2" charset="-122"/>
              </a:rPr>
              <a:t>，然后从前向后开始，依次选择不相容的活动，也就是占用时间少的活动先安排。</a:t>
            </a:r>
            <a:endParaRPr lang="zh-CN" altLang="zh-CN" sz="2800" kern="100" dirty="0">
              <a:effectLst/>
              <a:latin typeface="Times New Roman" panose="02020603050405020304" charset="0"/>
              <a:ea typeface="宋体" panose="02010600030101010101" pitchFamily="2" charset="-122"/>
            </a:endParaRPr>
          </a:p>
          <a:p>
            <a:pPr indent="266700" algn="just">
              <a:lnSpc>
                <a:spcPct val="125000"/>
              </a:lnSpc>
            </a:pPr>
            <a:r>
              <a:rPr lang="zh-CN" altLang="zh-CN" sz="2000" kern="100" dirty="0">
                <a:effectLst/>
                <a:latin typeface="Times New Roman" panose="02020603050405020304" charset="0"/>
                <a:ea typeface="宋体" panose="02010600030101010101" pitchFamily="2" charset="-122"/>
              </a:rPr>
              <a:t>假设有</a:t>
            </a:r>
            <a:r>
              <a:rPr lang="en-US" altLang="zh-CN" sz="2000" kern="100" dirty="0">
                <a:effectLst/>
                <a:latin typeface="Times New Roman" panose="02020603050405020304" charset="0"/>
                <a:ea typeface="宋体" panose="02010600030101010101" pitchFamily="2" charset="-122"/>
              </a:rPr>
              <a:t>3</a:t>
            </a:r>
            <a:r>
              <a:rPr lang="zh-CN" altLang="zh-CN" sz="2000" kern="100" dirty="0">
                <a:effectLst/>
                <a:latin typeface="Times New Roman" panose="02020603050405020304" charset="0"/>
                <a:ea typeface="宋体" panose="02010600030101010101" pitchFamily="2" charset="-122"/>
              </a:rPr>
              <a:t>个活动，</a:t>
            </a:r>
            <a:r>
              <a:rPr lang="en-US" altLang="zh-CN" sz="2000" kern="100" dirty="0">
                <a:effectLst/>
                <a:latin typeface="Times New Roman" panose="02020603050405020304" charset="0"/>
                <a:ea typeface="宋体" panose="02010600030101010101" pitchFamily="2" charset="-122"/>
              </a:rPr>
              <a:t>E ={1,2,3}</a:t>
            </a:r>
            <a:r>
              <a:rPr lang="zh-CN" altLang="zh-CN" sz="2000" kern="100" dirty="0">
                <a:effectLst/>
                <a:latin typeface="Times New Roman" panose="02020603050405020304" charset="0"/>
                <a:ea typeface="宋体" panose="02010600030101010101" pitchFamily="2" charset="-122"/>
              </a:rPr>
              <a:t>，各活动的开始时间和结束时间为：</a:t>
            </a:r>
            <a:r>
              <a:rPr lang="en-US" altLang="zh-CN" sz="2000" kern="100" dirty="0">
                <a:effectLst/>
                <a:latin typeface="Times New Roman" panose="02020603050405020304" charset="0"/>
                <a:ea typeface="宋体" panose="02010600030101010101" pitchFamily="2" charset="-122"/>
              </a:rPr>
              <a:t>s</a:t>
            </a:r>
            <a:r>
              <a:rPr lang="en-US" altLang="zh-CN" sz="2000" kern="100" baseline="-25000" dirty="0">
                <a:effectLst/>
                <a:latin typeface="Times New Roman" panose="02020603050405020304" charset="0"/>
                <a:ea typeface="宋体" panose="02010600030101010101" pitchFamily="2" charset="-122"/>
              </a:rPr>
              <a:t>1</a:t>
            </a:r>
            <a:r>
              <a:rPr lang="en-US" altLang="zh-CN" sz="2000" kern="100" dirty="0">
                <a:effectLst/>
                <a:latin typeface="Times New Roman" panose="02020603050405020304" charset="0"/>
                <a:ea typeface="宋体" panose="02010600030101010101" pitchFamily="2" charset="-122"/>
              </a:rPr>
              <a:t>=0</a:t>
            </a:r>
            <a:r>
              <a:rPr lang="zh-CN" altLang="zh-CN" sz="2000" kern="100" dirty="0">
                <a:effectLst/>
                <a:latin typeface="Times New Roman" panose="02020603050405020304" charset="0"/>
                <a:ea typeface="宋体" panose="02010600030101010101" pitchFamily="2" charset="-122"/>
              </a:rPr>
              <a:t>，</a:t>
            </a:r>
            <a:r>
              <a:rPr lang="en-US" altLang="zh-CN" sz="2000" kern="100" dirty="0">
                <a:effectLst/>
                <a:latin typeface="Times New Roman" panose="02020603050405020304" charset="0"/>
                <a:ea typeface="宋体" panose="02010600030101010101" pitchFamily="2" charset="-122"/>
              </a:rPr>
              <a:t>f</a:t>
            </a:r>
            <a:r>
              <a:rPr lang="en-US" altLang="zh-CN" sz="2000" kern="100" baseline="-25000" dirty="0">
                <a:effectLst/>
                <a:latin typeface="Times New Roman" panose="02020603050405020304" charset="0"/>
                <a:ea typeface="宋体" panose="02010600030101010101" pitchFamily="2" charset="-122"/>
              </a:rPr>
              <a:t>1</a:t>
            </a:r>
            <a:r>
              <a:rPr lang="en-US" altLang="zh-CN" sz="2000" kern="100" dirty="0">
                <a:effectLst/>
                <a:latin typeface="Times New Roman" panose="02020603050405020304" charset="0"/>
                <a:ea typeface="宋体" panose="02010600030101010101" pitchFamily="2" charset="-122"/>
              </a:rPr>
              <a:t>=6</a:t>
            </a:r>
            <a:r>
              <a:rPr lang="zh-CN" altLang="zh-CN" sz="2000" kern="100" dirty="0">
                <a:effectLst/>
                <a:latin typeface="Times New Roman" panose="02020603050405020304" charset="0"/>
                <a:ea typeface="宋体" panose="02010600030101010101" pitchFamily="2" charset="-122"/>
              </a:rPr>
              <a:t>；</a:t>
            </a:r>
            <a:r>
              <a:rPr lang="en-US" altLang="zh-CN" sz="2000" kern="100" dirty="0">
                <a:effectLst/>
                <a:latin typeface="Times New Roman" panose="02020603050405020304" charset="0"/>
                <a:ea typeface="宋体" panose="02010600030101010101" pitchFamily="2" charset="-122"/>
              </a:rPr>
              <a:t>s</a:t>
            </a:r>
            <a:r>
              <a:rPr lang="en-US" altLang="zh-CN" sz="2000" kern="100" baseline="-25000" dirty="0">
                <a:effectLst/>
                <a:latin typeface="Times New Roman" panose="02020603050405020304" charset="0"/>
                <a:ea typeface="宋体" panose="02010600030101010101" pitchFamily="2" charset="-122"/>
              </a:rPr>
              <a:t>2</a:t>
            </a:r>
            <a:r>
              <a:rPr lang="en-US" altLang="zh-CN" sz="2000" kern="100" dirty="0">
                <a:effectLst/>
                <a:latin typeface="Times New Roman" panose="02020603050405020304" charset="0"/>
                <a:ea typeface="宋体" panose="02010600030101010101" pitchFamily="2" charset="-122"/>
              </a:rPr>
              <a:t>=5</a:t>
            </a:r>
            <a:r>
              <a:rPr lang="zh-CN" altLang="zh-CN" sz="2000" kern="100" dirty="0">
                <a:effectLst/>
                <a:latin typeface="Times New Roman" panose="02020603050405020304" charset="0"/>
                <a:ea typeface="宋体" panose="02010600030101010101" pitchFamily="2" charset="-122"/>
              </a:rPr>
              <a:t>，</a:t>
            </a:r>
            <a:r>
              <a:rPr lang="en-US" altLang="zh-CN" sz="2000" kern="100" dirty="0">
                <a:effectLst/>
                <a:latin typeface="Times New Roman" panose="02020603050405020304" charset="0"/>
                <a:ea typeface="宋体" panose="02010600030101010101" pitchFamily="2" charset="-122"/>
              </a:rPr>
              <a:t>f</a:t>
            </a:r>
            <a:r>
              <a:rPr lang="en-US" altLang="zh-CN" sz="2000" kern="100" baseline="-25000" dirty="0">
                <a:effectLst/>
                <a:latin typeface="Times New Roman" panose="02020603050405020304" charset="0"/>
                <a:ea typeface="宋体" panose="02010600030101010101" pitchFamily="2" charset="-122"/>
              </a:rPr>
              <a:t>2</a:t>
            </a:r>
            <a:r>
              <a:rPr lang="en-US" altLang="zh-CN" sz="2000" kern="100" dirty="0">
                <a:effectLst/>
                <a:latin typeface="Times New Roman" panose="02020603050405020304" charset="0"/>
                <a:ea typeface="宋体" panose="02010600030101010101" pitchFamily="2" charset="-122"/>
              </a:rPr>
              <a:t>=8</a:t>
            </a:r>
            <a:r>
              <a:rPr lang="zh-CN" altLang="zh-CN" sz="2000" kern="100" dirty="0">
                <a:effectLst/>
                <a:latin typeface="Times New Roman" panose="02020603050405020304" charset="0"/>
                <a:ea typeface="宋体" panose="02010600030101010101" pitchFamily="2" charset="-122"/>
              </a:rPr>
              <a:t>；</a:t>
            </a:r>
            <a:r>
              <a:rPr lang="en-US" altLang="zh-CN" sz="2000" kern="100" dirty="0">
                <a:effectLst/>
                <a:latin typeface="Times New Roman" panose="02020603050405020304" charset="0"/>
                <a:ea typeface="宋体" panose="02010600030101010101" pitchFamily="2" charset="-122"/>
              </a:rPr>
              <a:t>s</a:t>
            </a:r>
            <a:r>
              <a:rPr lang="en-US" altLang="zh-CN" sz="2000" kern="100" baseline="-25000" dirty="0">
                <a:effectLst/>
                <a:latin typeface="Times New Roman" panose="02020603050405020304" charset="0"/>
                <a:ea typeface="宋体" panose="02010600030101010101" pitchFamily="2" charset="-122"/>
              </a:rPr>
              <a:t>3</a:t>
            </a:r>
            <a:r>
              <a:rPr lang="en-US" altLang="zh-CN" sz="2000" kern="100" dirty="0">
                <a:effectLst/>
                <a:latin typeface="Times New Roman" panose="02020603050405020304" charset="0"/>
                <a:ea typeface="宋体" panose="02010600030101010101" pitchFamily="2" charset="-122"/>
              </a:rPr>
              <a:t>=6</a:t>
            </a:r>
            <a:r>
              <a:rPr lang="zh-CN" altLang="zh-CN" sz="2000" kern="100" dirty="0">
                <a:effectLst/>
                <a:latin typeface="Times New Roman" panose="02020603050405020304" charset="0"/>
                <a:ea typeface="宋体" panose="02010600030101010101" pitchFamily="2" charset="-122"/>
              </a:rPr>
              <a:t>，</a:t>
            </a:r>
            <a:r>
              <a:rPr lang="en-US" altLang="zh-CN" sz="2000" kern="100" dirty="0">
                <a:effectLst/>
                <a:latin typeface="Times New Roman" panose="02020603050405020304" charset="0"/>
                <a:ea typeface="宋体" panose="02010600030101010101" pitchFamily="2" charset="-122"/>
              </a:rPr>
              <a:t>f</a:t>
            </a:r>
            <a:r>
              <a:rPr lang="en-US" altLang="zh-CN" sz="2000" kern="100" baseline="-25000" dirty="0">
                <a:effectLst/>
                <a:latin typeface="Times New Roman" panose="02020603050405020304" charset="0"/>
                <a:ea typeface="宋体" panose="02010600030101010101" pitchFamily="2" charset="-122"/>
              </a:rPr>
              <a:t>3</a:t>
            </a:r>
            <a:r>
              <a:rPr lang="en-US" altLang="zh-CN" sz="2000" kern="100" dirty="0">
                <a:effectLst/>
                <a:latin typeface="Times New Roman" panose="02020603050405020304" charset="0"/>
                <a:ea typeface="宋体" panose="02010600030101010101" pitchFamily="2" charset="-122"/>
              </a:rPr>
              <a:t>=10</a:t>
            </a:r>
            <a:r>
              <a:rPr lang="zh-CN" altLang="zh-CN" sz="2000" kern="100" dirty="0">
                <a:effectLst/>
                <a:latin typeface="Times New Roman" panose="02020603050405020304" charset="0"/>
                <a:ea typeface="宋体" panose="02010600030101010101" pitchFamily="2" charset="-122"/>
              </a:rPr>
              <a:t>，如图</a:t>
            </a:r>
            <a:r>
              <a:rPr lang="en-US" altLang="zh-CN" sz="2000" kern="100" dirty="0">
                <a:effectLst/>
                <a:latin typeface="Times New Roman" panose="02020603050405020304" charset="0"/>
                <a:ea typeface="宋体" panose="02010600030101010101" pitchFamily="2" charset="-122"/>
              </a:rPr>
              <a:t>5.3</a:t>
            </a:r>
            <a:r>
              <a:rPr lang="zh-CN" altLang="zh-CN" sz="2000" kern="100" dirty="0">
                <a:effectLst/>
                <a:latin typeface="Times New Roman" panose="02020603050405020304" charset="0"/>
                <a:ea typeface="宋体" panose="02010600030101010101" pitchFamily="2" charset="-122"/>
              </a:rPr>
              <a:t>所示。</a:t>
            </a:r>
            <a:endParaRPr lang="zh-CN" altLang="zh-CN" sz="2800" kern="100" dirty="0">
              <a:effectLst/>
              <a:latin typeface="Times New Roman" panose="02020603050405020304" charset="0"/>
              <a:ea typeface="宋体" panose="02010600030101010101" pitchFamily="2" charset="-122"/>
            </a:endParaRPr>
          </a:p>
        </p:txBody>
      </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353812" y="2766144"/>
            <a:ext cx="3484375" cy="1658923"/>
          </a:xfrm>
          <a:prstGeom prst="rect">
            <a:avLst/>
          </a:prstGeom>
          <a:noFill/>
        </p:spPr>
      </p:pic>
      <p:sp>
        <p:nvSpPr>
          <p:cNvPr id="10" name="文本框 9"/>
          <p:cNvSpPr txBox="1"/>
          <p:nvPr/>
        </p:nvSpPr>
        <p:spPr>
          <a:xfrm>
            <a:off x="1991544" y="4579717"/>
            <a:ext cx="8136904" cy="1398905"/>
          </a:xfrm>
          <a:prstGeom prst="rect">
            <a:avLst/>
          </a:prstGeom>
          <a:noFill/>
        </p:spPr>
        <p:txBody>
          <a:bodyPr wrap="square">
            <a:spAutoFit/>
          </a:bodyPr>
          <a:lstStyle/>
          <a:p>
            <a:pPr indent="266700" algn="ctr">
              <a:lnSpc>
                <a:spcPct val="125000"/>
              </a:lnSpc>
            </a:pPr>
            <a:r>
              <a:rPr lang="zh-CN" altLang="zh-CN" sz="2000" kern="100" dirty="0">
                <a:effectLst/>
                <a:latin typeface="Times New Roman" panose="02020603050405020304" charset="0"/>
                <a:ea typeface="宋体" panose="02010600030101010101" pitchFamily="2" charset="-122"/>
              </a:rPr>
              <a:t>图</a:t>
            </a:r>
            <a:r>
              <a:rPr lang="en-US" altLang="zh-CN" sz="2000" kern="100" dirty="0">
                <a:effectLst/>
                <a:latin typeface="Times New Roman" panose="02020603050405020304" charset="0"/>
                <a:ea typeface="宋体" panose="02010600030101010101" pitchFamily="2" charset="-122"/>
              </a:rPr>
              <a:t>5.3</a:t>
            </a:r>
            <a:r>
              <a:rPr lang="zh-CN" altLang="zh-CN" sz="2000" kern="100" dirty="0">
                <a:effectLst/>
                <a:latin typeface="Times New Roman" panose="02020603050405020304" charset="0"/>
                <a:ea typeface="宋体" panose="02010600030101010101" pitchFamily="2" charset="-122"/>
              </a:rPr>
              <a:t>活动占用时间</a:t>
            </a:r>
            <a:endParaRPr lang="en-US" altLang="zh-CN" sz="2000" kern="100" dirty="0">
              <a:effectLst/>
              <a:latin typeface="Times New Roman" panose="02020603050405020304" charset="0"/>
              <a:ea typeface="宋体" panose="02010600030101010101" pitchFamily="2" charset="-122"/>
            </a:endParaRPr>
          </a:p>
          <a:p>
            <a:pPr indent="266700" algn="ctr">
              <a:lnSpc>
                <a:spcPct val="125000"/>
              </a:lnSpc>
            </a:pPr>
            <a:endParaRPr lang="zh-CN" altLang="zh-CN" sz="2800" kern="100" dirty="0">
              <a:effectLst/>
              <a:latin typeface="Times New Roman" panose="02020603050405020304" charset="0"/>
              <a:ea typeface="宋体" panose="02010600030101010101" pitchFamily="2" charset="-122"/>
            </a:endParaRPr>
          </a:p>
          <a:p>
            <a:pPr indent="266700" algn="just">
              <a:lnSpc>
                <a:spcPct val="125000"/>
              </a:lnSpc>
            </a:pPr>
            <a:r>
              <a:rPr lang="zh-CN" altLang="zh-CN" sz="2000" kern="100" dirty="0">
                <a:effectLst/>
                <a:latin typeface="Times New Roman" panose="02020603050405020304" charset="0"/>
                <a:ea typeface="宋体" panose="02010600030101010101" pitchFamily="2" charset="-122"/>
              </a:rPr>
              <a:t>由图</a:t>
            </a:r>
            <a:r>
              <a:rPr lang="en-US" altLang="zh-CN" sz="2000" kern="100" dirty="0">
                <a:effectLst/>
                <a:latin typeface="Times New Roman" panose="02020603050405020304" charset="0"/>
                <a:ea typeface="宋体" panose="02010600030101010101" pitchFamily="2" charset="-122"/>
              </a:rPr>
              <a:t>5.3</a:t>
            </a:r>
            <a:r>
              <a:rPr lang="zh-CN" altLang="zh-CN" sz="2000" kern="100" dirty="0">
                <a:effectLst/>
                <a:latin typeface="Times New Roman" panose="02020603050405020304" charset="0"/>
                <a:ea typeface="宋体" panose="02010600030101010101" pitchFamily="2" charset="-122"/>
              </a:rPr>
              <a:t>可知，该策略只能安排</a:t>
            </a:r>
            <a:r>
              <a:rPr lang="en-US" altLang="zh-CN" sz="2000" kern="100" dirty="0">
                <a:effectLst/>
                <a:latin typeface="Times New Roman" panose="02020603050405020304" charset="0"/>
                <a:ea typeface="宋体" panose="02010600030101010101" pitchFamily="2" charset="-122"/>
              </a:rPr>
              <a:t>1</a:t>
            </a:r>
            <a:r>
              <a:rPr lang="zh-CN" altLang="zh-CN" sz="2000" kern="100" dirty="0">
                <a:effectLst/>
                <a:latin typeface="Times New Roman" panose="02020603050405020304" charset="0"/>
                <a:ea typeface="宋体" panose="02010600030101010101" pitchFamily="2" charset="-122"/>
              </a:rPr>
              <a:t>个活动（活动</a:t>
            </a:r>
            <a:r>
              <a:rPr lang="en-US" altLang="zh-CN" sz="2000" kern="100" dirty="0">
                <a:effectLst/>
                <a:latin typeface="Times New Roman" panose="02020603050405020304" charset="0"/>
                <a:ea typeface="宋体" panose="02010600030101010101" pitchFamily="2" charset="-122"/>
              </a:rPr>
              <a:t>2</a:t>
            </a:r>
            <a:r>
              <a:rPr lang="zh-CN" altLang="zh-CN" sz="2000" kern="100" dirty="0">
                <a:effectLst/>
                <a:latin typeface="Times New Roman" panose="02020603050405020304" charset="0"/>
                <a:ea typeface="宋体" panose="02010600030101010101" pitchFamily="2" charset="-122"/>
              </a:rPr>
              <a:t>），无法求得最优解。</a:t>
            </a:r>
            <a:endParaRPr lang="zh-CN" altLang="zh-CN" sz="2800" kern="100" dirty="0">
              <a:effectLst/>
              <a:latin typeface="Times New Roman" panose="02020603050405020304" charset="0"/>
              <a:ea typeface="宋体" panose="02010600030101010101" pitchFamily="2"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063552" y="1496099"/>
            <a:ext cx="8352928" cy="2784475"/>
          </a:xfrm>
          <a:prstGeom prst="rect">
            <a:avLst/>
          </a:prstGeom>
          <a:noFill/>
        </p:spPr>
        <p:txBody>
          <a:bodyPr wrap="square">
            <a:spAutoFit/>
          </a:bodyPr>
          <a:lstStyle/>
          <a:p>
            <a:pPr indent="266700" algn="just">
              <a:lnSpc>
                <a:spcPct val="125000"/>
              </a:lnSpc>
            </a:pPr>
            <a:r>
              <a:rPr lang="en-US" altLang="zh-CN" sz="2000" kern="100" dirty="0">
                <a:effectLst/>
                <a:latin typeface="Times New Roman" panose="02020603050405020304" charset="0"/>
                <a:ea typeface="宋体" panose="02010600030101010101" pitchFamily="2" charset="-122"/>
              </a:rPr>
              <a:t>(3) </a:t>
            </a:r>
            <a:r>
              <a:rPr lang="zh-CN" altLang="zh-CN" sz="2000" kern="100" dirty="0">
                <a:effectLst/>
                <a:latin typeface="Times New Roman" panose="02020603050405020304" charset="0"/>
                <a:ea typeface="宋体" panose="02010600030101010101" pitchFamily="2" charset="-122"/>
              </a:rPr>
              <a:t>结束时间早的优先</a:t>
            </a:r>
            <a:endParaRPr lang="zh-CN" altLang="zh-CN" sz="2800" kern="100" dirty="0">
              <a:effectLst/>
              <a:latin typeface="Times New Roman" panose="02020603050405020304" charset="0"/>
              <a:ea typeface="宋体" panose="02010600030101010101" pitchFamily="2" charset="-122"/>
            </a:endParaRPr>
          </a:p>
          <a:p>
            <a:pPr indent="266700" algn="just">
              <a:lnSpc>
                <a:spcPct val="125000"/>
              </a:lnSpc>
            </a:pPr>
            <a:r>
              <a:rPr lang="zh-CN" altLang="zh-CN" sz="2000" kern="100" dirty="0">
                <a:effectLst/>
                <a:latin typeface="Times New Roman" panose="02020603050405020304" charset="0"/>
                <a:ea typeface="宋体" panose="02010600030101010101" pitchFamily="2" charset="-122"/>
              </a:rPr>
              <a:t>首先将各活动按结束时间非递减排序，使</a:t>
            </a:r>
            <a:r>
              <a:rPr lang="en-US" altLang="zh-CN" sz="2000" kern="100" dirty="0">
                <a:effectLst/>
                <a:latin typeface="Times New Roman" panose="02020603050405020304" charset="0"/>
                <a:ea typeface="宋体" panose="02010600030101010101" pitchFamily="2" charset="-122"/>
              </a:rPr>
              <a:t>f</a:t>
            </a:r>
            <a:r>
              <a:rPr lang="en-US" altLang="zh-CN" sz="2000" kern="100" baseline="-25000" dirty="0">
                <a:effectLst/>
                <a:latin typeface="Times New Roman" panose="02020603050405020304" charset="0"/>
                <a:ea typeface="宋体" panose="02010600030101010101" pitchFamily="2" charset="-122"/>
              </a:rPr>
              <a:t>1</a:t>
            </a:r>
            <a:r>
              <a:rPr lang="en-US" altLang="zh-CN" sz="2000" kern="100" dirty="0">
                <a:effectLst/>
                <a:latin typeface="Times New Roman" panose="02020603050405020304" charset="0"/>
                <a:ea typeface="宋体" panose="02010600030101010101" pitchFamily="2" charset="-122"/>
              </a:rPr>
              <a:t>≤f</a:t>
            </a:r>
            <a:r>
              <a:rPr lang="en-US" altLang="zh-CN" sz="2000" kern="100" baseline="-25000" dirty="0">
                <a:effectLst/>
                <a:latin typeface="Times New Roman" panose="02020603050405020304" charset="0"/>
                <a:ea typeface="宋体" panose="02010600030101010101" pitchFamily="2" charset="-122"/>
              </a:rPr>
              <a:t>2</a:t>
            </a:r>
            <a:r>
              <a:rPr lang="en-US" altLang="zh-CN" sz="2000" kern="100" dirty="0">
                <a:effectLst/>
                <a:latin typeface="Times New Roman" panose="02020603050405020304" charset="0"/>
                <a:ea typeface="宋体" panose="02010600030101010101" pitchFamily="2" charset="-122"/>
              </a:rPr>
              <a:t>≤…≤</a:t>
            </a:r>
            <a:r>
              <a:rPr lang="en-US" altLang="zh-CN" sz="2000" kern="100" dirty="0" err="1">
                <a:effectLst/>
                <a:latin typeface="Times New Roman" panose="02020603050405020304" charset="0"/>
                <a:ea typeface="宋体" panose="02010600030101010101" pitchFamily="2" charset="-122"/>
              </a:rPr>
              <a:t>f</a:t>
            </a:r>
            <a:r>
              <a:rPr lang="en-US" altLang="zh-CN" sz="2000" kern="100" baseline="-25000" dirty="0" err="1">
                <a:effectLst/>
                <a:latin typeface="Times New Roman" panose="02020603050405020304" charset="0"/>
                <a:ea typeface="宋体" panose="02010600030101010101" pitchFamily="2" charset="-122"/>
              </a:rPr>
              <a:t>n</a:t>
            </a:r>
            <a:r>
              <a:rPr lang="zh-CN" altLang="zh-CN" sz="2000" kern="100" dirty="0">
                <a:effectLst/>
                <a:latin typeface="Times New Roman" panose="02020603050405020304" charset="0"/>
                <a:ea typeface="宋体" panose="02010600030101010101" pitchFamily="2" charset="-122"/>
              </a:rPr>
              <a:t>，然后从前向后开始，依次选择不相容的活动，也就是说结束时间早的活动先安排。</a:t>
            </a:r>
            <a:endParaRPr lang="zh-CN" altLang="zh-CN" sz="2800" kern="100" dirty="0">
              <a:effectLst/>
              <a:latin typeface="Times New Roman" panose="02020603050405020304" charset="0"/>
              <a:ea typeface="宋体" panose="02010600030101010101" pitchFamily="2" charset="-122"/>
            </a:endParaRPr>
          </a:p>
          <a:p>
            <a:pPr indent="266700" algn="just">
              <a:lnSpc>
                <a:spcPct val="125000"/>
              </a:lnSpc>
            </a:pPr>
            <a:r>
              <a:rPr lang="zh-CN" altLang="zh-CN" sz="2000" kern="100" dirty="0">
                <a:effectLst/>
                <a:latin typeface="Times New Roman" panose="02020603050405020304" charset="0"/>
                <a:ea typeface="宋体" panose="02010600030101010101" pitchFamily="2" charset="-122"/>
              </a:rPr>
              <a:t>具体思路为：首先将各活动按结束时间非递减排序，然后将活动</a:t>
            </a:r>
            <a:r>
              <a:rPr lang="en-US" altLang="zh-CN" sz="2000" kern="100" dirty="0">
                <a:effectLst/>
                <a:latin typeface="Times New Roman" panose="02020603050405020304" charset="0"/>
                <a:ea typeface="宋体" panose="02010600030101010101" pitchFamily="2" charset="-122"/>
              </a:rPr>
              <a:t>1</a:t>
            </a:r>
            <a:r>
              <a:rPr lang="zh-CN" altLang="zh-CN" sz="2000" kern="100" dirty="0">
                <a:effectLst/>
                <a:latin typeface="Times New Roman" panose="02020603050405020304" charset="0"/>
                <a:ea typeface="宋体" panose="02010600030101010101" pitchFamily="2" charset="-122"/>
              </a:rPr>
              <a:t>加入解集合</a:t>
            </a:r>
            <a:r>
              <a:rPr lang="en-US" altLang="zh-CN" sz="2000" kern="100" dirty="0">
                <a:effectLst/>
                <a:latin typeface="Times New Roman" panose="02020603050405020304" charset="0"/>
                <a:ea typeface="宋体" panose="02010600030101010101" pitchFamily="2" charset="-122"/>
              </a:rPr>
              <a:t>A</a:t>
            </a:r>
            <a:r>
              <a:rPr lang="zh-CN" altLang="zh-CN" sz="2000" kern="100" dirty="0">
                <a:effectLst/>
                <a:latin typeface="Times New Roman" panose="02020603050405020304" charset="0"/>
                <a:ea typeface="宋体" panose="02010600030101010101" pitchFamily="2" charset="-122"/>
              </a:rPr>
              <a:t>，接下来选择与活动</a:t>
            </a:r>
            <a:r>
              <a:rPr lang="en-US" altLang="zh-CN" sz="2000" kern="100" dirty="0">
                <a:effectLst/>
                <a:latin typeface="Times New Roman" panose="02020603050405020304" charset="0"/>
                <a:ea typeface="宋体" panose="02010600030101010101" pitchFamily="2" charset="-122"/>
              </a:rPr>
              <a:t>1</a:t>
            </a:r>
            <a:r>
              <a:rPr lang="zh-CN" altLang="zh-CN" sz="2000" kern="100" dirty="0">
                <a:effectLst/>
                <a:latin typeface="Times New Roman" panose="02020603050405020304" charset="0"/>
                <a:ea typeface="宋体" panose="02010600030101010101" pitchFamily="2" charset="-122"/>
              </a:rPr>
              <a:t>相容的、具有最早完成时间的活动加入解集合</a:t>
            </a:r>
            <a:r>
              <a:rPr lang="en-US" altLang="zh-CN" sz="2000" kern="100" dirty="0">
                <a:effectLst/>
                <a:latin typeface="Times New Roman" panose="02020603050405020304" charset="0"/>
                <a:ea typeface="宋体" panose="02010600030101010101" pitchFamily="2" charset="-122"/>
              </a:rPr>
              <a:t>A</a:t>
            </a:r>
            <a:r>
              <a:rPr lang="zh-CN" altLang="zh-CN" sz="2000" kern="100" dirty="0">
                <a:effectLst/>
                <a:latin typeface="Times New Roman" panose="02020603050405020304" charset="0"/>
                <a:ea typeface="宋体" panose="02010600030101010101" pitchFamily="2" charset="-122"/>
              </a:rPr>
              <a:t>，最后重复上述选择过程，每次选择与</a:t>
            </a:r>
            <a:r>
              <a:rPr lang="en-US" altLang="zh-CN" sz="2000" kern="100" dirty="0">
                <a:effectLst/>
                <a:latin typeface="Times New Roman" panose="02020603050405020304" charset="0"/>
                <a:ea typeface="宋体" panose="02010600030101010101" pitchFamily="2" charset="-122"/>
              </a:rPr>
              <a:t>A</a:t>
            </a:r>
            <a:r>
              <a:rPr lang="zh-CN" altLang="zh-CN" sz="2000" kern="100" dirty="0">
                <a:effectLst/>
                <a:latin typeface="Times New Roman" panose="02020603050405020304" charset="0"/>
                <a:ea typeface="宋体" panose="02010600030101010101" pitchFamily="2" charset="-122"/>
              </a:rPr>
              <a:t>中所有活动相容的且具有最早完成时间的活动，即可获得最终结果。</a:t>
            </a:r>
            <a:endParaRPr lang="zh-CN" altLang="zh-CN" sz="2800" kern="100" dirty="0">
              <a:effectLst/>
              <a:latin typeface="Times New Roman" panose="02020603050405020304" charset="0"/>
              <a:ea typeface="宋体" panose="02010600030101010101" pitchFamily="2"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524000" y="-63431"/>
            <a:ext cx="9036496" cy="7054850"/>
          </a:xfrm>
          <a:prstGeom prst="rect">
            <a:avLst/>
          </a:prstGeom>
          <a:noFill/>
        </p:spPr>
        <p:txBody>
          <a:bodyPr wrap="square">
            <a:spAutoFit/>
          </a:bodyPr>
          <a:lstStyle/>
          <a:p>
            <a:pPr indent="266700" algn="l">
              <a:lnSpc>
                <a:spcPct val="125000"/>
              </a:lnSpc>
            </a:pPr>
            <a:r>
              <a:rPr lang="zh-CN" altLang="zh-CN" sz="2000" b="1" kern="100" dirty="0">
                <a:effectLst/>
                <a:latin typeface="Times New Roman" panose="02020603050405020304" charset="0"/>
                <a:ea typeface="宋体" panose="02010600030101010101" pitchFamily="2" charset="-122"/>
              </a:rPr>
              <a:t>活动安排问题的贪心算法代码描述如下：</a:t>
            </a:r>
            <a:endParaRPr lang="zh-CN" altLang="zh-CN" sz="2800" b="1" kern="100" dirty="0">
              <a:effectLst/>
              <a:latin typeface="Times New Roman" panose="02020603050405020304" charset="0"/>
              <a:ea typeface="宋体" panose="02010600030101010101" pitchFamily="2" charset="-122"/>
            </a:endParaRPr>
          </a:p>
          <a:p>
            <a:pPr indent="266700" algn="l">
              <a:lnSpc>
                <a:spcPct val="125000"/>
              </a:lnSpc>
            </a:pPr>
            <a:r>
              <a:rPr lang="en-US" altLang="zh-CN" sz="1800" kern="100" dirty="0">
                <a:effectLst/>
                <a:latin typeface="Times New Roman" panose="02020603050405020304" charset="0"/>
                <a:ea typeface="宋体" panose="02010600030101010101" pitchFamily="2" charset="-122"/>
              </a:rPr>
              <a:t>template&lt;class Type&gt;</a:t>
            </a:r>
            <a:endParaRPr lang="zh-CN" altLang="zh-CN" sz="2400" kern="100" dirty="0">
              <a:effectLst/>
              <a:latin typeface="Times New Roman" panose="02020603050405020304" charset="0"/>
              <a:ea typeface="宋体" panose="02010600030101010101" pitchFamily="2" charset="-122"/>
            </a:endParaRPr>
          </a:p>
          <a:p>
            <a:pPr indent="266700" algn="l">
              <a:lnSpc>
                <a:spcPct val="125000"/>
              </a:lnSpc>
            </a:pPr>
            <a:r>
              <a:rPr lang="en-US" altLang="zh-CN" sz="1800" kern="100" dirty="0">
                <a:effectLst/>
                <a:latin typeface="Times New Roman" panose="02020603050405020304" charset="0"/>
                <a:ea typeface="宋体" panose="02010600030101010101" pitchFamily="2" charset="-122"/>
              </a:rPr>
              <a:t>void </a:t>
            </a:r>
            <a:r>
              <a:rPr lang="en-US" altLang="zh-CN" sz="1800" kern="100" dirty="0" err="1">
                <a:effectLst/>
                <a:latin typeface="Times New Roman" panose="02020603050405020304" charset="0"/>
                <a:ea typeface="宋体" panose="02010600030101010101" pitchFamily="2" charset="-122"/>
              </a:rPr>
              <a:t>GreedySelector</a:t>
            </a:r>
            <a:r>
              <a:rPr lang="en-US" altLang="zh-CN" sz="1800" kern="100" dirty="0">
                <a:effectLst/>
                <a:latin typeface="Times New Roman" panose="02020603050405020304" charset="0"/>
                <a:ea typeface="宋体" panose="02010600030101010101" pitchFamily="2" charset="-122"/>
              </a:rPr>
              <a:t>(int n, Type s[], Type f[], bool A[])</a:t>
            </a:r>
            <a:endParaRPr lang="zh-CN" altLang="zh-CN" sz="2400" kern="100" dirty="0">
              <a:effectLst/>
              <a:latin typeface="Times New Roman" panose="02020603050405020304" charset="0"/>
              <a:ea typeface="宋体" panose="02010600030101010101" pitchFamily="2" charset="-122"/>
            </a:endParaRPr>
          </a:p>
          <a:p>
            <a:pPr indent="266700" algn="l">
              <a:lnSpc>
                <a:spcPct val="125000"/>
              </a:lnSpc>
            </a:pPr>
            <a:r>
              <a:rPr lang="en-US" altLang="zh-CN" sz="1800" kern="100" dirty="0">
                <a:effectLst/>
                <a:latin typeface="Times New Roman" panose="02020603050405020304" charset="0"/>
                <a:ea typeface="宋体" panose="02010600030101010101" pitchFamily="2" charset="-122"/>
              </a:rPr>
              <a:t>{  //</a:t>
            </a:r>
            <a:r>
              <a:rPr lang="zh-CN" altLang="zh-CN" sz="1800" kern="100" dirty="0">
                <a:effectLst/>
                <a:latin typeface="Times New Roman" panose="02020603050405020304" charset="0"/>
                <a:ea typeface="宋体" panose="02010600030101010101" pitchFamily="2" charset="-122"/>
              </a:rPr>
              <a:t>各活动的起始时间和结束时间存储在数组</a:t>
            </a:r>
            <a:r>
              <a:rPr lang="en-US" altLang="zh-CN" sz="1800" kern="100" dirty="0">
                <a:effectLst/>
                <a:latin typeface="Times New Roman" panose="02020603050405020304" charset="0"/>
                <a:ea typeface="宋体" panose="02010600030101010101" pitchFamily="2" charset="-122"/>
              </a:rPr>
              <a:t>s</a:t>
            </a:r>
            <a:r>
              <a:rPr lang="zh-CN" altLang="zh-CN" sz="1800" kern="100" dirty="0">
                <a:effectLst/>
                <a:latin typeface="Times New Roman" panose="02020603050405020304" charset="0"/>
                <a:ea typeface="宋体" panose="02010600030101010101" pitchFamily="2" charset="-122"/>
              </a:rPr>
              <a:t>和</a:t>
            </a:r>
            <a:r>
              <a:rPr lang="en-US" altLang="zh-CN" sz="1800" kern="100" dirty="0">
                <a:effectLst/>
                <a:latin typeface="Times New Roman" panose="02020603050405020304" charset="0"/>
                <a:ea typeface="宋体" panose="02010600030101010101" pitchFamily="2" charset="-122"/>
              </a:rPr>
              <a:t>f</a:t>
            </a:r>
            <a:r>
              <a:rPr lang="zh-CN" altLang="zh-CN" sz="1800" kern="100" dirty="0">
                <a:effectLst/>
                <a:latin typeface="Times New Roman" panose="02020603050405020304" charset="0"/>
                <a:ea typeface="宋体" panose="02010600030101010101" pitchFamily="2" charset="-122"/>
              </a:rPr>
              <a:t>中</a:t>
            </a:r>
            <a:endParaRPr lang="zh-CN" altLang="zh-CN" sz="2400" kern="100" dirty="0">
              <a:effectLst/>
              <a:latin typeface="Times New Roman" panose="02020603050405020304" charset="0"/>
              <a:ea typeface="宋体" panose="02010600030101010101" pitchFamily="2" charset="-122"/>
            </a:endParaRPr>
          </a:p>
          <a:p>
            <a:pPr indent="449580" algn="l">
              <a:lnSpc>
                <a:spcPct val="125000"/>
              </a:lnSpc>
            </a:pPr>
            <a:r>
              <a:rPr lang="en-US" altLang="zh-CN" sz="1800" kern="100" dirty="0">
                <a:effectLst/>
                <a:latin typeface="Times New Roman" panose="02020603050405020304" charset="0"/>
                <a:ea typeface="宋体" panose="02010600030101010101" pitchFamily="2" charset="-122"/>
              </a:rPr>
              <a:t>//</a:t>
            </a:r>
            <a:r>
              <a:rPr lang="zh-CN" altLang="zh-CN" sz="1800" kern="100" dirty="0">
                <a:effectLst/>
                <a:latin typeface="Times New Roman" panose="02020603050405020304" charset="0"/>
                <a:ea typeface="宋体" panose="02010600030101010101" pitchFamily="2" charset="-122"/>
              </a:rPr>
              <a:t>按结束时间的非递减排序：</a:t>
            </a:r>
            <a:r>
              <a:rPr lang="en-US" altLang="zh-CN" sz="1800" kern="100" dirty="0">
                <a:effectLst/>
                <a:latin typeface="Times New Roman" panose="02020603050405020304" charset="0"/>
                <a:ea typeface="宋体" panose="02010600030101010101" pitchFamily="2" charset="-122"/>
              </a:rPr>
              <a:t>f</a:t>
            </a:r>
            <a:r>
              <a:rPr lang="en-US" altLang="zh-CN" sz="1800" kern="100" baseline="-25000" dirty="0">
                <a:effectLst/>
                <a:latin typeface="Times New Roman" panose="02020603050405020304" charset="0"/>
                <a:ea typeface="宋体" panose="02010600030101010101" pitchFamily="2" charset="-122"/>
              </a:rPr>
              <a:t>1</a:t>
            </a:r>
            <a:r>
              <a:rPr lang="en-US" altLang="zh-CN" sz="1800" kern="100" dirty="0">
                <a:effectLst/>
                <a:latin typeface="Times New Roman" panose="02020603050405020304" charset="0"/>
                <a:ea typeface="宋体" panose="02010600030101010101" pitchFamily="2" charset="-122"/>
              </a:rPr>
              <a:t>≤f</a:t>
            </a:r>
            <a:r>
              <a:rPr lang="en-US" altLang="zh-CN" sz="1800" kern="100" baseline="-25000" dirty="0">
                <a:effectLst/>
                <a:latin typeface="Times New Roman" panose="02020603050405020304" charset="0"/>
                <a:ea typeface="宋体" panose="02010600030101010101" pitchFamily="2" charset="-122"/>
              </a:rPr>
              <a:t>2</a:t>
            </a:r>
            <a:r>
              <a:rPr lang="en-US" altLang="zh-CN" sz="1800" kern="100" dirty="0">
                <a:effectLst/>
                <a:latin typeface="Times New Roman" panose="02020603050405020304" charset="0"/>
                <a:ea typeface="宋体" panose="02010600030101010101" pitchFamily="2" charset="-122"/>
              </a:rPr>
              <a:t>≤…≤</a:t>
            </a:r>
            <a:r>
              <a:rPr lang="en-US" altLang="zh-CN" sz="1800" kern="100" dirty="0" err="1">
                <a:effectLst/>
                <a:latin typeface="Times New Roman" panose="02020603050405020304" charset="0"/>
                <a:ea typeface="宋体" panose="02010600030101010101" pitchFamily="2" charset="-122"/>
              </a:rPr>
              <a:t>f</a:t>
            </a:r>
            <a:r>
              <a:rPr lang="en-US" altLang="zh-CN" sz="1800" kern="100" baseline="-25000" dirty="0" err="1">
                <a:effectLst/>
                <a:latin typeface="Times New Roman" panose="02020603050405020304" charset="0"/>
                <a:ea typeface="宋体" panose="02010600030101010101" pitchFamily="2" charset="-122"/>
              </a:rPr>
              <a:t>n</a:t>
            </a:r>
            <a:r>
              <a:rPr lang="zh-CN" altLang="zh-CN" sz="1800" kern="100" dirty="0">
                <a:effectLst/>
                <a:latin typeface="Times New Roman" panose="02020603050405020304" charset="0"/>
                <a:ea typeface="宋体" panose="02010600030101010101" pitchFamily="2" charset="-122"/>
              </a:rPr>
              <a:t>排列。</a:t>
            </a:r>
            <a:endParaRPr lang="zh-CN" altLang="zh-CN" sz="2400" kern="100" dirty="0">
              <a:effectLst/>
              <a:latin typeface="Times New Roman" panose="02020603050405020304" charset="0"/>
              <a:ea typeface="宋体" panose="02010600030101010101" pitchFamily="2" charset="-122"/>
            </a:endParaRPr>
          </a:p>
          <a:p>
            <a:pPr indent="449580" algn="l">
              <a:lnSpc>
                <a:spcPct val="125000"/>
              </a:lnSpc>
            </a:pPr>
            <a:r>
              <a:rPr lang="en-US" altLang="zh-CN" sz="1800" kern="100" dirty="0">
                <a:effectLst/>
                <a:latin typeface="Times New Roman" panose="02020603050405020304" charset="0"/>
                <a:ea typeface="宋体" panose="02010600030101010101" pitchFamily="2" charset="-122"/>
              </a:rPr>
              <a:t>//</a:t>
            </a:r>
            <a:r>
              <a:rPr lang="zh-CN" altLang="zh-CN" sz="1800" kern="100" dirty="0">
                <a:effectLst/>
                <a:latin typeface="Times New Roman" panose="02020603050405020304" charset="0"/>
                <a:ea typeface="宋体" panose="02010600030101010101" pitchFamily="2" charset="-122"/>
              </a:rPr>
              <a:t>用集合</a:t>
            </a:r>
            <a:r>
              <a:rPr lang="en-US" altLang="zh-CN" sz="1800" kern="100" dirty="0">
                <a:effectLst/>
                <a:latin typeface="Times New Roman" panose="02020603050405020304" charset="0"/>
                <a:ea typeface="宋体" panose="02010600030101010101" pitchFamily="2" charset="-122"/>
              </a:rPr>
              <a:t>A</a:t>
            </a:r>
            <a:r>
              <a:rPr lang="zh-CN" altLang="zh-CN" sz="1800" kern="100" dirty="0">
                <a:effectLst/>
                <a:latin typeface="Times New Roman" panose="02020603050405020304" charset="0"/>
                <a:ea typeface="宋体" panose="02010600030101010101" pitchFamily="2" charset="-122"/>
              </a:rPr>
              <a:t>存储所选择的活动</a:t>
            </a:r>
            <a:endParaRPr lang="zh-CN" altLang="zh-CN" sz="2400" kern="100" dirty="0">
              <a:effectLst/>
              <a:latin typeface="Times New Roman" panose="02020603050405020304" charset="0"/>
              <a:ea typeface="宋体" panose="02010600030101010101" pitchFamily="2" charset="-122"/>
            </a:endParaRPr>
          </a:p>
          <a:p>
            <a:pPr indent="449580" algn="l">
              <a:lnSpc>
                <a:spcPct val="125000"/>
              </a:lnSpc>
            </a:pPr>
            <a:r>
              <a:rPr lang="en-US" altLang="zh-CN" sz="1800" kern="100" dirty="0">
                <a:effectLst/>
                <a:latin typeface="Times New Roman" panose="02020603050405020304" charset="0"/>
                <a:ea typeface="宋体" panose="02010600030101010101" pitchFamily="2" charset="-122"/>
              </a:rPr>
              <a:t>A[1]=true;                       //</a:t>
            </a:r>
            <a:r>
              <a:rPr lang="zh-CN" altLang="zh-CN" sz="1800" kern="100" dirty="0">
                <a:effectLst/>
                <a:latin typeface="Times New Roman" panose="02020603050405020304" charset="0"/>
                <a:ea typeface="宋体" panose="02010600030101010101" pitchFamily="2" charset="-122"/>
              </a:rPr>
              <a:t>首先将活动</a:t>
            </a:r>
            <a:r>
              <a:rPr lang="en-US" altLang="zh-CN" sz="1800" kern="100" dirty="0">
                <a:effectLst/>
                <a:latin typeface="Times New Roman" panose="02020603050405020304" charset="0"/>
                <a:ea typeface="宋体" panose="02010600030101010101" pitchFamily="2" charset="-122"/>
              </a:rPr>
              <a:t>1</a:t>
            </a:r>
            <a:r>
              <a:rPr lang="zh-CN" altLang="zh-CN" sz="1800" kern="100" dirty="0">
                <a:effectLst/>
                <a:latin typeface="Times New Roman" panose="02020603050405020304" charset="0"/>
                <a:ea typeface="宋体" panose="02010600030101010101" pitchFamily="2" charset="-122"/>
              </a:rPr>
              <a:t>加集合</a:t>
            </a:r>
            <a:r>
              <a:rPr lang="en-US" altLang="zh-CN" sz="1800" kern="100" dirty="0">
                <a:effectLst/>
                <a:latin typeface="Times New Roman" panose="02020603050405020304" charset="0"/>
                <a:ea typeface="宋体" panose="02010600030101010101" pitchFamily="2" charset="-122"/>
              </a:rPr>
              <a:t>A</a:t>
            </a:r>
            <a:r>
              <a:rPr lang="zh-CN" altLang="zh-CN" sz="1800" kern="100" dirty="0">
                <a:effectLst/>
                <a:latin typeface="Times New Roman" panose="02020603050405020304" charset="0"/>
                <a:ea typeface="宋体" panose="02010600030101010101" pitchFamily="2" charset="-122"/>
              </a:rPr>
              <a:t>；</a:t>
            </a:r>
            <a:endParaRPr lang="zh-CN" altLang="zh-CN" sz="2400" kern="100" dirty="0">
              <a:effectLst/>
              <a:latin typeface="Times New Roman" panose="02020603050405020304" charset="0"/>
              <a:ea typeface="宋体" panose="02010600030101010101" pitchFamily="2" charset="-122"/>
            </a:endParaRPr>
          </a:p>
          <a:p>
            <a:pPr indent="449580" algn="l">
              <a:lnSpc>
                <a:spcPct val="125000"/>
              </a:lnSpc>
            </a:pPr>
            <a:r>
              <a:rPr lang="en-US" altLang="zh-CN" sz="1800" kern="100" dirty="0">
                <a:effectLst/>
                <a:latin typeface="Times New Roman" panose="02020603050405020304" charset="0"/>
                <a:ea typeface="宋体" panose="02010600030101010101" pitchFamily="2" charset="-122"/>
              </a:rPr>
              <a:t>int j=1;                         //</a:t>
            </a:r>
            <a:r>
              <a:rPr lang="zh-CN" altLang="zh-CN" sz="1800" kern="100" dirty="0">
                <a:effectLst/>
                <a:latin typeface="Times New Roman" panose="02020603050405020304" charset="0"/>
                <a:ea typeface="宋体" panose="02010600030101010101" pitchFamily="2" charset="-122"/>
              </a:rPr>
              <a:t>变量</a:t>
            </a:r>
            <a:r>
              <a:rPr lang="en-US" altLang="zh-CN" sz="1800" kern="100" dirty="0">
                <a:effectLst/>
                <a:latin typeface="Times New Roman" panose="02020603050405020304" charset="0"/>
                <a:ea typeface="宋体" panose="02010600030101010101" pitchFamily="2" charset="-122"/>
              </a:rPr>
              <a:t>j</a:t>
            </a:r>
            <a:r>
              <a:rPr lang="zh-CN" altLang="zh-CN" sz="1800" kern="100" dirty="0">
                <a:effectLst/>
                <a:latin typeface="Times New Roman" panose="02020603050405020304" charset="0"/>
                <a:ea typeface="宋体" panose="02010600030101010101" pitchFamily="2" charset="-122"/>
              </a:rPr>
              <a:t>为最近加入</a:t>
            </a:r>
            <a:r>
              <a:rPr lang="en-US" altLang="zh-CN" sz="1800" kern="100" dirty="0">
                <a:effectLst/>
                <a:latin typeface="Times New Roman" panose="02020603050405020304" charset="0"/>
                <a:ea typeface="宋体" panose="02010600030101010101" pitchFamily="2" charset="-122"/>
              </a:rPr>
              <a:t>A</a:t>
            </a:r>
            <a:r>
              <a:rPr lang="zh-CN" altLang="zh-CN" sz="1800" kern="100" dirty="0">
                <a:effectLst/>
                <a:latin typeface="Times New Roman" panose="02020603050405020304" charset="0"/>
                <a:ea typeface="宋体" panose="02010600030101010101" pitchFamily="2" charset="-122"/>
              </a:rPr>
              <a:t>的活动序号，初始化</a:t>
            </a:r>
            <a:r>
              <a:rPr lang="en-US" altLang="zh-CN" sz="1800" kern="100" dirty="0">
                <a:effectLst/>
                <a:latin typeface="Times New Roman" panose="02020603050405020304" charset="0"/>
                <a:ea typeface="宋体" panose="02010600030101010101" pitchFamily="2" charset="-122"/>
              </a:rPr>
              <a:t>j</a:t>
            </a:r>
            <a:r>
              <a:rPr lang="zh-CN" altLang="zh-CN" sz="1800" kern="100" dirty="0">
                <a:effectLst/>
                <a:latin typeface="Times New Roman" panose="02020603050405020304" charset="0"/>
                <a:ea typeface="宋体" panose="02010600030101010101" pitchFamily="2" charset="-122"/>
              </a:rPr>
              <a:t>为</a:t>
            </a:r>
            <a:r>
              <a:rPr lang="en-US" altLang="zh-CN" sz="1800" kern="100" dirty="0">
                <a:effectLst/>
                <a:latin typeface="Times New Roman" panose="02020603050405020304" charset="0"/>
                <a:ea typeface="宋体" panose="02010600030101010101" pitchFamily="2" charset="-122"/>
              </a:rPr>
              <a:t>1</a:t>
            </a:r>
            <a:r>
              <a:rPr lang="zh-CN" altLang="zh-CN" sz="1800" kern="100" dirty="0">
                <a:effectLst/>
                <a:latin typeface="Times New Roman" panose="02020603050405020304" charset="0"/>
                <a:ea typeface="宋体" panose="02010600030101010101" pitchFamily="2" charset="-122"/>
              </a:rPr>
              <a:t>；</a:t>
            </a:r>
            <a:endParaRPr lang="zh-CN" altLang="zh-CN" sz="2400" kern="100" dirty="0">
              <a:effectLst/>
              <a:latin typeface="Times New Roman" panose="02020603050405020304" charset="0"/>
              <a:ea typeface="宋体" panose="02010600030101010101" pitchFamily="2" charset="-122"/>
            </a:endParaRPr>
          </a:p>
          <a:p>
            <a:pPr indent="449580" algn="l">
              <a:lnSpc>
                <a:spcPct val="125000"/>
              </a:lnSpc>
            </a:pPr>
            <a:r>
              <a:rPr lang="en-US" altLang="zh-CN" sz="1800" kern="100" dirty="0">
                <a:effectLst/>
                <a:latin typeface="Times New Roman" panose="02020603050405020304" charset="0"/>
                <a:ea typeface="宋体" panose="02010600030101010101" pitchFamily="2" charset="-122"/>
              </a:rPr>
              <a:t>for(int </a:t>
            </a:r>
            <a:r>
              <a:rPr lang="en-US" altLang="zh-CN" sz="1800" kern="100" dirty="0" err="1">
                <a:effectLst/>
                <a:latin typeface="Times New Roman" panose="02020603050405020304" charset="0"/>
                <a:ea typeface="宋体" panose="02010600030101010101" pitchFamily="2" charset="-122"/>
              </a:rPr>
              <a:t>i</a:t>
            </a:r>
            <a:r>
              <a:rPr lang="en-US" altLang="zh-CN" sz="1800" kern="100" dirty="0">
                <a:effectLst/>
                <a:latin typeface="Times New Roman" panose="02020603050405020304" charset="0"/>
                <a:ea typeface="宋体" panose="02010600030101010101" pitchFamily="2" charset="-122"/>
              </a:rPr>
              <a:t>=2; </a:t>
            </a:r>
            <a:r>
              <a:rPr lang="en-US" altLang="zh-CN" sz="1800" kern="100" dirty="0" err="1">
                <a:effectLst/>
                <a:latin typeface="Times New Roman" panose="02020603050405020304" charset="0"/>
                <a:ea typeface="宋体" panose="02010600030101010101" pitchFamily="2" charset="-122"/>
              </a:rPr>
              <a:t>i</a:t>
            </a:r>
            <a:r>
              <a:rPr lang="en-US" altLang="zh-CN" sz="1800" kern="100" dirty="0">
                <a:effectLst/>
                <a:latin typeface="Times New Roman" panose="02020603050405020304" charset="0"/>
                <a:ea typeface="宋体" panose="02010600030101010101" pitchFamily="2" charset="-122"/>
              </a:rPr>
              <a:t>&lt;=n; </a:t>
            </a:r>
            <a:r>
              <a:rPr lang="en-US" altLang="zh-CN" sz="1800" kern="100" dirty="0" err="1">
                <a:effectLst/>
                <a:latin typeface="Times New Roman" panose="02020603050405020304" charset="0"/>
                <a:ea typeface="宋体" panose="02010600030101010101" pitchFamily="2" charset="-122"/>
              </a:rPr>
              <a:t>i</a:t>
            </a:r>
            <a:r>
              <a:rPr lang="en-US" altLang="zh-CN" sz="1800" kern="100" dirty="0">
                <a:effectLst/>
                <a:latin typeface="Times New Roman" panose="02020603050405020304" charset="0"/>
                <a:ea typeface="宋体" panose="02010600030101010101" pitchFamily="2" charset="-122"/>
              </a:rPr>
              <a:t>++) </a:t>
            </a:r>
            <a:endParaRPr lang="zh-CN" altLang="zh-CN" sz="2400" kern="100" dirty="0">
              <a:effectLst/>
              <a:latin typeface="Times New Roman" panose="02020603050405020304" charset="0"/>
              <a:ea typeface="宋体" panose="02010600030101010101" pitchFamily="2" charset="-122"/>
            </a:endParaRPr>
          </a:p>
          <a:p>
            <a:pPr marL="809625" indent="-276225" algn="l">
              <a:lnSpc>
                <a:spcPct val="125000"/>
              </a:lnSpc>
            </a:pPr>
            <a:r>
              <a:rPr lang="en-US" altLang="zh-CN" sz="1800" kern="100" dirty="0">
                <a:effectLst/>
                <a:latin typeface="Times New Roman" panose="02020603050405020304" charset="0"/>
                <a:ea typeface="宋体" panose="02010600030101010101" pitchFamily="2" charset="-122"/>
              </a:rPr>
              <a:t>{  //</a:t>
            </a:r>
            <a:r>
              <a:rPr lang="zh-CN" altLang="zh-CN" sz="1800" kern="100" dirty="0">
                <a:effectLst/>
                <a:latin typeface="Times New Roman" panose="02020603050405020304" charset="0"/>
                <a:ea typeface="宋体" panose="02010600030101010101" pitchFamily="2" charset="-122"/>
              </a:rPr>
              <a:t>将与</a:t>
            </a:r>
            <a:r>
              <a:rPr lang="en-US" altLang="zh-CN" sz="1800" kern="100" dirty="0">
                <a:effectLst/>
                <a:latin typeface="Times New Roman" panose="02020603050405020304" charset="0"/>
                <a:ea typeface="宋体" panose="02010600030101010101" pitchFamily="2" charset="-122"/>
              </a:rPr>
              <a:t>j</a:t>
            </a:r>
            <a:r>
              <a:rPr lang="zh-CN" altLang="zh-CN" sz="1800" kern="100" dirty="0">
                <a:effectLst/>
                <a:latin typeface="Times New Roman" panose="02020603050405020304" charset="0"/>
                <a:ea typeface="宋体" panose="02010600030101010101" pitchFamily="2" charset="-122"/>
              </a:rPr>
              <a:t>相容的且具有最早完成时间的相容活动加入集合</a:t>
            </a:r>
            <a:r>
              <a:rPr lang="en-US" altLang="zh-CN" sz="1800" kern="100" dirty="0">
                <a:effectLst/>
                <a:latin typeface="Times New Roman" panose="02020603050405020304" charset="0"/>
                <a:ea typeface="宋体" panose="02010600030101010101" pitchFamily="2" charset="-122"/>
              </a:rPr>
              <a:t>A</a:t>
            </a:r>
            <a:r>
              <a:rPr lang="zh-CN" altLang="zh-CN" sz="1800" kern="100" dirty="0">
                <a:effectLst/>
                <a:latin typeface="Times New Roman" panose="02020603050405020304" charset="0"/>
                <a:ea typeface="宋体" panose="02010600030101010101" pitchFamily="2" charset="-122"/>
              </a:rPr>
              <a:t>。若待选活动</a:t>
            </a:r>
            <a:r>
              <a:rPr lang="en-US" altLang="zh-CN" sz="1800" kern="100" dirty="0" err="1">
                <a:effectLst/>
                <a:latin typeface="Times New Roman" panose="02020603050405020304" charset="0"/>
                <a:ea typeface="宋体" panose="02010600030101010101" pitchFamily="2" charset="-122"/>
              </a:rPr>
              <a:t>i</a:t>
            </a:r>
            <a:r>
              <a:rPr lang="zh-CN" altLang="zh-CN" sz="1800" kern="100" dirty="0">
                <a:effectLst/>
                <a:latin typeface="Times New Roman" panose="02020603050405020304" charset="0"/>
                <a:ea typeface="宋体" panose="02010600030101010101" pitchFamily="2" charset="-122"/>
              </a:rPr>
              <a:t>与</a:t>
            </a:r>
            <a:r>
              <a:rPr lang="en-US" altLang="zh-CN" sz="1800" kern="100" dirty="0">
                <a:effectLst/>
                <a:latin typeface="Times New Roman" panose="02020603050405020304" charset="0"/>
                <a:ea typeface="宋体" panose="02010600030101010101" pitchFamily="2" charset="-122"/>
              </a:rPr>
              <a:t>A</a:t>
            </a:r>
            <a:r>
              <a:rPr lang="zh-CN" altLang="zh-CN" sz="1800" kern="100" dirty="0">
                <a:effectLst/>
                <a:latin typeface="Times New Roman" panose="02020603050405020304" charset="0"/>
                <a:ea typeface="宋体" panose="02010600030101010101" pitchFamily="2" charset="-122"/>
              </a:rPr>
              <a:t>中的所有活动兼容，即活动</a:t>
            </a:r>
            <a:r>
              <a:rPr lang="en-US" altLang="zh-CN" sz="1800" kern="100" dirty="0" err="1">
                <a:effectLst/>
                <a:latin typeface="Times New Roman" panose="02020603050405020304" charset="0"/>
                <a:ea typeface="宋体" panose="02010600030101010101" pitchFamily="2" charset="-122"/>
              </a:rPr>
              <a:t>i</a:t>
            </a:r>
            <a:r>
              <a:rPr lang="zh-CN" altLang="zh-CN" sz="1800" kern="100" dirty="0">
                <a:effectLst/>
                <a:latin typeface="Times New Roman" panose="02020603050405020304" charset="0"/>
                <a:ea typeface="宋体" panose="02010600030101010101" pitchFamily="2" charset="-122"/>
              </a:rPr>
              <a:t>的</a:t>
            </a:r>
            <a:r>
              <a:rPr lang="en-US" altLang="zh-CN" sz="1800" kern="100" dirty="0" err="1">
                <a:effectLst/>
                <a:latin typeface="Times New Roman" panose="02020603050405020304" charset="0"/>
                <a:ea typeface="宋体" panose="02010600030101010101" pitchFamily="2" charset="-122"/>
              </a:rPr>
              <a:t>s</a:t>
            </a:r>
            <a:r>
              <a:rPr lang="en-US" altLang="zh-CN" sz="1800" kern="100" baseline="-25000" dirty="0" err="1">
                <a:effectLst/>
                <a:latin typeface="Times New Roman" panose="02020603050405020304" charset="0"/>
                <a:ea typeface="宋体" panose="02010600030101010101" pitchFamily="2" charset="-122"/>
              </a:rPr>
              <a:t>i</a:t>
            </a:r>
            <a:r>
              <a:rPr lang="zh-CN" altLang="zh-CN" sz="1800" kern="100" dirty="0">
                <a:effectLst/>
                <a:latin typeface="Times New Roman" panose="02020603050405020304" charset="0"/>
                <a:ea typeface="宋体" panose="02010600030101010101" pitchFamily="2" charset="-122"/>
              </a:rPr>
              <a:t>不早于最近加入</a:t>
            </a:r>
            <a:r>
              <a:rPr lang="en-US" altLang="zh-CN" sz="1800" kern="100" dirty="0">
                <a:effectLst/>
                <a:latin typeface="Times New Roman" panose="02020603050405020304" charset="0"/>
                <a:ea typeface="宋体" panose="02010600030101010101" pitchFamily="2" charset="-122"/>
              </a:rPr>
              <a:t>A</a:t>
            </a:r>
            <a:r>
              <a:rPr lang="zh-CN" altLang="zh-CN" sz="1800" kern="100" dirty="0">
                <a:effectLst/>
                <a:latin typeface="Times New Roman" panose="02020603050405020304" charset="0"/>
                <a:ea typeface="宋体" panose="02010600030101010101" pitchFamily="2" charset="-122"/>
              </a:rPr>
              <a:t>中的</a:t>
            </a:r>
            <a:r>
              <a:rPr lang="en-US" altLang="zh-CN" sz="1800" kern="100" dirty="0">
                <a:effectLst/>
                <a:latin typeface="Times New Roman" panose="02020603050405020304" charset="0"/>
                <a:ea typeface="宋体" panose="02010600030101010101" pitchFamily="2" charset="-122"/>
              </a:rPr>
              <a:t>j</a:t>
            </a:r>
            <a:r>
              <a:rPr lang="zh-CN" altLang="zh-CN" sz="1800" kern="100" dirty="0">
                <a:effectLst/>
                <a:latin typeface="Times New Roman" panose="02020603050405020304" charset="0"/>
                <a:ea typeface="宋体" panose="02010600030101010101" pitchFamily="2" charset="-122"/>
              </a:rPr>
              <a:t>活动的</a:t>
            </a:r>
            <a:r>
              <a:rPr lang="en-US" altLang="zh-CN" sz="1800" kern="100" dirty="0">
                <a:effectLst/>
                <a:latin typeface="Times New Roman" panose="02020603050405020304" charset="0"/>
                <a:ea typeface="宋体" panose="02010600030101010101" pitchFamily="2" charset="-122"/>
              </a:rPr>
              <a:t>f</a:t>
            </a:r>
            <a:r>
              <a:rPr lang="en-US" altLang="zh-CN" sz="1800" kern="100" baseline="-25000" dirty="0">
                <a:effectLst/>
                <a:latin typeface="Times New Roman" panose="02020603050405020304" charset="0"/>
                <a:ea typeface="宋体" panose="02010600030101010101" pitchFamily="2" charset="-122"/>
              </a:rPr>
              <a:t>j</a:t>
            </a:r>
            <a:r>
              <a:rPr lang="zh-CN" altLang="zh-CN" sz="1800" kern="100" dirty="0">
                <a:effectLst/>
                <a:latin typeface="Times New Roman" panose="02020603050405020304" charset="0"/>
                <a:ea typeface="宋体" panose="02010600030101010101" pitchFamily="2" charset="-122"/>
              </a:rPr>
              <a:t>，则活动</a:t>
            </a:r>
            <a:r>
              <a:rPr lang="en-US" altLang="zh-CN" sz="1800" kern="100" dirty="0" err="1">
                <a:effectLst/>
                <a:latin typeface="Times New Roman" panose="02020603050405020304" charset="0"/>
                <a:ea typeface="宋体" panose="02010600030101010101" pitchFamily="2" charset="-122"/>
              </a:rPr>
              <a:t>i</a:t>
            </a:r>
            <a:r>
              <a:rPr lang="zh-CN" altLang="zh-CN" sz="1800" kern="100" dirty="0">
                <a:effectLst/>
                <a:latin typeface="Times New Roman" panose="02020603050405020304" charset="0"/>
                <a:ea typeface="宋体" panose="02010600030101010101" pitchFamily="2" charset="-122"/>
              </a:rPr>
              <a:t>加入</a:t>
            </a:r>
            <a:r>
              <a:rPr lang="en-US" altLang="zh-CN" sz="1800" kern="100" dirty="0">
                <a:effectLst/>
                <a:latin typeface="Times New Roman" panose="02020603050405020304" charset="0"/>
                <a:ea typeface="宋体" panose="02010600030101010101" pitchFamily="2" charset="-122"/>
              </a:rPr>
              <a:t>A</a:t>
            </a:r>
            <a:r>
              <a:rPr lang="zh-CN" altLang="zh-CN" sz="1800" kern="100" dirty="0">
                <a:effectLst/>
                <a:latin typeface="Times New Roman" panose="02020603050405020304" charset="0"/>
                <a:ea typeface="宋体" panose="02010600030101010101" pitchFamily="2" charset="-122"/>
              </a:rPr>
              <a:t>集合，并取代活动</a:t>
            </a:r>
            <a:r>
              <a:rPr lang="en-US" altLang="zh-CN" sz="1800" kern="100" dirty="0">
                <a:effectLst/>
                <a:latin typeface="Times New Roman" panose="02020603050405020304" charset="0"/>
                <a:ea typeface="宋体" panose="02010600030101010101" pitchFamily="2" charset="-122"/>
              </a:rPr>
              <a:t>j</a:t>
            </a:r>
            <a:r>
              <a:rPr lang="zh-CN" altLang="zh-CN" sz="1800" kern="100" dirty="0">
                <a:effectLst/>
                <a:latin typeface="Times New Roman" panose="02020603050405020304" charset="0"/>
                <a:ea typeface="宋体" panose="02010600030101010101" pitchFamily="2" charset="-122"/>
              </a:rPr>
              <a:t>的位置。</a:t>
            </a:r>
            <a:endParaRPr lang="zh-CN" altLang="zh-CN" sz="2400" kern="100" dirty="0">
              <a:effectLst/>
              <a:latin typeface="Times New Roman" panose="02020603050405020304" charset="0"/>
              <a:ea typeface="宋体" panose="02010600030101010101" pitchFamily="2" charset="-122"/>
            </a:endParaRPr>
          </a:p>
          <a:p>
            <a:pPr indent="800100" algn="l">
              <a:lnSpc>
                <a:spcPct val="125000"/>
              </a:lnSpc>
            </a:pPr>
            <a:r>
              <a:rPr lang="en-US" altLang="zh-CN" sz="1800" kern="100" dirty="0">
                <a:effectLst/>
                <a:latin typeface="Times New Roman" panose="02020603050405020304" charset="0"/>
                <a:ea typeface="宋体" panose="02010600030101010101" pitchFamily="2" charset="-122"/>
              </a:rPr>
              <a:t>if(s[</a:t>
            </a:r>
            <a:r>
              <a:rPr lang="en-US" altLang="zh-CN" sz="1800" kern="100" dirty="0" err="1">
                <a:effectLst/>
                <a:latin typeface="Times New Roman" panose="02020603050405020304" charset="0"/>
                <a:ea typeface="宋体" panose="02010600030101010101" pitchFamily="2" charset="-122"/>
              </a:rPr>
              <a:t>i</a:t>
            </a:r>
            <a:r>
              <a:rPr lang="en-US" altLang="zh-CN" sz="1800" kern="100" dirty="0">
                <a:effectLst/>
                <a:latin typeface="Times New Roman" panose="02020603050405020304" charset="0"/>
                <a:ea typeface="宋体" panose="02010600030101010101" pitchFamily="2" charset="-122"/>
              </a:rPr>
              <a:t>]&gt;=f[j])</a:t>
            </a:r>
            <a:endParaRPr lang="zh-CN" altLang="zh-CN" sz="2400" kern="100" dirty="0">
              <a:effectLst/>
              <a:latin typeface="Times New Roman" panose="02020603050405020304" charset="0"/>
              <a:ea typeface="宋体" panose="02010600030101010101" pitchFamily="2" charset="-122"/>
            </a:endParaRPr>
          </a:p>
          <a:p>
            <a:pPr indent="900430" algn="l">
              <a:lnSpc>
                <a:spcPct val="125000"/>
              </a:lnSpc>
            </a:pPr>
            <a:r>
              <a:rPr lang="en-US" altLang="zh-CN" sz="1800" kern="100" dirty="0">
                <a:effectLst/>
                <a:latin typeface="Times New Roman" panose="02020603050405020304" charset="0"/>
                <a:ea typeface="宋体" panose="02010600030101010101" pitchFamily="2" charset="-122"/>
              </a:rPr>
              <a:t>{ A[</a:t>
            </a:r>
            <a:r>
              <a:rPr lang="en-US" altLang="zh-CN" sz="1800" kern="100" dirty="0" err="1">
                <a:effectLst/>
                <a:latin typeface="Times New Roman" panose="02020603050405020304" charset="0"/>
                <a:ea typeface="宋体" panose="02010600030101010101" pitchFamily="2" charset="-122"/>
              </a:rPr>
              <a:t>i</a:t>
            </a:r>
            <a:r>
              <a:rPr lang="en-US" altLang="zh-CN" sz="1800" kern="100" dirty="0">
                <a:effectLst/>
                <a:latin typeface="Times New Roman" panose="02020603050405020304" charset="0"/>
                <a:ea typeface="宋体" panose="02010600030101010101" pitchFamily="2" charset="-122"/>
              </a:rPr>
              <a:t>]=true; </a:t>
            </a:r>
            <a:endParaRPr lang="zh-CN" altLang="zh-CN" sz="2400" kern="100" dirty="0">
              <a:effectLst/>
              <a:latin typeface="Times New Roman" panose="02020603050405020304" charset="0"/>
              <a:ea typeface="宋体" panose="02010600030101010101" pitchFamily="2" charset="-122"/>
            </a:endParaRPr>
          </a:p>
          <a:p>
            <a:pPr indent="989330" algn="l">
              <a:lnSpc>
                <a:spcPct val="125000"/>
              </a:lnSpc>
            </a:pPr>
            <a:r>
              <a:rPr lang="en-US" altLang="zh-CN" sz="1800" kern="100" dirty="0">
                <a:effectLst/>
                <a:latin typeface="Times New Roman" panose="02020603050405020304" charset="0"/>
                <a:ea typeface="宋体" panose="02010600030101010101" pitchFamily="2" charset="-122"/>
              </a:rPr>
              <a:t>j=</a:t>
            </a:r>
            <a:r>
              <a:rPr lang="en-US" altLang="zh-CN" sz="1800" kern="100" dirty="0" err="1">
                <a:effectLst/>
                <a:latin typeface="Times New Roman" panose="02020603050405020304" charset="0"/>
                <a:ea typeface="宋体" panose="02010600030101010101" pitchFamily="2" charset="-122"/>
              </a:rPr>
              <a:t>i</a:t>
            </a:r>
            <a:r>
              <a:rPr lang="en-US" altLang="zh-CN" sz="1800" kern="100" dirty="0">
                <a:effectLst/>
                <a:latin typeface="Times New Roman" panose="02020603050405020304" charset="0"/>
                <a:ea typeface="宋体" panose="02010600030101010101" pitchFamily="2" charset="-122"/>
              </a:rPr>
              <a:t>; </a:t>
            </a:r>
            <a:endParaRPr lang="zh-CN" altLang="zh-CN" sz="2400" kern="100" dirty="0">
              <a:effectLst/>
              <a:latin typeface="Times New Roman" panose="02020603050405020304" charset="0"/>
              <a:ea typeface="宋体" panose="02010600030101010101" pitchFamily="2" charset="-122"/>
            </a:endParaRPr>
          </a:p>
          <a:p>
            <a:pPr indent="900430" algn="l">
              <a:lnSpc>
                <a:spcPct val="125000"/>
              </a:lnSpc>
            </a:pPr>
            <a:r>
              <a:rPr lang="en-US" altLang="zh-CN" sz="1800" kern="100" dirty="0">
                <a:effectLst/>
                <a:latin typeface="Times New Roman" panose="02020603050405020304" charset="0"/>
                <a:ea typeface="宋体" panose="02010600030101010101" pitchFamily="2" charset="-122"/>
              </a:rPr>
              <a:t>}</a:t>
            </a:r>
            <a:endParaRPr lang="zh-CN" altLang="zh-CN" sz="2400" kern="100" dirty="0">
              <a:effectLst/>
              <a:latin typeface="Times New Roman" panose="02020603050405020304" charset="0"/>
              <a:ea typeface="宋体" panose="02010600030101010101" pitchFamily="2" charset="-122"/>
            </a:endParaRPr>
          </a:p>
          <a:p>
            <a:pPr indent="800100" algn="l">
              <a:lnSpc>
                <a:spcPct val="125000"/>
              </a:lnSpc>
            </a:pPr>
            <a:r>
              <a:rPr lang="en-US" altLang="zh-CN" sz="1800" kern="100" dirty="0">
                <a:effectLst/>
                <a:latin typeface="Times New Roman" panose="02020603050405020304" charset="0"/>
                <a:ea typeface="宋体" panose="02010600030101010101" pitchFamily="2" charset="-122"/>
              </a:rPr>
              <a:t>else</a:t>
            </a:r>
            <a:endParaRPr lang="zh-CN" altLang="zh-CN" sz="2400" kern="100" dirty="0">
              <a:effectLst/>
              <a:latin typeface="Times New Roman" panose="02020603050405020304" charset="0"/>
              <a:ea typeface="宋体" panose="02010600030101010101" pitchFamily="2" charset="-122"/>
            </a:endParaRPr>
          </a:p>
          <a:p>
            <a:pPr indent="933450" algn="l">
              <a:lnSpc>
                <a:spcPct val="125000"/>
              </a:lnSpc>
            </a:pPr>
            <a:r>
              <a:rPr lang="en-US" altLang="zh-CN" sz="1800" kern="100" dirty="0">
                <a:effectLst/>
                <a:latin typeface="Times New Roman" panose="02020603050405020304" charset="0"/>
                <a:ea typeface="宋体" panose="02010600030101010101" pitchFamily="2" charset="-122"/>
              </a:rPr>
              <a:t>A[</a:t>
            </a:r>
            <a:r>
              <a:rPr lang="en-US" altLang="zh-CN" sz="1800" kern="100" dirty="0" err="1">
                <a:effectLst/>
                <a:latin typeface="Times New Roman" panose="02020603050405020304" charset="0"/>
                <a:ea typeface="宋体" panose="02010600030101010101" pitchFamily="2" charset="-122"/>
              </a:rPr>
              <a:t>i</a:t>
            </a:r>
            <a:r>
              <a:rPr lang="en-US" altLang="zh-CN" sz="1800" kern="100" dirty="0">
                <a:effectLst/>
                <a:latin typeface="Times New Roman" panose="02020603050405020304" charset="0"/>
                <a:ea typeface="宋体" panose="02010600030101010101" pitchFamily="2" charset="-122"/>
              </a:rPr>
              <a:t>]=false;             //</a:t>
            </a:r>
            <a:r>
              <a:rPr lang="zh-CN" altLang="zh-CN" sz="1800" kern="100" dirty="0">
                <a:effectLst/>
                <a:latin typeface="Times New Roman" panose="02020603050405020304" charset="0"/>
                <a:ea typeface="宋体" panose="02010600030101010101" pitchFamily="2" charset="-122"/>
              </a:rPr>
              <a:t>否则不选择该活动</a:t>
            </a:r>
            <a:endParaRPr lang="zh-CN" altLang="zh-CN" sz="2400" kern="100" dirty="0">
              <a:effectLst/>
              <a:latin typeface="Times New Roman" panose="02020603050405020304" charset="0"/>
              <a:ea typeface="宋体" panose="02010600030101010101" pitchFamily="2" charset="-122"/>
            </a:endParaRPr>
          </a:p>
          <a:p>
            <a:pPr indent="539750" algn="l">
              <a:lnSpc>
                <a:spcPct val="125000"/>
              </a:lnSpc>
            </a:pPr>
            <a:r>
              <a:rPr lang="en-US" altLang="zh-CN" sz="1800" kern="100" dirty="0">
                <a:effectLst/>
                <a:latin typeface="Times New Roman" panose="02020603050405020304" charset="0"/>
                <a:ea typeface="宋体" panose="02010600030101010101" pitchFamily="2" charset="-122"/>
              </a:rPr>
              <a:t>}</a:t>
            </a:r>
            <a:endParaRPr lang="zh-CN" altLang="zh-CN" sz="2400" kern="100" dirty="0">
              <a:effectLst/>
              <a:latin typeface="Times New Roman" panose="02020603050405020304" charset="0"/>
              <a:ea typeface="宋体" panose="02010600030101010101" pitchFamily="2" charset="-122"/>
            </a:endParaRPr>
          </a:p>
          <a:p>
            <a:pPr indent="266700" algn="l">
              <a:lnSpc>
                <a:spcPct val="125000"/>
              </a:lnSpc>
            </a:pPr>
            <a:r>
              <a:rPr lang="en-US" altLang="zh-CN" sz="1800" kern="100" dirty="0">
                <a:effectLst/>
                <a:latin typeface="Times New Roman" panose="02020603050405020304" charset="0"/>
                <a:ea typeface="宋体" panose="02010600030101010101" pitchFamily="2" charset="-122"/>
              </a:rPr>
              <a:t>}</a:t>
            </a:r>
            <a:endParaRPr lang="zh-CN" altLang="zh-CN" sz="2400" kern="100" dirty="0">
              <a:effectLst/>
              <a:latin typeface="Times New Roman" panose="02020603050405020304" charset="0"/>
              <a:ea typeface="宋体" panose="02010600030101010101" pitchFamily="2"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847528" y="404664"/>
            <a:ext cx="8424936" cy="2014855"/>
          </a:xfrm>
          <a:prstGeom prst="rect">
            <a:avLst/>
          </a:prstGeom>
          <a:noFill/>
        </p:spPr>
        <p:txBody>
          <a:bodyPr wrap="square">
            <a:spAutoFit/>
          </a:bodyPr>
          <a:lstStyle/>
          <a:p>
            <a:pPr indent="266700" algn="l">
              <a:lnSpc>
                <a:spcPct val="125000"/>
              </a:lnSpc>
            </a:pPr>
            <a:r>
              <a:rPr lang="zh-CN" altLang="zh-CN" sz="2000" kern="100" dirty="0">
                <a:effectLst/>
                <a:latin typeface="Times New Roman" panose="02020603050405020304" charset="0"/>
                <a:ea typeface="宋体" panose="02010600030101010101" pitchFamily="2" charset="-122"/>
              </a:rPr>
              <a:t>由于输入活动是按结束时间的非递减排列的，因此算法所选择的下一个活动总是可相容的活动中具有最早结束时间的那个，所以</a:t>
            </a:r>
            <a:r>
              <a:rPr lang="en-US" altLang="zh-CN" sz="2000" kern="100" dirty="0" err="1">
                <a:effectLst/>
                <a:latin typeface="Times New Roman" panose="02020603050405020304" charset="0"/>
                <a:ea typeface="宋体" panose="02010600030101010101" pitchFamily="2" charset="-122"/>
              </a:rPr>
              <a:t>greedySelector</a:t>
            </a:r>
            <a:r>
              <a:rPr lang="zh-CN" altLang="zh-CN" sz="2000" kern="100" dirty="0">
                <a:effectLst/>
                <a:latin typeface="Times New Roman" panose="02020603050405020304" charset="0"/>
                <a:ea typeface="宋体" panose="02010600030101010101" pitchFamily="2" charset="-122"/>
              </a:rPr>
              <a:t>算法是一个</a:t>
            </a:r>
            <a:r>
              <a:rPr lang="en-US" altLang="zh-CN" sz="2000" kern="100" dirty="0">
                <a:effectLst/>
                <a:latin typeface="宋体" panose="02010600030101010101" pitchFamily="2" charset="-122"/>
                <a:ea typeface="宋体" panose="02010600030101010101" pitchFamily="2" charset="-122"/>
              </a:rPr>
              <a:t>“</a:t>
            </a:r>
            <a:r>
              <a:rPr lang="zh-CN" altLang="zh-CN" sz="2000" kern="100" dirty="0">
                <a:effectLst/>
                <a:latin typeface="Times New Roman" panose="02020603050405020304" charset="0"/>
                <a:ea typeface="宋体" panose="02010600030101010101" pitchFamily="2" charset="-122"/>
              </a:rPr>
              <a:t>贪心的</a:t>
            </a:r>
            <a:r>
              <a:rPr lang="en-US" altLang="zh-CN" sz="2000" kern="100" dirty="0">
                <a:effectLst/>
                <a:latin typeface="Times New Roman" panose="02020603050405020304" charset="0"/>
                <a:ea typeface="宋体" panose="02010600030101010101" pitchFamily="2" charset="-122"/>
              </a:rPr>
              <a:t>”</a:t>
            </a:r>
            <a:r>
              <a:rPr lang="zh-CN" altLang="zh-CN" sz="2000" kern="100" dirty="0">
                <a:effectLst/>
                <a:latin typeface="Times New Roman" panose="02020603050405020304" charset="0"/>
                <a:ea typeface="宋体" panose="02010600030101010101" pitchFamily="2" charset="-122"/>
              </a:rPr>
              <a:t>选择，也就是说按这种方法选择相容活动可以为未安排活动留下尽可能多的时间，使得剩余的可安排时间段最大化，以便安排尽可能多的相容活动。</a:t>
            </a:r>
            <a:endParaRPr lang="zh-CN" altLang="zh-CN" sz="2800" kern="100" dirty="0">
              <a:effectLst/>
              <a:latin typeface="Times New Roman" panose="02020603050405020304" charset="0"/>
              <a:ea typeface="宋体" panose="02010600030101010101" pitchFamily="2" charset="-122"/>
            </a:endParaRPr>
          </a:p>
        </p:txBody>
      </p:sp>
      <p:sp>
        <p:nvSpPr>
          <p:cNvPr id="7" name="文本框 6"/>
          <p:cNvSpPr txBox="1"/>
          <p:nvPr/>
        </p:nvSpPr>
        <p:spPr>
          <a:xfrm>
            <a:off x="1919536" y="2746266"/>
            <a:ext cx="8352928" cy="706755"/>
          </a:xfrm>
          <a:prstGeom prst="rect">
            <a:avLst/>
          </a:prstGeom>
          <a:noFill/>
        </p:spPr>
        <p:txBody>
          <a:bodyPr wrap="square">
            <a:spAutoFit/>
          </a:bodyPr>
          <a:lstStyle/>
          <a:p>
            <a:r>
              <a:rPr lang="zh-CN" altLang="zh-CN" sz="2000" dirty="0">
                <a:effectLst/>
                <a:latin typeface="Times New Roman" panose="02020603050405020304" charset="0"/>
                <a:ea typeface="宋体" panose="02010600030101010101" pitchFamily="2" charset="-122"/>
                <a:cs typeface="Times New Roman" panose="02020603050405020304" charset="0"/>
              </a:rPr>
              <a:t>假设有</a:t>
            </a:r>
            <a:r>
              <a:rPr lang="en-US" altLang="zh-CN" sz="2000" dirty="0">
                <a:effectLst/>
                <a:latin typeface="Times New Roman" panose="02020603050405020304" charset="0"/>
                <a:ea typeface="宋体" panose="02010600030101010101" pitchFamily="2" charset="-122"/>
              </a:rPr>
              <a:t>10</a:t>
            </a:r>
            <a:r>
              <a:rPr lang="zh-CN" altLang="zh-CN" sz="2000" dirty="0">
                <a:effectLst/>
                <a:latin typeface="Times New Roman" panose="02020603050405020304" charset="0"/>
                <a:ea typeface="宋体" panose="02010600030101010101" pitchFamily="2" charset="-122"/>
                <a:cs typeface="Times New Roman" panose="02020603050405020304" charset="0"/>
              </a:rPr>
              <a:t>个活动，</a:t>
            </a:r>
            <a:r>
              <a:rPr lang="en-US" altLang="zh-CN" sz="2000" dirty="0">
                <a:effectLst/>
                <a:latin typeface="Times New Roman" panose="02020603050405020304" charset="0"/>
                <a:ea typeface="宋体" panose="02010600030101010101" pitchFamily="2" charset="-122"/>
              </a:rPr>
              <a:t>E ={1,2,3,4,5,6,7,8,9,10}</a:t>
            </a:r>
            <a:r>
              <a:rPr lang="zh-CN" altLang="zh-CN" sz="2000" dirty="0">
                <a:effectLst/>
                <a:latin typeface="Times New Roman" panose="02020603050405020304" charset="0"/>
                <a:ea typeface="宋体" panose="02010600030101010101" pitchFamily="2" charset="-122"/>
                <a:cs typeface="Times New Roman" panose="02020603050405020304" charset="0"/>
              </a:rPr>
              <a:t>，待安排的</a:t>
            </a:r>
            <a:r>
              <a:rPr lang="en-US" altLang="zh-CN" sz="2000" dirty="0">
                <a:effectLst/>
                <a:latin typeface="Times New Roman" panose="02020603050405020304" charset="0"/>
                <a:ea typeface="宋体" panose="02010600030101010101" pitchFamily="2" charset="-122"/>
              </a:rPr>
              <a:t>10</a:t>
            </a:r>
            <a:r>
              <a:rPr lang="zh-CN" altLang="zh-CN" sz="2000" dirty="0">
                <a:effectLst/>
                <a:latin typeface="Times New Roman" panose="02020603050405020304" charset="0"/>
                <a:ea typeface="宋体" panose="02010600030101010101" pitchFamily="2" charset="-122"/>
                <a:cs typeface="Times New Roman" panose="02020603050405020304" charset="0"/>
              </a:rPr>
              <a:t>个活动的开始时间和结束时间按结束时间的非减序排列如表</a:t>
            </a:r>
            <a:r>
              <a:rPr lang="en-US" altLang="zh-CN" sz="2000" dirty="0">
                <a:effectLst/>
                <a:latin typeface="Times New Roman" panose="02020603050405020304" charset="0"/>
                <a:ea typeface="宋体" panose="02010600030101010101" pitchFamily="2" charset="-122"/>
              </a:rPr>
              <a:t>5.2</a:t>
            </a:r>
            <a:r>
              <a:rPr lang="zh-CN" altLang="zh-CN" sz="2000" dirty="0">
                <a:effectLst/>
                <a:latin typeface="Times New Roman" panose="02020603050405020304" charset="0"/>
                <a:ea typeface="宋体" panose="02010600030101010101" pitchFamily="2" charset="-122"/>
                <a:cs typeface="Times New Roman" panose="02020603050405020304" charset="0"/>
              </a:rPr>
              <a:t>所示。</a:t>
            </a:r>
            <a:endParaRPr lang="zh-CN" altLang="en-US" sz="2000" dirty="0"/>
          </a:p>
        </p:txBody>
      </p:sp>
      <p:graphicFrame>
        <p:nvGraphicFramePr>
          <p:cNvPr id="8" name="表格 7"/>
          <p:cNvGraphicFramePr>
            <a:graphicFrameLocks noGrp="1"/>
          </p:cNvGraphicFramePr>
          <p:nvPr/>
        </p:nvGraphicFramePr>
        <p:xfrm>
          <a:off x="1703513" y="4468193"/>
          <a:ext cx="8712835" cy="1727200"/>
        </p:xfrm>
        <a:graphic>
          <a:graphicData uri="http://schemas.openxmlformats.org/drawingml/2006/table">
            <a:tbl>
              <a:tblPr firstRow="1" firstCol="1" bandRow="1">
                <a:tableStyleId>{5C22544A-7EE6-4342-B048-85BDC9FD1C3A}</a:tableStyleId>
              </a:tblPr>
              <a:tblGrid>
                <a:gridCol w="802005"/>
                <a:gridCol w="626110"/>
                <a:gridCol w="809625"/>
                <a:gridCol w="809625"/>
                <a:gridCol w="810260"/>
                <a:gridCol w="808355"/>
                <a:gridCol w="808990"/>
                <a:gridCol w="808355"/>
                <a:gridCol w="810260"/>
                <a:gridCol w="809625"/>
                <a:gridCol w="809625"/>
              </a:tblGrid>
              <a:tr h="381000">
                <a:tc>
                  <a:txBody>
                    <a:bodyPr/>
                    <a:lstStyle/>
                    <a:p>
                      <a:pPr indent="203200" algn="l">
                        <a:lnSpc>
                          <a:spcPct val="125000"/>
                        </a:lnSpc>
                      </a:pPr>
                      <a:r>
                        <a:rPr lang="en-US" sz="2000" kern="100">
                          <a:effectLst/>
                        </a:rPr>
                        <a:t>i</a:t>
                      </a:r>
                      <a:endParaRPr lang="zh-CN" sz="2800" kern="100">
                        <a:effectLst/>
                        <a:latin typeface="Times New Roman" panose="02020603050405020304" charset="0"/>
                        <a:ea typeface="宋体" panose="02010600030101010101" pitchFamily="2" charset="-122"/>
                        <a:cs typeface="Times New Roman" panose="02020603050405020304" charset="0"/>
                      </a:endParaRPr>
                    </a:p>
                  </a:txBody>
                  <a:tcPr marL="68580" marR="68580" marT="0" marB="0"/>
                </a:tc>
                <a:tc>
                  <a:txBody>
                    <a:bodyPr/>
                    <a:lstStyle/>
                    <a:p>
                      <a:pPr indent="203200" algn="l">
                        <a:lnSpc>
                          <a:spcPct val="125000"/>
                        </a:lnSpc>
                      </a:pPr>
                      <a:r>
                        <a:rPr lang="en-US" sz="2000" kern="100">
                          <a:effectLst/>
                        </a:rPr>
                        <a:t>1</a:t>
                      </a:r>
                      <a:endParaRPr lang="zh-CN" sz="2800" kern="100">
                        <a:effectLst/>
                        <a:latin typeface="Times New Roman" panose="02020603050405020304" charset="0"/>
                        <a:ea typeface="宋体" panose="02010600030101010101" pitchFamily="2" charset="-122"/>
                        <a:cs typeface="Times New Roman" panose="02020603050405020304" charset="0"/>
                      </a:endParaRPr>
                    </a:p>
                  </a:txBody>
                  <a:tcPr marL="68580" marR="68580" marT="0" marB="0"/>
                </a:tc>
                <a:tc>
                  <a:txBody>
                    <a:bodyPr/>
                    <a:lstStyle/>
                    <a:p>
                      <a:pPr indent="203200" algn="l">
                        <a:lnSpc>
                          <a:spcPct val="125000"/>
                        </a:lnSpc>
                      </a:pPr>
                      <a:r>
                        <a:rPr lang="en-US" sz="2000" kern="100">
                          <a:effectLst/>
                        </a:rPr>
                        <a:t>2</a:t>
                      </a:r>
                      <a:endParaRPr lang="zh-CN" sz="2800" kern="100">
                        <a:effectLst/>
                        <a:latin typeface="Times New Roman" panose="02020603050405020304" charset="0"/>
                        <a:ea typeface="宋体" panose="02010600030101010101" pitchFamily="2" charset="-122"/>
                        <a:cs typeface="Times New Roman" panose="02020603050405020304" charset="0"/>
                      </a:endParaRPr>
                    </a:p>
                  </a:txBody>
                  <a:tcPr marL="68580" marR="68580" marT="0" marB="0"/>
                </a:tc>
                <a:tc>
                  <a:txBody>
                    <a:bodyPr/>
                    <a:lstStyle/>
                    <a:p>
                      <a:pPr indent="203200" algn="l">
                        <a:lnSpc>
                          <a:spcPct val="125000"/>
                        </a:lnSpc>
                      </a:pPr>
                      <a:r>
                        <a:rPr lang="en-US" sz="2000" kern="100">
                          <a:effectLst/>
                        </a:rPr>
                        <a:t>3</a:t>
                      </a:r>
                      <a:endParaRPr lang="zh-CN" sz="2800" kern="100">
                        <a:effectLst/>
                        <a:latin typeface="Times New Roman" panose="02020603050405020304" charset="0"/>
                        <a:ea typeface="宋体" panose="02010600030101010101" pitchFamily="2" charset="-122"/>
                        <a:cs typeface="Times New Roman" panose="02020603050405020304" charset="0"/>
                      </a:endParaRPr>
                    </a:p>
                  </a:txBody>
                  <a:tcPr marL="68580" marR="68580" marT="0" marB="0"/>
                </a:tc>
                <a:tc>
                  <a:txBody>
                    <a:bodyPr/>
                    <a:lstStyle/>
                    <a:p>
                      <a:pPr indent="203200" algn="l">
                        <a:lnSpc>
                          <a:spcPct val="125000"/>
                        </a:lnSpc>
                      </a:pPr>
                      <a:r>
                        <a:rPr lang="en-US" sz="2000" kern="100">
                          <a:effectLst/>
                        </a:rPr>
                        <a:t>4</a:t>
                      </a:r>
                      <a:endParaRPr lang="zh-CN" sz="2800" kern="100">
                        <a:effectLst/>
                        <a:latin typeface="Times New Roman" panose="02020603050405020304" charset="0"/>
                        <a:ea typeface="宋体" panose="02010600030101010101" pitchFamily="2" charset="-122"/>
                        <a:cs typeface="Times New Roman" panose="02020603050405020304" charset="0"/>
                      </a:endParaRPr>
                    </a:p>
                  </a:txBody>
                  <a:tcPr marL="68580" marR="68580" marT="0" marB="0"/>
                </a:tc>
                <a:tc>
                  <a:txBody>
                    <a:bodyPr/>
                    <a:lstStyle/>
                    <a:p>
                      <a:pPr indent="203200" algn="l">
                        <a:lnSpc>
                          <a:spcPct val="125000"/>
                        </a:lnSpc>
                      </a:pPr>
                      <a:r>
                        <a:rPr lang="en-US" sz="2000" kern="100">
                          <a:effectLst/>
                        </a:rPr>
                        <a:t>5</a:t>
                      </a:r>
                      <a:endParaRPr lang="zh-CN" sz="2800" kern="100">
                        <a:effectLst/>
                        <a:latin typeface="Times New Roman" panose="02020603050405020304" charset="0"/>
                        <a:ea typeface="宋体" panose="02010600030101010101" pitchFamily="2" charset="-122"/>
                        <a:cs typeface="Times New Roman" panose="02020603050405020304" charset="0"/>
                      </a:endParaRPr>
                    </a:p>
                  </a:txBody>
                  <a:tcPr marL="68580" marR="68580" marT="0" marB="0"/>
                </a:tc>
                <a:tc>
                  <a:txBody>
                    <a:bodyPr/>
                    <a:lstStyle/>
                    <a:p>
                      <a:pPr indent="203200" algn="l">
                        <a:lnSpc>
                          <a:spcPct val="125000"/>
                        </a:lnSpc>
                      </a:pPr>
                      <a:r>
                        <a:rPr lang="en-US" sz="2000" kern="100">
                          <a:effectLst/>
                        </a:rPr>
                        <a:t>6</a:t>
                      </a:r>
                      <a:endParaRPr lang="zh-CN" sz="2800" kern="100">
                        <a:effectLst/>
                        <a:latin typeface="Times New Roman" panose="02020603050405020304" charset="0"/>
                        <a:ea typeface="宋体" panose="02010600030101010101" pitchFamily="2" charset="-122"/>
                        <a:cs typeface="Times New Roman" panose="02020603050405020304" charset="0"/>
                      </a:endParaRPr>
                    </a:p>
                  </a:txBody>
                  <a:tcPr marL="68580" marR="68580" marT="0" marB="0"/>
                </a:tc>
                <a:tc>
                  <a:txBody>
                    <a:bodyPr/>
                    <a:lstStyle/>
                    <a:p>
                      <a:pPr indent="203200" algn="l">
                        <a:lnSpc>
                          <a:spcPct val="125000"/>
                        </a:lnSpc>
                      </a:pPr>
                      <a:r>
                        <a:rPr lang="en-US" sz="2000" kern="100">
                          <a:effectLst/>
                        </a:rPr>
                        <a:t>7</a:t>
                      </a:r>
                      <a:endParaRPr lang="zh-CN" sz="2800" kern="100">
                        <a:effectLst/>
                        <a:latin typeface="Times New Roman" panose="02020603050405020304" charset="0"/>
                        <a:ea typeface="宋体" panose="02010600030101010101" pitchFamily="2" charset="-122"/>
                        <a:cs typeface="Times New Roman" panose="02020603050405020304" charset="0"/>
                      </a:endParaRPr>
                    </a:p>
                  </a:txBody>
                  <a:tcPr marL="68580" marR="68580" marT="0" marB="0"/>
                </a:tc>
                <a:tc>
                  <a:txBody>
                    <a:bodyPr/>
                    <a:lstStyle/>
                    <a:p>
                      <a:pPr indent="203200" algn="l">
                        <a:lnSpc>
                          <a:spcPct val="125000"/>
                        </a:lnSpc>
                      </a:pPr>
                      <a:r>
                        <a:rPr lang="en-US" sz="2000" kern="100">
                          <a:effectLst/>
                        </a:rPr>
                        <a:t>8</a:t>
                      </a:r>
                      <a:endParaRPr lang="zh-CN" sz="2800" kern="100">
                        <a:effectLst/>
                        <a:latin typeface="Times New Roman" panose="02020603050405020304" charset="0"/>
                        <a:ea typeface="宋体" panose="02010600030101010101" pitchFamily="2" charset="-122"/>
                        <a:cs typeface="Times New Roman" panose="02020603050405020304" charset="0"/>
                      </a:endParaRPr>
                    </a:p>
                  </a:txBody>
                  <a:tcPr marL="68580" marR="68580" marT="0" marB="0"/>
                </a:tc>
                <a:tc>
                  <a:txBody>
                    <a:bodyPr/>
                    <a:lstStyle/>
                    <a:p>
                      <a:pPr indent="203200" algn="l">
                        <a:lnSpc>
                          <a:spcPct val="125000"/>
                        </a:lnSpc>
                      </a:pPr>
                      <a:r>
                        <a:rPr lang="en-US" sz="2000" kern="100">
                          <a:effectLst/>
                        </a:rPr>
                        <a:t>9</a:t>
                      </a:r>
                      <a:endParaRPr lang="zh-CN" sz="2800" kern="100">
                        <a:effectLst/>
                        <a:latin typeface="Times New Roman" panose="02020603050405020304" charset="0"/>
                        <a:ea typeface="宋体" panose="02010600030101010101" pitchFamily="2" charset="-122"/>
                        <a:cs typeface="Times New Roman" panose="02020603050405020304" charset="0"/>
                      </a:endParaRPr>
                    </a:p>
                  </a:txBody>
                  <a:tcPr marL="68580" marR="68580" marT="0" marB="0"/>
                </a:tc>
                <a:tc>
                  <a:txBody>
                    <a:bodyPr/>
                    <a:lstStyle/>
                    <a:p>
                      <a:pPr indent="203200" algn="l">
                        <a:lnSpc>
                          <a:spcPct val="125000"/>
                        </a:lnSpc>
                      </a:pPr>
                      <a:r>
                        <a:rPr lang="en-US" sz="2000" kern="100">
                          <a:effectLst/>
                        </a:rPr>
                        <a:t>10</a:t>
                      </a:r>
                      <a:endParaRPr lang="zh-CN" sz="2800" kern="100">
                        <a:effectLst/>
                        <a:latin typeface="Times New Roman" panose="02020603050405020304" charset="0"/>
                        <a:ea typeface="宋体" panose="02010600030101010101" pitchFamily="2" charset="-122"/>
                        <a:cs typeface="Times New Roman" panose="02020603050405020304" charset="0"/>
                      </a:endParaRPr>
                    </a:p>
                  </a:txBody>
                  <a:tcPr marL="68580" marR="68580" marT="0" marB="0"/>
                </a:tc>
              </a:tr>
              <a:tr h="673100">
                <a:tc>
                  <a:txBody>
                    <a:bodyPr/>
                    <a:lstStyle/>
                    <a:p>
                      <a:pPr indent="203200" algn="l">
                        <a:lnSpc>
                          <a:spcPct val="125000"/>
                        </a:lnSpc>
                      </a:pPr>
                      <a:r>
                        <a:rPr lang="en-US" sz="2000" kern="100">
                          <a:effectLst/>
                        </a:rPr>
                        <a:t>s[i]</a:t>
                      </a:r>
                      <a:endParaRPr lang="zh-CN" sz="2800" kern="100">
                        <a:effectLst/>
                        <a:latin typeface="Times New Roman" panose="02020603050405020304" charset="0"/>
                        <a:ea typeface="宋体" panose="02010600030101010101" pitchFamily="2" charset="-122"/>
                        <a:cs typeface="Times New Roman" panose="02020603050405020304" charset="0"/>
                      </a:endParaRPr>
                    </a:p>
                  </a:txBody>
                  <a:tcPr marL="68580" marR="68580" marT="0" marB="0"/>
                </a:tc>
                <a:tc>
                  <a:txBody>
                    <a:bodyPr/>
                    <a:lstStyle/>
                    <a:p>
                      <a:pPr indent="203200" algn="l">
                        <a:lnSpc>
                          <a:spcPct val="125000"/>
                        </a:lnSpc>
                      </a:pPr>
                      <a:r>
                        <a:rPr lang="en-US" sz="2000" kern="100">
                          <a:effectLst/>
                        </a:rPr>
                        <a:t>0</a:t>
                      </a:r>
                      <a:endParaRPr lang="zh-CN" sz="2800" kern="100">
                        <a:effectLst/>
                        <a:latin typeface="Times New Roman" panose="02020603050405020304" charset="0"/>
                        <a:ea typeface="宋体" panose="02010600030101010101" pitchFamily="2" charset="-122"/>
                        <a:cs typeface="Times New Roman" panose="02020603050405020304" charset="0"/>
                      </a:endParaRPr>
                    </a:p>
                  </a:txBody>
                  <a:tcPr marL="68580" marR="68580" marT="0" marB="0"/>
                </a:tc>
                <a:tc>
                  <a:txBody>
                    <a:bodyPr/>
                    <a:lstStyle/>
                    <a:p>
                      <a:pPr indent="203200" algn="l">
                        <a:lnSpc>
                          <a:spcPct val="125000"/>
                        </a:lnSpc>
                      </a:pPr>
                      <a:r>
                        <a:rPr lang="en-US" sz="2000" kern="100">
                          <a:effectLst/>
                        </a:rPr>
                        <a:t>3</a:t>
                      </a:r>
                      <a:endParaRPr lang="zh-CN" sz="2800" kern="100">
                        <a:effectLst/>
                        <a:latin typeface="Times New Roman" panose="02020603050405020304" charset="0"/>
                        <a:ea typeface="宋体" panose="02010600030101010101" pitchFamily="2" charset="-122"/>
                        <a:cs typeface="Times New Roman" panose="02020603050405020304" charset="0"/>
                      </a:endParaRPr>
                    </a:p>
                  </a:txBody>
                  <a:tcPr marL="68580" marR="68580" marT="0" marB="0"/>
                </a:tc>
                <a:tc>
                  <a:txBody>
                    <a:bodyPr/>
                    <a:lstStyle/>
                    <a:p>
                      <a:pPr indent="203200" algn="l">
                        <a:lnSpc>
                          <a:spcPct val="125000"/>
                        </a:lnSpc>
                      </a:pPr>
                      <a:r>
                        <a:rPr lang="en-US" sz="2000" kern="100">
                          <a:effectLst/>
                        </a:rPr>
                        <a:t>4</a:t>
                      </a:r>
                      <a:endParaRPr lang="zh-CN" sz="2800" kern="100">
                        <a:effectLst/>
                        <a:latin typeface="Times New Roman" panose="02020603050405020304" charset="0"/>
                        <a:ea typeface="宋体" panose="02010600030101010101" pitchFamily="2" charset="-122"/>
                        <a:cs typeface="Times New Roman" panose="02020603050405020304" charset="0"/>
                      </a:endParaRPr>
                    </a:p>
                  </a:txBody>
                  <a:tcPr marL="68580" marR="68580" marT="0" marB="0"/>
                </a:tc>
                <a:tc>
                  <a:txBody>
                    <a:bodyPr/>
                    <a:lstStyle/>
                    <a:p>
                      <a:pPr indent="203200" algn="l">
                        <a:lnSpc>
                          <a:spcPct val="125000"/>
                        </a:lnSpc>
                      </a:pPr>
                      <a:r>
                        <a:rPr lang="en-US" sz="2000" kern="100" dirty="0">
                          <a:effectLst/>
                        </a:rPr>
                        <a:t>6</a:t>
                      </a:r>
                      <a:endParaRPr lang="zh-CN" sz="2800" kern="100" dirty="0">
                        <a:effectLst/>
                        <a:latin typeface="Times New Roman" panose="02020603050405020304" charset="0"/>
                        <a:ea typeface="宋体" panose="02010600030101010101" pitchFamily="2" charset="-122"/>
                        <a:cs typeface="Times New Roman" panose="02020603050405020304" charset="0"/>
                      </a:endParaRPr>
                    </a:p>
                  </a:txBody>
                  <a:tcPr marL="68580" marR="68580" marT="0" marB="0"/>
                </a:tc>
                <a:tc>
                  <a:txBody>
                    <a:bodyPr/>
                    <a:lstStyle/>
                    <a:p>
                      <a:pPr indent="203200" algn="l">
                        <a:lnSpc>
                          <a:spcPct val="125000"/>
                        </a:lnSpc>
                      </a:pPr>
                      <a:r>
                        <a:rPr lang="en-US" sz="2000" kern="100">
                          <a:effectLst/>
                        </a:rPr>
                        <a:t>8</a:t>
                      </a:r>
                      <a:endParaRPr lang="zh-CN" sz="2800" kern="100">
                        <a:effectLst/>
                        <a:latin typeface="Times New Roman" panose="02020603050405020304" charset="0"/>
                        <a:ea typeface="宋体" panose="02010600030101010101" pitchFamily="2" charset="-122"/>
                        <a:cs typeface="Times New Roman" panose="02020603050405020304" charset="0"/>
                      </a:endParaRPr>
                    </a:p>
                  </a:txBody>
                  <a:tcPr marL="68580" marR="68580" marT="0" marB="0"/>
                </a:tc>
                <a:tc>
                  <a:txBody>
                    <a:bodyPr/>
                    <a:lstStyle/>
                    <a:p>
                      <a:pPr indent="203200" algn="l">
                        <a:lnSpc>
                          <a:spcPct val="125000"/>
                        </a:lnSpc>
                      </a:pPr>
                      <a:r>
                        <a:rPr lang="en-US" sz="2000" kern="100">
                          <a:effectLst/>
                        </a:rPr>
                        <a:t>12</a:t>
                      </a:r>
                      <a:endParaRPr lang="zh-CN" sz="2800" kern="100">
                        <a:effectLst/>
                        <a:latin typeface="Times New Roman" panose="02020603050405020304" charset="0"/>
                        <a:ea typeface="宋体" panose="02010600030101010101" pitchFamily="2" charset="-122"/>
                        <a:cs typeface="Times New Roman" panose="02020603050405020304" charset="0"/>
                      </a:endParaRPr>
                    </a:p>
                  </a:txBody>
                  <a:tcPr marL="68580" marR="68580" marT="0" marB="0"/>
                </a:tc>
                <a:tc>
                  <a:txBody>
                    <a:bodyPr/>
                    <a:lstStyle/>
                    <a:p>
                      <a:pPr indent="203200" algn="l">
                        <a:lnSpc>
                          <a:spcPct val="125000"/>
                        </a:lnSpc>
                      </a:pPr>
                      <a:r>
                        <a:rPr lang="en-US" sz="2000" kern="100">
                          <a:effectLst/>
                        </a:rPr>
                        <a:t>14</a:t>
                      </a:r>
                      <a:endParaRPr lang="zh-CN" sz="2800" kern="100">
                        <a:effectLst/>
                        <a:latin typeface="Times New Roman" panose="02020603050405020304" charset="0"/>
                        <a:ea typeface="宋体" panose="02010600030101010101" pitchFamily="2" charset="-122"/>
                        <a:cs typeface="Times New Roman" panose="02020603050405020304" charset="0"/>
                      </a:endParaRPr>
                    </a:p>
                  </a:txBody>
                  <a:tcPr marL="68580" marR="68580" marT="0" marB="0"/>
                </a:tc>
                <a:tc>
                  <a:txBody>
                    <a:bodyPr/>
                    <a:lstStyle/>
                    <a:p>
                      <a:pPr indent="203200" algn="l">
                        <a:lnSpc>
                          <a:spcPct val="125000"/>
                        </a:lnSpc>
                      </a:pPr>
                      <a:r>
                        <a:rPr lang="en-US" sz="2000" kern="100">
                          <a:effectLst/>
                        </a:rPr>
                        <a:t>13</a:t>
                      </a:r>
                      <a:endParaRPr lang="zh-CN" sz="2800" kern="100">
                        <a:effectLst/>
                        <a:latin typeface="Times New Roman" panose="02020603050405020304" charset="0"/>
                        <a:ea typeface="宋体" panose="02010600030101010101" pitchFamily="2" charset="-122"/>
                        <a:cs typeface="Times New Roman" panose="02020603050405020304" charset="0"/>
                      </a:endParaRPr>
                    </a:p>
                  </a:txBody>
                  <a:tcPr marL="68580" marR="68580" marT="0" marB="0"/>
                </a:tc>
                <a:tc>
                  <a:txBody>
                    <a:bodyPr/>
                    <a:lstStyle/>
                    <a:p>
                      <a:pPr indent="203200" algn="l">
                        <a:lnSpc>
                          <a:spcPct val="125000"/>
                        </a:lnSpc>
                      </a:pPr>
                      <a:r>
                        <a:rPr lang="en-US" sz="2000" kern="100">
                          <a:effectLst/>
                        </a:rPr>
                        <a:t>16</a:t>
                      </a:r>
                      <a:endParaRPr lang="zh-CN" sz="2800" kern="100">
                        <a:effectLst/>
                        <a:latin typeface="Times New Roman" panose="02020603050405020304" charset="0"/>
                        <a:ea typeface="宋体" panose="02010600030101010101" pitchFamily="2" charset="-122"/>
                        <a:cs typeface="Times New Roman" panose="02020603050405020304" charset="0"/>
                      </a:endParaRPr>
                    </a:p>
                  </a:txBody>
                  <a:tcPr marL="68580" marR="68580" marT="0" marB="0"/>
                </a:tc>
                <a:tc>
                  <a:txBody>
                    <a:bodyPr/>
                    <a:lstStyle/>
                    <a:p>
                      <a:pPr indent="203200" algn="l">
                        <a:lnSpc>
                          <a:spcPct val="125000"/>
                        </a:lnSpc>
                      </a:pPr>
                      <a:r>
                        <a:rPr lang="en-US" sz="2000" kern="100">
                          <a:effectLst/>
                        </a:rPr>
                        <a:t>19</a:t>
                      </a:r>
                      <a:endParaRPr lang="zh-CN" sz="2800" kern="100">
                        <a:effectLst/>
                        <a:latin typeface="Times New Roman" panose="02020603050405020304" charset="0"/>
                        <a:ea typeface="宋体" panose="02010600030101010101" pitchFamily="2" charset="-122"/>
                        <a:cs typeface="Times New Roman" panose="02020603050405020304" charset="0"/>
                      </a:endParaRPr>
                    </a:p>
                  </a:txBody>
                  <a:tcPr marL="68580" marR="68580" marT="0" marB="0"/>
                </a:tc>
              </a:tr>
              <a:tr h="673100">
                <a:tc>
                  <a:txBody>
                    <a:bodyPr/>
                    <a:lstStyle/>
                    <a:p>
                      <a:pPr indent="203200" algn="l">
                        <a:lnSpc>
                          <a:spcPct val="125000"/>
                        </a:lnSpc>
                      </a:pPr>
                      <a:r>
                        <a:rPr lang="en-US" sz="2000" kern="100">
                          <a:effectLst/>
                        </a:rPr>
                        <a:t>f[i]</a:t>
                      </a:r>
                      <a:endParaRPr lang="zh-CN" sz="2800" kern="100">
                        <a:effectLst/>
                        <a:latin typeface="Times New Roman" panose="02020603050405020304" charset="0"/>
                        <a:ea typeface="宋体" panose="02010600030101010101" pitchFamily="2" charset="-122"/>
                        <a:cs typeface="Times New Roman" panose="02020603050405020304" charset="0"/>
                      </a:endParaRPr>
                    </a:p>
                  </a:txBody>
                  <a:tcPr marL="68580" marR="68580" marT="0" marB="0"/>
                </a:tc>
                <a:tc>
                  <a:txBody>
                    <a:bodyPr/>
                    <a:lstStyle/>
                    <a:p>
                      <a:pPr indent="203200" algn="l">
                        <a:lnSpc>
                          <a:spcPct val="125000"/>
                        </a:lnSpc>
                      </a:pPr>
                      <a:r>
                        <a:rPr lang="en-US" sz="2000" kern="100">
                          <a:effectLst/>
                        </a:rPr>
                        <a:t>3</a:t>
                      </a:r>
                      <a:endParaRPr lang="zh-CN" sz="2800" kern="100">
                        <a:effectLst/>
                        <a:latin typeface="Times New Roman" panose="02020603050405020304" charset="0"/>
                        <a:ea typeface="宋体" panose="02010600030101010101" pitchFamily="2" charset="-122"/>
                        <a:cs typeface="Times New Roman" panose="02020603050405020304" charset="0"/>
                      </a:endParaRPr>
                    </a:p>
                  </a:txBody>
                  <a:tcPr marL="68580" marR="68580" marT="0" marB="0"/>
                </a:tc>
                <a:tc>
                  <a:txBody>
                    <a:bodyPr/>
                    <a:lstStyle/>
                    <a:p>
                      <a:pPr indent="203200" algn="l">
                        <a:lnSpc>
                          <a:spcPct val="125000"/>
                        </a:lnSpc>
                      </a:pPr>
                      <a:r>
                        <a:rPr lang="en-US" sz="2000" kern="100">
                          <a:effectLst/>
                        </a:rPr>
                        <a:t>5</a:t>
                      </a:r>
                      <a:endParaRPr lang="zh-CN" sz="2800" kern="100">
                        <a:effectLst/>
                        <a:latin typeface="Times New Roman" panose="02020603050405020304" charset="0"/>
                        <a:ea typeface="宋体" panose="02010600030101010101" pitchFamily="2" charset="-122"/>
                        <a:cs typeface="Times New Roman" panose="02020603050405020304" charset="0"/>
                      </a:endParaRPr>
                    </a:p>
                  </a:txBody>
                  <a:tcPr marL="68580" marR="68580" marT="0" marB="0"/>
                </a:tc>
                <a:tc>
                  <a:txBody>
                    <a:bodyPr/>
                    <a:lstStyle/>
                    <a:p>
                      <a:pPr indent="203200" algn="l">
                        <a:lnSpc>
                          <a:spcPct val="125000"/>
                        </a:lnSpc>
                      </a:pPr>
                      <a:r>
                        <a:rPr lang="en-US" sz="2000" kern="100">
                          <a:effectLst/>
                        </a:rPr>
                        <a:t>8</a:t>
                      </a:r>
                      <a:endParaRPr lang="zh-CN" sz="2800" kern="100">
                        <a:effectLst/>
                        <a:latin typeface="Times New Roman" panose="02020603050405020304" charset="0"/>
                        <a:ea typeface="宋体" panose="02010600030101010101" pitchFamily="2" charset="-122"/>
                        <a:cs typeface="Times New Roman" panose="02020603050405020304" charset="0"/>
                      </a:endParaRPr>
                    </a:p>
                  </a:txBody>
                  <a:tcPr marL="68580" marR="68580" marT="0" marB="0"/>
                </a:tc>
                <a:tc>
                  <a:txBody>
                    <a:bodyPr/>
                    <a:lstStyle/>
                    <a:p>
                      <a:pPr indent="203200" algn="l">
                        <a:lnSpc>
                          <a:spcPct val="125000"/>
                        </a:lnSpc>
                      </a:pPr>
                      <a:r>
                        <a:rPr lang="en-US" sz="2000" kern="100">
                          <a:effectLst/>
                        </a:rPr>
                        <a:t>9</a:t>
                      </a:r>
                      <a:endParaRPr lang="zh-CN" sz="2800" kern="100">
                        <a:effectLst/>
                        <a:latin typeface="Times New Roman" panose="02020603050405020304" charset="0"/>
                        <a:ea typeface="宋体" panose="02010600030101010101" pitchFamily="2" charset="-122"/>
                        <a:cs typeface="Times New Roman" panose="02020603050405020304" charset="0"/>
                      </a:endParaRPr>
                    </a:p>
                  </a:txBody>
                  <a:tcPr marL="68580" marR="68580" marT="0" marB="0"/>
                </a:tc>
                <a:tc>
                  <a:txBody>
                    <a:bodyPr/>
                    <a:lstStyle/>
                    <a:p>
                      <a:pPr indent="203200" algn="l">
                        <a:lnSpc>
                          <a:spcPct val="125000"/>
                        </a:lnSpc>
                      </a:pPr>
                      <a:r>
                        <a:rPr lang="en-US" sz="2000" kern="100" dirty="0">
                          <a:effectLst/>
                        </a:rPr>
                        <a:t>11</a:t>
                      </a:r>
                      <a:endParaRPr lang="zh-CN" sz="2800" kern="100" dirty="0">
                        <a:effectLst/>
                        <a:latin typeface="Times New Roman" panose="02020603050405020304" charset="0"/>
                        <a:ea typeface="宋体" panose="02010600030101010101" pitchFamily="2" charset="-122"/>
                        <a:cs typeface="Times New Roman" panose="02020603050405020304" charset="0"/>
                      </a:endParaRPr>
                    </a:p>
                  </a:txBody>
                  <a:tcPr marL="68580" marR="68580" marT="0" marB="0"/>
                </a:tc>
                <a:tc>
                  <a:txBody>
                    <a:bodyPr/>
                    <a:lstStyle/>
                    <a:p>
                      <a:pPr indent="203200" algn="l">
                        <a:lnSpc>
                          <a:spcPct val="125000"/>
                        </a:lnSpc>
                      </a:pPr>
                      <a:r>
                        <a:rPr lang="en-US" sz="2000" kern="100">
                          <a:effectLst/>
                        </a:rPr>
                        <a:t>13</a:t>
                      </a:r>
                      <a:endParaRPr lang="zh-CN" sz="2800" kern="100">
                        <a:effectLst/>
                        <a:latin typeface="Times New Roman" panose="02020603050405020304" charset="0"/>
                        <a:ea typeface="宋体" panose="02010600030101010101" pitchFamily="2" charset="-122"/>
                        <a:cs typeface="Times New Roman" panose="02020603050405020304" charset="0"/>
                      </a:endParaRPr>
                    </a:p>
                  </a:txBody>
                  <a:tcPr marL="68580" marR="68580" marT="0" marB="0"/>
                </a:tc>
                <a:tc>
                  <a:txBody>
                    <a:bodyPr/>
                    <a:lstStyle/>
                    <a:p>
                      <a:pPr indent="203200" algn="l">
                        <a:lnSpc>
                          <a:spcPct val="125000"/>
                        </a:lnSpc>
                      </a:pPr>
                      <a:r>
                        <a:rPr lang="en-US" sz="2000" kern="100">
                          <a:effectLst/>
                        </a:rPr>
                        <a:t>16</a:t>
                      </a:r>
                      <a:endParaRPr lang="zh-CN" sz="2800" kern="100">
                        <a:effectLst/>
                        <a:latin typeface="Times New Roman" panose="02020603050405020304" charset="0"/>
                        <a:ea typeface="宋体" panose="02010600030101010101" pitchFamily="2" charset="-122"/>
                        <a:cs typeface="Times New Roman" panose="02020603050405020304" charset="0"/>
                      </a:endParaRPr>
                    </a:p>
                  </a:txBody>
                  <a:tcPr marL="68580" marR="68580" marT="0" marB="0"/>
                </a:tc>
                <a:tc>
                  <a:txBody>
                    <a:bodyPr/>
                    <a:lstStyle/>
                    <a:p>
                      <a:pPr indent="203200" algn="l">
                        <a:lnSpc>
                          <a:spcPct val="125000"/>
                        </a:lnSpc>
                      </a:pPr>
                      <a:r>
                        <a:rPr lang="en-US" sz="2000" kern="100">
                          <a:effectLst/>
                        </a:rPr>
                        <a:t>18</a:t>
                      </a:r>
                      <a:endParaRPr lang="zh-CN" sz="2800" kern="100">
                        <a:effectLst/>
                        <a:latin typeface="Times New Roman" panose="02020603050405020304" charset="0"/>
                        <a:ea typeface="宋体" panose="02010600030101010101" pitchFamily="2" charset="-122"/>
                        <a:cs typeface="Times New Roman" panose="02020603050405020304" charset="0"/>
                      </a:endParaRPr>
                    </a:p>
                  </a:txBody>
                  <a:tcPr marL="68580" marR="68580" marT="0" marB="0"/>
                </a:tc>
                <a:tc>
                  <a:txBody>
                    <a:bodyPr/>
                    <a:lstStyle/>
                    <a:p>
                      <a:pPr indent="203200" algn="l">
                        <a:lnSpc>
                          <a:spcPct val="125000"/>
                        </a:lnSpc>
                      </a:pPr>
                      <a:r>
                        <a:rPr lang="en-US" sz="2000" kern="100">
                          <a:effectLst/>
                        </a:rPr>
                        <a:t>20</a:t>
                      </a:r>
                      <a:endParaRPr lang="zh-CN" sz="2800" kern="100">
                        <a:effectLst/>
                        <a:latin typeface="Times New Roman" panose="02020603050405020304" charset="0"/>
                        <a:ea typeface="宋体" panose="02010600030101010101" pitchFamily="2" charset="-122"/>
                        <a:cs typeface="Times New Roman" panose="02020603050405020304" charset="0"/>
                      </a:endParaRPr>
                    </a:p>
                  </a:txBody>
                  <a:tcPr marL="68580" marR="68580" marT="0" marB="0"/>
                </a:tc>
                <a:tc>
                  <a:txBody>
                    <a:bodyPr/>
                    <a:lstStyle/>
                    <a:p>
                      <a:pPr indent="203200" algn="l">
                        <a:lnSpc>
                          <a:spcPct val="125000"/>
                        </a:lnSpc>
                      </a:pPr>
                      <a:r>
                        <a:rPr lang="en-US" sz="2000" kern="100" dirty="0">
                          <a:effectLst/>
                        </a:rPr>
                        <a:t>22</a:t>
                      </a:r>
                      <a:endParaRPr lang="zh-CN" sz="2800" kern="100" dirty="0">
                        <a:effectLst/>
                        <a:latin typeface="Times New Roman" panose="02020603050405020304" charset="0"/>
                        <a:ea typeface="宋体" panose="02010600030101010101" pitchFamily="2" charset="-122"/>
                        <a:cs typeface="Times New Roman" panose="02020603050405020304" charset="0"/>
                      </a:endParaRPr>
                    </a:p>
                  </a:txBody>
                  <a:tcPr marL="68580" marR="68580" marT="0" marB="0"/>
                </a:tc>
              </a:tr>
            </a:tbl>
          </a:graphicData>
        </a:graphic>
      </p:graphicFrame>
      <p:sp>
        <p:nvSpPr>
          <p:cNvPr id="10" name="文本框 9"/>
          <p:cNvSpPr txBox="1"/>
          <p:nvPr/>
        </p:nvSpPr>
        <p:spPr>
          <a:xfrm>
            <a:off x="3773996" y="3933056"/>
            <a:ext cx="4572000" cy="475615"/>
          </a:xfrm>
          <a:prstGeom prst="rect">
            <a:avLst/>
          </a:prstGeom>
          <a:noFill/>
        </p:spPr>
        <p:txBody>
          <a:bodyPr wrap="square">
            <a:spAutoFit/>
          </a:bodyPr>
          <a:lstStyle/>
          <a:p>
            <a:pPr indent="266700" algn="ctr">
              <a:lnSpc>
                <a:spcPct val="125000"/>
              </a:lnSpc>
            </a:pPr>
            <a:r>
              <a:rPr lang="zh-CN" altLang="zh-CN" sz="2000" kern="100" dirty="0">
                <a:effectLst/>
                <a:latin typeface="Times New Roman" panose="02020603050405020304" charset="0"/>
                <a:ea typeface="宋体" panose="02010600030101010101" pitchFamily="2" charset="-122"/>
              </a:rPr>
              <a:t>表</a:t>
            </a:r>
            <a:r>
              <a:rPr lang="en-US" altLang="zh-CN" sz="2000" kern="100" dirty="0">
                <a:effectLst/>
                <a:latin typeface="Times New Roman" panose="02020603050405020304" charset="0"/>
                <a:ea typeface="宋体" panose="02010600030101010101" pitchFamily="2" charset="-122"/>
              </a:rPr>
              <a:t>5.2 </a:t>
            </a:r>
            <a:r>
              <a:rPr lang="zh-CN" altLang="zh-CN" sz="2000" kern="100" dirty="0">
                <a:effectLst/>
                <a:latin typeface="Times New Roman" panose="02020603050405020304" charset="0"/>
                <a:ea typeface="宋体" panose="02010600030101010101" pitchFamily="2" charset="-122"/>
              </a:rPr>
              <a:t>活动开始时间</a:t>
            </a:r>
            <a:endParaRPr lang="zh-CN" altLang="zh-CN" sz="2800" kern="100" dirty="0">
              <a:effectLst/>
              <a:latin typeface="Times New Roman" panose="02020603050405020304" charset="0"/>
              <a:ea typeface="宋体" panose="02010600030101010101" pitchFamily="2"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424628" y="404664"/>
            <a:ext cx="5342743" cy="1954639"/>
          </a:xfrm>
          <a:prstGeom prst="rect">
            <a:avLst/>
          </a:prstGeom>
          <a:noFill/>
        </p:spPr>
      </p:pic>
      <p:sp>
        <p:nvSpPr>
          <p:cNvPr id="6" name="文本框 5"/>
          <p:cNvSpPr txBox="1"/>
          <p:nvPr/>
        </p:nvSpPr>
        <p:spPr>
          <a:xfrm>
            <a:off x="4007768" y="2204864"/>
            <a:ext cx="4572000" cy="437515"/>
          </a:xfrm>
          <a:prstGeom prst="rect">
            <a:avLst/>
          </a:prstGeom>
          <a:noFill/>
        </p:spPr>
        <p:txBody>
          <a:bodyPr wrap="square">
            <a:spAutoFit/>
          </a:bodyPr>
          <a:lstStyle/>
          <a:p>
            <a:pPr indent="133350" algn="ctr">
              <a:lnSpc>
                <a:spcPct val="125000"/>
              </a:lnSpc>
            </a:pPr>
            <a:r>
              <a:rPr lang="zh-CN" altLang="zh-CN" sz="1800" kern="100" dirty="0">
                <a:effectLst/>
                <a:latin typeface="Times New Roman" panose="02020603050405020304" charset="0"/>
                <a:ea typeface="宋体" panose="02010600030101010101" pitchFamily="2" charset="-122"/>
              </a:rPr>
              <a:t>图</a:t>
            </a:r>
            <a:r>
              <a:rPr lang="en-US" altLang="zh-CN" sz="1800" kern="100" dirty="0">
                <a:effectLst/>
                <a:latin typeface="Times New Roman" panose="02020603050405020304" charset="0"/>
                <a:ea typeface="宋体" panose="02010600030101010101" pitchFamily="2" charset="-122"/>
              </a:rPr>
              <a:t>5.4 </a:t>
            </a:r>
            <a:r>
              <a:rPr lang="zh-CN" altLang="zh-CN" sz="1800" kern="100" dirty="0">
                <a:effectLst/>
                <a:latin typeface="Times New Roman" panose="02020603050405020304" charset="0"/>
                <a:ea typeface="宋体" panose="02010600030101010101" pitchFamily="2" charset="-122"/>
              </a:rPr>
              <a:t>算法</a:t>
            </a:r>
            <a:r>
              <a:rPr lang="en-US" altLang="zh-CN" sz="1800" kern="100" dirty="0" err="1">
                <a:effectLst/>
                <a:latin typeface="Times New Roman" panose="02020603050405020304" charset="0"/>
                <a:ea typeface="宋体" panose="02010600030101010101" pitchFamily="2" charset="-122"/>
              </a:rPr>
              <a:t>greedySelector</a:t>
            </a:r>
            <a:r>
              <a:rPr lang="en-US" altLang="zh-CN" sz="1800" kern="100" dirty="0">
                <a:effectLst/>
                <a:latin typeface="Times New Roman" panose="02020603050405020304" charset="0"/>
                <a:ea typeface="宋体" panose="02010600030101010101" pitchFamily="2" charset="-122"/>
              </a:rPr>
              <a:t> </a:t>
            </a:r>
            <a:r>
              <a:rPr lang="zh-CN" altLang="zh-CN" sz="1800" kern="100" dirty="0">
                <a:effectLst/>
                <a:latin typeface="Times New Roman" panose="02020603050405020304" charset="0"/>
                <a:ea typeface="宋体" panose="02010600030101010101" pitchFamily="2" charset="-122"/>
              </a:rPr>
              <a:t>的计算过程</a:t>
            </a:r>
            <a:endParaRPr lang="zh-CN" altLang="zh-CN" sz="2400" kern="100" dirty="0">
              <a:effectLst/>
              <a:latin typeface="Times New Roman" panose="02020603050405020304" charset="0"/>
              <a:ea typeface="宋体" panose="02010600030101010101" pitchFamily="2" charset="-122"/>
            </a:endParaRPr>
          </a:p>
        </p:txBody>
      </p:sp>
      <p:sp>
        <p:nvSpPr>
          <p:cNvPr id="8" name="文本框 7"/>
          <p:cNvSpPr txBox="1"/>
          <p:nvPr/>
        </p:nvSpPr>
        <p:spPr>
          <a:xfrm>
            <a:off x="1703512" y="2591374"/>
            <a:ext cx="8712968" cy="4323080"/>
          </a:xfrm>
          <a:prstGeom prst="rect">
            <a:avLst/>
          </a:prstGeom>
          <a:noFill/>
        </p:spPr>
        <p:txBody>
          <a:bodyPr wrap="square">
            <a:spAutoFit/>
          </a:bodyPr>
          <a:lstStyle/>
          <a:p>
            <a:pPr indent="266700" algn="just">
              <a:lnSpc>
                <a:spcPct val="125000"/>
              </a:lnSpc>
            </a:pPr>
            <a:r>
              <a:rPr lang="zh-CN" altLang="zh-CN" sz="2000" kern="100" dirty="0">
                <a:effectLst/>
                <a:latin typeface="Times New Roman" panose="02020603050405020304" charset="0"/>
                <a:ea typeface="宋体" panose="02010600030101010101" pitchFamily="2" charset="-122"/>
              </a:rPr>
              <a:t>算法</a:t>
            </a:r>
            <a:r>
              <a:rPr lang="en-US" altLang="zh-CN" sz="2000" kern="100" dirty="0" err="1">
                <a:effectLst/>
                <a:latin typeface="Times New Roman" panose="02020603050405020304" charset="0"/>
                <a:ea typeface="宋体" panose="02010600030101010101" pitchFamily="2" charset="-122"/>
              </a:rPr>
              <a:t>greedySelector</a:t>
            </a:r>
            <a:r>
              <a:rPr lang="zh-CN" altLang="zh-CN" sz="2000" kern="100" dirty="0">
                <a:effectLst/>
                <a:latin typeface="Times New Roman" panose="02020603050405020304" charset="0"/>
                <a:ea typeface="宋体" panose="02010600030101010101" pitchFamily="2" charset="-122"/>
              </a:rPr>
              <a:t>的计算过程如图</a:t>
            </a:r>
            <a:r>
              <a:rPr lang="en-US" altLang="zh-CN" sz="2000" kern="100" dirty="0">
                <a:effectLst/>
                <a:latin typeface="Times New Roman" panose="02020603050405020304" charset="0"/>
                <a:ea typeface="宋体" panose="02010600030101010101" pitchFamily="2" charset="-122"/>
              </a:rPr>
              <a:t>5.4</a:t>
            </a:r>
            <a:r>
              <a:rPr lang="zh-CN" altLang="zh-CN" sz="2000" kern="100" dirty="0">
                <a:effectLst/>
                <a:latin typeface="Times New Roman" panose="02020603050405020304" charset="0"/>
                <a:ea typeface="宋体" panose="02010600030101010101" pitchFamily="2" charset="-122"/>
              </a:rPr>
              <a:t>所示。图中实线代表已选入集合</a:t>
            </a:r>
            <a:r>
              <a:rPr lang="en-US" altLang="zh-CN" sz="2000" kern="100" dirty="0">
                <a:effectLst/>
                <a:latin typeface="Times New Roman" panose="02020603050405020304" charset="0"/>
                <a:ea typeface="宋体" panose="02010600030101010101" pitchFamily="2" charset="-122"/>
              </a:rPr>
              <a:t>A</a:t>
            </a:r>
            <a:r>
              <a:rPr lang="zh-CN" altLang="zh-CN" sz="2000" kern="100" dirty="0">
                <a:effectLst/>
                <a:latin typeface="Times New Roman" panose="02020603050405020304" charset="0"/>
                <a:ea typeface="宋体" panose="02010600030101010101" pitchFamily="2" charset="-122"/>
              </a:rPr>
              <a:t>的可相容的活动，虚线代表与已选入集合</a:t>
            </a:r>
            <a:r>
              <a:rPr lang="en-US" altLang="zh-CN" sz="2000" kern="100" dirty="0">
                <a:effectLst/>
                <a:latin typeface="Times New Roman" panose="02020603050405020304" charset="0"/>
                <a:ea typeface="宋体" panose="02010600030101010101" pitchFamily="2" charset="-122"/>
              </a:rPr>
              <a:t>A</a:t>
            </a:r>
            <a:r>
              <a:rPr lang="zh-CN" altLang="zh-CN" sz="2000" kern="100" dirty="0">
                <a:effectLst/>
                <a:latin typeface="Times New Roman" panose="02020603050405020304" charset="0"/>
                <a:ea typeface="宋体" panose="02010600030101010101" pitchFamily="2" charset="-122"/>
              </a:rPr>
              <a:t>中的活动不相容的活动。具体选择步骤如下所示：</a:t>
            </a:r>
            <a:endParaRPr lang="zh-CN" altLang="zh-CN" sz="2800" kern="100" dirty="0">
              <a:effectLst/>
              <a:latin typeface="Times New Roman" panose="02020603050405020304" charset="0"/>
              <a:ea typeface="宋体" panose="02010600030101010101" pitchFamily="2" charset="-122"/>
            </a:endParaRPr>
          </a:p>
          <a:p>
            <a:pPr indent="266700" algn="just">
              <a:lnSpc>
                <a:spcPct val="125000"/>
              </a:lnSpc>
            </a:pPr>
            <a:r>
              <a:rPr lang="en-US" altLang="zh-CN" sz="2000" kern="100" dirty="0">
                <a:effectLst/>
                <a:latin typeface="Times New Roman" panose="02020603050405020304" charset="0"/>
                <a:ea typeface="宋体" panose="02010600030101010101" pitchFamily="2" charset="-122"/>
              </a:rPr>
              <a:t>(1)</a:t>
            </a:r>
            <a:r>
              <a:rPr lang="zh-CN" altLang="zh-CN" sz="2000" kern="100" dirty="0">
                <a:effectLst/>
                <a:latin typeface="Times New Roman" panose="02020603050405020304" charset="0"/>
                <a:ea typeface="宋体" panose="02010600030101010101" pitchFamily="2" charset="-122"/>
              </a:rPr>
              <a:t>选择活动</a:t>
            </a:r>
            <a:r>
              <a:rPr lang="en-US" altLang="zh-CN" sz="2000" kern="100" dirty="0">
                <a:effectLst/>
                <a:latin typeface="Times New Roman" panose="02020603050405020304" charset="0"/>
                <a:ea typeface="宋体" panose="02010600030101010101" pitchFamily="2" charset="-122"/>
              </a:rPr>
              <a:t>1</a:t>
            </a:r>
            <a:r>
              <a:rPr lang="zh-CN" altLang="zh-CN" sz="2000" kern="100" dirty="0">
                <a:effectLst/>
                <a:latin typeface="Times New Roman" panose="02020603050405020304" charset="0"/>
                <a:ea typeface="宋体" panose="02010600030101010101" pitchFamily="2" charset="-122"/>
              </a:rPr>
              <a:t>（</a:t>
            </a:r>
            <a:r>
              <a:rPr lang="en-US" altLang="zh-CN" sz="2000" kern="100" dirty="0">
                <a:effectLst/>
                <a:latin typeface="Times New Roman" panose="02020603050405020304" charset="0"/>
                <a:ea typeface="宋体" panose="02010600030101010101" pitchFamily="2" charset="-122"/>
              </a:rPr>
              <a:t>e1</a:t>
            </a:r>
            <a:r>
              <a:rPr lang="zh-CN" altLang="zh-CN" sz="2000" kern="100" dirty="0">
                <a:effectLst/>
                <a:latin typeface="Times New Roman" panose="02020603050405020304" charset="0"/>
                <a:ea typeface="宋体" panose="02010600030101010101" pitchFamily="2" charset="-122"/>
              </a:rPr>
              <a:t>），</a:t>
            </a:r>
            <a:r>
              <a:rPr lang="en-US" altLang="zh-CN" sz="2000" kern="100" dirty="0">
                <a:effectLst/>
                <a:latin typeface="Times New Roman" panose="02020603050405020304" charset="0"/>
                <a:ea typeface="宋体" panose="02010600030101010101" pitchFamily="2" charset="-122"/>
              </a:rPr>
              <a:t>j</a:t>
            </a:r>
            <a:r>
              <a:rPr lang="zh-CN" altLang="zh-CN" sz="2000" kern="100" dirty="0">
                <a:effectLst/>
                <a:latin typeface="Times New Roman" panose="02020603050405020304" charset="0"/>
                <a:ea typeface="宋体" panose="02010600030101010101" pitchFamily="2" charset="-122"/>
              </a:rPr>
              <a:t>初始化为</a:t>
            </a:r>
            <a:r>
              <a:rPr lang="en-US" altLang="zh-CN" sz="2000" kern="100" dirty="0">
                <a:effectLst/>
                <a:latin typeface="Times New Roman" panose="02020603050405020304" charset="0"/>
                <a:ea typeface="宋体" panose="02010600030101010101" pitchFamily="2" charset="-122"/>
              </a:rPr>
              <a:t>1</a:t>
            </a:r>
            <a:r>
              <a:rPr lang="zh-CN" altLang="zh-CN" sz="2000" kern="100" dirty="0">
                <a:effectLst/>
                <a:latin typeface="Times New Roman" panose="02020603050405020304" charset="0"/>
                <a:ea typeface="宋体" panose="02010600030101010101" pitchFamily="2" charset="-122"/>
              </a:rPr>
              <a:t>。</a:t>
            </a:r>
            <a:endParaRPr lang="zh-CN" altLang="zh-CN" sz="2800" kern="100" dirty="0">
              <a:effectLst/>
              <a:latin typeface="Times New Roman" panose="02020603050405020304" charset="0"/>
              <a:ea typeface="宋体" panose="02010600030101010101" pitchFamily="2" charset="-122"/>
            </a:endParaRPr>
          </a:p>
          <a:p>
            <a:pPr indent="266700" algn="just">
              <a:lnSpc>
                <a:spcPct val="125000"/>
              </a:lnSpc>
            </a:pPr>
            <a:r>
              <a:rPr lang="en-US" altLang="zh-CN" sz="2000" kern="100" dirty="0">
                <a:effectLst/>
                <a:latin typeface="Times New Roman" panose="02020603050405020304" charset="0"/>
                <a:ea typeface="宋体" panose="02010600030101010101" pitchFamily="2" charset="-122"/>
              </a:rPr>
              <a:t>(2)</a:t>
            </a:r>
            <a:r>
              <a:rPr lang="zh-CN" altLang="zh-CN" sz="2000" kern="100" dirty="0">
                <a:effectLst/>
                <a:latin typeface="Times New Roman" panose="02020603050405020304" charset="0"/>
                <a:ea typeface="宋体" panose="02010600030101010101" pitchFamily="2" charset="-122"/>
              </a:rPr>
              <a:t>检查活动</a:t>
            </a:r>
            <a:r>
              <a:rPr lang="en-US" altLang="zh-CN" sz="2000" kern="100" dirty="0">
                <a:effectLst/>
                <a:latin typeface="Times New Roman" panose="02020603050405020304" charset="0"/>
                <a:ea typeface="宋体" panose="02010600030101010101" pitchFamily="2" charset="-122"/>
              </a:rPr>
              <a:t>2</a:t>
            </a:r>
            <a:r>
              <a:rPr lang="zh-CN" altLang="zh-CN" sz="2000" kern="100" dirty="0">
                <a:effectLst/>
                <a:latin typeface="Times New Roman" panose="02020603050405020304" charset="0"/>
                <a:ea typeface="宋体" panose="02010600030101010101" pitchFamily="2" charset="-122"/>
              </a:rPr>
              <a:t>的开始时间</a:t>
            </a:r>
            <a:r>
              <a:rPr lang="en-US" altLang="zh-CN" sz="2000" kern="100" dirty="0">
                <a:effectLst/>
                <a:latin typeface="Times New Roman" panose="02020603050405020304" charset="0"/>
                <a:ea typeface="宋体" panose="02010600030101010101" pitchFamily="2" charset="-122"/>
              </a:rPr>
              <a:t>s2</a:t>
            </a:r>
            <a:r>
              <a:rPr lang="zh-CN" altLang="zh-CN" sz="2000" kern="100" dirty="0">
                <a:effectLst/>
                <a:latin typeface="Times New Roman" panose="02020603050405020304" charset="0"/>
                <a:ea typeface="宋体" panose="02010600030101010101" pitchFamily="2" charset="-122"/>
              </a:rPr>
              <a:t>是否满足条件</a:t>
            </a:r>
            <a:r>
              <a:rPr lang="en-US" altLang="zh-CN" sz="2000" kern="100" dirty="0">
                <a:effectLst/>
                <a:latin typeface="Times New Roman" panose="02020603050405020304" charset="0"/>
                <a:ea typeface="宋体" panose="02010600030101010101" pitchFamily="2" charset="-122"/>
              </a:rPr>
              <a:t>s</a:t>
            </a:r>
            <a:r>
              <a:rPr lang="en-US" altLang="zh-CN" sz="2000" kern="100" baseline="-25000" dirty="0">
                <a:effectLst/>
                <a:latin typeface="Times New Roman" panose="02020603050405020304" charset="0"/>
                <a:ea typeface="宋体" panose="02010600030101010101" pitchFamily="2" charset="-122"/>
              </a:rPr>
              <a:t>2</a:t>
            </a:r>
            <a:r>
              <a:rPr lang="en-US" altLang="zh-CN" sz="2000" kern="100" dirty="0">
                <a:effectLst/>
                <a:latin typeface="Times New Roman" panose="02020603050405020304" charset="0"/>
                <a:ea typeface="宋体" panose="02010600030101010101" pitchFamily="2" charset="-122"/>
              </a:rPr>
              <a:t>≥f</a:t>
            </a:r>
            <a:r>
              <a:rPr lang="en-US" altLang="zh-CN" sz="2000" kern="100" baseline="-25000" dirty="0">
                <a:effectLst/>
                <a:latin typeface="Times New Roman" panose="02020603050405020304" charset="0"/>
                <a:ea typeface="宋体" panose="02010600030101010101" pitchFamily="2" charset="-122"/>
              </a:rPr>
              <a:t>1</a:t>
            </a:r>
            <a:r>
              <a:rPr lang="zh-CN" altLang="zh-CN" sz="2000" kern="100" dirty="0">
                <a:effectLst/>
                <a:latin typeface="Times New Roman" panose="02020603050405020304" charset="0"/>
                <a:ea typeface="宋体" panose="02010600030101010101" pitchFamily="2" charset="-122"/>
              </a:rPr>
              <a:t>，如果满足，说明活动</a:t>
            </a:r>
            <a:r>
              <a:rPr lang="en-US" altLang="zh-CN" sz="2000" kern="100" dirty="0">
                <a:effectLst/>
                <a:latin typeface="Times New Roman" panose="02020603050405020304" charset="0"/>
                <a:ea typeface="宋体" panose="02010600030101010101" pitchFamily="2" charset="-122"/>
              </a:rPr>
              <a:t>2</a:t>
            </a:r>
            <a:r>
              <a:rPr lang="zh-CN" altLang="zh-CN" sz="2000" kern="100" dirty="0">
                <a:effectLst/>
                <a:latin typeface="Times New Roman" panose="02020603050405020304" charset="0"/>
                <a:ea typeface="宋体" panose="02010600030101010101" pitchFamily="2" charset="-122"/>
              </a:rPr>
              <a:t>与活动</a:t>
            </a:r>
            <a:r>
              <a:rPr lang="en-US" altLang="zh-CN" sz="2000" kern="100" dirty="0">
                <a:effectLst/>
                <a:latin typeface="Times New Roman" panose="02020603050405020304" charset="0"/>
                <a:ea typeface="宋体" panose="02010600030101010101" pitchFamily="2" charset="-122"/>
              </a:rPr>
              <a:t>1</a:t>
            </a:r>
            <a:r>
              <a:rPr lang="zh-CN" altLang="zh-CN" sz="2000" kern="100" dirty="0">
                <a:effectLst/>
                <a:latin typeface="Times New Roman" panose="02020603050405020304" charset="0"/>
                <a:ea typeface="宋体" panose="02010600030101010101" pitchFamily="2" charset="-122"/>
              </a:rPr>
              <a:t>相容，将活动</a:t>
            </a:r>
            <a:r>
              <a:rPr lang="en-US" altLang="zh-CN" sz="2000" kern="100" dirty="0">
                <a:effectLst/>
                <a:latin typeface="Times New Roman" panose="02020603050405020304" charset="0"/>
                <a:ea typeface="宋体" panose="02010600030101010101" pitchFamily="2" charset="-122"/>
              </a:rPr>
              <a:t>2</a:t>
            </a:r>
            <a:r>
              <a:rPr lang="zh-CN" altLang="zh-CN" sz="2000" kern="100" dirty="0">
                <a:effectLst/>
                <a:latin typeface="Times New Roman" panose="02020603050405020304" charset="0"/>
                <a:ea typeface="宋体" panose="02010600030101010101" pitchFamily="2" charset="-122"/>
              </a:rPr>
              <a:t>加入集合</a:t>
            </a:r>
            <a:r>
              <a:rPr lang="en-US" altLang="zh-CN" sz="2000" kern="100" dirty="0">
                <a:effectLst/>
                <a:latin typeface="Times New Roman" panose="02020603050405020304" charset="0"/>
                <a:ea typeface="宋体" panose="02010600030101010101" pitchFamily="2" charset="-122"/>
              </a:rPr>
              <a:t>A</a:t>
            </a:r>
            <a:r>
              <a:rPr lang="zh-CN" altLang="zh-CN" sz="2000" kern="100" dirty="0">
                <a:effectLst/>
                <a:latin typeface="Times New Roman" panose="02020603050405020304" charset="0"/>
                <a:ea typeface="宋体" panose="02010600030101010101" pitchFamily="2" charset="-122"/>
              </a:rPr>
              <a:t>，同时更新</a:t>
            </a:r>
            <a:r>
              <a:rPr lang="en-US" altLang="zh-CN" sz="2000" kern="100" dirty="0">
                <a:effectLst/>
                <a:latin typeface="Times New Roman" panose="02020603050405020304" charset="0"/>
                <a:ea typeface="宋体" panose="02010600030101010101" pitchFamily="2" charset="-122"/>
              </a:rPr>
              <a:t>j</a:t>
            </a:r>
            <a:r>
              <a:rPr lang="zh-CN" altLang="zh-CN" sz="2000" kern="100" dirty="0">
                <a:effectLst/>
                <a:latin typeface="Times New Roman" panose="02020603050405020304" charset="0"/>
                <a:ea typeface="宋体" panose="02010600030101010101" pitchFamily="2" charset="-122"/>
              </a:rPr>
              <a:t>的值为</a:t>
            </a:r>
            <a:r>
              <a:rPr lang="en-US" altLang="zh-CN" sz="2000" kern="100" dirty="0">
                <a:effectLst/>
                <a:latin typeface="Times New Roman" panose="02020603050405020304" charset="0"/>
                <a:ea typeface="宋体" panose="02010600030101010101" pitchFamily="2" charset="-122"/>
              </a:rPr>
              <a:t>2</a:t>
            </a:r>
            <a:r>
              <a:rPr lang="zh-CN" altLang="zh-CN" sz="2000" kern="100" dirty="0">
                <a:effectLst/>
                <a:latin typeface="Times New Roman" panose="02020603050405020304" charset="0"/>
                <a:ea typeface="宋体" panose="02010600030101010101" pitchFamily="2" charset="-122"/>
              </a:rPr>
              <a:t>；如果不满足，继续检查活动</a:t>
            </a:r>
            <a:r>
              <a:rPr lang="en-US" altLang="zh-CN" sz="2000" kern="100" dirty="0">
                <a:effectLst/>
                <a:latin typeface="Times New Roman" panose="02020603050405020304" charset="0"/>
                <a:ea typeface="宋体" panose="02010600030101010101" pitchFamily="2" charset="-122"/>
              </a:rPr>
              <a:t>3</a:t>
            </a:r>
            <a:r>
              <a:rPr lang="zh-CN" altLang="zh-CN" sz="2000" kern="100" dirty="0">
                <a:effectLst/>
                <a:latin typeface="Times New Roman" panose="02020603050405020304" charset="0"/>
                <a:ea typeface="宋体" panose="02010600030101010101" pitchFamily="2" charset="-122"/>
              </a:rPr>
              <a:t>；这里</a:t>
            </a:r>
            <a:r>
              <a:rPr lang="en-US" altLang="zh-CN" sz="2000" kern="100" dirty="0">
                <a:effectLst/>
                <a:latin typeface="Times New Roman" panose="02020603050405020304" charset="0"/>
                <a:ea typeface="宋体" panose="02010600030101010101" pitchFamily="2" charset="-122"/>
              </a:rPr>
              <a:t>s</a:t>
            </a:r>
            <a:r>
              <a:rPr lang="en-US" altLang="zh-CN" sz="2000" kern="100" baseline="-25000" dirty="0">
                <a:effectLst/>
                <a:latin typeface="Times New Roman" panose="02020603050405020304" charset="0"/>
                <a:ea typeface="宋体" panose="02010600030101010101" pitchFamily="2" charset="-122"/>
              </a:rPr>
              <a:t>2</a:t>
            </a:r>
            <a:r>
              <a:rPr lang="en-US" altLang="zh-CN" sz="2000" kern="100" dirty="0">
                <a:effectLst/>
                <a:latin typeface="Times New Roman" panose="02020603050405020304" charset="0"/>
                <a:ea typeface="宋体" panose="02010600030101010101" pitchFamily="2" charset="-122"/>
              </a:rPr>
              <a:t>=3</a:t>
            </a:r>
            <a:r>
              <a:rPr lang="zh-CN" altLang="zh-CN" sz="2000" kern="100" dirty="0">
                <a:effectLst/>
                <a:latin typeface="Times New Roman" panose="02020603050405020304" charset="0"/>
                <a:ea typeface="宋体" panose="02010600030101010101" pitchFamily="2" charset="-122"/>
              </a:rPr>
              <a:t>， </a:t>
            </a:r>
            <a:r>
              <a:rPr lang="en-US" altLang="zh-CN" sz="2000" kern="100" dirty="0">
                <a:effectLst/>
                <a:latin typeface="Times New Roman" panose="02020603050405020304" charset="0"/>
                <a:ea typeface="宋体" panose="02010600030101010101" pitchFamily="2" charset="-122"/>
              </a:rPr>
              <a:t>f</a:t>
            </a:r>
            <a:r>
              <a:rPr lang="en-US" altLang="zh-CN" sz="2000" kern="100" baseline="-25000" dirty="0">
                <a:effectLst/>
                <a:latin typeface="Times New Roman" panose="02020603050405020304" charset="0"/>
                <a:ea typeface="宋体" panose="02010600030101010101" pitchFamily="2" charset="-122"/>
              </a:rPr>
              <a:t>1</a:t>
            </a:r>
            <a:r>
              <a:rPr lang="en-US" altLang="zh-CN" sz="2000" kern="100" dirty="0">
                <a:effectLst/>
                <a:latin typeface="Times New Roman" panose="02020603050405020304" charset="0"/>
                <a:ea typeface="宋体" panose="02010600030101010101" pitchFamily="2" charset="-122"/>
              </a:rPr>
              <a:t>=3</a:t>
            </a:r>
            <a:r>
              <a:rPr lang="zh-CN" altLang="zh-CN" sz="2000" kern="100" dirty="0">
                <a:effectLst/>
                <a:latin typeface="Times New Roman" panose="02020603050405020304" charset="0"/>
                <a:ea typeface="宋体" panose="02010600030101010101" pitchFamily="2" charset="-122"/>
              </a:rPr>
              <a:t>，满足条件，</a:t>
            </a:r>
            <a:r>
              <a:rPr lang="en-US" altLang="zh-CN" sz="2000" kern="100" dirty="0">
                <a:effectLst/>
                <a:latin typeface="Times New Roman" panose="02020603050405020304" charset="0"/>
                <a:ea typeface="宋体" panose="02010600030101010101" pitchFamily="2" charset="-122"/>
              </a:rPr>
              <a:t>j=2</a:t>
            </a:r>
            <a:r>
              <a:rPr lang="zh-CN" altLang="zh-CN" sz="2000" kern="100" dirty="0">
                <a:effectLst/>
                <a:latin typeface="Times New Roman" panose="02020603050405020304" charset="0"/>
                <a:ea typeface="宋体" panose="02010600030101010101" pitchFamily="2" charset="-122"/>
              </a:rPr>
              <a:t>。</a:t>
            </a:r>
            <a:endParaRPr lang="zh-CN" altLang="zh-CN" sz="2800" kern="100" dirty="0">
              <a:effectLst/>
              <a:latin typeface="Times New Roman" panose="02020603050405020304" charset="0"/>
              <a:ea typeface="宋体" panose="02010600030101010101" pitchFamily="2" charset="-122"/>
            </a:endParaRPr>
          </a:p>
          <a:p>
            <a:pPr indent="266700" algn="just">
              <a:lnSpc>
                <a:spcPct val="125000"/>
              </a:lnSpc>
            </a:pPr>
            <a:r>
              <a:rPr lang="en-US" altLang="zh-CN" sz="2000" kern="100" dirty="0">
                <a:effectLst/>
                <a:latin typeface="Times New Roman" panose="02020603050405020304" charset="0"/>
                <a:ea typeface="宋体" panose="02010600030101010101" pitchFamily="2" charset="-122"/>
              </a:rPr>
              <a:t>(3)</a:t>
            </a:r>
            <a:r>
              <a:rPr lang="zh-CN" altLang="zh-CN" sz="2000" kern="100" dirty="0">
                <a:effectLst/>
                <a:latin typeface="Times New Roman" panose="02020603050405020304" charset="0"/>
                <a:ea typeface="宋体" panose="02010600030101010101" pitchFamily="2" charset="-122"/>
              </a:rPr>
              <a:t>检查活动</a:t>
            </a:r>
            <a:r>
              <a:rPr lang="en-US" altLang="zh-CN" sz="2000" kern="100" dirty="0">
                <a:effectLst/>
                <a:latin typeface="Times New Roman" panose="02020603050405020304" charset="0"/>
                <a:ea typeface="宋体" panose="02010600030101010101" pitchFamily="2" charset="-122"/>
              </a:rPr>
              <a:t>3</a:t>
            </a:r>
            <a:r>
              <a:rPr lang="zh-CN" altLang="zh-CN" sz="2000" kern="100" dirty="0">
                <a:effectLst/>
                <a:latin typeface="Times New Roman" panose="02020603050405020304" charset="0"/>
                <a:ea typeface="宋体" panose="02010600030101010101" pitchFamily="2" charset="-122"/>
              </a:rPr>
              <a:t>的开始时间</a:t>
            </a:r>
            <a:r>
              <a:rPr lang="en-US" altLang="zh-CN" sz="2000" kern="100" dirty="0">
                <a:effectLst/>
                <a:latin typeface="Times New Roman" panose="02020603050405020304" charset="0"/>
                <a:ea typeface="宋体" panose="02010600030101010101" pitchFamily="2" charset="-122"/>
              </a:rPr>
              <a:t>s</a:t>
            </a:r>
            <a:r>
              <a:rPr lang="en-US" altLang="zh-CN" sz="2000" kern="100" baseline="-25000" dirty="0">
                <a:effectLst/>
                <a:latin typeface="Times New Roman" panose="02020603050405020304" charset="0"/>
                <a:ea typeface="宋体" panose="02010600030101010101" pitchFamily="2" charset="-122"/>
              </a:rPr>
              <a:t>3</a:t>
            </a:r>
            <a:r>
              <a:rPr lang="en-US" altLang="zh-CN" sz="2000" kern="100" dirty="0">
                <a:effectLst/>
                <a:latin typeface="Times New Roman" panose="02020603050405020304" charset="0"/>
                <a:ea typeface="宋体" panose="02010600030101010101" pitchFamily="2" charset="-122"/>
              </a:rPr>
              <a:t>=4</a:t>
            </a:r>
            <a:r>
              <a:rPr lang="zh-CN" altLang="zh-CN" sz="2000" kern="100" dirty="0">
                <a:effectLst/>
                <a:latin typeface="Times New Roman" panose="02020603050405020304" charset="0"/>
                <a:ea typeface="宋体" panose="02010600030101010101" pitchFamily="2" charset="-122"/>
              </a:rPr>
              <a:t>，而活动</a:t>
            </a:r>
            <a:r>
              <a:rPr lang="en-US" altLang="zh-CN" sz="2000" kern="100" dirty="0">
                <a:effectLst/>
                <a:latin typeface="Times New Roman" panose="02020603050405020304" charset="0"/>
                <a:ea typeface="宋体" panose="02010600030101010101" pitchFamily="2" charset="-122"/>
              </a:rPr>
              <a:t>2</a:t>
            </a:r>
            <a:r>
              <a:rPr lang="zh-CN" altLang="zh-CN" sz="2000" kern="100" dirty="0">
                <a:effectLst/>
                <a:latin typeface="Times New Roman" panose="02020603050405020304" charset="0"/>
                <a:ea typeface="宋体" panose="02010600030101010101" pitchFamily="2" charset="-122"/>
              </a:rPr>
              <a:t>的结束时间</a:t>
            </a:r>
            <a:r>
              <a:rPr lang="en-US" altLang="zh-CN" sz="2000" kern="100" dirty="0">
                <a:effectLst/>
                <a:latin typeface="Times New Roman" panose="02020603050405020304" charset="0"/>
                <a:ea typeface="宋体" panose="02010600030101010101" pitchFamily="2" charset="-122"/>
              </a:rPr>
              <a:t>f</a:t>
            </a:r>
            <a:r>
              <a:rPr lang="en-US" altLang="zh-CN" sz="2000" kern="100" baseline="-25000" dirty="0">
                <a:effectLst/>
                <a:latin typeface="Times New Roman" panose="02020603050405020304" charset="0"/>
                <a:ea typeface="宋体" panose="02010600030101010101" pitchFamily="2" charset="-122"/>
              </a:rPr>
              <a:t>2</a:t>
            </a:r>
            <a:r>
              <a:rPr lang="en-US" altLang="zh-CN" sz="2000" kern="100" dirty="0">
                <a:effectLst/>
                <a:latin typeface="Times New Roman" panose="02020603050405020304" charset="0"/>
                <a:ea typeface="宋体" panose="02010600030101010101" pitchFamily="2" charset="-122"/>
              </a:rPr>
              <a:t>=5</a:t>
            </a:r>
            <a:r>
              <a:rPr lang="zh-CN" altLang="zh-CN" sz="2000" kern="100" dirty="0">
                <a:effectLst/>
                <a:latin typeface="Times New Roman" panose="02020603050405020304" charset="0"/>
                <a:ea typeface="宋体" panose="02010600030101010101" pitchFamily="2" charset="-122"/>
              </a:rPr>
              <a:t>，不满足</a:t>
            </a:r>
            <a:r>
              <a:rPr lang="en-US" altLang="zh-CN" sz="2000" kern="100" dirty="0">
                <a:effectLst/>
                <a:latin typeface="Times New Roman" panose="02020603050405020304" charset="0"/>
                <a:ea typeface="宋体" panose="02010600030101010101" pitchFamily="2" charset="-122"/>
              </a:rPr>
              <a:t>s</a:t>
            </a:r>
            <a:r>
              <a:rPr lang="en-US" altLang="zh-CN" sz="2000" kern="100" baseline="-25000" dirty="0">
                <a:effectLst/>
                <a:latin typeface="Times New Roman" panose="02020603050405020304" charset="0"/>
                <a:ea typeface="宋体" panose="02010600030101010101" pitchFamily="2" charset="-122"/>
              </a:rPr>
              <a:t>3</a:t>
            </a:r>
            <a:r>
              <a:rPr lang="en-US" altLang="zh-CN" sz="2000" kern="100" dirty="0">
                <a:effectLst/>
                <a:latin typeface="Times New Roman" panose="02020603050405020304" charset="0"/>
                <a:ea typeface="宋体" panose="02010600030101010101" pitchFamily="2" charset="-122"/>
              </a:rPr>
              <a:t>≥f</a:t>
            </a:r>
            <a:r>
              <a:rPr lang="en-US" altLang="zh-CN" sz="2000" kern="100" baseline="-25000" dirty="0">
                <a:effectLst/>
                <a:latin typeface="Times New Roman" panose="02020603050405020304" charset="0"/>
                <a:ea typeface="宋体" panose="02010600030101010101" pitchFamily="2" charset="-122"/>
              </a:rPr>
              <a:t>2</a:t>
            </a:r>
            <a:r>
              <a:rPr lang="zh-CN" altLang="zh-CN" sz="2000" kern="100" dirty="0">
                <a:effectLst/>
                <a:latin typeface="Times New Roman" panose="02020603050405020304" charset="0"/>
                <a:ea typeface="宋体" panose="02010600030101010101" pitchFamily="2" charset="-122"/>
              </a:rPr>
              <a:t>，继续检查下一个活动。</a:t>
            </a:r>
            <a:endParaRPr lang="zh-CN" altLang="zh-CN" sz="2800" kern="100" dirty="0">
              <a:effectLst/>
              <a:latin typeface="Times New Roman" panose="02020603050405020304" charset="0"/>
              <a:ea typeface="宋体" panose="02010600030101010101" pitchFamily="2" charset="-122"/>
            </a:endParaRPr>
          </a:p>
          <a:p>
            <a:pPr indent="266700" algn="just">
              <a:lnSpc>
                <a:spcPct val="125000"/>
              </a:lnSpc>
            </a:pPr>
            <a:r>
              <a:rPr lang="en-US" altLang="zh-CN" sz="2000" kern="100" dirty="0">
                <a:effectLst/>
                <a:latin typeface="Times New Roman" panose="02020603050405020304" charset="0"/>
                <a:ea typeface="宋体" panose="02010600030101010101" pitchFamily="2" charset="-122"/>
              </a:rPr>
              <a:t>(4)</a:t>
            </a:r>
            <a:r>
              <a:rPr lang="zh-CN" altLang="zh-CN" sz="2000" kern="100" dirty="0">
                <a:effectLst/>
                <a:latin typeface="Times New Roman" panose="02020603050405020304" charset="0"/>
                <a:ea typeface="宋体" panose="02010600030101010101" pitchFamily="2" charset="-122"/>
              </a:rPr>
              <a:t>依此类推，求得该活动安排问题的解：活动</a:t>
            </a:r>
            <a:r>
              <a:rPr lang="en-US" altLang="zh-CN" sz="2000" kern="100" dirty="0">
                <a:effectLst/>
                <a:latin typeface="Times New Roman" panose="02020603050405020304" charset="0"/>
                <a:ea typeface="宋体" panose="02010600030101010101" pitchFamily="2" charset="-122"/>
              </a:rPr>
              <a:t>1</a:t>
            </a:r>
            <a:r>
              <a:rPr lang="zh-CN" altLang="zh-CN" sz="2000" kern="100" dirty="0">
                <a:effectLst/>
                <a:latin typeface="Times New Roman" panose="02020603050405020304" charset="0"/>
                <a:ea typeface="宋体" panose="02010600030101010101" pitchFamily="2" charset="-122"/>
              </a:rPr>
              <a:t>、活动</a:t>
            </a:r>
            <a:r>
              <a:rPr lang="en-US" altLang="zh-CN" sz="2000" kern="100" dirty="0">
                <a:effectLst/>
                <a:latin typeface="Times New Roman" panose="02020603050405020304" charset="0"/>
                <a:ea typeface="宋体" panose="02010600030101010101" pitchFamily="2" charset="-122"/>
              </a:rPr>
              <a:t>2</a:t>
            </a:r>
            <a:r>
              <a:rPr lang="zh-CN" altLang="zh-CN" sz="2000" kern="100" dirty="0">
                <a:effectLst/>
                <a:latin typeface="Times New Roman" panose="02020603050405020304" charset="0"/>
                <a:ea typeface="宋体" panose="02010600030101010101" pitchFamily="2" charset="-122"/>
              </a:rPr>
              <a:t>、活动</a:t>
            </a:r>
            <a:r>
              <a:rPr lang="en-US" altLang="zh-CN" sz="2000" kern="100" dirty="0">
                <a:effectLst/>
                <a:latin typeface="Times New Roman" panose="02020603050405020304" charset="0"/>
                <a:ea typeface="宋体" panose="02010600030101010101" pitchFamily="2" charset="-122"/>
              </a:rPr>
              <a:t>4</a:t>
            </a:r>
            <a:r>
              <a:rPr lang="zh-CN" altLang="zh-CN" sz="2000" kern="100" dirty="0">
                <a:effectLst/>
                <a:latin typeface="Times New Roman" panose="02020603050405020304" charset="0"/>
                <a:ea typeface="宋体" panose="02010600030101010101" pitchFamily="2" charset="-122"/>
              </a:rPr>
              <a:t>、活动</a:t>
            </a:r>
            <a:r>
              <a:rPr lang="en-US" altLang="zh-CN" sz="2000" kern="100" dirty="0">
                <a:effectLst/>
                <a:latin typeface="Times New Roman" panose="02020603050405020304" charset="0"/>
                <a:ea typeface="宋体" panose="02010600030101010101" pitchFamily="2" charset="-122"/>
              </a:rPr>
              <a:t>6</a:t>
            </a:r>
            <a:r>
              <a:rPr lang="zh-CN" altLang="zh-CN" sz="2000" kern="100" dirty="0">
                <a:effectLst/>
                <a:latin typeface="Times New Roman" panose="02020603050405020304" charset="0"/>
                <a:ea typeface="宋体" panose="02010600030101010101" pitchFamily="2" charset="-122"/>
              </a:rPr>
              <a:t>、活动</a:t>
            </a:r>
            <a:r>
              <a:rPr lang="en-US" altLang="zh-CN" sz="2000" kern="100" dirty="0">
                <a:effectLst/>
                <a:latin typeface="Times New Roman" panose="02020603050405020304" charset="0"/>
                <a:ea typeface="宋体" panose="02010600030101010101" pitchFamily="2" charset="-122"/>
              </a:rPr>
              <a:t>7</a:t>
            </a:r>
            <a:r>
              <a:rPr lang="zh-CN" altLang="zh-CN" sz="2000" kern="100" dirty="0">
                <a:effectLst/>
                <a:latin typeface="Times New Roman" panose="02020603050405020304" charset="0"/>
                <a:ea typeface="宋体" panose="02010600030101010101" pitchFamily="2" charset="-122"/>
              </a:rPr>
              <a:t>、活动</a:t>
            </a:r>
            <a:r>
              <a:rPr lang="en-US" altLang="zh-CN" sz="2000" kern="100" dirty="0">
                <a:effectLst/>
                <a:latin typeface="Times New Roman" panose="02020603050405020304" charset="0"/>
                <a:ea typeface="宋体" panose="02010600030101010101" pitchFamily="2" charset="-122"/>
              </a:rPr>
              <a:t>9</a:t>
            </a:r>
            <a:r>
              <a:rPr lang="zh-CN" altLang="zh-CN" sz="2000" kern="100" dirty="0">
                <a:effectLst/>
                <a:latin typeface="Times New Roman" panose="02020603050405020304" charset="0"/>
                <a:ea typeface="宋体" panose="02010600030101010101" pitchFamily="2" charset="-122"/>
              </a:rPr>
              <a:t>，共</a:t>
            </a:r>
            <a:r>
              <a:rPr lang="en-US" altLang="zh-CN" sz="2000" kern="100" dirty="0">
                <a:effectLst/>
                <a:latin typeface="Times New Roman" panose="02020603050405020304" charset="0"/>
                <a:ea typeface="宋体" panose="02010600030101010101" pitchFamily="2" charset="-122"/>
              </a:rPr>
              <a:t>6</a:t>
            </a:r>
            <a:r>
              <a:rPr lang="zh-CN" altLang="zh-CN" sz="2000" kern="100" dirty="0">
                <a:effectLst/>
                <a:latin typeface="Times New Roman" panose="02020603050405020304" charset="0"/>
                <a:ea typeface="宋体" panose="02010600030101010101" pitchFamily="2" charset="-122"/>
              </a:rPr>
              <a:t>个活动。</a:t>
            </a:r>
            <a:endParaRPr lang="zh-CN" altLang="zh-CN" sz="2800" kern="100" dirty="0">
              <a:effectLst/>
              <a:latin typeface="Times New Roman" panose="02020603050405020304" charset="0"/>
              <a:ea typeface="宋体"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287688" y="116632"/>
            <a:ext cx="5616624" cy="624069"/>
          </a:xfrm>
          <a:prstGeom prst="roundRect">
            <a:avLst/>
          </a:prstGeom>
          <a:solidFill>
            <a:srgbClr val="223D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defTabSz="1218565"/>
            <a:r>
              <a:rPr lang="en-US" altLang="zh-CN" sz="2500" dirty="0">
                <a:solidFill>
                  <a:prstClr val="white"/>
                </a:solidFill>
                <a:latin typeface="微软雅黑" panose="020B0503020204020204" charset="-122"/>
                <a:ea typeface="微软雅黑" panose="020B0503020204020204" charset="-122"/>
              </a:rPr>
              <a:t>5.1  </a:t>
            </a:r>
            <a:r>
              <a:rPr lang="zh-CN" altLang="en-US" sz="2500" dirty="0">
                <a:solidFill>
                  <a:prstClr val="white"/>
                </a:solidFill>
                <a:latin typeface="微软雅黑" panose="020B0503020204020204" charset="-122"/>
                <a:ea typeface="微软雅黑" panose="020B0503020204020204" charset="-122"/>
              </a:rPr>
              <a:t>贪心算法引言</a:t>
            </a:r>
            <a:endParaRPr lang="zh-CN" altLang="en-US" sz="2500" kern="0" dirty="0">
              <a:solidFill>
                <a:srgbClr val="098F66"/>
              </a:solidFill>
              <a:latin typeface="微软雅黑" panose="020B0503020204020204" charset="-122"/>
              <a:ea typeface="微软雅黑" panose="020B0503020204020204" charset="-122"/>
            </a:endParaRPr>
          </a:p>
        </p:txBody>
      </p:sp>
      <p:sp>
        <p:nvSpPr>
          <p:cNvPr id="3" name="圆角矩形 2"/>
          <p:cNvSpPr/>
          <p:nvPr/>
        </p:nvSpPr>
        <p:spPr>
          <a:xfrm>
            <a:off x="3287688" y="844054"/>
            <a:ext cx="5616624" cy="624069"/>
          </a:xfrm>
          <a:prstGeom prst="roundRect">
            <a:avLst/>
          </a:prstGeom>
          <a:solidFill>
            <a:srgbClr val="223D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defTabSz="1218565"/>
            <a:r>
              <a:rPr lang="en-US" altLang="zh-CN" sz="2500" dirty="0">
                <a:solidFill>
                  <a:prstClr val="white"/>
                </a:solidFill>
                <a:latin typeface="微软雅黑" panose="020B0503020204020204" charset="-122"/>
                <a:ea typeface="微软雅黑" panose="020B0503020204020204" charset="-122"/>
              </a:rPr>
              <a:t>5.2  </a:t>
            </a:r>
            <a:r>
              <a:rPr lang="zh-CN" altLang="en-US" sz="2500" dirty="0">
                <a:solidFill>
                  <a:prstClr val="white"/>
                </a:solidFill>
                <a:latin typeface="微软雅黑" panose="020B0503020204020204" charset="-122"/>
                <a:ea typeface="微软雅黑" panose="020B0503020204020204" charset="-122"/>
              </a:rPr>
              <a:t>活动安排问题</a:t>
            </a:r>
            <a:endParaRPr lang="zh-CN" altLang="en-US" sz="2500" kern="0" dirty="0">
              <a:solidFill>
                <a:srgbClr val="098F66"/>
              </a:solidFill>
              <a:latin typeface="微软雅黑" panose="020B0503020204020204" charset="-122"/>
              <a:ea typeface="微软雅黑" panose="020B0503020204020204" charset="-122"/>
            </a:endParaRPr>
          </a:p>
        </p:txBody>
      </p:sp>
      <p:sp>
        <p:nvSpPr>
          <p:cNvPr id="5" name="圆角矩形 4"/>
          <p:cNvSpPr/>
          <p:nvPr/>
        </p:nvSpPr>
        <p:spPr>
          <a:xfrm>
            <a:off x="3287688" y="1571476"/>
            <a:ext cx="5616624" cy="624069"/>
          </a:xfrm>
          <a:prstGeom prst="roundRect">
            <a:avLst/>
          </a:prstGeom>
          <a:solidFill>
            <a:srgbClr val="223D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defTabSz="1218565"/>
            <a:r>
              <a:rPr lang="en-US" altLang="zh-CN" sz="2500" dirty="0">
                <a:solidFill>
                  <a:prstClr val="white"/>
                </a:solidFill>
                <a:latin typeface="微软雅黑" panose="020B0503020204020204" charset="-122"/>
                <a:ea typeface="微软雅黑" panose="020B0503020204020204" charset="-122"/>
              </a:rPr>
              <a:t>5.3  </a:t>
            </a:r>
            <a:r>
              <a:rPr lang="zh-CN" altLang="en-US" sz="2500" dirty="0">
                <a:solidFill>
                  <a:prstClr val="white"/>
                </a:solidFill>
                <a:latin typeface="微软雅黑" panose="020B0503020204020204" charset="-122"/>
                <a:ea typeface="微软雅黑" panose="020B0503020204020204" charset="-122"/>
              </a:rPr>
              <a:t>贪心算法的基本要素</a:t>
            </a:r>
            <a:endParaRPr lang="zh-CN" altLang="en-US" sz="2500" kern="0" dirty="0">
              <a:solidFill>
                <a:srgbClr val="098F66"/>
              </a:solidFill>
              <a:latin typeface="微软雅黑" panose="020B0503020204020204" charset="-122"/>
              <a:ea typeface="微软雅黑" panose="020B0503020204020204" charset="-122"/>
            </a:endParaRPr>
          </a:p>
        </p:txBody>
      </p:sp>
      <p:sp>
        <p:nvSpPr>
          <p:cNvPr id="6" name="圆角矩形 5"/>
          <p:cNvSpPr/>
          <p:nvPr/>
        </p:nvSpPr>
        <p:spPr>
          <a:xfrm>
            <a:off x="3285051" y="2312777"/>
            <a:ext cx="5616624" cy="624069"/>
          </a:xfrm>
          <a:prstGeom prst="roundRect">
            <a:avLst/>
          </a:prstGeom>
          <a:solidFill>
            <a:srgbClr val="223D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defTabSz="1218565"/>
            <a:r>
              <a:rPr lang="en-US" altLang="zh-CN" sz="2500" dirty="0">
                <a:solidFill>
                  <a:prstClr val="white"/>
                </a:solidFill>
                <a:latin typeface="微软雅黑" panose="020B0503020204020204" charset="-122"/>
                <a:ea typeface="微软雅黑" panose="020B0503020204020204" charset="-122"/>
              </a:rPr>
              <a:t>5.4  </a:t>
            </a:r>
            <a:r>
              <a:rPr lang="zh-CN" altLang="en-US" sz="2500" dirty="0">
                <a:solidFill>
                  <a:prstClr val="white"/>
                </a:solidFill>
                <a:latin typeface="微软雅黑" panose="020B0503020204020204" charset="-122"/>
                <a:ea typeface="微软雅黑" panose="020B0503020204020204" charset="-122"/>
              </a:rPr>
              <a:t>背包问题</a:t>
            </a:r>
            <a:endParaRPr lang="zh-CN" altLang="en-US" sz="2500" dirty="0">
              <a:solidFill>
                <a:prstClr val="white"/>
              </a:solidFill>
              <a:latin typeface="微软雅黑" panose="020B0503020204020204" charset="-122"/>
              <a:ea typeface="微软雅黑" panose="020B0503020204020204" charset="-122"/>
            </a:endParaRPr>
          </a:p>
        </p:txBody>
      </p:sp>
      <p:sp>
        <p:nvSpPr>
          <p:cNvPr id="11" name="圆角矩形 1"/>
          <p:cNvSpPr/>
          <p:nvPr/>
        </p:nvSpPr>
        <p:spPr>
          <a:xfrm>
            <a:off x="3266525" y="3113966"/>
            <a:ext cx="5616624" cy="624069"/>
          </a:xfrm>
          <a:prstGeom prst="roundRect">
            <a:avLst/>
          </a:prstGeom>
          <a:solidFill>
            <a:srgbClr val="223D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defTabSz="1218565"/>
            <a:r>
              <a:rPr lang="en-US" altLang="zh-CN" sz="2500" dirty="0">
                <a:solidFill>
                  <a:prstClr val="white"/>
                </a:solidFill>
                <a:latin typeface="微软雅黑" panose="020B0503020204020204" charset="-122"/>
                <a:ea typeface="微软雅黑" panose="020B0503020204020204" charset="-122"/>
              </a:rPr>
              <a:t>5.5  </a:t>
            </a:r>
            <a:r>
              <a:rPr lang="zh-CN" altLang="en-US" sz="2500" dirty="0">
                <a:solidFill>
                  <a:prstClr val="white"/>
                </a:solidFill>
                <a:latin typeface="微软雅黑" panose="020B0503020204020204" charset="-122"/>
                <a:ea typeface="微软雅黑" panose="020B0503020204020204" charset="-122"/>
              </a:rPr>
              <a:t>最优装载</a:t>
            </a:r>
            <a:endParaRPr lang="zh-CN" altLang="en-US" sz="2500" kern="0" dirty="0">
              <a:solidFill>
                <a:srgbClr val="098F66"/>
              </a:solidFill>
              <a:latin typeface="微软雅黑" panose="020B0503020204020204" charset="-122"/>
              <a:ea typeface="微软雅黑" panose="020B0503020204020204" charset="-122"/>
            </a:endParaRPr>
          </a:p>
        </p:txBody>
      </p:sp>
      <p:sp>
        <p:nvSpPr>
          <p:cNvPr id="12" name="圆角矩形 2"/>
          <p:cNvSpPr/>
          <p:nvPr/>
        </p:nvSpPr>
        <p:spPr>
          <a:xfrm>
            <a:off x="3285051" y="3931422"/>
            <a:ext cx="5616624" cy="624069"/>
          </a:xfrm>
          <a:prstGeom prst="roundRect">
            <a:avLst/>
          </a:prstGeom>
          <a:solidFill>
            <a:srgbClr val="223D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defTabSz="1218565"/>
            <a:r>
              <a:rPr lang="en-US" altLang="zh-CN" sz="2500" dirty="0">
                <a:solidFill>
                  <a:prstClr val="white"/>
                </a:solidFill>
                <a:latin typeface="微软雅黑" panose="020B0503020204020204" charset="-122"/>
                <a:ea typeface="微软雅黑" panose="020B0503020204020204" charset="-122"/>
              </a:rPr>
              <a:t>5.6  </a:t>
            </a:r>
            <a:r>
              <a:rPr lang="zh-CN" altLang="en-US" sz="2500" dirty="0">
                <a:solidFill>
                  <a:prstClr val="white"/>
                </a:solidFill>
                <a:latin typeface="微软雅黑" panose="020B0503020204020204" charset="-122"/>
                <a:ea typeface="微软雅黑" panose="020B0503020204020204" charset="-122"/>
              </a:rPr>
              <a:t>哈夫曼编码</a:t>
            </a:r>
            <a:endParaRPr lang="zh-CN" altLang="en-US" sz="2500" kern="0" dirty="0">
              <a:solidFill>
                <a:srgbClr val="098F66"/>
              </a:solidFill>
              <a:latin typeface="微软雅黑" panose="020B0503020204020204" charset="-122"/>
              <a:ea typeface="微软雅黑" panose="020B0503020204020204" charset="-122"/>
            </a:endParaRPr>
          </a:p>
        </p:txBody>
      </p:sp>
      <p:sp>
        <p:nvSpPr>
          <p:cNvPr id="13" name="圆角矩形 4"/>
          <p:cNvSpPr/>
          <p:nvPr/>
        </p:nvSpPr>
        <p:spPr>
          <a:xfrm>
            <a:off x="3285051" y="4690837"/>
            <a:ext cx="5616624" cy="624069"/>
          </a:xfrm>
          <a:prstGeom prst="roundRect">
            <a:avLst/>
          </a:prstGeom>
          <a:solidFill>
            <a:srgbClr val="223D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defTabSz="1218565"/>
            <a:r>
              <a:rPr lang="en-US" altLang="zh-CN" sz="2500" dirty="0">
                <a:solidFill>
                  <a:prstClr val="white"/>
                </a:solidFill>
                <a:latin typeface="微软雅黑" panose="020B0503020204020204" charset="-122"/>
                <a:ea typeface="微软雅黑" panose="020B0503020204020204" charset="-122"/>
              </a:rPr>
              <a:t>5.7  </a:t>
            </a:r>
            <a:r>
              <a:rPr lang="zh-CN" altLang="en-US" sz="2500" dirty="0">
                <a:solidFill>
                  <a:prstClr val="white"/>
                </a:solidFill>
                <a:latin typeface="微软雅黑" panose="020B0503020204020204" charset="-122"/>
                <a:ea typeface="微软雅黑" panose="020B0503020204020204" charset="-122"/>
              </a:rPr>
              <a:t>单源最短路径</a:t>
            </a:r>
            <a:endParaRPr lang="zh-CN" altLang="en-US" sz="2500" kern="0" dirty="0">
              <a:solidFill>
                <a:srgbClr val="098F66"/>
              </a:solidFill>
              <a:latin typeface="微软雅黑" panose="020B0503020204020204" charset="-122"/>
              <a:ea typeface="微软雅黑" panose="020B0503020204020204" charset="-122"/>
            </a:endParaRPr>
          </a:p>
        </p:txBody>
      </p:sp>
      <p:sp>
        <p:nvSpPr>
          <p:cNvPr id="14" name="圆角矩形 5"/>
          <p:cNvSpPr/>
          <p:nvPr/>
        </p:nvSpPr>
        <p:spPr>
          <a:xfrm>
            <a:off x="3285051" y="5450253"/>
            <a:ext cx="5616624" cy="624069"/>
          </a:xfrm>
          <a:prstGeom prst="roundRect">
            <a:avLst/>
          </a:prstGeom>
          <a:solidFill>
            <a:srgbClr val="223D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defTabSz="1218565"/>
            <a:r>
              <a:rPr lang="en-US" altLang="zh-CN" sz="2500" dirty="0">
                <a:solidFill>
                  <a:prstClr val="white"/>
                </a:solidFill>
                <a:latin typeface="微软雅黑" panose="020B0503020204020204" charset="-122"/>
                <a:ea typeface="微软雅黑" panose="020B0503020204020204" charset="-122"/>
              </a:rPr>
              <a:t>5.8  </a:t>
            </a:r>
            <a:r>
              <a:rPr lang="zh-CN" altLang="en-US" sz="2500" dirty="0">
                <a:solidFill>
                  <a:prstClr val="white"/>
                </a:solidFill>
                <a:latin typeface="微软雅黑" panose="020B0503020204020204" charset="-122"/>
                <a:ea typeface="微软雅黑" panose="020B0503020204020204" charset="-122"/>
              </a:rPr>
              <a:t>最小生成树</a:t>
            </a:r>
            <a:endParaRPr lang="zh-CN" altLang="en-US" sz="2500" dirty="0">
              <a:solidFill>
                <a:prstClr val="white"/>
              </a:solidFill>
              <a:latin typeface="微软雅黑" panose="020B0503020204020204" charset="-122"/>
              <a:ea typeface="微软雅黑" panose="020B0503020204020204" charset="-122"/>
            </a:endParaRPr>
          </a:p>
        </p:txBody>
      </p:sp>
      <p:sp>
        <p:nvSpPr>
          <p:cNvPr id="4" name="圆角矩形 5"/>
          <p:cNvSpPr/>
          <p:nvPr/>
        </p:nvSpPr>
        <p:spPr>
          <a:xfrm>
            <a:off x="3266525" y="6194375"/>
            <a:ext cx="5616624" cy="624069"/>
          </a:xfrm>
          <a:prstGeom prst="roundRect">
            <a:avLst/>
          </a:prstGeom>
          <a:solidFill>
            <a:srgbClr val="223D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defTabSz="1218565"/>
            <a:r>
              <a:rPr lang="en-US" altLang="zh-CN" sz="2500" dirty="0">
                <a:solidFill>
                  <a:prstClr val="white"/>
                </a:solidFill>
                <a:latin typeface="微软雅黑" panose="020B0503020204020204" charset="-122"/>
                <a:ea typeface="微软雅黑" panose="020B0503020204020204" charset="-122"/>
              </a:rPr>
              <a:t>5.9  </a:t>
            </a:r>
            <a:r>
              <a:rPr lang="zh-CN" altLang="en-US" sz="2500" dirty="0">
                <a:solidFill>
                  <a:prstClr val="white"/>
                </a:solidFill>
                <a:latin typeface="微软雅黑" panose="020B0503020204020204" charset="-122"/>
                <a:ea typeface="微软雅黑" panose="020B0503020204020204" charset="-122"/>
              </a:rPr>
              <a:t>多级调度问题</a:t>
            </a:r>
            <a:endParaRPr lang="zh-CN" altLang="en-US" sz="2500" dirty="0">
              <a:solidFill>
                <a:prstClr val="white"/>
              </a:solidFill>
              <a:latin typeface="微软雅黑" panose="020B0503020204020204" charset="-122"/>
              <a:ea typeface="微软雅黑" panose="020B050302020402020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027548" y="620688"/>
            <a:ext cx="8136904" cy="6015990"/>
          </a:xfrm>
          <a:prstGeom prst="rect">
            <a:avLst/>
          </a:prstGeom>
          <a:noFill/>
        </p:spPr>
        <p:txBody>
          <a:bodyPr wrap="square">
            <a:spAutoFit/>
          </a:bodyPr>
          <a:lstStyle/>
          <a:p>
            <a:pPr indent="203200" algn="just">
              <a:lnSpc>
                <a:spcPct val="125000"/>
              </a:lnSpc>
            </a:pPr>
            <a:r>
              <a:rPr lang="en-US" altLang="zh-CN" sz="2000" kern="100" dirty="0">
                <a:effectLst/>
                <a:latin typeface="Times New Roman" panose="02020603050405020304" charset="0"/>
                <a:ea typeface="宋体" panose="02010600030101010101" pitchFamily="2" charset="-122"/>
              </a:rPr>
              <a:t>2</a:t>
            </a:r>
            <a:r>
              <a:rPr lang="zh-CN" altLang="zh-CN" sz="2000" kern="100" dirty="0">
                <a:effectLst/>
                <a:latin typeface="Times New Roman" panose="02020603050405020304" charset="0"/>
                <a:ea typeface="宋体" panose="02010600030101010101" pitchFamily="2" charset="-122"/>
              </a:rPr>
              <a:t>、时间复杂度分析</a:t>
            </a:r>
            <a:endParaRPr lang="zh-CN" altLang="zh-CN" sz="2800" kern="100" dirty="0">
              <a:effectLst/>
              <a:latin typeface="Times New Roman" panose="02020603050405020304" charset="0"/>
              <a:ea typeface="宋体" panose="02010600030101010101" pitchFamily="2" charset="-122"/>
            </a:endParaRPr>
          </a:p>
          <a:p>
            <a:pPr indent="266700" algn="just">
              <a:lnSpc>
                <a:spcPct val="125000"/>
              </a:lnSpc>
            </a:pPr>
            <a:r>
              <a:rPr lang="zh-CN" altLang="zh-CN" sz="2000" kern="100" dirty="0">
                <a:effectLst/>
                <a:latin typeface="Times New Roman" panose="02020603050405020304" charset="0"/>
                <a:ea typeface="宋体" panose="02010600030101010101" pitchFamily="2" charset="-122"/>
              </a:rPr>
              <a:t>算法</a:t>
            </a:r>
            <a:r>
              <a:rPr lang="en-US" altLang="zh-CN" sz="2000" kern="100" dirty="0" err="1">
                <a:effectLst/>
                <a:latin typeface="Times New Roman" panose="02020603050405020304" charset="0"/>
                <a:ea typeface="宋体" panose="02010600030101010101" pitchFamily="2" charset="-122"/>
              </a:rPr>
              <a:t>GreedySelector</a:t>
            </a:r>
            <a:r>
              <a:rPr lang="zh-CN" altLang="zh-CN" sz="2000" kern="100" dirty="0">
                <a:effectLst/>
                <a:latin typeface="Times New Roman" panose="02020603050405020304" charset="0"/>
                <a:ea typeface="宋体" panose="02010600030101010101" pitchFamily="2" charset="-122"/>
              </a:rPr>
              <a:t>的效率比较高。当输入的活动已经按结束时间的非减序排列好后，算法只需</a:t>
            </a:r>
            <a:r>
              <a:rPr lang="en-US" altLang="zh-CN" sz="2000" kern="100" dirty="0">
                <a:effectLst/>
                <a:latin typeface="Times New Roman" panose="02020603050405020304" charset="0"/>
                <a:ea typeface="宋体" panose="02010600030101010101" pitchFamily="2" charset="-122"/>
              </a:rPr>
              <a:t>O(n)</a:t>
            </a:r>
            <a:r>
              <a:rPr lang="zh-CN" altLang="zh-CN" sz="2000" kern="100" dirty="0">
                <a:effectLst/>
                <a:latin typeface="Times New Roman" panose="02020603050405020304" charset="0"/>
                <a:ea typeface="宋体" panose="02010600030101010101" pitchFamily="2" charset="-122"/>
              </a:rPr>
              <a:t>的时间就可以从</a:t>
            </a:r>
            <a:r>
              <a:rPr lang="en-US" altLang="zh-CN" sz="2000" kern="100" dirty="0">
                <a:effectLst/>
                <a:latin typeface="Times New Roman" panose="02020603050405020304" charset="0"/>
                <a:ea typeface="宋体" panose="02010600030101010101" pitchFamily="2" charset="-122"/>
              </a:rPr>
              <a:t>n</a:t>
            </a:r>
            <a:r>
              <a:rPr lang="zh-CN" altLang="zh-CN" sz="2000" kern="100" dirty="0">
                <a:effectLst/>
                <a:latin typeface="Times New Roman" panose="02020603050405020304" charset="0"/>
                <a:ea typeface="宋体" panose="02010600030101010101" pitchFamily="2" charset="-122"/>
              </a:rPr>
              <a:t>个活动中选择最多的活动，且能够相容地使用公共资源</a:t>
            </a:r>
            <a:r>
              <a:rPr lang="zh-CN" altLang="zh-CN" sz="2000" kern="100" dirty="0">
                <a:solidFill>
                  <a:srgbClr val="000000"/>
                </a:solidFill>
                <a:effectLst/>
                <a:latin typeface="Times New Roman" panose="02020603050405020304" charset="0"/>
                <a:ea typeface="宋体" panose="02010600030101010101" pitchFamily="2" charset="-122"/>
              </a:rPr>
              <a:t>。如果</a:t>
            </a:r>
            <a:r>
              <a:rPr lang="zh-CN" altLang="zh-CN" sz="2000" kern="100" dirty="0">
                <a:effectLst/>
                <a:latin typeface="Times New Roman" panose="02020603050405020304" charset="0"/>
                <a:ea typeface="宋体" panose="02010600030101010101" pitchFamily="2" charset="-122"/>
              </a:rPr>
              <a:t>算法</a:t>
            </a:r>
            <a:r>
              <a:rPr lang="en-US" altLang="zh-CN" sz="2000" kern="100" dirty="0" err="1">
                <a:effectLst/>
                <a:latin typeface="Times New Roman" panose="02020603050405020304" charset="0"/>
                <a:ea typeface="宋体" panose="02010600030101010101" pitchFamily="2" charset="-122"/>
              </a:rPr>
              <a:t>GreedySelector</a:t>
            </a:r>
            <a:r>
              <a:rPr lang="zh-CN" altLang="zh-CN" sz="2000" kern="100" dirty="0">
                <a:solidFill>
                  <a:srgbClr val="000000"/>
                </a:solidFill>
                <a:effectLst/>
                <a:latin typeface="Times New Roman" panose="02020603050405020304" charset="0"/>
                <a:ea typeface="宋体" panose="02010600030101010101" pitchFamily="2" charset="-122"/>
              </a:rPr>
              <a:t>所给出的活动没有按照</a:t>
            </a:r>
            <a:r>
              <a:rPr lang="zh-CN" altLang="zh-CN" sz="2000" kern="100" dirty="0">
                <a:effectLst/>
                <a:latin typeface="Times New Roman" panose="02020603050405020304" charset="0"/>
                <a:ea typeface="宋体" panose="02010600030101010101" pitchFamily="2" charset="-122"/>
              </a:rPr>
              <a:t>结束时间进行非减序排序</a:t>
            </a:r>
            <a:r>
              <a:rPr lang="zh-CN" altLang="zh-CN" sz="2000" kern="100" dirty="0">
                <a:solidFill>
                  <a:srgbClr val="000000"/>
                </a:solidFill>
                <a:effectLst/>
                <a:latin typeface="Times New Roman" panose="02020603050405020304" charset="0"/>
                <a:ea typeface="宋体" panose="02010600030101010101" pitchFamily="2" charset="-122"/>
              </a:rPr>
              <a:t>，则可以选择时间复杂度为</a:t>
            </a:r>
            <a:r>
              <a:rPr lang="en-US" altLang="zh-CN" sz="2000" kern="100" dirty="0">
                <a:solidFill>
                  <a:srgbClr val="000000"/>
                </a:solidFill>
                <a:effectLst/>
                <a:latin typeface="Times New Roman" panose="02020603050405020304" charset="0"/>
                <a:ea typeface="宋体" panose="02010600030101010101" pitchFamily="2" charset="-122"/>
              </a:rPr>
              <a:t>O(</a:t>
            </a:r>
            <a:r>
              <a:rPr lang="en-US" altLang="zh-CN" sz="2000" kern="100" dirty="0" err="1">
                <a:solidFill>
                  <a:srgbClr val="000000"/>
                </a:solidFill>
                <a:effectLst/>
                <a:latin typeface="Times New Roman" panose="02020603050405020304" charset="0"/>
                <a:ea typeface="宋体" panose="02010600030101010101" pitchFamily="2" charset="-122"/>
              </a:rPr>
              <a:t>nlogn</a:t>
            </a:r>
            <a:r>
              <a:rPr lang="en-US" altLang="zh-CN" sz="2000" kern="100" dirty="0">
                <a:solidFill>
                  <a:srgbClr val="000000"/>
                </a:solidFill>
                <a:effectLst/>
                <a:latin typeface="Times New Roman" panose="02020603050405020304" charset="0"/>
                <a:ea typeface="宋体" panose="02010600030101010101" pitchFamily="2" charset="-122"/>
              </a:rPr>
              <a:t>)</a:t>
            </a:r>
            <a:r>
              <a:rPr lang="zh-CN" altLang="zh-CN" sz="2000" kern="100" dirty="0">
                <a:solidFill>
                  <a:srgbClr val="000000"/>
                </a:solidFill>
                <a:effectLst/>
                <a:latin typeface="Times New Roman" panose="02020603050405020304" charset="0"/>
                <a:ea typeface="宋体" panose="02010600030101010101" pitchFamily="2" charset="-122"/>
              </a:rPr>
              <a:t>的算法对其结束时间进行非减序排序，这样算法的时间复杂度就变为</a:t>
            </a:r>
            <a:r>
              <a:rPr lang="en-US" altLang="zh-CN" sz="2000" kern="100" dirty="0">
                <a:solidFill>
                  <a:srgbClr val="000000"/>
                </a:solidFill>
                <a:effectLst/>
                <a:latin typeface="Times New Roman" panose="02020603050405020304" charset="0"/>
                <a:ea typeface="宋体" panose="02010600030101010101" pitchFamily="2" charset="-122"/>
              </a:rPr>
              <a:t>O(</a:t>
            </a:r>
            <a:r>
              <a:rPr lang="en-US" altLang="zh-CN" sz="2000" kern="100" dirty="0" err="1">
                <a:solidFill>
                  <a:srgbClr val="000000"/>
                </a:solidFill>
                <a:effectLst/>
                <a:latin typeface="Times New Roman" panose="02020603050405020304" charset="0"/>
                <a:ea typeface="宋体" panose="02010600030101010101" pitchFamily="2" charset="-122"/>
              </a:rPr>
              <a:t>nlogn</a:t>
            </a:r>
            <a:r>
              <a:rPr lang="en-US" altLang="zh-CN" sz="2000" kern="100" dirty="0">
                <a:solidFill>
                  <a:srgbClr val="000000"/>
                </a:solidFill>
                <a:effectLst/>
                <a:latin typeface="Times New Roman" panose="02020603050405020304" charset="0"/>
                <a:ea typeface="宋体" panose="02010600030101010101" pitchFamily="2" charset="-122"/>
              </a:rPr>
              <a:t>)</a:t>
            </a:r>
            <a:r>
              <a:rPr lang="zh-CN" altLang="zh-CN" sz="2000" kern="100" dirty="0">
                <a:solidFill>
                  <a:srgbClr val="000000"/>
                </a:solidFill>
                <a:effectLst/>
                <a:latin typeface="Times New Roman" panose="02020603050405020304" charset="0"/>
                <a:ea typeface="宋体" panose="02010600030101010101" pitchFamily="2" charset="-122"/>
              </a:rPr>
              <a:t>。</a:t>
            </a:r>
            <a:endParaRPr lang="en-US" altLang="zh-CN" sz="2000" kern="100" dirty="0">
              <a:solidFill>
                <a:srgbClr val="000000"/>
              </a:solidFill>
              <a:effectLst/>
              <a:latin typeface="Times New Roman" panose="02020603050405020304" charset="0"/>
              <a:ea typeface="宋体" panose="02010600030101010101" pitchFamily="2" charset="-122"/>
            </a:endParaRPr>
          </a:p>
          <a:p>
            <a:pPr indent="266700" algn="just">
              <a:lnSpc>
                <a:spcPct val="125000"/>
              </a:lnSpc>
            </a:pPr>
            <a:endParaRPr lang="zh-CN" altLang="zh-CN" sz="2800" kern="100" dirty="0">
              <a:effectLst/>
              <a:latin typeface="Times New Roman" panose="02020603050405020304" charset="0"/>
              <a:ea typeface="宋体" panose="02010600030101010101" pitchFamily="2" charset="-122"/>
            </a:endParaRPr>
          </a:p>
          <a:p>
            <a:pPr indent="203200" algn="just">
              <a:lnSpc>
                <a:spcPct val="125000"/>
              </a:lnSpc>
            </a:pPr>
            <a:r>
              <a:rPr lang="en-US" altLang="zh-CN" sz="2000" kern="100" dirty="0">
                <a:solidFill>
                  <a:srgbClr val="000000"/>
                </a:solidFill>
                <a:effectLst/>
                <a:latin typeface="Times New Roman" panose="02020603050405020304" charset="0"/>
                <a:ea typeface="宋体" panose="02010600030101010101" pitchFamily="2" charset="-122"/>
              </a:rPr>
              <a:t>3</a:t>
            </a:r>
            <a:r>
              <a:rPr lang="zh-CN" altLang="zh-CN" sz="2000" kern="100" dirty="0">
                <a:solidFill>
                  <a:srgbClr val="000000"/>
                </a:solidFill>
                <a:effectLst/>
                <a:latin typeface="Times New Roman" panose="02020603050405020304" charset="0"/>
                <a:ea typeface="宋体" panose="02010600030101010101" pitchFamily="2" charset="-122"/>
              </a:rPr>
              <a:t>、用数学归纳法证明活动安排问题</a:t>
            </a:r>
            <a:endParaRPr lang="zh-CN" altLang="zh-CN" sz="2800" kern="100" dirty="0">
              <a:effectLst/>
              <a:latin typeface="Times New Roman" panose="02020603050405020304" charset="0"/>
              <a:ea typeface="宋体" panose="02010600030101010101" pitchFamily="2" charset="-122"/>
            </a:endParaRPr>
          </a:p>
          <a:p>
            <a:pPr indent="266700" algn="just">
              <a:lnSpc>
                <a:spcPct val="125000"/>
              </a:lnSpc>
            </a:pPr>
            <a:r>
              <a:rPr lang="zh-CN" altLang="zh-CN" sz="2000" kern="100" dirty="0">
                <a:effectLst/>
                <a:latin typeface="Times New Roman" panose="02020603050405020304" charset="0"/>
                <a:ea typeface="宋体" panose="02010600030101010101" pitchFamily="2" charset="-122"/>
              </a:rPr>
              <a:t>贪心算法以迭代的方法根据贪心策略做出相继的贪心选择，每做一次贪心选择就将所求问题简化为一个规模更小的子问题，通过每一步贪心选择，可得到问题的一个最优解，虽然每一步的贪心选择都要保证能获得局部最优解，但由此产生的全局解有时不一定是最优的。</a:t>
            </a:r>
            <a:endParaRPr lang="zh-CN" altLang="zh-CN" sz="2800" kern="100" dirty="0">
              <a:effectLst/>
              <a:latin typeface="Times New Roman" panose="02020603050405020304" charset="0"/>
              <a:ea typeface="宋体" panose="02010600030101010101" pitchFamily="2" charset="-122"/>
            </a:endParaRPr>
          </a:p>
          <a:p>
            <a:pPr indent="266700" algn="just">
              <a:lnSpc>
                <a:spcPct val="125000"/>
              </a:lnSpc>
            </a:pPr>
            <a:r>
              <a:rPr lang="zh-CN" altLang="zh-CN" sz="2000" kern="100" dirty="0">
                <a:effectLst/>
                <a:latin typeface="Times New Roman" panose="02020603050405020304" charset="0"/>
                <a:ea typeface="宋体" panose="02010600030101010101" pitchFamily="2" charset="-122"/>
              </a:rPr>
              <a:t>但对于活动安排问题，贪心算法</a:t>
            </a:r>
            <a:r>
              <a:rPr lang="en-US" altLang="zh-CN" sz="2000" kern="100" dirty="0" err="1">
                <a:effectLst/>
                <a:latin typeface="Times New Roman" panose="02020603050405020304" charset="0"/>
                <a:ea typeface="宋体" panose="02010600030101010101" pitchFamily="2" charset="-122"/>
              </a:rPr>
              <a:t>greedySelector</a:t>
            </a:r>
            <a:r>
              <a:rPr lang="zh-CN" altLang="zh-CN" sz="2000" kern="100" dirty="0">
                <a:effectLst/>
                <a:latin typeface="Times New Roman" panose="02020603050405020304" charset="0"/>
                <a:ea typeface="宋体" panose="02010600030101010101" pitchFamily="2" charset="-122"/>
              </a:rPr>
              <a:t>却总能求得的整体最优解，即它最终所确定的相容活动集合</a:t>
            </a:r>
            <a:r>
              <a:rPr lang="en-US" altLang="zh-CN" sz="2000" kern="100" dirty="0">
                <a:effectLst/>
                <a:latin typeface="Times New Roman" panose="02020603050405020304" charset="0"/>
                <a:ea typeface="宋体" panose="02010600030101010101" pitchFamily="2" charset="-122"/>
              </a:rPr>
              <a:t>A</a:t>
            </a:r>
            <a:r>
              <a:rPr lang="zh-CN" altLang="zh-CN" sz="2000" kern="100" dirty="0">
                <a:effectLst/>
                <a:latin typeface="Times New Roman" panose="02020603050405020304" charset="0"/>
                <a:ea typeface="宋体" panose="02010600030101010101" pitchFamily="2" charset="-122"/>
              </a:rPr>
              <a:t>的规模最大，下面给出证明。</a:t>
            </a:r>
            <a:endParaRPr lang="zh-CN" altLang="zh-CN" sz="2800" kern="100" dirty="0">
              <a:effectLst/>
              <a:latin typeface="Times New Roman" panose="02020603050405020304" charset="0"/>
              <a:ea typeface="宋体" panose="02010600030101010101" pitchFamily="2"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063552" y="908720"/>
            <a:ext cx="8352928" cy="5092700"/>
          </a:xfrm>
          <a:prstGeom prst="rect">
            <a:avLst/>
          </a:prstGeom>
          <a:noFill/>
        </p:spPr>
        <p:txBody>
          <a:bodyPr wrap="square">
            <a:spAutoFit/>
          </a:bodyPr>
          <a:lstStyle/>
          <a:p>
            <a:pPr indent="266700" algn="just">
              <a:lnSpc>
                <a:spcPct val="125000"/>
              </a:lnSpc>
            </a:pPr>
            <a:r>
              <a:rPr lang="zh-CN" altLang="zh-CN" sz="2000" kern="100" dirty="0">
                <a:effectLst/>
                <a:latin typeface="Times New Roman" panose="02020603050405020304" charset="0"/>
                <a:ea typeface="宋体" panose="02010600030101010101" pitchFamily="2" charset="-122"/>
              </a:rPr>
              <a:t>设集合</a:t>
            </a:r>
            <a:r>
              <a:rPr lang="en-US" altLang="zh-CN" sz="2000" kern="100" dirty="0">
                <a:effectLst/>
                <a:latin typeface="Times New Roman" panose="02020603050405020304" charset="0"/>
                <a:ea typeface="宋体" panose="02010600030101010101" pitchFamily="2" charset="-122"/>
              </a:rPr>
              <a:t>E={1</a:t>
            </a:r>
            <a:r>
              <a:rPr lang="zh-CN" altLang="zh-CN" sz="2000" kern="100" dirty="0">
                <a:effectLst/>
                <a:latin typeface="Times New Roman" panose="02020603050405020304" charset="0"/>
                <a:ea typeface="宋体" panose="02010600030101010101" pitchFamily="2" charset="-122"/>
              </a:rPr>
              <a:t>，</a:t>
            </a:r>
            <a:r>
              <a:rPr lang="en-US" altLang="zh-CN" sz="2000" kern="100" dirty="0">
                <a:effectLst/>
                <a:latin typeface="Times New Roman" panose="02020603050405020304" charset="0"/>
                <a:ea typeface="宋体" panose="02010600030101010101" pitchFamily="2" charset="-122"/>
              </a:rPr>
              <a:t>2</a:t>
            </a:r>
            <a:r>
              <a:rPr lang="zh-CN" altLang="zh-CN" sz="2000" kern="100" dirty="0">
                <a:effectLst/>
                <a:latin typeface="Times New Roman" panose="02020603050405020304" charset="0"/>
                <a:ea typeface="宋体" panose="02010600030101010101" pitchFamily="2" charset="-122"/>
              </a:rPr>
              <a:t>，…，</a:t>
            </a:r>
            <a:r>
              <a:rPr lang="en-US" altLang="zh-CN" sz="2000" kern="100" dirty="0">
                <a:effectLst/>
                <a:latin typeface="Times New Roman" panose="02020603050405020304" charset="0"/>
                <a:ea typeface="宋体" panose="02010600030101010101" pitchFamily="2" charset="-122"/>
              </a:rPr>
              <a:t>n}</a:t>
            </a:r>
            <a:r>
              <a:rPr lang="zh-CN" altLang="zh-CN" sz="2000" kern="100" dirty="0">
                <a:effectLst/>
                <a:latin typeface="Times New Roman" panose="02020603050405020304" charset="0"/>
                <a:ea typeface="宋体" panose="02010600030101010101" pitchFamily="2" charset="-122"/>
              </a:rPr>
              <a:t>为所给的活动集合。由于</a:t>
            </a:r>
            <a:r>
              <a:rPr lang="en-US" altLang="zh-CN" sz="2000" kern="100" dirty="0">
                <a:effectLst/>
                <a:latin typeface="Times New Roman" panose="02020603050405020304" charset="0"/>
                <a:ea typeface="宋体" panose="02010600030101010101" pitchFamily="2" charset="-122"/>
              </a:rPr>
              <a:t>E</a:t>
            </a:r>
            <a:r>
              <a:rPr lang="zh-CN" altLang="zh-CN" sz="2000" kern="100" dirty="0">
                <a:effectLst/>
                <a:latin typeface="Times New Roman" panose="02020603050405020304" charset="0"/>
                <a:ea typeface="宋体" panose="02010600030101010101" pitchFamily="2" charset="-122"/>
              </a:rPr>
              <a:t>中活动按结束时间的非减序排列，故活动</a:t>
            </a:r>
            <a:r>
              <a:rPr lang="en-US" altLang="zh-CN" sz="2000" kern="100" dirty="0">
                <a:effectLst/>
                <a:latin typeface="Times New Roman" panose="02020603050405020304" charset="0"/>
                <a:ea typeface="宋体" panose="02010600030101010101" pitchFamily="2" charset="-122"/>
              </a:rPr>
              <a:t>1</a:t>
            </a:r>
            <a:r>
              <a:rPr lang="zh-CN" altLang="zh-CN" sz="2000" kern="100" dirty="0">
                <a:effectLst/>
                <a:latin typeface="Times New Roman" panose="02020603050405020304" charset="0"/>
                <a:ea typeface="宋体" panose="02010600030101010101" pitchFamily="2" charset="-122"/>
              </a:rPr>
              <a:t>有最早完成时间。</a:t>
            </a:r>
            <a:endParaRPr lang="zh-CN" altLang="zh-CN" sz="2800" kern="100" dirty="0">
              <a:effectLst/>
              <a:latin typeface="Times New Roman" panose="02020603050405020304" charset="0"/>
              <a:ea typeface="宋体" panose="02010600030101010101" pitchFamily="2" charset="-122"/>
            </a:endParaRPr>
          </a:p>
          <a:p>
            <a:pPr indent="266700" algn="just">
              <a:lnSpc>
                <a:spcPct val="125000"/>
              </a:lnSpc>
            </a:pPr>
            <a:r>
              <a:rPr lang="zh-CN" altLang="zh-CN" sz="2000" kern="100" dirty="0">
                <a:effectLst/>
                <a:latin typeface="Times New Roman" panose="02020603050405020304" charset="0"/>
                <a:ea typeface="宋体" panose="02010600030101010101" pitchFamily="2" charset="-122"/>
              </a:rPr>
              <a:t>证明</a:t>
            </a:r>
            <a:r>
              <a:rPr lang="en-US" altLang="zh-CN" sz="2000" kern="100" dirty="0">
                <a:effectLst/>
                <a:latin typeface="Times New Roman" panose="02020603050405020304" charset="0"/>
                <a:ea typeface="宋体" panose="02010600030101010101" pitchFamily="2" charset="-122"/>
              </a:rPr>
              <a:t>I</a:t>
            </a:r>
            <a:r>
              <a:rPr lang="zh-CN" altLang="zh-CN" sz="2000" kern="100" dirty="0">
                <a:effectLst/>
                <a:latin typeface="Times New Roman" panose="02020603050405020304" charset="0"/>
                <a:ea typeface="宋体" panose="02010600030101010101" pitchFamily="2" charset="-122"/>
              </a:rPr>
              <a:t>：活动安排问题有一个最优解以贪心选择开始，即该最优解中包含活动</a:t>
            </a:r>
            <a:r>
              <a:rPr lang="en-US" altLang="zh-CN" sz="2000" kern="100" dirty="0">
                <a:effectLst/>
                <a:latin typeface="Times New Roman" panose="02020603050405020304" charset="0"/>
                <a:ea typeface="宋体" panose="02010600030101010101" pitchFamily="2" charset="-122"/>
              </a:rPr>
              <a:t>1</a:t>
            </a:r>
            <a:r>
              <a:rPr lang="zh-CN" altLang="zh-CN" sz="2000" kern="100" dirty="0">
                <a:effectLst/>
                <a:latin typeface="Times New Roman" panose="02020603050405020304" charset="0"/>
                <a:ea typeface="宋体" panose="02010600030101010101" pitchFamily="2" charset="-122"/>
              </a:rPr>
              <a:t>。</a:t>
            </a:r>
            <a:endParaRPr lang="zh-CN" altLang="zh-CN" sz="2800" kern="100" dirty="0">
              <a:effectLst/>
              <a:latin typeface="Times New Roman" panose="02020603050405020304" charset="0"/>
              <a:ea typeface="宋体" panose="02010600030101010101" pitchFamily="2" charset="-122"/>
            </a:endParaRPr>
          </a:p>
          <a:p>
            <a:pPr indent="266700" algn="just">
              <a:lnSpc>
                <a:spcPct val="125000"/>
              </a:lnSpc>
            </a:pPr>
            <a:r>
              <a:rPr lang="zh-CN" altLang="zh-CN" sz="2000" kern="100" dirty="0">
                <a:effectLst/>
                <a:latin typeface="Times New Roman" panose="02020603050405020304" charset="0"/>
                <a:ea typeface="宋体" panose="02010600030101010101" pitchFamily="2" charset="-122"/>
              </a:rPr>
              <a:t>设</a:t>
            </a:r>
            <a:r>
              <a:rPr lang="en-US" altLang="zh-CN" sz="2000" kern="100" dirty="0">
                <a:effectLst/>
                <a:latin typeface="Times New Roman" panose="02020603050405020304" charset="0"/>
                <a:ea typeface="宋体" panose="02010600030101010101" pitchFamily="2" charset="-122"/>
              </a:rPr>
              <a:t>A</a:t>
            </a:r>
            <a:r>
              <a:rPr lang="zh-CN" altLang="zh-CN" sz="2000" kern="100" dirty="0">
                <a:effectLst/>
                <a:latin typeface="Times New Roman" panose="02020603050405020304" charset="0"/>
                <a:ea typeface="Malgun Gothic" panose="020B0503020000020004" pitchFamily="34" charset="-127"/>
              </a:rPr>
              <a:t>⊆</a:t>
            </a:r>
            <a:r>
              <a:rPr lang="en-US" altLang="zh-CN" sz="2000" kern="100" dirty="0">
                <a:effectLst/>
                <a:latin typeface="Times New Roman" panose="02020603050405020304" charset="0"/>
                <a:ea typeface="宋体" panose="02010600030101010101" pitchFamily="2" charset="-122"/>
              </a:rPr>
              <a:t>E</a:t>
            </a:r>
            <a:r>
              <a:rPr lang="zh-CN" altLang="zh-CN" sz="2000" kern="100" dirty="0">
                <a:effectLst/>
                <a:latin typeface="Times New Roman" panose="02020603050405020304" charset="0"/>
                <a:ea typeface="宋体" panose="02010600030101010101" pitchFamily="2" charset="-122"/>
              </a:rPr>
              <a:t>是所给的活动安排问题的一个最优解，且</a:t>
            </a:r>
            <a:r>
              <a:rPr lang="en-US" altLang="zh-CN" sz="2000" kern="100" dirty="0">
                <a:effectLst/>
                <a:latin typeface="Times New Roman" panose="02020603050405020304" charset="0"/>
                <a:ea typeface="宋体" panose="02010600030101010101" pitchFamily="2" charset="-122"/>
              </a:rPr>
              <a:t>A</a:t>
            </a:r>
            <a:r>
              <a:rPr lang="zh-CN" altLang="zh-CN" sz="2000" kern="100" dirty="0">
                <a:effectLst/>
                <a:latin typeface="Times New Roman" panose="02020603050405020304" charset="0"/>
                <a:ea typeface="宋体" panose="02010600030101010101" pitchFamily="2" charset="-122"/>
              </a:rPr>
              <a:t>中的活动也按结束时间非减序排列，</a:t>
            </a:r>
            <a:r>
              <a:rPr lang="en-US" altLang="zh-CN" sz="2000" kern="100" dirty="0">
                <a:effectLst/>
                <a:latin typeface="Times New Roman" panose="02020603050405020304" charset="0"/>
                <a:ea typeface="宋体" panose="02010600030101010101" pitchFamily="2" charset="-122"/>
              </a:rPr>
              <a:t>A</a:t>
            </a:r>
            <a:r>
              <a:rPr lang="zh-CN" altLang="zh-CN" sz="2000" kern="100" dirty="0">
                <a:effectLst/>
                <a:latin typeface="Times New Roman" panose="02020603050405020304" charset="0"/>
                <a:ea typeface="宋体" panose="02010600030101010101" pitchFamily="2" charset="-122"/>
              </a:rPr>
              <a:t>中第一个活动为活动</a:t>
            </a:r>
            <a:r>
              <a:rPr lang="en-US" altLang="zh-CN" sz="2000" kern="100" dirty="0">
                <a:effectLst/>
                <a:latin typeface="Times New Roman" panose="02020603050405020304" charset="0"/>
                <a:ea typeface="宋体" panose="02010600030101010101" pitchFamily="2" charset="-122"/>
              </a:rPr>
              <a:t>k</a:t>
            </a:r>
            <a:r>
              <a:rPr lang="zh-CN" altLang="zh-CN" sz="2000" kern="100" dirty="0">
                <a:effectLst/>
                <a:latin typeface="Times New Roman" panose="02020603050405020304" charset="0"/>
                <a:ea typeface="宋体" panose="02010600030101010101" pitchFamily="2" charset="-122"/>
              </a:rPr>
              <a:t>。</a:t>
            </a:r>
            <a:endParaRPr lang="zh-CN" altLang="zh-CN" sz="2800" kern="100" dirty="0">
              <a:effectLst/>
              <a:latin typeface="Times New Roman" panose="02020603050405020304" charset="0"/>
              <a:ea typeface="宋体" panose="02010600030101010101" pitchFamily="2" charset="-122"/>
            </a:endParaRPr>
          </a:p>
          <a:p>
            <a:pPr indent="266700" algn="just">
              <a:lnSpc>
                <a:spcPct val="125000"/>
              </a:lnSpc>
            </a:pPr>
            <a:r>
              <a:rPr lang="zh-CN" altLang="zh-CN" sz="2000" kern="100" dirty="0">
                <a:effectLst/>
                <a:latin typeface="Times New Roman" panose="02020603050405020304" charset="0"/>
                <a:ea typeface="宋体" panose="02010600030101010101" pitchFamily="2" charset="-122"/>
              </a:rPr>
              <a:t>若</a:t>
            </a:r>
            <a:r>
              <a:rPr lang="en-US" altLang="zh-CN" sz="2000" kern="100" dirty="0">
                <a:effectLst/>
                <a:latin typeface="Times New Roman" panose="02020603050405020304" charset="0"/>
                <a:ea typeface="宋体" panose="02010600030101010101" pitchFamily="2" charset="-122"/>
              </a:rPr>
              <a:t>k=1</a:t>
            </a:r>
            <a:r>
              <a:rPr lang="zh-CN" altLang="zh-CN" sz="2000" kern="100" dirty="0">
                <a:effectLst/>
                <a:latin typeface="Times New Roman" panose="02020603050405020304" charset="0"/>
                <a:ea typeface="宋体" panose="02010600030101010101" pitchFamily="2" charset="-122"/>
              </a:rPr>
              <a:t>，则</a:t>
            </a:r>
            <a:r>
              <a:rPr lang="en-US" altLang="zh-CN" sz="2000" kern="100" dirty="0">
                <a:effectLst/>
                <a:latin typeface="Times New Roman" panose="02020603050405020304" charset="0"/>
                <a:ea typeface="宋体" panose="02010600030101010101" pitchFamily="2" charset="-122"/>
              </a:rPr>
              <a:t>A</a:t>
            </a:r>
            <a:r>
              <a:rPr lang="zh-CN" altLang="zh-CN" sz="2000" kern="100" dirty="0">
                <a:effectLst/>
                <a:latin typeface="Times New Roman" panose="02020603050405020304" charset="0"/>
                <a:ea typeface="宋体" panose="02010600030101010101" pitchFamily="2" charset="-122"/>
              </a:rPr>
              <a:t>是一个以贪心选择开始的最优解，每次选择的都是结束时间早的相容活动。</a:t>
            </a:r>
            <a:endParaRPr lang="zh-CN" altLang="zh-CN" sz="2800" kern="100" dirty="0">
              <a:effectLst/>
              <a:latin typeface="Times New Roman" panose="02020603050405020304" charset="0"/>
              <a:ea typeface="宋体" panose="02010600030101010101" pitchFamily="2" charset="-122"/>
            </a:endParaRPr>
          </a:p>
          <a:p>
            <a:pPr indent="266700" algn="just">
              <a:lnSpc>
                <a:spcPct val="125000"/>
              </a:lnSpc>
            </a:pPr>
            <a:r>
              <a:rPr lang="zh-CN" altLang="zh-CN" sz="2000" kern="100" dirty="0">
                <a:effectLst/>
                <a:latin typeface="Times New Roman" panose="02020603050405020304" charset="0"/>
                <a:ea typeface="宋体" panose="02010600030101010101" pitchFamily="2" charset="-122"/>
              </a:rPr>
              <a:t>若</a:t>
            </a:r>
            <a:r>
              <a:rPr lang="en-US" altLang="zh-CN" sz="2000" kern="100" dirty="0">
                <a:effectLst/>
                <a:latin typeface="Times New Roman" panose="02020603050405020304" charset="0"/>
                <a:ea typeface="宋体" panose="02010600030101010101" pitchFamily="2" charset="-122"/>
              </a:rPr>
              <a:t>k&gt;1</a:t>
            </a:r>
            <a:r>
              <a:rPr lang="zh-CN" altLang="zh-CN" sz="2000" kern="100" dirty="0">
                <a:effectLst/>
                <a:latin typeface="Times New Roman" panose="02020603050405020304" charset="0"/>
                <a:ea typeface="宋体" panose="02010600030101010101" pitchFamily="2" charset="-122"/>
              </a:rPr>
              <a:t>，则设</a:t>
            </a:r>
            <a:r>
              <a:rPr lang="en-US" altLang="zh-CN" sz="2000" kern="100" dirty="0">
                <a:effectLst/>
                <a:latin typeface="Times New Roman" panose="02020603050405020304" charset="0"/>
                <a:ea typeface="宋体" panose="02010600030101010101" pitchFamily="2" charset="-122"/>
              </a:rPr>
              <a:t>B=A-{k}</a:t>
            </a:r>
            <a:r>
              <a:rPr lang="zh-CN" altLang="zh-CN" sz="2000" kern="100" dirty="0">
                <a:effectLst/>
                <a:latin typeface="Times New Roman" panose="02020603050405020304" charset="0"/>
                <a:ea typeface="Malgun Gothic" panose="020B0503020000020004" pitchFamily="34" charset="-127"/>
              </a:rPr>
              <a:t>∪</a:t>
            </a:r>
            <a:r>
              <a:rPr lang="en-US" altLang="zh-CN" sz="2000" kern="100" dirty="0">
                <a:effectLst/>
                <a:latin typeface="Times New Roman" panose="02020603050405020304" charset="0"/>
                <a:ea typeface="宋体" panose="02010600030101010101" pitchFamily="2" charset="-122"/>
              </a:rPr>
              <a:t>{1}</a:t>
            </a:r>
            <a:endParaRPr lang="zh-CN" altLang="zh-CN" sz="2800" kern="100" dirty="0">
              <a:effectLst/>
              <a:latin typeface="Times New Roman" panose="02020603050405020304" charset="0"/>
              <a:ea typeface="宋体" panose="02010600030101010101" pitchFamily="2" charset="-122"/>
            </a:endParaRPr>
          </a:p>
          <a:p>
            <a:pPr indent="266700" algn="just">
              <a:lnSpc>
                <a:spcPct val="125000"/>
              </a:lnSpc>
            </a:pPr>
            <a:r>
              <a:rPr lang="zh-CN" altLang="zh-CN" sz="2000" kern="100" dirty="0">
                <a:effectLst/>
                <a:latin typeface="Times New Roman" panose="02020603050405020304" charset="0"/>
                <a:ea typeface="宋体" panose="02010600030101010101" pitchFamily="2" charset="-122"/>
              </a:rPr>
              <a:t>由于</a:t>
            </a:r>
            <a:r>
              <a:rPr lang="en-US" altLang="zh-CN" sz="2000" i="1" kern="100" dirty="0">
                <a:effectLst/>
                <a:latin typeface="Times New Roman" panose="02020603050405020304" charset="0"/>
                <a:ea typeface="宋体" panose="02010600030101010101" pitchFamily="2" charset="-122"/>
              </a:rPr>
              <a:t>f</a:t>
            </a:r>
            <a:r>
              <a:rPr lang="en-US" altLang="zh-CN" sz="2000" kern="100" baseline="-25000" dirty="0">
                <a:effectLst/>
                <a:latin typeface="Times New Roman" panose="02020603050405020304" charset="0"/>
                <a:ea typeface="宋体" panose="02010600030101010101" pitchFamily="2" charset="-122"/>
              </a:rPr>
              <a:t>1</a:t>
            </a:r>
            <a:r>
              <a:rPr lang="en-US" altLang="zh-CN" sz="2000" kern="100" dirty="0">
                <a:effectLst/>
                <a:latin typeface="Times New Roman" panose="02020603050405020304" charset="0"/>
                <a:ea typeface="宋体" panose="02010600030101010101" pitchFamily="2" charset="-122"/>
              </a:rPr>
              <a:t>≤</a:t>
            </a:r>
            <a:r>
              <a:rPr lang="en-US" altLang="zh-CN" sz="2000" i="1" kern="100" dirty="0">
                <a:effectLst/>
                <a:latin typeface="Times New Roman" panose="02020603050405020304" charset="0"/>
                <a:ea typeface="宋体" panose="02010600030101010101" pitchFamily="2" charset="-122"/>
              </a:rPr>
              <a:t>f</a:t>
            </a:r>
            <a:r>
              <a:rPr lang="en-US" altLang="zh-CN" sz="2000" i="1" kern="100" baseline="-25000" dirty="0">
                <a:effectLst/>
                <a:latin typeface="Times New Roman" panose="02020603050405020304" charset="0"/>
                <a:ea typeface="宋体" panose="02010600030101010101" pitchFamily="2" charset="-122"/>
              </a:rPr>
              <a:t>k</a:t>
            </a:r>
            <a:r>
              <a:rPr lang="zh-CN" altLang="zh-CN" sz="2000" kern="100" dirty="0">
                <a:effectLst/>
                <a:latin typeface="Times New Roman" panose="02020603050405020304" charset="0"/>
                <a:ea typeface="宋体" panose="02010600030101010101" pitchFamily="2" charset="-122"/>
              </a:rPr>
              <a:t>，且</a:t>
            </a:r>
            <a:r>
              <a:rPr lang="en-US" altLang="zh-CN" sz="2000" kern="100" dirty="0">
                <a:effectLst/>
                <a:latin typeface="Times New Roman" panose="02020603050405020304" charset="0"/>
                <a:ea typeface="宋体" panose="02010600030101010101" pitchFamily="2" charset="-122"/>
              </a:rPr>
              <a:t>A</a:t>
            </a:r>
            <a:r>
              <a:rPr lang="zh-CN" altLang="zh-CN" sz="2000" kern="100" dirty="0">
                <a:effectLst/>
                <a:latin typeface="Times New Roman" panose="02020603050405020304" charset="0"/>
                <a:ea typeface="宋体" panose="02010600030101010101" pitchFamily="2" charset="-122"/>
              </a:rPr>
              <a:t>中的活动是相容的，故</a:t>
            </a:r>
            <a:r>
              <a:rPr lang="en-US" altLang="zh-CN" sz="2000" kern="100" dirty="0">
                <a:effectLst/>
                <a:latin typeface="Times New Roman" panose="02020603050405020304" charset="0"/>
                <a:ea typeface="宋体" panose="02010600030101010101" pitchFamily="2" charset="-122"/>
              </a:rPr>
              <a:t>B</a:t>
            </a:r>
            <a:r>
              <a:rPr lang="zh-CN" altLang="zh-CN" sz="2000" kern="100" dirty="0">
                <a:effectLst/>
                <a:latin typeface="Times New Roman" panose="02020603050405020304" charset="0"/>
                <a:ea typeface="宋体" panose="02010600030101010101" pitchFamily="2" charset="-122"/>
              </a:rPr>
              <a:t>中的活动也是相容的。</a:t>
            </a:r>
            <a:endParaRPr lang="zh-CN" altLang="zh-CN" sz="2800" kern="100" dirty="0">
              <a:effectLst/>
              <a:latin typeface="Times New Roman" panose="02020603050405020304" charset="0"/>
              <a:ea typeface="宋体" panose="02010600030101010101" pitchFamily="2" charset="-122"/>
            </a:endParaRPr>
          </a:p>
          <a:p>
            <a:pPr indent="266700" algn="just">
              <a:lnSpc>
                <a:spcPct val="125000"/>
              </a:lnSpc>
            </a:pPr>
            <a:r>
              <a:rPr lang="zh-CN" altLang="zh-CN" sz="2000" kern="100" dirty="0">
                <a:effectLst/>
                <a:latin typeface="Times New Roman" panose="02020603050405020304" charset="0"/>
                <a:ea typeface="宋体" panose="02010600030101010101" pitchFamily="2" charset="-122"/>
              </a:rPr>
              <a:t>结论：由于</a:t>
            </a:r>
            <a:r>
              <a:rPr lang="en-US" altLang="zh-CN" sz="2000" kern="100" dirty="0">
                <a:effectLst/>
                <a:latin typeface="Times New Roman" panose="02020603050405020304" charset="0"/>
                <a:ea typeface="宋体" panose="02010600030101010101" pitchFamily="2" charset="-122"/>
              </a:rPr>
              <a:t>B</a:t>
            </a:r>
            <a:r>
              <a:rPr lang="zh-CN" altLang="zh-CN" sz="2000" kern="100" dirty="0">
                <a:effectLst/>
                <a:latin typeface="Times New Roman" panose="02020603050405020304" charset="0"/>
                <a:ea typeface="宋体" panose="02010600030101010101" pitchFamily="2" charset="-122"/>
              </a:rPr>
              <a:t>中活动个数与</a:t>
            </a:r>
            <a:r>
              <a:rPr lang="en-US" altLang="zh-CN" sz="2000" kern="100" dirty="0">
                <a:effectLst/>
                <a:latin typeface="Times New Roman" panose="02020603050405020304" charset="0"/>
                <a:ea typeface="宋体" panose="02010600030101010101" pitchFamily="2" charset="-122"/>
              </a:rPr>
              <a:t>A</a:t>
            </a:r>
            <a:r>
              <a:rPr lang="zh-CN" altLang="zh-CN" sz="2000" kern="100" dirty="0">
                <a:effectLst/>
                <a:latin typeface="Times New Roman" panose="02020603050405020304" charset="0"/>
                <a:ea typeface="宋体" panose="02010600030101010101" pitchFamily="2" charset="-122"/>
              </a:rPr>
              <a:t>中活动个数相同，且</a:t>
            </a:r>
            <a:r>
              <a:rPr lang="en-US" altLang="zh-CN" sz="2000" kern="100" dirty="0">
                <a:effectLst/>
                <a:latin typeface="Times New Roman" panose="02020603050405020304" charset="0"/>
                <a:ea typeface="宋体" panose="02010600030101010101" pitchFamily="2" charset="-122"/>
              </a:rPr>
              <a:t>A</a:t>
            </a:r>
            <a:r>
              <a:rPr lang="zh-CN" altLang="zh-CN" sz="2000" kern="100" dirty="0">
                <a:effectLst/>
                <a:latin typeface="Times New Roman" panose="02020603050405020304" charset="0"/>
                <a:ea typeface="宋体" panose="02010600030101010101" pitchFamily="2" charset="-122"/>
              </a:rPr>
              <a:t>是最优的，故</a:t>
            </a:r>
            <a:r>
              <a:rPr lang="en-US" altLang="zh-CN" sz="2000" kern="100" dirty="0">
                <a:effectLst/>
                <a:latin typeface="Times New Roman" panose="02020603050405020304" charset="0"/>
                <a:ea typeface="宋体" panose="02010600030101010101" pitchFamily="2" charset="-122"/>
              </a:rPr>
              <a:t>B</a:t>
            </a:r>
            <a:r>
              <a:rPr lang="zh-CN" altLang="zh-CN" sz="2000" kern="100" dirty="0">
                <a:effectLst/>
                <a:latin typeface="Times New Roman" panose="02020603050405020304" charset="0"/>
                <a:ea typeface="宋体" panose="02010600030101010101" pitchFamily="2" charset="-122"/>
              </a:rPr>
              <a:t>也是最优的，而</a:t>
            </a:r>
            <a:r>
              <a:rPr lang="en-US" altLang="zh-CN" sz="2000" kern="100" dirty="0">
                <a:effectLst/>
                <a:latin typeface="Times New Roman" panose="02020603050405020304" charset="0"/>
                <a:ea typeface="宋体" panose="02010600030101010101" pitchFamily="2" charset="-122"/>
              </a:rPr>
              <a:t>B</a:t>
            </a:r>
            <a:r>
              <a:rPr lang="zh-CN" altLang="zh-CN" sz="2000" kern="100" dirty="0">
                <a:effectLst/>
                <a:latin typeface="Times New Roman" panose="02020603050405020304" charset="0"/>
                <a:ea typeface="宋体" panose="02010600030101010101" pitchFamily="2" charset="-122"/>
              </a:rPr>
              <a:t>是一个以贪心选择活动</a:t>
            </a:r>
            <a:r>
              <a:rPr lang="en-US" altLang="zh-CN" sz="2000" kern="100" dirty="0">
                <a:effectLst/>
                <a:latin typeface="Times New Roman" panose="02020603050405020304" charset="0"/>
                <a:ea typeface="宋体" panose="02010600030101010101" pitchFamily="2" charset="-122"/>
              </a:rPr>
              <a:t>1</a:t>
            </a:r>
            <a:r>
              <a:rPr lang="zh-CN" altLang="zh-CN" sz="2000" kern="100" dirty="0">
                <a:effectLst/>
                <a:latin typeface="Times New Roman" panose="02020603050405020304" charset="0"/>
                <a:ea typeface="宋体" panose="02010600030101010101" pitchFamily="2" charset="-122"/>
              </a:rPr>
              <a:t>开始的最优活动安排。</a:t>
            </a:r>
            <a:endParaRPr lang="zh-CN" altLang="zh-CN" sz="2800" kern="100" dirty="0">
              <a:effectLst/>
              <a:latin typeface="Times New Roman" panose="02020603050405020304" charset="0"/>
              <a:ea typeface="宋体" panose="02010600030101010101" pitchFamily="2" charset="-122"/>
            </a:endParaRPr>
          </a:p>
          <a:p>
            <a:pPr indent="266700" algn="just">
              <a:lnSpc>
                <a:spcPct val="125000"/>
              </a:lnSpc>
            </a:pPr>
            <a:r>
              <a:rPr lang="zh-CN" altLang="zh-CN" sz="2000" kern="100" dirty="0">
                <a:effectLst/>
                <a:latin typeface="Times New Roman" panose="02020603050405020304" charset="0"/>
                <a:ea typeface="宋体" panose="02010600030101010101" pitchFamily="2" charset="-122"/>
              </a:rPr>
              <a:t>因此，总是存在以贪心选择开始的最优活动方案。 </a:t>
            </a:r>
            <a:endParaRPr lang="zh-CN" altLang="zh-CN" sz="2400" kern="100" dirty="0">
              <a:effectLst/>
              <a:latin typeface="Times New Roman" panose="02020603050405020304" charset="0"/>
              <a:ea typeface="宋体" panose="02010600030101010101" pitchFamily="2"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631504" y="188640"/>
            <a:ext cx="8928992" cy="6247130"/>
          </a:xfrm>
          <a:prstGeom prst="rect">
            <a:avLst/>
          </a:prstGeom>
          <a:noFill/>
        </p:spPr>
        <p:txBody>
          <a:bodyPr wrap="square">
            <a:spAutoFit/>
          </a:bodyPr>
          <a:lstStyle/>
          <a:p>
            <a:pPr indent="266700" algn="just">
              <a:lnSpc>
                <a:spcPct val="125000"/>
              </a:lnSpc>
            </a:pPr>
            <a:r>
              <a:rPr lang="zh-CN" altLang="zh-CN" sz="2000" kern="100" dirty="0">
                <a:effectLst/>
                <a:latin typeface="Times New Roman" panose="02020603050405020304" charset="0"/>
                <a:ea typeface="宋体" panose="02010600030101010101" pitchFamily="2" charset="-122"/>
              </a:rPr>
              <a:t>证明</a:t>
            </a:r>
            <a:r>
              <a:rPr lang="en-US" altLang="zh-CN" sz="2000" kern="100" dirty="0">
                <a:effectLst/>
                <a:latin typeface="Times New Roman" panose="02020603050405020304" charset="0"/>
                <a:ea typeface="宋体" panose="02010600030101010101" pitchFamily="2" charset="-122"/>
              </a:rPr>
              <a:t>II</a:t>
            </a:r>
            <a:r>
              <a:rPr lang="zh-CN" altLang="zh-CN" sz="2000" kern="100" dirty="0">
                <a:effectLst/>
                <a:latin typeface="Times New Roman" panose="02020603050405020304" charset="0"/>
                <a:ea typeface="宋体" panose="02010600030101010101" pitchFamily="2" charset="-122"/>
              </a:rPr>
              <a:t>：对集合</a:t>
            </a:r>
            <a:r>
              <a:rPr lang="en-US" altLang="zh-CN" sz="2000" kern="100" dirty="0">
                <a:effectLst/>
                <a:latin typeface="Times New Roman" panose="02020603050405020304" charset="0"/>
                <a:ea typeface="宋体" panose="02010600030101010101" pitchFamily="2" charset="-122"/>
              </a:rPr>
              <a:t>E</a:t>
            </a:r>
            <a:r>
              <a:rPr lang="zh-CN" altLang="zh-CN" sz="2000" kern="100" dirty="0">
                <a:effectLst/>
                <a:latin typeface="Times New Roman" panose="02020603050405020304" charset="0"/>
                <a:ea typeface="宋体" panose="02010600030101010101" pitchFamily="2" charset="-122"/>
              </a:rPr>
              <a:t>中所有与活动</a:t>
            </a:r>
            <a:r>
              <a:rPr lang="en-US" altLang="zh-CN" sz="2000" kern="100" dirty="0">
                <a:effectLst/>
                <a:latin typeface="Times New Roman" panose="02020603050405020304" charset="0"/>
                <a:ea typeface="宋体" panose="02010600030101010101" pitchFamily="2" charset="-122"/>
              </a:rPr>
              <a:t>1</a:t>
            </a:r>
            <a:r>
              <a:rPr lang="zh-CN" altLang="zh-CN" sz="2000" kern="100" dirty="0">
                <a:effectLst/>
                <a:latin typeface="Times New Roman" panose="02020603050405020304" charset="0"/>
                <a:ea typeface="宋体" panose="02010600030101010101" pitchFamily="2" charset="-122"/>
              </a:rPr>
              <a:t>相容的活动进行活动安排，即可求得最优解的子问题。</a:t>
            </a:r>
            <a:endParaRPr lang="zh-CN" altLang="zh-CN" sz="2800" kern="100" dirty="0">
              <a:effectLst/>
              <a:latin typeface="Times New Roman" panose="02020603050405020304" charset="0"/>
              <a:ea typeface="宋体" panose="02010600030101010101" pitchFamily="2" charset="-122"/>
            </a:endParaRPr>
          </a:p>
          <a:p>
            <a:pPr indent="266700" algn="just">
              <a:lnSpc>
                <a:spcPct val="125000"/>
              </a:lnSpc>
            </a:pPr>
            <a:r>
              <a:rPr lang="zh-CN" altLang="zh-CN" sz="2000" kern="100" dirty="0">
                <a:effectLst/>
                <a:latin typeface="Times New Roman" panose="02020603050405020304" charset="0"/>
                <a:ea typeface="宋体" panose="02010600030101010101" pitchFamily="2" charset="-122"/>
              </a:rPr>
              <a:t>也就是说，我们需要证明：选择了活动</a:t>
            </a:r>
            <a:r>
              <a:rPr lang="en-US" altLang="zh-CN" sz="2000" kern="100" dirty="0">
                <a:effectLst/>
                <a:latin typeface="Times New Roman" panose="02020603050405020304" charset="0"/>
                <a:ea typeface="宋体" panose="02010600030101010101" pitchFamily="2" charset="-122"/>
              </a:rPr>
              <a:t>1</a:t>
            </a:r>
            <a:r>
              <a:rPr lang="zh-CN" altLang="zh-CN" sz="2000" kern="100" dirty="0">
                <a:effectLst/>
                <a:latin typeface="Times New Roman" panose="02020603050405020304" charset="0"/>
                <a:ea typeface="宋体" panose="02010600030101010101" pitchFamily="2" charset="-122"/>
              </a:rPr>
              <a:t>后，原问题就简化为对</a:t>
            </a:r>
            <a:r>
              <a:rPr lang="en-US" altLang="zh-CN" sz="2000" kern="100" dirty="0">
                <a:effectLst/>
                <a:latin typeface="Times New Roman" panose="02020603050405020304" charset="0"/>
                <a:ea typeface="宋体" panose="02010600030101010101" pitchFamily="2" charset="-122"/>
              </a:rPr>
              <a:t>E</a:t>
            </a:r>
            <a:r>
              <a:rPr lang="zh-CN" altLang="zh-CN" sz="2000" kern="100" dirty="0">
                <a:effectLst/>
                <a:latin typeface="Times New Roman" panose="02020603050405020304" charset="0"/>
                <a:ea typeface="宋体" panose="02010600030101010101" pitchFamily="2" charset="-122"/>
              </a:rPr>
              <a:t>中所有与活动</a:t>
            </a:r>
            <a:r>
              <a:rPr lang="en-US" altLang="zh-CN" sz="2000" kern="100" dirty="0">
                <a:effectLst/>
                <a:latin typeface="Times New Roman" panose="02020603050405020304" charset="0"/>
                <a:ea typeface="宋体" panose="02010600030101010101" pitchFamily="2" charset="-122"/>
              </a:rPr>
              <a:t>1</a:t>
            </a:r>
            <a:r>
              <a:rPr lang="zh-CN" altLang="zh-CN" sz="2000" kern="100" dirty="0">
                <a:effectLst/>
                <a:latin typeface="Times New Roman" panose="02020603050405020304" charset="0"/>
                <a:ea typeface="宋体" panose="02010600030101010101" pitchFamily="2" charset="-122"/>
              </a:rPr>
              <a:t>相容的活动进行活动安排的子问题。即需要证明若</a:t>
            </a:r>
            <a:r>
              <a:rPr lang="en-US" altLang="zh-CN" sz="2000" kern="100" dirty="0">
                <a:effectLst/>
                <a:latin typeface="Times New Roman" panose="02020603050405020304" charset="0"/>
                <a:ea typeface="宋体" panose="02010600030101010101" pitchFamily="2" charset="-122"/>
              </a:rPr>
              <a:t>A</a:t>
            </a:r>
            <a:r>
              <a:rPr lang="zh-CN" altLang="zh-CN" sz="2000" kern="100" dirty="0">
                <a:effectLst/>
                <a:latin typeface="Times New Roman" panose="02020603050405020304" charset="0"/>
                <a:ea typeface="宋体" panose="02010600030101010101" pitchFamily="2" charset="-122"/>
              </a:rPr>
              <a:t>是原问题的最优解，则</a:t>
            </a:r>
            <a:r>
              <a:rPr lang="en-US" altLang="zh-CN" sz="2000" kern="100" dirty="0">
                <a:effectLst/>
                <a:latin typeface="Times New Roman" panose="02020603050405020304" charset="0"/>
                <a:ea typeface="宋体" panose="02010600030101010101" pitchFamily="2" charset="-122"/>
              </a:rPr>
              <a:t>A’=A-{1}</a:t>
            </a:r>
            <a:r>
              <a:rPr lang="zh-CN" altLang="zh-CN" sz="2000" kern="100" dirty="0">
                <a:effectLst/>
                <a:latin typeface="Times New Roman" panose="02020603050405020304" charset="0"/>
                <a:ea typeface="宋体" panose="02010600030101010101" pitchFamily="2" charset="-122"/>
              </a:rPr>
              <a:t>是活动安排问题</a:t>
            </a:r>
            <a:r>
              <a:rPr lang="en-US" altLang="zh-CN" sz="2000" kern="100" dirty="0">
                <a:effectLst/>
                <a:latin typeface="Times New Roman" panose="02020603050405020304" charset="0"/>
                <a:ea typeface="宋体" panose="02010600030101010101" pitchFamily="2" charset="-122"/>
              </a:rPr>
              <a:t>E’={</a:t>
            </a:r>
            <a:r>
              <a:rPr lang="en-US" altLang="zh-CN" sz="2000" kern="100" dirty="0" err="1">
                <a:effectLst/>
                <a:latin typeface="Times New Roman" panose="02020603050405020304" charset="0"/>
                <a:ea typeface="宋体" panose="02010600030101010101" pitchFamily="2" charset="-122"/>
              </a:rPr>
              <a:t>i</a:t>
            </a:r>
            <a:r>
              <a:rPr lang="zh-CN" altLang="zh-CN" sz="2000" kern="100" dirty="0">
                <a:effectLst/>
                <a:latin typeface="Times New Roman" panose="02020603050405020304" charset="0"/>
                <a:ea typeface="宋体" panose="02010600030101010101" pitchFamily="2" charset="-122"/>
              </a:rPr>
              <a:t>∈</a:t>
            </a:r>
            <a:r>
              <a:rPr lang="en-US" altLang="zh-CN" sz="2000" kern="100" dirty="0">
                <a:effectLst/>
                <a:latin typeface="Times New Roman" panose="02020603050405020304" charset="0"/>
                <a:ea typeface="宋体" panose="02010600030101010101" pitchFamily="2" charset="-122"/>
              </a:rPr>
              <a:t>E</a:t>
            </a:r>
            <a:r>
              <a:rPr lang="zh-CN" altLang="zh-CN" sz="2000" kern="100" dirty="0">
                <a:effectLst/>
                <a:latin typeface="Times New Roman" panose="02020603050405020304" charset="0"/>
                <a:ea typeface="宋体" panose="02010600030101010101" pitchFamily="2" charset="-122"/>
              </a:rPr>
              <a:t>：</a:t>
            </a:r>
            <a:r>
              <a:rPr lang="en-US" altLang="zh-CN" sz="2000" kern="100" dirty="0" err="1">
                <a:effectLst/>
                <a:latin typeface="Times New Roman" panose="02020603050405020304" charset="0"/>
                <a:ea typeface="宋体" panose="02010600030101010101" pitchFamily="2" charset="-122"/>
              </a:rPr>
              <a:t>s</a:t>
            </a:r>
            <a:r>
              <a:rPr lang="en-US" altLang="zh-CN" sz="2000" kern="100" baseline="-25000" dirty="0" err="1">
                <a:effectLst/>
                <a:latin typeface="Times New Roman" panose="02020603050405020304" charset="0"/>
                <a:ea typeface="宋体" panose="02010600030101010101" pitchFamily="2" charset="-122"/>
              </a:rPr>
              <a:t>i</a:t>
            </a:r>
            <a:r>
              <a:rPr lang="zh-CN" altLang="zh-CN" sz="2000" kern="100" dirty="0">
                <a:effectLst/>
                <a:latin typeface="Times New Roman" panose="02020603050405020304" charset="0"/>
                <a:ea typeface="宋体" panose="02010600030101010101" pitchFamily="2" charset="-122"/>
              </a:rPr>
              <a:t>≥</a:t>
            </a:r>
            <a:r>
              <a:rPr lang="en-US" altLang="zh-CN" sz="2000" kern="100" dirty="0">
                <a:effectLst/>
                <a:latin typeface="Times New Roman" panose="02020603050405020304" charset="0"/>
                <a:ea typeface="宋体" panose="02010600030101010101" pitchFamily="2" charset="-122"/>
              </a:rPr>
              <a:t>f</a:t>
            </a:r>
            <a:r>
              <a:rPr lang="en-US" altLang="zh-CN" sz="2000" kern="100" baseline="-25000" dirty="0">
                <a:effectLst/>
                <a:latin typeface="Times New Roman" panose="02020603050405020304" charset="0"/>
                <a:ea typeface="宋体" panose="02010600030101010101" pitchFamily="2" charset="-122"/>
              </a:rPr>
              <a:t>1</a:t>
            </a:r>
            <a:r>
              <a:rPr lang="en-US" altLang="zh-CN" sz="2000" kern="100" dirty="0">
                <a:effectLst/>
                <a:latin typeface="Times New Roman" panose="02020603050405020304" charset="0"/>
                <a:ea typeface="宋体" panose="02010600030101010101" pitchFamily="2" charset="-122"/>
              </a:rPr>
              <a:t>}</a:t>
            </a:r>
            <a:r>
              <a:rPr lang="zh-CN" altLang="zh-CN" sz="2000" kern="100" dirty="0">
                <a:effectLst/>
                <a:latin typeface="Times New Roman" panose="02020603050405020304" charset="0"/>
                <a:ea typeface="宋体" panose="02010600030101010101" pitchFamily="2" charset="-122"/>
              </a:rPr>
              <a:t>的最优解。</a:t>
            </a:r>
            <a:endParaRPr lang="zh-CN" altLang="zh-CN" sz="2800" kern="100" dirty="0">
              <a:effectLst/>
              <a:latin typeface="Times New Roman" panose="02020603050405020304" charset="0"/>
              <a:ea typeface="宋体" panose="02010600030101010101" pitchFamily="2" charset="-122"/>
            </a:endParaRPr>
          </a:p>
          <a:p>
            <a:pPr indent="266700" algn="just">
              <a:lnSpc>
                <a:spcPct val="125000"/>
              </a:lnSpc>
            </a:pPr>
            <a:r>
              <a:rPr lang="zh-CN" altLang="zh-CN" sz="2000" kern="100" dirty="0">
                <a:effectLst/>
                <a:latin typeface="Times New Roman" panose="02020603050405020304" charset="0"/>
                <a:ea typeface="宋体" panose="02010600030101010101" pitchFamily="2" charset="-122"/>
              </a:rPr>
              <a:t>如果能找到</a:t>
            </a:r>
            <a:r>
              <a:rPr lang="en-US" altLang="zh-CN" sz="2000" kern="100" dirty="0">
                <a:effectLst/>
                <a:latin typeface="Times New Roman" panose="02020603050405020304" charset="0"/>
                <a:ea typeface="宋体" panose="02010600030101010101" pitchFamily="2" charset="-122"/>
              </a:rPr>
              <a:t>E’</a:t>
            </a:r>
            <a:r>
              <a:rPr lang="zh-CN" altLang="zh-CN" sz="2000" kern="100" dirty="0">
                <a:effectLst/>
                <a:latin typeface="Times New Roman" panose="02020603050405020304" charset="0"/>
                <a:ea typeface="宋体" panose="02010600030101010101" pitchFamily="2" charset="-122"/>
              </a:rPr>
              <a:t>的一个最优解</a:t>
            </a:r>
            <a:r>
              <a:rPr lang="en-US" altLang="zh-CN" sz="2000" kern="100" dirty="0">
                <a:effectLst/>
                <a:latin typeface="Times New Roman" panose="02020603050405020304" charset="0"/>
                <a:ea typeface="宋体" panose="02010600030101010101" pitchFamily="2" charset="-122"/>
              </a:rPr>
              <a:t>B’</a:t>
            </a:r>
            <a:r>
              <a:rPr lang="zh-CN" altLang="zh-CN" sz="2000" kern="100" dirty="0">
                <a:effectLst/>
                <a:latin typeface="Times New Roman" panose="02020603050405020304" charset="0"/>
                <a:ea typeface="宋体" panose="02010600030101010101" pitchFamily="2" charset="-122"/>
              </a:rPr>
              <a:t>，它包含比</a:t>
            </a:r>
            <a:r>
              <a:rPr lang="en-US" altLang="zh-CN" sz="2000" kern="100" dirty="0">
                <a:effectLst/>
                <a:latin typeface="Times New Roman" panose="02020603050405020304" charset="0"/>
                <a:ea typeface="宋体" panose="02010600030101010101" pitchFamily="2" charset="-122"/>
              </a:rPr>
              <a:t>A’</a:t>
            </a:r>
            <a:r>
              <a:rPr lang="zh-CN" altLang="zh-CN" sz="2000" kern="100" dirty="0">
                <a:effectLst/>
                <a:latin typeface="Times New Roman" panose="02020603050405020304" charset="0"/>
                <a:ea typeface="宋体" panose="02010600030101010101" pitchFamily="2" charset="-122"/>
              </a:rPr>
              <a:t>更多的活动，则将活动</a:t>
            </a:r>
            <a:r>
              <a:rPr lang="en-US" altLang="zh-CN" sz="2000" kern="100" dirty="0">
                <a:effectLst/>
                <a:latin typeface="Times New Roman" panose="02020603050405020304" charset="0"/>
                <a:ea typeface="宋体" panose="02010600030101010101" pitchFamily="2" charset="-122"/>
              </a:rPr>
              <a:t>1</a:t>
            </a:r>
            <a:r>
              <a:rPr lang="zh-CN" altLang="zh-CN" sz="2000" kern="100" dirty="0">
                <a:effectLst/>
                <a:latin typeface="Times New Roman" panose="02020603050405020304" charset="0"/>
                <a:ea typeface="宋体" panose="02010600030101010101" pitchFamily="2" charset="-122"/>
              </a:rPr>
              <a:t>加入到</a:t>
            </a:r>
            <a:r>
              <a:rPr lang="en-US" altLang="zh-CN" sz="2000" kern="100" dirty="0">
                <a:effectLst/>
                <a:latin typeface="Times New Roman" panose="02020603050405020304" charset="0"/>
                <a:ea typeface="宋体" panose="02010600030101010101" pitchFamily="2" charset="-122"/>
              </a:rPr>
              <a:t>B’</a:t>
            </a:r>
            <a:r>
              <a:rPr lang="zh-CN" altLang="zh-CN" sz="2000" kern="100" dirty="0">
                <a:effectLst/>
                <a:latin typeface="Times New Roman" panose="02020603050405020304" charset="0"/>
                <a:ea typeface="宋体" panose="02010600030101010101" pitchFamily="2" charset="-122"/>
              </a:rPr>
              <a:t>中将产生</a:t>
            </a:r>
            <a:r>
              <a:rPr lang="en-US" altLang="zh-CN" sz="2000" kern="100" dirty="0">
                <a:effectLst/>
                <a:latin typeface="Times New Roman" panose="02020603050405020304" charset="0"/>
                <a:ea typeface="宋体" panose="02010600030101010101" pitchFamily="2" charset="-122"/>
              </a:rPr>
              <a:t>E</a:t>
            </a:r>
            <a:r>
              <a:rPr lang="zh-CN" altLang="zh-CN" sz="2000" kern="100" dirty="0">
                <a:effectLst/>
                <a:latin typeface="Times New Roman" panose="02020603050405020304" charset="0"/>
                <a:ea typeface="宋体" panose="02010600030101010101" pitchFamily="2" charset="-122"/>
              </a:rPr>
              <a:t>的一个解</a:t>
            </a:r>
            <a:r>
              <a:rPr lang="en-US" altLang="zh-CN" sz="2000" kern="100" dirty="0">
                <a:effectLst/>
                <a:latin typeface="Times New Roman" panose="02020603050405020304" charset="0"/>
                <a:ea typeface="宋体" panose="02010600030101010101" pitchFamily="2" charset="-122"/>
              </a:rPr>
              <a:t>B</a:t>
            </a:r>
            <a:r>
              <a:rPr lang="zh-CN" altLang="zh-CN" sz="2000" kern="100" dirty="0">
                <a:effectLst/>
                <a:latin typeface="Times New Roman" panose="02020603050405020304" charset="0"/>
                <a:ea typeface="宋体" panose="02010600030101010101" pitchFamily="2" charset="-122"/>
              </a:rPr>
              <a:t>，它包含比</a:t>
            </a:r>
            <a:r>
              <a:rPr lang="en-US" altLang="zh-CN" sz="2000" kern="100" dirty="0">
                <a:effectLst/>
                <a:latin typeface="Times New Roman" panose="02020603050405020304" charset="0"/>
                <a:ea typeface="宋体" panose="02010600030101010101" pitchFamily="2" charset="-122"/>
              </a:rPr>
              <a:t>A</a:t>
            </a:r>
            <a:r>
              <a:rPr lang="zh-CN" altLang="zh-CN" sz="2000" kern="100" dirty="0">
                <a:effectLst/>
                <a:latin typeface="Times New Roman" panose="02020603050405020304" charset="0"/>
                <a:ea typeface="宋体" panose="02010600030101010101" pitchFamily="2" charset="-122"/>
              </a:rPr>
              <a:t>更多的活动。这与</a:t>
            </a:r>
            <a:r>
              <a:rPr lang="en-US" altLang="zh-CN" sz="2000" kern="100" dirty="0">
                <a:effectLst/>
                <a:latin typeface="Times New Roman" panose="02020603050405020304" charset="0"/>
                <a:ea typeface="宋体" panose="02010600030101010101" pitchFamily="2" charset="-122"/>
              </a:rPr>
              <a:t>A</a:t>
            </a:r>
            <a:r>
              <a:rPr lang="zh-CN" altLang="zh-CN" sz="2000" kern="100" dirty="0">
                <a:effectLst/>
                <a:latin typeface="Times New Roman" panose="02020603050405020304" charset="0"/>
                <a:ea typeface="宋体" panose="02010600030101010101" pitchFamily="2" charset="-122"/>
              </a:rPr>
              <a:t>是原问题的最优解矛盾。</a:t>
            </a:r>
            <a:endParaRPr lang="zh-CN" altLang="zh-CN" sz="2800" kern="100" dirty="0">
              <a:effectLst/>
              <a:latin typeface="Times New Roman" panose="02020603050405020304" charset="0"/>
              <a:ea typeface="宋体" panose="02010600030101010101" pitchFamily="2" charset="-122"/>
            </a:endParaRPr>
          </a:p>
          <a:p>
            <a:pPr indent="266700" algn="just">
              <a:lnSpc>
                <a:spcPct val="125000"/>
              </a:lnSpc>
            </a:pPr>
            <a:r>
              <a:rPr lang="zh-CN" altLang="zh-CN" sz="2000" kern="100" dirty="0">
                <a:effectLst/>
                <a:latin typeface="Times New Roman" panose="02020603050405020304" charset="0"/>
                <a:ea typeface="宋体" panose="02010600030101010101" pitchFamily="2" charset="-122"/>
              </a:rPr>
              <a:t>结论：每一步所做的贪心选择问题都将问题简化为一个更小的与原问题具有相同性质的子问题。</a:t>
            </a:r>
            <a:endParaRPr lang="zh-CN" altLang="zh-CN" sz="2800" kern="100" dirty="0">
              <a:effectLst/>
              <a:latin typeface="Times New Roman" panose="02020603050405020304" charset="0"/>
              <a:ea typeface="宋体" panose="02010600030101010101" pitchFamily="2" charset="-122"/>
            </a:endParaRPr>
          </a:p>
          <a:p>
            <a:pPr indent="266700" algn="just">
              <a:lnSpc>
                <a:spcPct val="125000"/>
              </a:lnSpc>
            </a:pPr>
            <a:r>
              <a:rPr lang="zh-CN" altLang="zh-CN" sz="2000" kern="100" dirty="0">
                <a:effectLst/>
                <a:latin typeface="Times New Roman" panose="02020603050405020304" charset="0"/>
                <a:ea typeface="宋体" panose="02010600030101010101" pitchFamily="2" charset="-122"/>
              </a:rPr>
              <a:t>因此，贪心算法</a:t>
            </a:r>
            <a:r>
              <a:rPr lang="en-US" altLang="zh-CN" sz="2000" kern="100" dirty="0" err="1">
                <a:effectLst/>
                <a:latin typeface="Times New Roman" panose="02020603050405020304" charset="0"/>
                <a:ea typeface="宋体" panose="02010600030101010101" pitchFamily="2" charset="-122"/>
              </a:rPr>
              <a:t>greedyselector</a:t>
            </a:r>
            <a:r>
              <a:rPr lang="zh-CN" altLang="zh-CN" sz="2000" kern="100" dirty="0">
                <a:effectLst/>
                <a:latin typeface="Times New Roman" panose="02020603050405020304" charset="0"/>
                <a:ea typeface="宋体" panose="02010600030101010101" pitchFamily="2" charset="-122"/>
              </a:rPr>
              <a:t>最终产生原问题的一个最优解。</a:t>
            </a:r>
            <a:endParaRPr lang="zh-CN" altLang="zh-CN" sz="2800" kern="100" dirty="0">
              <a:effectLst/>
              <a:latin typeface="Times New Roman" panose="02020603050405020304" charset="0"/>
              <a:ea typeface="宋体" panose="02010600030101010101" pitchFamily="2" charset="-122"/>
            </a:endParaRPr>
          </a:p>
          <a:p>
            <a:pPr indent="266700" algn="just">
              <a:lnSpc>
                <a:spcPct val="125000"/>
              </a:lnSpc>
            </a:pPr>
            <a:r>
              <a:rPr lang="en-US" altLang="zh-CN" sz="2000" kern="100" dirty="0">
                <a:effectLst/>
                <a:latin typeface="Times New Roman" panose="02020603050405020304" charset="0"/>
                <a:ea typeface="宋体" panose="02010600030101010101" pitchFamily="2" charset="-122"/>
              </a:rPr>
              <a:t>4</a:t>
            </a:r>
            <a:r>
              <a:rPr lang="zh-CN" altLang="zh-CN" sz="2000" kern="100" dirty="0">
                <a:effectLst/>
                <a:latin typeface="Times New Roman" panose="02020603050405020304" charset="0"/>
                <a:ea typeface="宋体" panose="02010600030101010101" pitchFamily="2" charset="-122"/>
              </a:rPr>
              <a:t>、区间相交问题</a:t>
            </a:r>
            <a:endParaRPr lang="zh-CN" altLang="zh-CN" sz="2800" kern="100" dirty="0">
              <a:effectLst/>
              <a:latin typeface="Times New Roman" panose="02020603050405020304" charset="0"/>
              <a:ea typeface="宋体" panose="02010600030101010101" pitchFamily="2" charset="-122"/>
            </a:endParaRPr>
          </a:p>
          <a:p>
            <a:pPr indent="266700" algn="just">
              <a:lnSpc>
                <a:spcPct val="125000"/>
              </a:lnSpc>
            </a:pPr>
            <a:r>
              <a:rPr lang="zh-CN" altLang="zh-CN" sz="2000" kern="100" dirty="0">
                <a:effectLst/>
                <a:latin typeface="Times New Roman" panose="02020603050405020304" charset="0"/>
                <a:ea typeface="宋体" panose="02010600030101010101" pitchFamily="2" charset="-122"/>
              </a:rPr>
              <a:t>给定</a:t>
            </a:r>
            <a:r>
              <a:rPr lang="en-US" altLang="zh-CN" sz="2000" kern="100" dirty="0">
                <a:effectLst/>
                <a:latin typeface="Times New Roman" panose="02020603050405020304" charset="0"/>
                <a:ea typeface="宋体" panose="02010600030101010101" pitchFamily="2" charset="-122"/>
              </a:rPr>
              <a:t> x </a:t>
            </a:r>
            <a:r>
              <a:rPr lang="zh-CN" altLang="zh-CN" sz="2000" kern="100" dirty="0">
                <a:effectLst/>
                <a:latin typeface="Times New Roman" panose="02020603050405020304" charset="0"/>
                <a:ea typeface="宋体" panose="02010600030101010101" pitchFamily="2" charset="-122"/>
              </a:rPr>
              <a:t>轴上</a:t>
            </a:r>
            <a:r>
              <a:rPr lang="en-US" altLang="zh-CN" sz="2000" kern="100" dirty="0">
                <a:effectLst/>
                <a:latin typeface="Times New Roman" panose="02020603050405020304" charset="0"/>
                <a:ea typeface="宋体" panose="02010600030101010101" pitchFamily="2" charset="-122"/>
              </a:rPr>
              <a:t> n </a:t>
            </a:r>
            <a:r>
              <a:rPr lang="zh-CN" altLang="zh-CN" sz="2000" kern="100" dirty="0">
                <a:effectLst/>
                <a:latin typeface="Times New Roman" panose="02020603050405020304" charset="0"/>
                <a:ea typeface="宋体" panose="02010600030101010101" pitchFamily="2" charset="-122"/>
              </a:rPr>
              <a:t>个闭区间，去掉尽可能少的闭区间，使剩下的闭区间都不相交。若区间与另一区间之间仅有端点是相同的，不算做区间相交。例如，</a:t>
            </a:r>
            <a:r>
              <a:rPr lang="en-US" altLang="zh-CN" sz="2000" kern="100" dirty="0">
                <a:effectLst/>
                <a:latin typeface="Times New Roman" panose="02020603050405020304" charset="0"/>
                <a:ea typeface="宋体" panose="02010600030101010101" pitchFamily="2" charset="-122"/>
              </a:rPr>
              <a:t>[1</a:t>
            </a:r>
            <a:r>
              <a:rPr lang="zh-CN" altLang="zh-CN" sz="2000" kern="100" dirty="0">
                <a:effectLst/>
                <a:latin typeface="Times New Roman" panose="02020603050405020304" charset="0"/>
                <a:ea typeface="宋体" panose="02010600030101010101" pitchFamily="2" charset="-122"/>
              </a:rPr>
              <a:t>，</a:t>
            </a:r>
            <a:r>
              <a:rPr lang="en-US" altLang="zh-CN" sz="2000" kern="100" dirty="0">
                <a:effectLst/>
                <a:latin typeface="Times New Roman" panose="02020603050405020304" charset="0"/>
                <a:ea typeface="宋体" panose="02010600030101010101" pitchFamily="2" charset="-122"/>
              </a:rPr>
              <a:t>2]</a:t>
            </a:r>
            <a:r>
              <a:rPr lang="zh-CN" altLang="zh-CN" sz="2000" kern="100" dirty="0">
                <a:effectLst/>
                <a:latin typeface="Times New Roman" panose="02020603050405020304" charset="0"/>
                <a:ea typeface="宋体" panose="02010600030101010101" pitchFamily="2" charset="-122"/>
              </a:rPr>
              <a:t>和</a:t>
            </a:r>
            <a:r>
              <a:rPr lang="en-US" altLang="zh-CN" sz="2000" kern="100" dirty="0">
                <a:effectLst/>
                <a:latin typeface="Times New Roman" panose="02020603050405020304" charset="0"/>
                <a:ea typeface="宋体" panose="02010600030101010101" pitchFamily="2" charset="-122"/>
              </a:rPr>
              <a:t>[2</a:t>
            </a:r>
            <a:r>
              <a:rPr lang="zh-CN" altLang="zh-CN" sz="2000" kern="100" dirty="0">
                <a:effectLst/>
                <a:latin typeface="Times New Roman" panose="02020603050405020304" charset="0"/>
                <a:ea typeface="宋体" panose="02010600030101010101" pitchFamily="2" charset="-122"/>
              </a:rPr>
              <a:t>，</a:t>
            </a:r>
            <a:r>
              <a:rPr lang="en-US" altLang="zh-CN" sz="2000" kern="100" dirty="0">
                <a:effectLst/>
                <a:latin typeface="Times New Roman" panose="02020603050405020304" charset="0"/>
                <a:ea typeface="宋体" panose="02010600030101010101" pitchFamily="2" charset="-122"/>
              </a:rPr>
              <a:t>3]</a:t>
            </a:r>
            <a:r>
              <a:rPr lang="zh-CN" altLang="zh-CN" sz="2000" kern="100" dirty="0">
                <a:effectLst/>
                <a:latin typeface="Times New Roman" panose="02020603050405020304" charset="0"/>
                <a:ea typeface="宋体" panose="02010600030101010101" pitchFamily="2" charset="-122"/>
              </a:rPr>
              <a:t>算是不相交区间。</a:t>
            </a:r>
            <a:endParaRPr lang="zh-CN" altLang="zh-CN" sz="2800" kern="100" dirty="0">
              <a:effectLst/>
              <a:latin typeface="Times New Roman" panose="02020603050405020304" charset="0"/>
              <a:ea typeface="宋体" panose="02010600030101010101" pitchFamily="2" charset="-122"/>
            </a:endParaRPr>
          </a:p>
          <a:p>
            <a:pPr indent="266700" algn="just">
              <a:lnSpc>
                <a:spcPct val="125000"/>
              </a:lnSpc>
            </a:pPr>
            <a:r>
              <a:rPr lang="zh-CN" altLang="zh-CN" sz="2000" kern="100" dirty="0">
                <a:effectLst/>
                <a:latin typeface="Times New Roman" panose="02020603050405020304" charset="0"/>
                <a:ea typeface="宋体" panose="02010600030101010101" pitchFamily="2" charset="-122"/>
              </a:rPr>
              <a:t>该问题可以采用活动安排问题求解，求解思路为：所有区间按右端点非降序排列，然后在可选区间中选右端点最小的，右端点越小，之后可选的区间越多。</a:t>
            </a:r>
            <a:endParaRPr lang="zh-CN" altLang="zh-CN" sz="2800" kern="100" dirty="0">
              <a:effectLst/>
              <a:latin typeface="Times New Roman" panose="02020603050405020304" charset="0"/>
              <a:ea typeface="宋体" panose="02010600030101010101" pitchFamily="2"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675620" y="0"/>
            <a:ext cx="6840760" cy="1049020"/>
          </a:xfrm>
          <a:prstGeom prst="rect">
            <a:avLst/>
          </a:prstGeom>
          <a:noFill/>
        </p:spPr>
        <p:txBody>
          <a:bodyPr wrap="square">
            <a:spAutoFit/>
          </a:bodyPr>
          <a:lstStyle/>
          <a:p>
            <a:pPr indent="133985" algn="ctr">
              <a:lnSpc>
                <a:spcPct val="173000"/>
              </a:lnSpc>
              <a:spcBef>
                <a:spcPts val="1300"/>
              </a:spcBef>
              <a:spcAft>
                <a:spcPts val="1300"/>
              </a:spcAft>
            </a:pPr>
            <a:r>
              <a:rPr lang="en-US" altLang="zh-CN" sz="3600" kern="100" dirty="0">
                <a:effectLst/>
                <a:latin typeface="+mj-ea"/>
                <a:ea typeface="+mj-ea"/>
                <a:cs typeface="Times New Roman" panose="02020603050405020304" charset="0"/>
              </a:rPr>
              <a:t>5.3</a:t>
            </a:r>
            <a:r>
              <a:rPr lang="zh-CN" altLang="zh-CN" sz="3600" kern="100" dirty="0">
                <a:effectLst/>
                <a:latin typeface="+mj-ea"/>
                <a:ea typeface="+mj-ea"/>
                <a:cs typeface="Times New Roman" panose="02020603050405020304" charset="0"/>
              </a:rPr>
              <a:t>贪心算法的基本要素</a:t>
            </a:r>
            <a:endParaRPr lang="zh-CN" altLang="zh-CN" sz="3600" kern="100" dirty="0">
              <a:effectLst/>
              <a:latin typeface="+mj-ea"/>
              <a:ea typeface="+mj-ea"/>
              <a:cs typeface="Times New Roman" panose="02020603050405020304" charset="0"/>
            </a:endParaRPr>
          </a:p>
        </p:txBody>
      </p:sp>
      <p:sp>
        <p:nvSpPr>
          <p:cNvPr id="7" name="文本框 6"/>
          <p:cNvSpPr txBox="1"/>
          <p:nvPr/>
        </p:nvSpPr>
        <p:spPr>
          <a:xfrm>
            <a:off x="1646555" y="991235"/>
            <a:ext cx="8785225" cy="5866765"/>
          </a:xfrm>
          <a:prstGeom prst="rect">
            <a:avLst/>
          </a:prstGeom>
          <a:noFill/>
        </p:spPr>
        <p:txBody>
          <a:bodyPr wrap="square">
            <a:noAutofit/>
          </a:bodyPr>
          <a:lstStyle/>
          <a:p>
            <a:pPr indent="266700" algn="just">
              <a:lnSpc>
                <a:spcPct val="125000"/>
              </a:lnSpc>
            </a:pPr>
            <a:r>
              <a:rPr lang="zh-CN" altLang="zh-CN" kern="100" dirty="0">
                <a:effectLst/>
                <a:latin typeface="Times New Roman" panose="02020603050405020304" charset="0"/>
                <a:ea typeface="宋体" panose="02010600030101010101" pitchFamily="2" charset="-122"/>
              </a:rPr>
              <a:t>从许多用贪心算法求解的问题中，可以看到这类问题一般具有两个重要的性质，也称贪心算法基本要素：贪心选择性质和最优子结构性质。</a:t>
            </a:r>
            <a:endParaRPr lang="zh-CN" altLang="zh-CN" sz="2400" kern="100" dirty="0">
              <a:effectLst/>
              <a:latin typeface="Times New Roman" panose="02020603050405020304" charset="0"/>
              <a:ea typeface="宋体" panose="02010600030101010101" pitchFamily="2" charset="-122"/>
            </a:endParaRPr>
          </a:p>
          <a:p>
            <a:pPr indent="133350" algn="just">
              <a:lnSpc>
                <a:spcPct val="125000"/>
              </a:lnSpc>
            </a:pPr>
            <a:r>
              <a:rPr lang="en-US" altLang="zh-CN" b="1" kern="100" dirty="0">
                <a:solidFill>
                  <a:srgbClr val="000000"/>
                </a:solidFill>
                <a:effectLst/>
                <a:latin typeface="Times New Roman" panose="02020603050405020304" charset="0"/>
                <a:ea typeface="宋体" panose="02010600030101010101" pitchFamily="2" charset="-122"/>
              </a:rPr>
              <a:t>1</a:t>
            </a:r>
            <a:r>
              <a:rPr lang="zh-CN" altLang="zh-CN" b="1" kern="100" dirty="0">
                <a:solidFill>
                  <a:srgbClr val="000000"/>
                </a:solidFill>
                <a:effectLst/>
                <a:latin typeface="Times New Roman" panose="02020603050405020304" charset="0"/>
                <a:ea typeface="宋体" panose="02010600030101010101" pitchFamily="2" charset="-122"/>
              </a:rPr>
              <a:t>、贪心选择性质</a:t>
            </a:r>
            <a:endParaRPr lang="zh-CN" altLang="zh-CN" sz="2400" b="1" kern="100" dirty="0">
              <a:effectLst/>
              <a:latin typeface="Times New Roman" panose="02020603050405020304" charset="0"/>
              <a:ea typeface="宋体" panose="02010600030101010101" pitchFamily="2" charset="-122"/>
            </a:endParaRPr>
          </a:p>
          <a:p>
            <a:pPr indent="266700" algn="just">
              <a:lnSpc>
                <a:spcPct val="125000"/>
              </a:lnSpc>
            </a:pPr>
            <a:r>
              <a:rPr lang="zh-CN" altLang="zh-CN" kern="100" dirty="0">
                <a:solidFill>
                  <a:srgbClr val="000000"/>
                </a:solidFill>
                <a:effectLst/>
                <a:latin typeface="Times New Roman" panose="02020603050405020304" charset="0"/>
                <a:ea typeface="宋体" panose="02010600030101010101" pitchFamily="2" charset="-122"/>
              </a:rPr>
              <a:t>所谓贪心选择性质是指：所求问题的整体最优解可以通过一系列局部最优的选择，即贪心选择来达到，这是贪心算法可行的第一个基本要素。当考虑做何种选择的时候，我们只考虑对当前问题最佳的选择而不考虑子问题的结果。</a:t>
            </a:r>
            <a:endParaRPr lang="zh-CN" altLang="zh-CN" sz="2400" kern="100" dirty="0">
              <a:effectLst/>
              <a:latin typeface="Times New Roman" panose="02020603050405020304" charset="0"/>
              <a:ea typeface="宋体" panose="02010600030101010101" pitchFamily="2" charset="-122"/>
            </a:endParaRPr>
          </a:p>
          <a:p>
            <a:pPr indent="266700" algn="just">
              <a:lnSpc>
                <a:spcPct val="125000"/>
              </a:lnSpc>
            </a:pPr>
            <a:r>
              <a:rPr lang="zh-CN" altLang="zh-CN" kern="100" dirty="0">
                <a:solidFill>
                  <a:srgbClr val="000000"/>
                </a:solidFill>
                <a:effectLst/>
                <a:latin typeface="Times New Roman" panose="02020603050405020304" charset="0"/>
                <a:ea typeface="宋体" panose="02010600030101010101" pitchFamily="2" charset="-122"/>
              </a:rPr>
              <a:t>对于一个具体问题，要判断它是否具有贪心选择性质，必须证明每一步所作的贪心选择</a:t>
            </a:r>
            <a:r>
              <a:rPr lang="zh-CN" altLang="zh-CN" kern="100" dirty="0">
                <a:effectLst/>
                <a:latin typeface="Times New Roman" panose="02020603050405020304" charset="0"/>
                <a:ea typeface="宋体" panose="02010600030101010101" pitchFamily="2" charset="-122"/>
              </a:rPr>
              <a:t>最终能够求得问题的整体最优解。证明过程描述如下：首先考察问题的一个整体最优解，并证明可修改这个最优解，使其以贪心选择开始。做了贪心选择后，原问题简化为规模更小的性质相同的子问题。然后用数学归纳法证明，通过每一步做贪心选择，最终可得到问题的整体最优解。</a:t>
            </a:r>
            <a:endParaRPr lang="zh-CN" altLang="zh-CN" sz="2400" kern="100" dirty="0">
              <a:effectLst/>
              <a:latin typeface="Times New Roman" panose="02020603050405020304" charset="0"/>
              <a:ea typeface="宋体" panose="02010600030101010101" pitchFamily="2" charset="-122"/>
            </a:endParaRPr>
          </a:p>
          <a:p>
            <a:pPr indent="266700" algn="just">
              <a:lnSpc>
                <a:spcPct val="125000"/>
              </a:lnSpc>
            </a:pPr>
            <a:r>
              <a:rPr lang="zh-CN" altLang="zh-CN" kern="100" dirty="0">
                <a:effectLst/>
                <a:latin typeface="Times New Roman" panose="02020603050405020304" charset="0"/>
                <a:ea typeface="宋体" panose="02010600030101010101" pitchFamily="2" charset="-122"/>
              </a:rPr>
              <a:t>其中，证明贪心选择后的问题简化为规模更小的性质相同的子问题的关键在于：利用该问题的最优子结构性质。</a:t>
            </a:r>
            <a:endParaRPr lang="en-US" altLang="zh-CN" kern="100" dirty="0">
              <a:effectLst/>
              <a:latin typeface="Times New Roman" panose="02020603050405020304" charset="0"/>
              <a:ea typeface="宋体" panose="02010600030101010101" pitchFamily="2" charset="-122"/>
            </a:endParaRPr>
          </a:p>
          <a:p>
            <a:pPr indent="133350" algn="just">
              <a:lnSpc>
                <a:spcPct val="125000"/>
              </a:lnSpc>
            </a:pPr>
            <a:r>
              <a:rPr lang="en-US" altLang="zh-CN" sz="1800" b="1" kern="100" dirty="0">
                <a:effectLst/>
                <a:latin typeface="Times New Roman" panose="02020603050405020304" charset="0"/>
                <a:ea typeface="宋体" panose="02010600030101010101" pitchFamily="2" charset="-122"/>
              </a:rPr>
              <a:t>2</a:t>
            </a:r>
            <a:r>
              <a:rPr lang="zh-CN" altLang="zh-CN" sz="1800" b="1" kern="100" dirty="0">
                <a:effectLst/>
                <a:latin typeface="Times New Roman" panose="02020603050405020304" charset="0"/>
                <a:ea typeface="宋体" panose="02010600030101010101" pitchFamily="2" charset="-122"/>
              </a:rPr>
              <a:t>、最优子结构性质</a:t>
            </a:r>
            <a:endParaRPr lang="zh-CN" altLang="zh-CN" sz="1800" b="1" kern="100" dirty="0">
              <a:effectLst/>
              <a:latin typeface="Times New Roman" panose="02020603050405020304" charset="0"/>
              <a:ea typeface="宋体" panose="02010600030101010101" pitchFamily="2" charset="-122"/>
            </a:endParaRPr>
          </a:p>
          <a:p>
            <a:pPr indent="266700" algn="just">
              <a:lnSpc>
                <a:spcPct val="125000"/>
              </a:lnSpc>
            </a:pPr>
            <a:r>
              <a:rPr lang="zh-CN" altLang="zh-CN" sz="1800" kern="100" dirty="0">
                <a:effectLst/>
                <a:latin typeface="Times New Roman" panose="02020603050405020304" charset="0"/>
                <a:ea typeface="宋体" panose="02010600030101010101" pitchFamily="2" charset="-122"/>
              </a:rPr>
              <a:t>当一个问题的最优解包含其子问题的最优解时，称此问题具有最优子结构性质。问题的最优子结构性质是该问题可用动态规划算法或贪心算法求解的关键特征。</a:t>
            </a:r>
            <a:endParaRPr lang="zh-CN" altLang="zh-CN" sz="1800" kern="100" dirty="0">
              <a:effectLst/>
              <a:latin typeface="Times New Roman" panose="02020603050405020304" charset="0"/>
              <a:ea typeface="宋体" panose="02010600030101010101" pitchFamily="2" charset="-122"/>
            </a:endParaRPr>
          </a:p>
          <a:p>
            <a:pPr indent="266700" algn="just">
              <a:lnSpc>
                <a:spcPct val="125000"/>
              </a:lnSpc>
            </a:pPr>
            <a:endParaRPr lang="zh-CN" altLang="zh-CN" sz="2400" kern="100" dirty="0">
              <a:effectLst/>
              <a:latin typeface="Times New Roman" panose="02020603050405020304" charset="0"/>
              <a:ea typeface="宋体" panose="02010600030101010101" pitchFamily="2"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703512" y="404664"/>
            <a:ext cx="8784976" cy="5862320"/>
          </a:xfrm>
          <a:prstGeom prst="rect">
            <a:avLst/>
          </a:prstGeom>
          <a:noFill/>
        </p:spPr>
        <p:txBody>
          <a:bodyPr wrap="square">
            <a:spAutoFit/>
          </a:bodyPr>
          <a:lstStyle/>
          <a:p>
            <a:pPr indent="203200" algn="just">
              <a:lnSpc>
                <a:spcPct val="125000"/>
              </a:lnSpc>
            </a:pPr>
            <a:r>
              <a:rPr lang="en-US" altLang="zh-CN" sz="2000" b="1" kern="100" dirty="0">
                <a:effectLst/>
                <a:latin typeface="Times New Roman" panose="02020603050405020304" charset="0"/>
                <a:ea typeface="宋体" panose="02010600030101010101" pitchFamily="2" charset="-122"/>
              </a:rPr>
              <a:t>3</a:t>
            </a:r>
            <a:r>
              <a:rPr lang="zh-CN" altLang="zh-CN" sz="2000" b="1" kern="100" dirty="0">
                <a:effectLst/>
                <a:latin typeface="Times New Roman" panose="02020603050405020304" charset="0"/>
                <a:ea typeface="宋体" panose="02010600030101010101" pitchFamily="2" charset="-122"/>
              </a:rPr>
              <a:t>、贪心选择与动态规划的区别</a:t>
            </a:r>
            <a:endParaRPr lang="zh-CN" altLang="zh-CN" sz="2800" b="1" kern="100" dirty="0">
              <a:effectLst/>
              <a:latin typeface="Times New Roman" panose="02020603050405020304" charset="0"/>
              <a:ea typeface="宋体" panose="02010600030101010101" pitchFamily="2" charset="-122"/>
            </a:endParaRPr>
          </a:p>
          <a:p>
            <a:pPr indent="266700" algn="just">
              <a:lnSpc>
                <a:spcPct val="125000"/>
              </a:lnSpc>
            </a:pPr>
            <a:r>
              <a:rPr lang="zh-CN" altLang="zh-CN" sz="2000" kern="100" dirty="0">
                <a:effectLst/>
                <a:latin typeface="Times New Roman" panose="02020603050405020304" charset="0"/>
                <a:ea typeface="宋体" panose="02010600030101010101" pitchFamily="2" charset="-122"/>
              </a:rPr>
              <a:t>动态规划和贪心算法都是一种递推算法，均有最优子结构性质，通过局部最优解来推导全局最优解。但这两种算法又有所不同，主要区别在于：</a:t>
            </a:r>
            <a:endParaRPr lang="zh-CN" altLang="zh-CN" sz="2800" kern="100" dirty="0">
              <a:effectLst/>
              <a:latin typeface="Times New Roman" panose="02020603050405020304" charset="0"/>
              <a:ea typeface="宋体" panose="02010600030101010101" pitchFamily="2" charset="-122"/>
            </a:endParaRPr>
          </a:p>
          <a:p>
            <a:pPr indent="266700" algn="just">
              <a:lnSpc>
                <a:spcPct val="125000"/>
              </a:lnSpc>
            </a:pPr>
            <a:r>
              <a:rPr lang="en-US" altLang="zh-CN" sz="2000" kern="100" dirty="0">
                <a:effectLst/>
                <a:latin typeface="Times New Roman" panose="02020603050405020304" charset="0"/>
                <a:ea typeface="宋体" panose="02010600030101010101" pitchFamily="2" charset="-122"/>
              </a:rPr>
              <a:t>(1)</a:t>
            </a:r>
            <a:r>
              <a:rPr lang="zh-CN" altLang="zh-CN" sz="2000" kern="100" dirty="0">
                <a:effectLst/>
                <a:latin typeface="Times New Roman" panose="02020603050405020304" charset="0"/>
                <a:ea typeface="宋体" panose="02010600030101010101" pitchFamily="2" charset="-122"/>
              </a:rPr>
              <a:t>贪心算法则通常以自顶向下的方式进行，以迭代的方式作出</a:t>
            </a:r>
            <a:r>
              <a:rPr lang="zh-CN" altLang="zh-CN" sz="2000" kern="100" dirty="0">
                <a:solidFill>
                  <a:srgbClr val="000000"/>
                </a:solidFill>
                <a:effectLst/>
                <a:latin typeface="Times New Roman" panose="02020603050405020304" charset="0"/>
                <a:ea typeface="宋体" panose="02010600030101010101" pitchFamily="2" charset="-122"/>
              </a:rPr>
              <a:t>相继的贪心选择，每做一次贪心选择就将所求问题简化为规模更小的子问题；动态规划算法通常以自底向上的方式求解子问题。</a:t>
            </a:r>
            <a:endParaRPr lang="zh-CN" altLang="zh-CN" sz="2800" kern="100" dirty="0">
              <a:effectLst/>
              <a:latin typeface="Times New Roman" panose="02020603050405020304" charset="0"/>
              <a:ea typeface="宋体" panose="02010600030101010101" pitchFamily="2" charset="-122"/>
            </a:endParaRPr>
          </a:p>
          <a:p>
            <a:pPr indent="266700" algn="just">
              <a:lnSpc>
                <a:spcPct val="125000"/>
              </a:lnSpc>
            </a:pPr>
            <a:r>
              <a:rPr lang="en-US" altLang="zh-CN" sz="2000" kern="100" dirty="0">
                <a:solidFill>
                  <a:srgbClr val="000000"/>
                </a:solidFill>
                <a:effectLst/>
                <a:latin typeface="Times New Roman" panose="02020603050405020304" charset="0"/>
                <a:ea typeface="宋体" panose="02010600030101010101" pitchFamily="2" charset="-122"/>
              </a:rPr>
              <a:t>(2)</a:t>
            </a:r>
            <a:r>
              <a:rPr lang="zh-CN" altLang="zh-CN" sz="2000" kern="100" dirty="0">
                <a:solidFill>
                  <a:srgbClr val="000000"/>
                </a:solidFill>
                <a:effectLst/>
                <a:latin typeface="Times New Roman" panose="02020603050405020304" charset="0"/>
                <a:ea typeface="宋体" panose="02010600030101010101" pitchFamily="2" charset="-122"/>
              </a:rPr>
              <a:t>贪心算法中做出的每一步贪心决策都无法改变，因为贪心策略是由上一步的最优解推导下一步的最优解，而上一步之前的最优解则不作保留，因此贪心算法每一步的最优解一定包含上一步的最优解。贪心算法仅在当前状态下作出局部最优选择，再去解作出这个选择后产生的相应的子问题，贪心算法所做的贪心选择可以依赖于以往所做过的选择，但绝不依赖将来所做的选择，也不依赖于子问题的解。动态规划算法每一步所作的选择依赖于相关子问题的解，只有解出相关子问题后，才能做出选择，因此动态规划算法的全局最优解中一定包含某个局部最优解，但不一定包含前一个局部最优解，所以我们在求解动态规划算法的过程中需要把之前求得的所有最优解记录下来。</a:t>
            </a:r>
            <a:endParaRPr lang="zh-CN" altLang="zh-CN" sz="2800" kern="100" dirty="0">
              <a:effectLst/>
              <a:latin typeface="Times New Roman" panose="02020603050405020304" charset="0"/>
              <a:ea typeface="宋体" panose="02010600030101010101" pitchFamily="2"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810000" y="-35226"/>
            <a:ext cx="4572000" cy="1261745"/>
          </a:xfrm>
          <a:prstGeom prst="rect">
            <a:avLst/>
          </a:prstGeom>
          <a:noFill/>
        </p:spPr>
        <p:txBody>
          <a:bodyPr wrap="square">
            <a:spAutoFit/>
          </a:bodyPr>
          <a:lstStyle/>
          <a:p>
            <a:pPr indent="133985" algn="ctr">
              <a:lnSpc>
                <a:spcPct val="173000"/>
              </a:lnSpc>
              <a:spcBef>
                <a:spcPts val="1300"/>
              </a:spcBef>
              <a:spcAft>
                <a:spcPts val="1300"/>
              </a:spcAft>
            </a:pPr>
            <a:r>
              <a:rPr lang="en-US" altLang="zh-CN" sz="4400" kern="100" dirty="0">
                <a:effectLst/>
                <a:latin typeface="+mj-ea"/>
                <a:ea typeface="+mj-ea"/>
                <a:cs typeface="Times New Roman" panose="02020603050405020304" charset="0"/>
              </a:rPr>
              <a:t>5.4</a:t>
            </a:r>
            <a:r>
              <a:rPr lang="zh-CN" altLang="zh-CN" sz="4400" kern="100" dirty="0">
                <a:effectLst/>
                <a:latin typeface="+mj-ea"/>
                <a:ea typeface="+mj-ea"/>
                <a:cs typeface="Times New Roman" panose="02020603050405020304" charset="0"/>
              </a:rPr>
              <a:t>背包问题</a:t>
            </a:r>
            <a:endParaRPr lang="zh-CN" altLang="zh-CN" sz="4400" kern="100" dirty="0">
              <a:effectLst/>
              <a:latin typeface="+mj-ea"/>
              <a:ea typeface="+mj-ea"/>
              <a:cs typeface="Times New Roman" panose="02020603050405020304" charset="0"/>
            </a:endParaRPr>
          </a:p>
        </p:txBody>
      </p:sp>
      <p:sp>
        <p:nvSpPr>
          <p:cNvPr id="7" name="文本框 6"/>
          <p:cNvSpPr txBox="1"/>
          <p:nvPr/>
        </p:nvSpPr>
        <p:spPr>
          <a:xfrm>
            <a:off x="1811524" y="966002"/>
            <a:ext cx="8568952" cy="5962015"/>
          </a:xfrm>
          <a:prstGeom prst="rect">
            <a:avLst/>
          </a:prstGeom>
          <a:noFill/>
        </p:spPr>
        <p:txBody>
          <a:bodyPr wrap="square">
            <a:spAutoFit/>
          </a:bodyPr>
          <a:lstStyle/>
          <a:p>
            <a:pPr indent="266700" algn="just">
              <a:lnSpc>
                <a:spcPct val="125000"/>
              </a:lnSpc>
            </a:pPr>
            <a:r>
              <a:rPr lang="zh-CN" altLang="zh-CN" sz="2000" kern="100" dirty="0">
                <a:effectLst/>
                <a:latin typeface="Times New Roman" panose="02020603050405020304" charset="0"/>
                <a:ea typeface="宋体" panose="02010600030101010101" pitchFamily="2" charset="-122"/>
              </a:rPr>
              <a:t>贪心算法和动态规划算法都要求问题具有最优子结构性质，这是两类算法的一个共同点。对于具有最优子结构的问题应该选用贪心算法还是动态规划算法求解？是否能用动态规划算法求解的问题也能用贪心算法求解？本节通过两个实例来看一下。</a:t>
            </a:r>
            <a:endParaRPr lang="zh-CN" altLang="zh-CN" sz="2800" kern="100" dirty="0">
              <a:effectLst/>
              <a:latin typeface="Times New Roman" panose="02020603050405020304" charset="0"/>
              <a:ea typeface="宋体" panose="02010600030101010101" pitchFamily="2" charset="-122"/>
            </a:endParaRPr>
          </a:p>
          <a:p>
            <a:pPr indent="133985">
              <a:lnSpc>
                <a:spcPct val="125000"/>
              </a:lnSpc>
              <a:spcBef>
                <a:spcPts val="780"/>
              </a:spcBef>
            </a:pPr>
            <a:r>
              <a:rPr lang="en-US" altLang="zh-CN" sz="2000" b="1" dirty="0">
                <a:effectLst/>
                <a:latin typeface="黑体" panose="02010609060101010101" charset="-122"/>
                <a:ea typeface="黑体" panose="02010609060101010101" charset="-122"/>
                <a:cs typeface="Arial Unicode MS"/>
              </a:rPr>
              <a:t>5.4.1 0-1</a:t>
            </a:r>
            <a:r>
              <a:rPr lang="zh-CN" altLang="zh-CN" sz="2000" b="1" dirty="0">
                <a:effectLst/>
                <a:latin typeface="黑体" panose="02010609060101010101" charset="-122"/>
                <a:ea typeface="黑体" panose="02010609060101010101" charset="-122"/>
                <a:cs typeface="Arial Unicode MS"/>
              </a:rPr>
              <a:t>背包问题</a:t>
            </a:r>
            <a:endParaRPr lang="zh-CN" altLang="zh-CN" sz="2800" b="1" dirty="0">
              <a:effectLst/>
              <a:latin typeface="黑体" panose="02010609060101010101" charset="-122"/>
              <a:ea typeface="黑体" panose="02010609060101010101" charset="-122"/>
              <a:cs typeface="Arial Unicode MS"/>
            </a:endParaRPr>
          </a:p>
          <a:p>
            <a:pPr indent="266700" algn="just">
              <a:lnSpc>
                <a:spcPct val="125000"/>
              </a:lnSpc>
            </a:pPr>
            <a:r>
              <a:rPr lang="zh-CN" altLang="zh-CN" sz="2000" kern="100" dirty="0">
                <a:effectLst/>
                <a:latin typeface="Times New Roman" panose="02020603050405020304" charset="0"/>
                <a:ea typeface="宋体" panose="02010600030101010101" pitchFamily="2" charset="-122"/>
              </a:rPr>
              <a:t>该问题需要用动态规划算法求解。给定</a:t>
            </a:r>
            <a:r>
              <a:rPr lang="en-US" altLang="zh-CN" sz="2000" kern="100" dirty="0">
                <a:effectLst/>
                <a:latin typeface="Times New Roman" panose="02020603050405020304" charset="0"/>
                <a:ea typeface="宋体" panose="02010600030101010101" pitchFamily="2" charset="-122"/>
              </a:rPr>
              <a:t>n</a:t>
            </a:r>
            <a:r>
              <a:rPr lang="zh-CN" altLang="zh-CN" sz="2000" kern="100" dirty="0">
                <a:effectLst/>
                <a:latin typeface="Times New Roman" panose="02020603050405020304" charset="0"/>
                <a:ea typeface="宋体" panose="02010600030101010101" pitchFamily="2" charset="-122"/>
              </a:rPr>
              <a:t>种物品和一个背包。物品</a:t>
            </a:r>
            <a:r>
              <a:rPr lang="en-US" altLang="zh-CN" sz="2000" kern="100" dirty="0" err="1">
                <a:effectLst/>
                <a:latin typeface="Times New Roman" panose="02020603050405020304" charset="0"/>
                <a:ea typeface="宋体" panose="02010600030101010101" pitchFamily="2" charset="-122"/>
              </a:rPr>
              <a:t>i</a:t>
            </a:r>
            <a:r>
              <a:rPr lang="zh-CN" altLang="zh-CN" sz="2000" kern="100" dirty="0">
                <a:effectLst/>
                <a:latin typeface="Times New Roman" panose="02020603050405020304" charset="0"/>
                <a:ea typeface="宋体" panose="02010600030101010101" pitchFamily="2" charset="-122"/>
              </a:rPr>
              <a:t>的重量是</a:t>
            </a:r>
            <a:r>
              <a:rPr lang="en-US" altLang="zh-CN" sz="2000" i="1" kern="100" dirty="0" err="1">
                <a:effectLst/>
                <a:latin typeface="Times New Roman" panose="02020603050405020304" charset="0"/>
                <a:ea typeface="宋体" panose="02010600030101010101" pitchFamily="2" charset="-122"/>
              </a:rPr>
              <a:t>w</a:t>
            </a:r>
            <a:r>
              <a:rPr lang="en-US" altLang="zh-CN" sz="2000" i="1" kern="100" baseline="-25000" dirty="0" err="1">
                <a:effectLst/>
                <a:latin typeface="Times New Roman" panose="02020603050405020304" charset="0"/>
                <a:ea typeface="宋体" panose="02010600030101010101" pitchFamily="2" charset="-122"/>
              </a:rPr>
              <a:t>i</a:t>
            </a:r>
            <a:r>
              <a:rPr lang="zh-CN" altLang="zh-CN" sz="2000" kern="100" dirty="0">
                <a:effectLst/>
                <a:latin typeface="Times New Roman" panose="02020603050405020304" charset="0"/>
                <a:ea typeface="宋体" panose="02010600030101010101" pitchFamily="2" charset="-122"/>
              </a:rPr>
              <a:t>，其价值为</a:t>
            </a:r>
            <a:r>
              <a:rPr lang="en-US" altLang="zh-CN" sz="2000" i="1" kern="100" dirty="0">
                <a:effectLst/>
                <a:latin typeface="Times New Roman" panose="02020603050405020304" charset="0"/>
                <a:ea typeface="宋体" panose="02010600030101010101" pitchFamily="2" charset="-122"/>
              </a:rPr>
              <a:t>v</a:t>
            </a:r>
            <a:r>
              <a:rPr lang="en-US" altLang="zh-CN" sz="2000" i="1" kern="100" baseline="-25000" dirty="0">
                <a:effectLst/>
                <a:latin typeface="Times New Roman" panose="02020603050405020304" charset="0"/>
                <a:ea typeface="宋体" panose="02010600030101010101" pitchFamily="2" charset="-122"/>
              </a:rPr>
              <a:t>i</a:t>
            </a:r>
            <a:r>
              <a:rPr lang="zh-CN" altLang="zh-CN" sz="2000" kern="100" dirty="0">
                <a:effectLst/>
                <a:latin typeface="Times New Roman" panose="02020603050405020304" charset="0"/>
                <a:ea typeface="宋体" panose="02010600030101010101" pitchFamily="2" charset="-122"/>
              </a:rPr>
              <a:t>，背包的容量为</a:t>
            </a:r>
            <a:r>
              <a:rPr lang="en-US" altLang="zh-CN" sz="2000" i="1" kern="100" dirty="0">
                <a:effectLst/>
                <a:latin typeface="Times New Roman" panose="02020603050405020304" charset="0"/>
                <a:ea typeface="宋体" panose="02010600030101010101" pitchFamily="2" charset="-122"/>
              </a:rPr>
              <a:t>c</a:t>
            </a:r>
            <a:r>
              <a:rPr lang="zh-CN" altLang="zh-CN" sz="2000" kern="100" dirty="0">
                <a:effectLst/>
                <a:latin typeface="Times New Roman" panose="02020603050405020304" charset="0"/>
                <a:ea typeface="宋体" panose="02010600030101010101" pitchFamily="2" charset="-122"/>
              </a:rPr>
              <a:t>。应如何选择装入背包的物品，使得装入背包中物品的总价值最大？</a:t>
            </a:r>
            <a:endParaRPr lang="zh-CN" altLang="zh-CN" sz="2800" kern="100" dirty="0">
              <a:effectLst/>
              <a:latin typeface="Times New Roman" panose="02020603050405020304" charset="0"/>
              <a:ea typeface="宋体" panose="02010600030101010101" pitchFamily="2" charset="-122"/>
            </a:endParaRPr>
          </a:p>
          <a:p>
            <a:pPr indent="266700" algn="just">
              <a:lnSpc>
                <a:spcPct val="125000"/>
              </a:lnSpc>
            </a:pPr>
            <a:r>
              <a:rPr lang="zh-CN" altLang="zh-CN" sz="2000" kern="100" dirty="0">
                <a:effectLst/>
                <a:latin typeface="Times New Roman" panose="02020603050405020304" charset="0"/>
                <a:ea typeface="宋体" panose="02010600030101010101" pitchFamily="2" charset="-122"/>
              </a:rPr>
              <a:t>在选择装入背包中的物品时，对每种物品</a:t>
            </a:r>
            <a:r>
              <a:rPr lang="en-US" altLang="zh-CN" sz="2000" i="1" kern="100" dirty="0" err="1">
                <a:effectLst/>
                <a:latin typeface="Times New Roman" panose="02020603050405020304" charset="0"/>
                <a:ea typeface="宋体" panose="02010600030101010101" pitchFamily="2" charset="-122"/>
              </a:rPr>
              <a:t>i</a:t>
            </a:r>
            <a:r>
              <a:rPr lang="zh-CN" altLang="zh-CN" sz="2000" kern="100" dirty="0">
                <a:effectLst/>
                <a:latin typeface="Times New Roman" panose="02020603050405020304" charset="0"/>
                <a:ea typeface="宋体" panose="02010600030101010101" pitchFamily="2" charset="-122"/>
              </a:rPr>
              <a:t>只有两种选择：即装入或不装入背包。不能将物品</a:t>
            </a:r>
            <a:r>
              <a:rPr lang="en-US" altLang="zh-CN" sz="2000" i="1" kern="100" dirty="0" err="1">
                <a:effectLst/>
                <a:latin typeface="Times New Roman" panose="02020603050405020304" charset="0"/>
                <a:ea typeface="宋体" panose="02010600030101010101" pitchFamily="2" charset="-122"/>
              </a:rPr>
              <a:t>i</a:t>
            </a:r>
            <a:r>
              <a:rPr lang="zh-CN" altLang="zh-CN" sz="2000" kern="100" dirty="0">
                <a:effectLst/>
                <a:latin typeface="Times New Roman" panose="02020603050405020304" charset="0"/>
                <a:ea typeface="宋体" panose="02010600030101010101" pitchFamily="2" charset="-122"/>
              </a:rPr>
              <a:t>装入背包多次，也不能只装入部分的物品</a:t>
            </a:r>
            <a:r>
              <a:rPr lang="en-US" altLang="zh-CN" sz="2000" i="1" kern="100" dirty="0" err="1">
                <a:effectLst/>
                <a:latin typeface="Times New Roman" panose="02020603050405020304" charset="0"/>
                <a:ea typeface="宋体" panose="02010600030101010101" pitchFamily="2" charset="-122"/>
              </a:rPr>
              <a:t>i</a:t>
            </a:r>
            <a:r>
              <a:rPr lang="zh-CN" altLang="zh-CN" sz="2000" kern="100" dirty="0">
                <a:effectLst/>
                <a:latin typeface="Times New Roman" panose="02020603050405020304" charset="0"/>
                <a:ea typeface="宋体" panose="02010600030101010101" pitchFamily="2" charset="-122"/>
              </a:rPr>
              <a:t>。因此，该问题称为</a:t>
            </a:r>
            <a:r>
              <a:rPr lang="en-US" altLang="zh-CN" sz="2000" kern="100" dirty="0">
                <a:effectLst/>
                <a:latin typeface="Times New Roman" panose="02020603050405020304" charset="0"/>
                <a:ea typeface="宋体" panose="02010600030101010101" pitchFamily="2" charset="-122"/>
              </a:rPr>
              <a:t>0-1</a:t>
            </a:r>
            <a:r>
              <a:rPr lang="zh-CN" altLang="zh-CN" sz="2000" kern="100" dirty="0">
                <a:effectLst/>
                <a:latin typeface="Times New Roman" panose="02020603050405020304" charset="0"/>
                <a:ea typeface="宋体" panose="02010600030101010101" pitchFamily="2" charset="-122"/>
              </a:rPr>
              <a:t>背包问题。</a:t>
            </a:r>
            <a:endParaRPr lang="zh-CN" altLang="zh-CN" sz="2800" kern="100" dirty="0">
              <a:effectLst/>
              <a:latin typeface="Times New Roman" panose="02020603050405020304" charset="0"/>
              <a:ea typeface="宋体" panose="02010600030101010101" pitchFamily="2" charset="-122"/>
            </a:endParaRPr>
          </a:p>
          <a:p>
            <a:pPr indent="266700" algn="just">
              <a:lnSpc>
                <a:spcPct val="125000"/>
              </a:lnSpc>
            </a:pPr>
            <a:r>
              <a:rPr lang="zh-CN" altLang="zh-CN" sz="2000" kern="100" dirty="0">
                <a:effectLst/>
                <a:latin typeface="Times New Roman" panose="02020603050405020304" charset="0"/>
                <a:ea typeface="宋体" panose="02010600030101010101" pitchFamily="2" charset="-122"/>
              </a:rPr>
              <a:t>此问题的形式化描述为：给定</a:t>
            </a:r>
            <a:r>
              <a:rPr lang="en-US" altLang="zh-CN" sz="2000" kern="100" dirty="0">
                <a:effectLst/>
                <a:latin typeface="Times New Roman" panose="02020603050405020304" charset="0"/>
                <a:ea typeface="宋体" panose="02010600030101010101" pitchFamily="2" charset="-122"/>
              </a:rPr>
              <a:t>c&gt;0</a:t>
            </a:r>
            <a:r>
              <a:rPr lang="zh-CN" altLang="zh-CN" sz="2000" kern="100" dirty="0">
                <a:effectLst/>
                <a:latin typeface="Times New Roman" panose="02020603050405020304" charset="0"/>
                <a:ea typeface="宋体" panose="02010600030101010101" pitchFamily="2" charset="-122"/>
              </a:rPr>
              <a:t>，</a:t>
            </a:r>
            <a:r>
              <a:rPr lang="en-US" altLang="zh-CN" sz="2000" i="1" kern="100" dirty="0" err="1">
                <a:effectLst/>
                <a:latin typeface="Times New Roman" panose="02020603050405020304" charset="0"/>
                <a:ea typeface="宋体" panose="02010600030101010101" pitchFamily="2" charset="-122"/>
              </a:rPr>
              <a:t>w</a:t>
            </a:r>
            <a:r>
              <a:rPr lang="en-US" altLang="zh-CN" sz="2000" i="1" kern="100" baseline="-25000" dirty="0" err="1">
                <a:effectLst/>
                <a:latin typeface="Times New Roman" panose="02020603050405020304" charset="0"/>
                <a:ea typeface="宋体" panose="02010600030101010101" pitchFamily="2" charset="-122"/>
              </a:rPr>
              <a:t>i</a:t>
            </a:r>
            <a:r>
              <a:rPr lang="en-US" altLang="zh-CN" sz="2000" kern="100" dirty="0">
                <a:effectLst/>
                <a:latin typeface="Times New Roman" panose="02020603050405020304" charset="0"/>
                <a:ea typeface="宋体" panose="02010600030101010101" pitchFamily="2" charset="-122"/>
              </a:rPr>
              <a:t>&gt;0</a:t>
            </a:r>
            <a:r>
              <a:rPr lang="zh-CN" altLang="zh-CN" sz="2000" kern="100" dirty="0">
                <a:effectLst/>
                <a:latin typeface="Times New Roman" panose="02020603050405020304" charset="0"/>
                <a:ea typeface="宋体" panose="02010600030101010101" pitchFamily="2" charset="-122"/>
              </a:rPr>
              <a:t>，</a:t>
            </a:r>
            <a:r>
              <a:rPr lang="en-US" altLang="zh-CN" sz="2000" i="1" kern="100" dirty="0">
                <a:effectLst/>
                <a:latin typeface="Times New Roman" panose="02020603050405020304" charset="0"/>
                <a:ea typeface="宋体" panose="02010600030101010101" pitchFamily="2" charset="-122"/>
              </a:rPr>
              <a:t>v</a:t>
            </a:r>
            <a:r>
              <a:rPr lang="en-US" altLang="zh-CN" sz="2000" i="1" kern="100" baseline="-25000" dirty="0">
                <a:effectLst/>
                <a:latin typeface="Times New Roman" panose="02020603050405020304" charset="0"/>
                <a:ea typeface="宋体" panose="02010600030101010101" pitchFamily="2" charset="-122"/>
              </a:rPr>
              <a:t>i</a:t>
            </a:r>
            <a:r>
              <a:rPr lang="en-US" altLang="zh-CN" sz="2000" kern="100" dirty="0">
                <a:effectLst/>
                <a:latin typeface="Times New Roman" panose="02020603050405020304" charset="0"/>
                <a:ea typeface="宋体" panose="02010600030101010101" pitchFamily="2" charset="-122"/>
              </a:rPr>
              <a:t>&gt;0</a:t>
            </a:r>
            <a:r>
              <a:rPr lang="zh-CN" altLang="zh-CN" sz="2000" kern="100" dirty="0">
                <a:effectLst/>
                <a:latin typeface="Times New Roman" panose="02020603050405020304" charset="0"/>
                <a:ea typeface="宋体" panose="02010600030101010101" pitchFamily="2" charset="-122"/>
              </a:rPr>
              <a:t>，</a:t>
            </a:r>
            <a:r>
              <a:rPr lang="en-US" altLang="zh-CN" sz="2000" kern="100" dirty="0">
                <a:effectLst/>
                <a:latin typeface="Times New Roman" panose="02020603050405020304" charset="0"/>
                <a:ea typeface="宋体" panose="02010600030101010101" pitchFamily="2" charset="-122"/>
              </a:rPr>
              <a:t>1≤</a:t>
            </a:r>
            <a:r>
              <a:rPr lang="en-US" altLang="zh-CN" sz="2000" i="1" kern="100" dirty="0">
                <a:effectLst/>
                <a:latin typeface="Times New Roman" panose="02020603050405020304" charset="0"/>
                <a:ea typeface="宋体" panose="02010600030101010101" pitchFamily="2" charset="-122"/>
              </a:rPr>
              <a:t>i</a:t>
            </a:r>
            <a:r>
              <a:rPr lang="en-US" altLang="zh-CN" sz="2000" kern="100" dirty="0">
                <a:effectLst/>
                <a:latin typeface="Times New Roman" panose="02020603050405020304" charset="0"/>
                <a:ea typeface="宋体" panose="02010600030101010101" pitchFamily="2" charset="-122"/>
              </a:rPr>
              <a:t>≤n</a:t>
            </a:r>
            <a:r>
              <a:rPr lang="zh-CN" altLang="zh-CN" sz="2000" kern="100" dirty="0">
                <a:effectLst/>
                <a:latin typeface="Times New Roman" panose="02020603050405020304" charset="0"/>
                <a:ea typeface="宋体" panose="02010600030101010101" pitchFamily="2" charset="-122"/>
              </a:rPr>
              <a:t>，要求找出一个</a:t>
            </a:r>
            <a:r>
              <a:rPr lang="en-US" altLang="zh-CN" sz="2000" kern="100" dirty="0">
                <a:effectLst/>
                <a:latin typeface="Times New Roman" panose="02020603050405020304" charset="0"/>
                <a:ea typeface="宋体" panose="02010600030101010101" pitchFamily="2" charset="-122"/>
              </a:rPr>
              <a:t>n</a:t>
            </a:r>
            <a:r>
              <a:rPr lang="zh-CN" altLang="zh-CN" sz="2000" kern="100" dirty="0">
                <a:effectLst/>
                <a:latin typeface="Times New Roman" panose="02020603050405020304" charset="0"/>
                <a:ea typeface="宋体" panose="02010600030101010101" pitchFamily="2" charset="-122"/>
              </a:rPr>
              <a:t>元</a:t>
            </a:r>
            <a:r>
              <a:rPr lang="en-US" altLang="zh-CN" sz="2000" kern="100" dirty="0">
                <a:effectLst/>
                <a:latin typeface="Times New Roman" panose="02020603050405020304" charset="0"/>
                <a:ea typeface="宋体" panose="02010600030101010101" pitchFamily="2" charset="-122"/>
              </a:rPr>
              <a:t>0-1</a:t>
            </a:r>
            <a:r>
              <a:rPr lang="zh-CN" altLang="zh-CN" sz="2000" kern="100" dirty="0">
                <a:effectLst/>
                <a:latin typeface="Times New Roman" panose="02020603050405020304" charset="0"/>
                <a:ea typeface="宋体" panose="02010600030101010101" pitchFamily="2" charset="-122"/>
              </a:rPr>
              <a:t>向量 </a:t>
            </a:r>
            <a:r>
              <a:rPr lang="en-US" altLang="zh-CN" sz="2000" kern="100" dirty="0">
                <a:effectLst/>
                <a:latin typeface="Times New Roman" panose="02020603050405020304" charset="0"/>
                <a:ea typeface="宋体" panose="02010600030101010101" pitchFamily="2" charset="-122"/>
              </a:rPr>
              <a:t>(</a:t>
            </a:r>
            <a:r>
              <a:rPr lang="en-US" altLang="zh-CN" sz="2000" i="1" kern="100" dirty="0">
                <a:effectLst/>
                <a:latin typeface="Times New Roman" panose="02020603050405020304" charset="0"/>
                <a:ea typeface="宋体" panose="02010600030101010101" pitchFamily="2" charset="-122"/>
              </a:rPr>
              <a:t>x</a:t>
            </a:r>
            <a:r>
              <a:rPr lang="en-US" altLang="zh-CN" sz="2000" i="1" kern="100" baseline="-25000" dirty="0">
                <a:effectLst/>
                <a:latin typeface="Times New Roman" panose="02020603050405020304" charset="0"/>
                <a:ea typeface="宋体" panose="02010600030101010101" pitchFamily="2" charset="-122"/>
              </a:rPr>
              <a:t>1</a:t>
            </a:r>
            <a:r>
              <a:rPr lang="en-US" altLang="zh-CN" sz="2000" kern="100" dirty="0">
                <a:effectLst/>
                <a:latin typeface="Times New Roman" panose="02020603050405020304" charset="0"/>
                <a:ea typeface="宋体" panose="02010600030101010101" pitchFamily="2" charset="-122"/>
              </a:rPr>
              <a:t>,</a:t>
            </a:r>
            <a:r>
              <a:rPr lang="en-US" altLang="zh-CN" sz="2000" i="1" kern="100" dirty="0">
                <a:effectLst/>
                <a:latin typeface="Times New Roman" panose="02020603050405020304" charset="0"/>
                <a:ea typeface="宋体" panose="02010600030101010101" pitchFamily="2" charset="-122"/>
              </a:rPr>
              <a:t>x</a:t>
            </a:r>
            <a:r>
              <a:rPr lang="en-US" altLang="zh-CN" sz="2000" i="1" kern="100" baseline="-25000" dirty="0">
                <a:effectLst/>
                <a:latin typeface="Times New Roman" panose="02020603050405020304" charset="0"/>
                <a:ea typeface="宋体" panose="02010600030101010101" pitchFamily="2" charset="-122"/>
              </a:rPr>
              <a:t>2</a:t>
            </a:r>
            <a:r>
              <a:rPr lang="en-US" altLang="zh-CN" sz="2000" kern="100" dirty="0">
                <a:effectLst/>
                <a:latin typeface="Times New Roman" panose="02020603050405020304" charset="0"/>
                <a:ea typeface="宋体" panose="02010600030101010101" pitchFamily="2" charset="-122"/>
              </a:rPr>
              <a:t>,</a:t>
            </a:r>
            <a:r>
              <a:rPr lang="en-US" altLang="zh-CN" sz="2000" i="1" kern="100" dirty="0">
                <a:effectLst/>
                <a:latin typeface="Times New Roman" panose="02020603050405020304" charset="0"/>
                <a:ea typeface="宋体" panose="02010600030101010101" pitchFamily="2" charset="-122"/>
              </a:rPr>
              <a:t> .. </a:t>
            </a:r>
            <a:r>
              <a:rPr lang="en-US" altLang="zh-CN" sz="2000" kern="100" dirty="0">
                <a:effectLst/>
                <a:latin typeface="Times New Roman" panose="02020603050405020304" charset="0"/>
                <a:ea typeface="宋体" panose="02010600030101010101" pitchFamily="2" charset="-122"/>
              </a:rPr>
              <a:t>,</a:t>
            </a:r>
            <a:r>
              <a:rPr lang="en-US" altLang="zh-CN" sz="2000" i="1" kern="100" dirty="0" err="1">
                <a:effectLst/>
                <a:latin typeface="Times New Roman" panose="02020603050405020304" charset="0"/>
                <a:ea typeface="宋体" panose="02010600030101010101" pitchFamily="2" charset="-122"/>
              </a:rPr>
              <a:t>x</a:t>
            </a:r>
            <a:r>
              <a:rPr lang="en-US" altLang="zh-CN" sz="2000" i="1" kern="100" baseline="-25000" dirty="0" err="1">
                <a:effectLst/>
                <a:latin typeface="Times New Roman" panose="02020603050405020304" charset="0"/>
                <a:ea typeface="宋体" panose="02010600030101010101" pitchFamily="2" charset="-122"/>
              </a:rPr>
              <a:t>n</a:t>
            </a:r>
            <a:r>
              <a:rPr lang="en-US" altLang="zh-CN" sz="2000" kern="100" dirty="0">
                <a:effectLst/>
                <a:latin typeface="Times New Roman" panose="02020603050405020304" charset="0"/>
                <a:ea typeface="宋体" panose="02010600030101010101" pitchFamily="2" charset="-122"/>
              </a:rPr>
              <a:t>)</a:t>
            </a:r>
            <a:r>
              <a:rPr lang="zh-CN" altLang="zh-CN" sz="2000" kern="100" dirty="0">
                <a:effectLst/>
                <a:latin typeface="Times New Roman" panose="02020603050405020304" charset="0"/>
                <a:ea typeface="宋体" panose="02010600030101010101" pitchFamily="2" charset="-122"/>
              </a:rPr>
              <a:t>，其中</a:t>
            </a:r>
            <a:r>
              <a:rPr lang="en-US" altLang="zh-CN" sz="2000" i="1" kern="100" dirty="0">
                <a:effectLst/>
                <a:latin typeface="Times New Roman" panose="02020603050405020304" charset="0"/>
                <a:ea typeface="宋体" panose="02010600030101010101" pitchFamily="2" charset="-122"/>
              </a:rPr>
              <a:t>x</a:t>
            </a:r>
            <a:r>
              <a:rPr lang="en-US" altLang="zh-CN" sz="2000" i="1" kern="100" baseline="-25000" dirty="0">
                <a:effectLst/>
                <a:latin typeface="Times New Roman" panose="02020603050405020304" charset="0"/>
                <a:ea typeface="宋体" panose="02010600030101010101" pitchFamily="2" charset="-122"/>
              </a:rPr>
              <a:t>i</a:t>
            </a:r>
            <a:r>
              <a:rPr lang="zh-CN" altLang="zh-CN" sz="2000" kern="100" dirty="0">
                <a:effectLst/>
                <a:latin typeface="Times New Roman" panose="02020603050405020304" charset="0"/>
                <a:ea typeface="宋体" panose="02010600030101010101" pitchFamily="2" charset="-122"/>
                <a:cs typeface="宋体" panose="02010600030101010101" pitchFamily="2" charset="-122"/>
              </a:rPr>
              <a:t>∈</a:t>
            </a:r>
            <a:r>
              <a:rPr lang="en-US" altLang="zh-CN" sz="2000" kern="100" dirty="0">
                <a:effectLst/>
                <a:latin typeface="Times New Roman" panose="02020603050405020304" charset="0"/>
                <a:ea typeface="宋体" panose="02010600030101010101" pitchFamily="2" charset="-122"/>
              </a:rPr>
              <a:t>{0,1}</a:t>
            </a:r>
            <a:r>
              <a:rPr lang="zh-CN" altLang="zh-CN" sz="2000" kern="100" dirty="0">
                <a:effectLst/>
                <a:latin typeface="Times New Roman" panose="02020603050405020304" charset="0"/>
                <a:ea typeface="宋体" panose="02010600030101010101" pitchFamily="2" charset="-122"/>
              </a:rPr>
              <a:t>，使得对</a:t>
            </a:r>
            <a:r>
              <a:rPr lang="en-US" altLang="zh-CN" sz="2000" i="1" kern="100" dirty="0" err="1">
                <a:effectLst/>
                <a:latin typeface="Times New Roman" panose="02020603050405020304" charset="0"/>
                <a:ea typeface="宋体" panose="02010600030101010101" pitchFamily="2" charset="-122"/>
              </a:rPr>
              <a:t>w</a:t>
            </a:r>
            <a:r>
              <a:rPr lang="en-US" altLang="zh-CN" sz="2000" i="1" kern="100" baseline="-25000" dirty="0" err="1">
                <a:effectLst/>
                <a:latin typeface="Times New Roman" panose="02020603050405020304" charset="0"/>
                <a:ea typeface="宋体" panose="02010600030101010101" pitchFamily="2" charset="-122"/>
              </a:rPr>
              <a:t>i</a:t>
            </a:r>
            <a:r>
              <a:rPr lang="en-US" altLang="zh-CN" sz="2000" i="1" kern="100" dirty="0" err="1">
                <a:effectLst/>
                <a:latin typeface="Times New Roman" panose="02020603050405020304" charset="0"/>
                <a:ea typeface="宋体" panose="02010600030101010101" pitchFamily="2" charset="-122"/>
              </a:rPr>
              <a:t>x</a:t>
            </a:r>
            <a:r>
              <a:rPr lang="en-US" altLang="zh-CN" sz="2000" i="1" kern="100" baseline="-25000" dirty="0" err="1">
                <a:effectLst/>
                <a:latin typeface="Times New Roman" panose="02020603050405020304" charset="0"/>
                <a:ea typeface="宋体" panose="02010600030101010101" pitchFamily="2" charset="-122"/>
              </a:rPr>
              <a:t>i</a:t>
            </a:r>
            <a:r>
              <a:rPr lang="zh-CN" altLang="zh-CN" sz="2000" kern="100" dirty="0">
                <a:effectLst/>
                <a:latin typeface="Times New Roman" panose="02020603050405020304" charset="0"/>
                <a:ea typeface="宋体" panose="02010600030101010101" pitchFamily="2" charset="-122"/>
              </a:rPr>
              <a:t>求和小于等于</a:t>
            </a:r>
            <a:r>
              <a:rPr lang="en-US" altLang="zh-CN" sz="2000" kern="100" dirty="0">
                <a:effectLst/>
                <a:latin typeface="Times New Roman" panose="02020603050405020304" charset="0"/>
                <a:ea typeface="宋体" panose="02010600030101010101" pitchFamily="2" charset="-122"/>
              </a:rPr>
              <a:t>c </a:t>
            </a:r>
            <a:r>
              <a:rPr lang="zh-CN" altLang="zh-CN" sz="2000" kern="100" dirty="0">
                <a:effectLst/>
                <a:latin typeface="Times New Roman" panose="02020603050405020304" charset="0"/>
                <a:ea typeface="宋体" panose="02010600030101010101" pitchFamily="2" charset="-122"/>
              </a:rPr>
              <a:t>，并且对</a:t>
            </a:r>
            <a:r>
              <a:rPr lang="en-US" altLang="zh-CN" sz="2000" i="1" kern="100" dirty="0" err="1">
                <a:effectLst/>
                <a:latin typeface="Times New Roman" panose="02020603050405020304" charset="0"/>
                <a:ea typeface="宋体" panose="02010600030101010101" pitchFamily="2" charset="-122"/>
              </a:rPr>
              <a:t>v</a:t>
            </a:r>
            <a:r>
              <a:rPr lang="en-US" altLang="zh-CN" sz="2000" i="1" kern="100" baseline="-25000" dirty="0" err="1">
                <a:effectLst/>
                <a:latin typeface="Times New Roman" panose="02020603050405020304" charset="0"/>
                <a:ea typeface="宋体" panose="02010600030101010101" pitchFamily="2" charset="-122"/>
              </a:rPr>
              <a:t>i</a:t>
            </a:r>
            <a:r>
              <a:rPr lang="en-US" altLang="zh-CN" sz="2000" i="1" kern="100" dirty="0" err="1">
                <a:effectLst/>
                <a:latin typeface="Times New Roman" panose="02020603050405020304" charset="0"/>
                <a:ea typeface="宋体" panose="02010600030101010101" pitchFamily="2" charset="-122"/>
              </a:rPr>
              <a:t>x</a:t>
            </a:r>
            <a:r>
              <a:rPr lang="en-US" altLang="zh-CN" sz="2000" i="1" kern="100" baseline="-25000" dirty="0" err="1">
                <a:effectLst/>
                <a:latin typeface="Times New Roman" panose="02020603050405020304" charset="0"/>
                <a:ea typeface="宋体" panose="02010600030101010101" pitchFamily="2" charset="-122"/>
              </a:rPr>
              <a:t>i</a:t>
            </a:r>
            <a:r>
              <a:rPr lang="zh-CN" altLang="zh-CN" sz="2000" kern="100" dirty="0">
                <a:effectLst/>
                <a:latin typeface="Times New Roman" panose="02020603050405020304" charset="0"/>
                <a:ea typeface="宋体" panose="02010600030101010101" pitchFamily="2" charset="-122"/>
              </a:rPr>
              <a:t>求和达到最大。</a:t>
            </a:r>
            <a:endParaRPr lang="zh-CN" altLang="zh-CN" sz="2800" kern="100" dirty="0">
              <a:effectLst/>
              <a:latin typeface="Times New Roman" panose="02020603050405020304" charset="0"/>
              <a:ea typeface="宋体" panose="02010600030101010101" pitchFamily="2" charset="-122"/>
            </a:endParaRPr>
          </a:p>
          <a:p>
            <a:pPr indent="266700" algn="just">
              <a:lnSpc>
                <a:spcPct val="125000"/>
              </a:lnSpc>
            </a:pPr>
            <a:r>
              <a:rPr lang="zh-CN" altLang="zh-CN" sz="2000" kern="100" dirty="0">
                <a:effectLst/>
                <a:latin typeface="Times New Roman" panose="02020603050405020304" charset="0"/>
                <a:ea typeface="宋体" panose="02010600030101010101" pitchFamily="2" charset="-122"/>
              </a:rPr>
              <a:t>因此，</a:t>
            </a:r>
            <a:r>
              <a:rPr lang="en-US" altLang="zh-CN" sz="2000" kern="100" dirty="0">
                <a:effectLst/>
                <a:latin typeface="Times New Roman" panose="02020603050405020304" charset="0"/>
                <a:ea typeface="宋体" panose="02010600030101010101" pitchFamily="2" charset="-122"/>
              </a:rPr>
              <a:t>0-1</a:t>
            </a:r>
            <a:r>
              <a:rPr lang="zh-CN" altLang="zh-CN" sz="2000" kern="100" dirty="0">
                <a:effectLst/>
                <a:latin typeface="Times New Roman" panose="02020603050405020304" charset="0"/>
                <a:ea typeface="宋体" panose="02010600030101010101" pitchFamily="2" charset="-122"/>
              </a:rPr>
              <a:t>背包问题是一个特殊的整数规划问题。</a:t>
            </a:r>
            <a:endParaRPr lang="zh-CN" altLang="zh-CN" sz="2800" kern="100" dirty="0">
              <a:effectLst/>
              <a:latin typeface="Times New Roman" panose="02020603050405020304" charset="0"/>
              <a:ea typeface="宋体" panose="02010600030101010101" pitchFamily="2"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5" name="文本框 4"/>
              <p:cNvSpPr txBox="1"/>
              <p:nvPr/>
            </p:nvSpPr>
            <p:spPr>
              <a:xfrm>
                <a:off x="1919536" y="188640"/>
                <a:ext cx="8496944" cy="6451600"/>
              </a:xfrm>
              <a:prstGeom prst="rect">
                <a:avLst/>
              </a:prstGeom>
              <a:noFill/>
            </p:spPr>
            <p:txBody>
              <a:bodyPr wrap="square">
                <a:spAutoFit/>
              </a:bodyPr>
              <a:lstStyle/>
              <a:p>
                <a:pPr indent="266700" algn="just">
                  <a:lnSpc>
                    <a:spcPct val="125000"/>
                  </a:lnSpc>
                </a:pPr>
                <a:r>
                  <a:rPr lang="zh-CN" altLang="zh-CN" sz="1800" kern="100" dirty="0">
                    <a:effectLst/>
                    <a:latin typeface="Times New Roman" panose="02020603050405020304" charset="0"/>
                    <a:ea typeface="宋体" panose="02010600030101010101" pitchFamily="2" charset="-122"/>
                  </a:rPr>
                  <a:t>求解目标为：</a:t>
                </a:r>
                <a:endParaRPr lang="zh-CN" altLang="zh-CN" sz="2400" kern="100" dirty="0">
                  <a:effectLst/>
                  <a:latin typeface="Times New Roman" panose="02020603050405020304" charset="0"/>
                  <a:ea typeface="宋体" panose="02010600030101010101" pitchFamily="2" charset="-122"/>
                </a:endParaRPr>
              </a:p>
              <a:p>
                <a:pPr indent="266700" algn="just">
                  <a:lnSpc>
                    <a:spcPct val="125000"/>
                  </a:lnSpc>
                </a:pPr>
                <a14:m>
                  <m:oMathPara xmlns:m="http://schemas.openxmlformats.org/officeDocument/2006/math">
                    <m:oMathParaPr>
                      <m:jc m:val="centerGroup"/>
                    </m:oMathParaPr>
                    <m:oMath xmlns:m="http://schemas.openxmlformats.org/officeDocument/2006/math">
                      <m:func>
                        <m:funcPr>
                          <m:ctrlPr>
                            <a:rPr lang="zh-CN" altLang="zh-CN" sz="1800" i="1" kern="100">
                              <a:effectLst/>
                              <a:latin typeface="Cambria Math" panose="02040503050406030204" pitchFamily="18" charset="0"/>
                              <a:ea typeface="Cambria Math" panose="02040503050406030204" pitchFamily="18" charset="0"/>
                            </a:rPr>
                          </m:ctrlPr>
                        </m:funcPr>
                        <m:fName>
                          <m:r>
                            <m:rPr>
                              <m:sty m:val="p"/>
                            </m:rPr>
                            <a:rPr lang="en-US" altLang="zh-CN" sz="1800" kern="100">
                              <a:effectLst/>
                              <a:latin typeface="Cambria Math" panose="02040503050406030204" pitchFamily="18" charset="0"/>
                              <a:ea typeface="宋体" panose="02010600030101010101" pitchFamily="2" charset="-122"/>
                            </a:rPr>
                            <m:t>max</m:t>
                          </m:r>
                        </m:fName>
                        <m:e>
                          <m:nary>
                            <m:naryPr>
                              <m:chr m:val="∑"/>
                              <m:grow m:val="on"/>
                              <m:limLoc m:val="undOvr"/>
                              <m:ctrlPr>
                                <a:rPr lang="zh-CN" altLang="zh-CN" sz="1800" i="1" kern="100">
                                  <a:effectLst/>
                                  <a:latin typeface="Cambria Math" panose="02040503050406030204" pitchFamily="18" charset="0"/>
                                  <a:ea typeface="Cambria Math" panose="02040503050406030204" pitchFamily="18" charset="0"/>
                                </a:rPr>
                              </m:ctrlPr>
                            </m:naryPr>
                            <m:sub>
                              <m:r>
                                <a:rPr lang="en-US" altLang="zh-CN" sz="1800" i="1" kern="100">
                                  <a:effectLst/>
                                  <a:latin typeface="Cambria Math" panose="02040503050406030204" pitchFamily="18" charset="0"/>
                                  <a:ea typeface="宋体" panose="02010600030101010101" pitchFamily="2" charset="-122"/>
                                </a:rPr>
                                <m:t>𝑖</m:t>
                              </m:r>
                              <m:r>
                                <a:rPr lang="en-US" altLang="zh-CN" sz="1800" i="1" kern="100">
                                  <a:effectLst/>
                                  <a:latin typeface="Cambria Math" panose="02040503050406030204" pitchFamily="18" charset="0"/>
                                  <a:ea typeface="宋体" panose="02010600030101010101" pitchFamily="2" charset="-122"/>
                                </a:rPr>
                                <m:t>=</m:t>
                              </m:r>
                              <m:r>
                                <a:rPr lang="en-US" altLang="zh-CN" sz="1800" i="1" kern="100">
                                  <a:effectLst/>
                                  <a:latin typeface="Cambria Math" panose="02040503050406030204" pitchFamily="18" charset="0"/>
                                  <a:ea typeface="宋体" panose="02010600030101010101" pitchFamily="2" charset="-122"/>
                                </a:rPr>
                                <m:t>1</m:t>
                              </m:r>
                            </m:sub>
                            <m:sup>
                              <m:r>
                                <a:rPr lang="en-US" altLang="zh-CN" sz="1800" i="1" kern="100">
                                  <a:effectLst/>
                                  <a:latin typeface="Cambria Math" panose="02040503050406030204" pitchFamily="18" charset="0"/>
                                  <a:ea typeface="宋体" panose="02010600030101010101" pitchFamily="2" charset="-122"/>
                                </a:rPr>
                                <m:t>𝑛</m:t>
                              </m:r>
                            </m:sup>
                            <m:e>
                              <m:sSub>
                                <m:sSubPr>
                                  <m:ctrlPr>
                                    <a:rPr lang="zh-CN" altLang="zh-CN" sz="1800" i="1" kern="100">
                                      <a:effectLst/>
                                      <a:latin typeface="Cambria Math" panose="02040503050406030204" pitchFamily="18" charset="0"/>
                                      <a:ea typeface="Cambria Math" panose="02040503050406030204" pitchFamily="18" charset="0"/>
                                    </a:rPr>
                                  </m:ctrlPr>
                                </m:sSubPr>
                                <m:e>
                                  <m:r>
                                    <a:rPr lang="en-US" altLang="zh-CN" sz="1800" i="1" kern="100">
                                      <a:effectLst/>
                                      <a:latin typeface="Cambria Math" panose="02040503050406030204" pitchFamily="18" charset="0"/>
                                      <a:ea typeface="宋体" panose="02010600030101010101" pitchFamily="2" charset="-122"/>
                                    </a:rPr>
                                    <m:t>𝑣</m:t>
                                  </m:r>
                                </m:e>
                                <m:sub>
                                  <m:r>
                                    <a:rPr lang="en-US" altLang="zh-CN" sz="1800" i="1" kern="100">
                                      <a:effectLst/>
                                      <a:latin typeface="Cambria Math" panose="02040503050406030204" pitchFamily="18" charset="0"/>
                                      <a:ea typeface="宋体" panose="02010600030101010101" pitchFamily="2" charset="-122"/>
                                    </a:rPr>
                                    <m:t>𝑖</m:t>
                                  </m:r>
                                </m:sub>
                              </m:sSub>
                              <m:sSub>
                                <m:sSubPr>
                                  <m:ctrlPr>
                                    <a:rPr lang="zh-CN" altLang="zh-CN" sz="1800" i="1" kern="100">
                                      <a:effectLst/>
                                      <a:latin typeface="Cambria Math" panose="02040503050406030204" pitchFamily="18" charset="0"/>
                                      <a:ea typeface="Cambria Math" panose="02040503050406030204" pitchFamily="18" charset="0"/>
                                    </a:rPr>
                                  </m:ctrlPr>
                                </m:sSubPr>
                                <m:e>
                                  <m:r>
                                    <a:rPr lang="en-US" altLang="zh-CN" sz="1800" i="1" kern="100">
                                      <a:effectLst/>
                                      <a:latin typeface="Cambria Math" panose="02040503050406030204" pitchFamily="18" charset="0"/>
                                      <a:ea typeface="宋体" panose="02010600030101010101" pitchFamily="2" charset="-122"/>
                                    </a:rPr>
                                    <m:t>𝑥</m:t>
                                  </m:r>
                                </m:e>
                                <m:sub>
                                  <m:r>
                                    <a:rPr lang="en-US" altLang="zh-CN" sz="1800" i="1" kern="100">
                                      <a:effectLst/>
                                      <a:latin typeface="Cambria Math" panose="02040503050406030204" pitchFamily="18" charset="0"/>
                                      <a:ea typeface="宋体" panose="02010600030101010101" pitchFamily="2" charset="-122"/>
                                    </a:rPr>
                                    <m:t>𝑖</m:t>
                                  </m:r>
                                </m:sub>
                              </m:sSub>
                            </m:e>
                          </m:nary>
                        </m:e>
                      </m:func>
                    </m:oMath>
                  </m:oMathPara>
                </a14:m>
                <a:endParaRPr lang="zh-CN" altLang="zh-CN" sz="2400" kern="100" dirty="0">
                  <a:effectLst/>
                  <a:latin typeface="Times New Roman" panose="02020603050405020304" charset="0"/>
                  <a:ea typeface="宋体" panose="02010600030101010101" pitchFamily="2" charset="-122"/>
                </a:endParaRPr>
              </a:p>
              <a:p>
                <a:pPr indent="269240" algn="just">
                  <a:lnSpc>
                    <a:spcPct val="125000"/>
                  </a:lnSpc>
                </a:pPr>
                <a:r>
                  <a:rPr lang="zh-CN" altLang="zh-CN" sz="1800" kern="100" dirty="0">
                    <a:effectLst/>
                    <a:latin typeface="Times New Roman" panose="02020603050405020304" charset="0"/>
                    <a:ea typeface="宋体" panose="02010600030101010101" pitchFamily="2" charset="-122"/>
                  </a:rPr>
                  <a:t>约束条件为：</a:t>
                </a:r>
                <a:endParaRPr lang="zh-CN" altLang="zh-CN" sz="2400" kern="100" dirty="0">
                  <a:effectLst/>
                  <a:latin typeface="Times New Roman" panose="02020603050405020304" charset="0"/>
                  <a:ea typeface="宋体" panose="02010600030101010101" pitchFamily="2" charset="-122"/>
                </a:endParaRPr>
              </a:p>
              <a:p>
                <a:pPr indent="266700" algn="ctr">
                  <a:lnSpc>
                    <a:spcPct val="125000"/>
                  </a:lnSpc>
                </a:pPr>
                <a14:m>
                  <m:oMathPara xmlns:m="http://schemas.openxmlformats.org/officeDocument/2006/math">
                    <m:oMathParaPr>
                      <m:jc m:val="centerGroup"/>
                    </m:oMathParaPr>
                    <m:oMath xmlns:m="http://schemas.openxmlformats.org/officeDocument/2006/math">
                      <m:d>
                        <m:dPr>
                          <m:begChr m:val="{"/>
                          <m:endChr m:val=""/>
                          <m:ctrlPr>
                            <a:rPr lang="zh-CN" altLang="zh-CN" sz="1800" i="1" kern="100">
                              <a:effectLst/>
                              <a:latin typeface="Cambria Math" panose="02040503050406030204" pitchFamily="18" charset="0"/>
                              <a:ea typeface="Cambria Math" panose="02040503050406030204" pitchFamily="18" charset="0"/>
                            </a:rPr>
                          </m:ctrlPr>
                        </m:dPr>
                        <m:e>
                          <m:eqArr>
                            <m:eqArrPr>
                              <m:ctrlPr>
                                <a:rPr lang="zh-CN" altLang="zh-CN" sz="1800" i="1" kern="100">
                                  <a:effectLst/>
                                  <a:latin typeface="Cambria Math" panose="02040503050406030204" pitchFamily="18" charset="0"/>
                                  <a:ea typeface="Cambria Math" panose="02040503050406030204" pitchFamily="18" charset="0"/>
                                </a:rPr>
                              </m:ctrlPr>
                            </m:eqArrPr>
                            <m:e>
                              <m:nary>
                                <m:naryPr>
                                  <m:chr m:val="∑"/>
                                  <m:grow m:val="on"/>
                                  <m:limLoc m:val="undOvr"/>
                                  <m:ctrlPr>
                                    <a:rPr lang="zh-CN" altLang="zh-CN" sz="1800" i="1" kern="100">
                                      <a:effectLst/>
                                      <a:latin typeface="Cambria Math" panose="02040503050406030204" pitchFamily="18" charset="0"/>
                                      <a:ea typeface="Cambria Math" panose="02040503050406030204" pitchFamily="18" charset="0"/>
                                    </a:rPr>
                                  </m:ctrlPr>
                                </m:naryPr>
                                <m:sub>
                                  <m:r>
                                    <a:rPr lang="en-US" altLang="zh-CN" sz="1800" i="1" kern="100">
                                      <a:effectLst/>
                                      <a:latin typeface="Cambria Math" panose="02040503050406030204" pitchFamily="18" charset="0"/>
                                      <a:ea typeface="宋体" panose="02010600030101010101" pitchFamily="2" charset="-122"/>
                                    </a:rPr>
                                    <m:t>𝑖</m:t>
                                  </m:r>
                                  <m:r>
                                    <a:rPr lang="en-US" altLang="zh-CN" sz="1800" i="1" kern="100">
                                      <a:effectLst/>
                                      <a:latin typeface="Cambria Math" panose="02040503050406030204" pitchFamily="18" charset="0"/>
                                      <a:ea typeface="宋体" panose="02010600030101010101" pitchFamily="2" charset="-122"/>
                                    </a:rPr>
                                    <m:t>=</m:t>
                                  </m:r>
                                  <m:r>
                                    <a:rPr lang="en-US" altLang="zh-CN" sz="1800" i="1" kern="100">
                                      <a:effectLst/>
                                      <a:latin typeface="Cambria Math" panose="02040503050406030204" pitchFamily="18" charset="0"/>
                                      <a:ea typeface="宋体" panose="02010600030101010101" pitchFamily="2" charset="-122"/>
                                    </a:rPr>
                                    <m:t>1</m:t>
                                  </m:r>
                                </m:sub>
                                <m:sup>
                                  <m:r>
                                    <a:rPr lang="en-US" altLang="zh-CN" sz="1800" i="1" kern="100">
                                      <a:effectLst/>
                                      <a:latin typeface="Cambria Math" panose="02040503050406030204" pitchFamily="18" charset="0"/>
                                      <a:ea typeface="宋体" panose="02010600030101010101" pitchFamily="2" charset="-122"/>
                                    </a:rPr>
                                    <m:t>𝑛</m:t>
                                  </m:r>
                                </m:sup>
                                <m:e>
                                  <m:sSub>
                                    <m:sSubPr>
                                      <m:ctrlPr>
                                        <a:rPr lang="zh-CN" altLang="zh-CN" sz="1800" i="1" kern="100">
                                          <a:effectLst/>
                                          <a:latin typeface="Cambria Math" panose="02040503050406030204" pitchFamily="18" charset="0"/>
                                          <a:ea typeface="Cambria Math" panose="02040503050406030204" pitchFamily="18" charset="0"/>
                                        </a:rPr>
                                      </m:ctrlPr>
                                    </m:sSubPr>
                                    <m:e>
                                      <m:r>
                                        <a:rPr lang="en-US" altLang="zh-CN" sz="1800" i="1" kern="100">
                                          <a:effectLst/>
                                          <a:latin typeface="Cambria Math" panose="02040503050406030204" pitchFamily="18" charset="0"/>
                                          <a:ea typeface="宋体" panose="02010600030101010101" pitchFamily="2" charset="-122"/>
                                        </a:rPr>
                                        <m:t>𝑤</m:t>
                                      </m:r>
                                    </m:e>
                                    <m:sub>
                                      <m:r>
                                        <a:rPr lang="en-US" altLang="zh-CN" sz="1800" i="1" kern="100">
                                          <a:effectLst/>
                                          <a:latin typeface="Cambria Math" panose="02040503050406030204" pitchFamily="18" charset="0"/>
                                          <a:ea typeface="宋体" panose="02010600030101010101" pitchFamily="2" charset="-122"/>
                                        </a:rPr>
                                        <m:t>𝑖</m:t>
                                      </m:r>
                                    </m:sub>
                                  </m:sSub>
                                  <m:sSub>
                                    <m:sSubPr>
                                      <m:ctrlPr>
                                        <a:rPr lang="zh-CN" altLang="zh-CN" sz="1800" i="1" kern="100">
                                          <a:effectLst/>
                                          <a:latin typeface="Cambria Math" panose="02040503050406030204" pitchFamily="18" charset="0"/>
                                          <a:ea typeface="Cambria Math" panose="02040503050406030204" pitchFamily="18" charset="0"/>
                                        </a:rPr>
                                      </m:ctrlPr>
                                    </m:sSubPr>
                                    <m:e>
                                      <m:r>
                                        <a:rPr lang="en-US" altLang="zh-CN" sz="1800" i="1" kern="100">
                                          <a:effectLst/>
                                          <a:latin typeface="Cambria Math" panose="02040503050406030204" pitchFamily="18" charset="0"/>
                                          <a:ea typeface="宋体" panose="02010600030101010101" pitchFamily="2" charset="-122"/>
                                        </a:rPr>
                                        <m:t>𝑥</m:t>
                                      </m:r>
                                    </m:e>
                                    <m:sub>
                                      <m:r>
                                        <a:rPr lang="en-US" altLang="zh-CN" sz="1800" i="1" kern="100">
                                          <a:effectLst/>
                                          <a:latin typeface="Cambria Math" panose="02040503050406030204" pitchFamily="18" charset="0"/>
                                          <a:ea typeface="宋体" panose="02010600030101010101" pitchFamily="2" charset="-122"/>
                                        </a:rPr>
                                        <m:t>𝑖</m:t>
                                      </m:r>
                                    </m:sub>
                                  </m:sSub>
                                </m:e>
                              </m:nary>
                              <m:r>
                                <a:rPr lang="en-US" altLang="zh-CN" sz="1800" i="1" kern="100">
                                  <a:effectLst/>
                                  <a:latin typeface="Cambria Math" panose="02040503050406030204" pitchFamily="18" charset="0"/>
                                  <a:ea typeface="宋体" panose="02010600030101010101" pitchFamily="2" charset="-122"/>
                                </a:rPr>
                                <m:t>≤</m:t>
                              </m:r>
                              <m:r>
                                <a:rPr lang="en-US" altLang="zh-CN" sz="1800" i="1" kern="100">
                                  <a:effectLst/>
                                  <a:latin typeface="Cambria Math" panose="02040503050406030204" pitchFamily="18" charset="0"/>
                                  <a:ea typeface="宋体" panose="02010600030101010101" pitchFamily="2" charset="-122"/>
                                </a:rPr>
                                <m:t>𝑐</m:t>
                              </m:r>
                            </m:e>
                            <m:e>
                              <m:sSub>
                                <m:sSubPr>
                                  <m:ctrlPr>
                                    <a:rPr lang="zh-CN" altLang="zh-CN" sz="1800" i="1" kern="100">
                                      <a:effectLst/>
                                      <a:latin typeface="Cambria Math" panose="02040503050406030204" pitchFamily="18" charset="0"/>
                                      <a:ea typeface="Cambria Math" panose="02040503050406030204" pitchFamily="18" charset="0"/>
                                    </a:rPr>
                                  </m:ctrlPr>
                                </m:sSubPr>
                                <m:e>
                                  <m:r>
                                    <a:rPr lang="en-US" altLang="zh-CN" sz="1800" i="1" kern="100">
                                      <a:effectLst/>
                                      <a:latin typeface="Cambria Math" panose="02040503050406030204" pitchFamily="18" charset="0"/>
                                      <a:ea typeface="宋体" panose="02010600030101010101" pitchFamily="2" charset="-122"/>
                                    </a:rPr>
                                    <m:t>𝑥</m:t>
                                  </m:r>
                                </m:e>
                                <m:sub>
                                  <m:r>
                                    <a:rPr lang="en-US" altLang="zh-CN" sz="1800" i="1" kern="100">
                                      <a:effectLst/>
                                      <a:latin typeface="Cambria Math" panose="02040503050406030204" pitchFamily="18" charset="0"/>
                                      <a:ea typeface="宋体" panose="02010600030101010101" pitchFamily="2" charset="-122"/>
                                    </a:rPr>
                                    <m:t>𝑖</m:t>
                                  </m:r>
                                </m:sub>
                              </m:sSub>
                              <m:r>
                                <a:rPr lang="en-US" altLang="zh-CN" sz="1800" i="1" kern="100">
                                  <a:effectLst/>
                                  <a:latin typeface="Cambria Math" panose="02040503050406030204" pitchFamily="18" charset="0"/>
                                  <a:ea typeface="宋体" panose="02010600030101010101" pitchFamily="2" charset="-122"/>
                                </a:rPr>
                                <m:t>∈</m:t>
                              </m:r>
                              <m:d>
                                <m:dPr>
                                  <m:begChr m:val="{"/>
                                  <m:endChr m:val="}"/>
                                  <m:ctrlPr>
                                    <a:rPr lang="zh-CN" altLang="zh-CN" sz="1800" i="1" kern="100">
                                      <a:effectLst/>
                                      <a:latin typeface="Cambria Math" panose="02040503050406030204" pitchFamily="18" charset="0"/>
                                      <a:ea typeface="Cambria Math" panose="02040503050406030204" pitchFamily="18" charset="0"/>
                                    </a:rPr>
                                  </m:ctrlPr>
                                </m:dPr>
                                <m:e>
                                  <m:r>
                                    <a:rPr lang="en-US" altLang="zh-CN" sz="1800" i="1" kern="100">
                                      <a:effectLst/>
                                      <a:latin typeface="Cambria Math" panose="02040503050406030204" pitchFamily="18" charset="0"/>
                                      <a:ea typeface="宋体" panose="02010600030101010101" pitchFamily="2" charset="-122"/>
                                    </a:rPr>
                                    <m:t>0</m:t>
                                  </m:r>
                                  <m:r>
                                    <a:rPr lang="en-US" altLang="zh-CN" sz="1800" i="1" kern="100">
                                      <a:effectLst/>
                                      <a:latin typeface="Cambria Math" panose="02040503050406030204" pitchFamily="18" charset="0"/>
                                      <a:ea typeface="宋体" panose="02010600030101010101" pitchFamily="2" charset="-122"/>
                                    </a:rPr>
                                    <m:t>,</m:t>
                                  </m:r>
                                  <m:r>
                                    <a:rPr lang="en-US" altLang="zh-CN" sz="1800" i="1" kern="100">
                                      <a:effectLst/>
                                      <a:latin typeface="Cambria Math" panose="02040503050406030204" pitchFamily="18" charset="0"/>
                                      <a:ea typeface="宋体" panose="02010600030101010101" pitchFamily="2" charset="-122"/>
                                    </a:rPr>
                                    <m:t>1</m:t>
                                  </m:r>
                                </m:e>
                              </m:d>
                              <m:r>
                                <a:rPr lang="en-US" altLang="zh-CN" sz="1800" i="1" kern="100">
                                  <a:effectLst/>
                                  <a:latin typeface="Cambria Math" panose="02040503050406030204" pitchFamily="18" charset="0"/>
                                  <a:ea typeface="宋体" panose="02010600030101010101" pitchFamily="2" charset="-122"/>
                                </a:rPr>
                                <m:t>,</m:t>
                              </m:r>
                              <m:r>
                                <a:rPr lang="en-US" altLang="zh-CN" sz="1800" i="1" kern="100">
                                  <a:effectLst/>
                                  <a:latin typeface="Cambria Math" panose="02040503050406030204" pitchFamily="18" charset="0"/>
                                  <a:ea typeface="宋体" panose="02010600030101010101" pitchFamily="2" charset="-122"/>
                                </a:rPr>
                                <m:t>1</m:t>
                              </m:r>
                              <m:r>
                                <a:rPr lang="en-US" altLang="zh-CN" sz="1800" i="1" kern="100">
                                  <a:effectLst/>
                                  <a:latin typeface="Cambria Math" panose="02040503050406030204" pitchFamily="18" charset="0"/>
                                  <a:ea typeface="宋体" panose="02010600030101010101" pitchFamily="2" charset="-122"/>
                                </a:rPr>
                                <m:t>≤</m:t>
                              </m:r>
                              <m:r>
                                <a:rPr lang="en-US" altLang="zh-CN" sz="1800" i="1" kern="100">
                                  <a:effectLst/>
                                  <a:latin typeface="Cambria Math" panose="02040503050406030204" pitchFamily="18" charset="0"/>
                                  <a:ea typeface="宋体" panose="02010600030101010101" pitchFamily="2" charset="-122"/>
                                </a:rPr>
                                <m:t>𝑖</m:t>
                              </m:r>
                              <m:r>
                                <a:rPr lang="en-US" altLang="zh-CN" sz="1800" i="1" kern="100">
                                  <a:effectLst/>
                                  <a:latin typeface="Cambria Math" panose="02040503050406030204" pitchFamily="18" charset="0"/>
                                  <a:ea typeface="宋体" panose="02010600030101010101" pitchFamily="2" charset="-122"/>
                                </a:rPr>
                                <m:t>≤</m:t>
                              </m:r>
                              <m:r>
                                <a:rPr lang="en-US" altLang="zh-CN" sz="1800" i="1" kern="100">
                                  <a:effectLst/>
                                  <a:latin typeface="Cambria Math" panose="02040503050406030204" pitchFamily="18" charset="0"/>
                                  <a:ea typeface="宋体" panose="02010600030101010101" pitchFamily="2" charset="-122"/>
                                </a:rPr>
                                <m:t>𝑛</m:t>
                              </m:r>
                            </m:e>
                          </m:eqArr>
                        </m:e>
                      </m:d>
                    </m:oMath>
                  </m:oMathPara>
                </a14:m>
                <a:endParaRPr lang="zh-CN" altLang="zh-CN" sz="2400" kern="100" dirty="0">
                  <a:effectLst/>
                  <a:latin typeface="Times New Roman" panose="02020603050405020304" charset="0"/>
                  <a:ea typeface="宋体" panose="02010600030101010101" pitchFamily="2" charset="-122"/>
                </a:endParaRPr>
              </a:p>
              <a:p>
                <a:pPr indent="266700" algn="ctr">
                  <a:lnSpc>
                    <a:spcPct val="125000"/>
                  </a:lnSpc>
                </a:pPr>
                <a:r>
                  <a:rPr lang="en-US" altLang="zh-CN" sz="1800" kern="100" dirty="0">
                    <a:effectLst/>
                    <a:latin typeface="Times New Roman" panose="02020603050405020304" charset="0"/>
                    <a:ea typeface="宋体" panose="02010600030101010101" pitchFamily="2" charset="-122"/>
                  </a:rPr>
                  <a:t> </a:t>
                </a:r>
                <a:endParaRPr lang="zh-CN" altLang="zh-CN" sz="2400" kern="100" dirty="0">
                  <a:effectLst/>
                  <a:latin typeface="Times New Roman" panose="02020603050405020304" charset="0"/>
                  <a:ea typeface="宋体" panose="02010600030101010101" pitchFamily="2" charset="-122"/>
                </a:endParaRPr>
              </a:p>
              <a:p>
                <a:pPr indent="266700" algn="just">
                  <a:lnSpc>
                    <a:spcPct val="125000"/>
                  </a:lnSpc>
                </a:pPr>
                <a:r>
                  <a:rPr lang="zh-CN" altLang="zh-CN" sz="1800" kern="100" dirty="0">
                    <a:effectLst/>
                    <a:latin typeface="Times New Roman" panose="02020603050405020304" charset="0"/>
                    <a:ea typeface="宋体" panose="02010600030101010101" pitchFamily="2" charset="-122"/>
                  </a:rPr>
                  <a:t>则上述</a:t>
                </a:r>
                <a:r>
                  <a:rPr lang="en-US" altLang="zh-CN" sz="1800" kern="100" dirty="0">
                    <a:effectLst/>
                    <a:latin typeface="Times New Roman" panose="02020603050405020304" charset="0"/>
                    <a:ea typeface="宋体" panose="02010600030101010101" pitchFamily="2" charset="-122"/>
                  </a:rPr>
                  <a:t>0-1</a:t>
                </a:r>
                <a:r>
                  <a:rPr lang="zh-CN" altLang="zh-CN" sz="1800" kern="100" dirty="0">
                    <a:effectLst/>
                    <a:latin typeface="Times New Roman" panose="02020603050405020304" charset="0"/>
                    <a:ea typeface="宋体" panose="02010600030101010101" pitchFamily="2" charset="-122"/>
                  </a:rPr>
                  <a:t>背包问题的子问题为：</a:t>
                </a:r>
                <a:endParaRPr lang="zh-CN" altLang="zh-CN" sz="2400" kern="100" dirty="0">
                  <a:effectLst/>
                  <a:latin typeface="Times New Roman" panose="02020603050405020304" charset="0"/>
                  <a:ea typeface="宋体" panose="02010600030101010101" pitchFamily="2" charset="-122"/>
                </a:endParaRPr>
              </a:p>
              <a:p>
                <a:pPr indent="266700" algn="just">
                  <a:lnSpc>
                    <a:spcPct val="125000"/>
                  </a:lnSpc>
                </a:pPr>
                <a14:m>
                  <m:oMathPara xmlns:m="http://schemas.openxmlformats.org/officeDocument/2006/math">
                    <m:oMathParaPr>
                      <m:jc m:val="centerGroup"/>
                    </m:oMathParaPr>
                    <m:oMath xmlns:m="http://schemas.openxmlformats.org/officeDocument/2006/math">
                      <m:func>
                        <m:funcPr>
                          <m:ctrlPr>
                            <a:rPr lang="zh-CN" altLang="zh-CN" sz="1800" i="1" kern="100">
                              <a:effectLst/>
                              <a:latin typeface="Cambria Math" panose="02040503050406030204" pitchFamily="18" charset="0"/>
                              <a:ea typeface="Cambria Math" panose="02040503050406030204" pitchFamily="18" charset="0"/>
                            </a:rPr>
                          </m:ctrlPr>
                        </m:funcPr>
                        <m:fName>
                          <m:r>
                            <m:rPr>
                              <m:sty m:val="p"/>
                            </m:rPr>
                            <a:rPr lang="en-US" altLang="zh-CN" sz="1800" kern="100">
                              <a:effectLst/>
                              <a:latin typeface="Cambria Math" panose="02040503050406030204" pitchFamily="18" charset="0"/>
                              <a:ea typeface="宋体" panose="02010600030101010101" pitchFamily="2" charset="-122"/>
                            </a:rPr>
                            <m:t>max</m:t>
                          </m:r>
                        </m:fName>
                        <m:e>
                          <m:nary>
                            <m:naryPr>
                              <m:chr m:val="∑"/>
                              <m:grow m:val="on"/>
                              <m:limLoc m:val="undOvr"/>
                              <m:ctrlPr>
                                <a:rPr lang="zh-CN" altLang="zh-CN" sz="1800" i="1" kern="100">
                                  <a:effectLst/>
                                  <a:latin typeface="Cambria Math" panose="02040503050406030204" pitchFamily="18" charset="0"/>
                                  <a:ea typeface="Cambria Math" panose="02040503050406030204" pitchFamily="18" charset="0"/>
                                </a:rPr>
                              </m:ctrlPr>
                            </m:naryPr>
                            <m:sub>
                              <m:r>
                                <a:rPr lang="en-US" altLang="zh-CN" sz="1800" i="1" kern="100">
                                  <a:effectLst/>
                                  <a:latin typeface="Cambria Math" panose="02040503050406030204" pitchFamily="18" charset="0"/>
                                  <a:ea typeface="宋体" panose="02010600030101010101" pitchFamily="2" charset="-122"/>
                                </a:rPr>
                                <m:t>𝑘</m:t>
                              </m:r>
                              <m:r>
                                <a:rPr lang="en-US" altLang="zh-CN" sz="1800" i="1" kern="100">
                                  <a:effectLst/>
                                  <a:latin typeface="Cambria Math" panose="02040503050406030204" pitchFamily="18" charset="0"/>
                                  <a:ea typeface="宋体" panose="02010600030101010101" pitchFamily="2" charset="-122"/>
                                </a:rPr>
                                <m:t>=</m:t>
                              </m:r>
                              <m:r>
                                <a:rPr lang="en-US" altLang="zh-CN" sz="1800" i="1" kern="100">
                                  <a:effectLst/>
                                  <a:latin typeface="Cambria Math" panose="02040503050406030204" pitchFamily="18" charset="0"/>
                                  <a:ea typeface="宋体" panose="02010600030101010101" pitchFamily="2" charset="-122"/>
                                </a:rPr>
                                <m:t>𝑖</m:t>
                              </m:r>
                            </m:sub>
                            <m:sup>
                              <m:r>
                                <a:rPr lang="en-US" altLang="zh-CN" sz="1800" i="1" kern="100">
                                  <a:effectLst/>
                                  <a:latin typeface="Cambria Math" panose="02040503050406030204" pitchFamily="18" charset="0"/>
                                  <a:ea typeface="宋体" panose="02010600030101010101" pitchFamily="2" charset="-122"/>
                                </a:rPr>
                                <m:t>𝑛</m:t>
                              </m:r>
                            </m:sup>
                            <m:e>
                              <m:sSub>
                                <m:sSubPr>
                                  <m:ctrlPr>
                                    <a:rPr lang="zh-CN" altLang="zh-CN" sz="1800" i="1" kern="100">
                                      <a:effectLst/>
                                      <a:latin typeface="Cambria Math" panose="02040503050406030204" pitchFamily="18" charset="0"/>
                                      <a:ea typeface="Cambria Math" panose="02040503050406030204" pitchFamily="18" charset="0"/>
                                    </a:rPr>
                                  </m:ctrlPr>
                                </m:sSubPr>
                                <m:e>
                                  <m:r>
                                    <a:rPr lang="en-US" altLang="zh-CN" sz="1800" i="1" kern="100">
                                      <a:effectLst/>
                                      <a:latin typeface="Cambria Math" panose="02040503050406030204" pitchFamily="18" charset="0"/>
                                      <a:ea typeface="宋体" panose="02010600030101010101" pitchFamily="2" charset="-122"/>
                                    </a:rPr>
                                    <m:t>𝑣</m:t>
                                  </m:r>
                                </m:e>
                                <m:sub>
                                  <m:r>
                                    <a:rPr lang="en-US" altLang="zh-CN" sz="1800" i="1" kern="100">
                                      <a:effectLst/>
                                      <a:latin typeface="Cambria Math" panose="02040503050406030204" pitchFamily="18" charset="0"/>
                                      <a:ea typeface="宋体" panose="02010600030101010101" pitchFamily="2" charset="-122"/>
                                    </a:rPr>
                                    <m:t>𝑘</m:t>
                                  </m:r>
                                </m:sub>
                              </m:sSub>
                              <m:sSub>
                                <m:sSubPr>
                                  <m:ctrlPr>
                                    <a:rPr lang="zh-CN" altLang="zh-CN" sz="1800" i="1" kern="100">
                                      <a:effectLst/>
                                      <a:latin typeface="Cambria Math" panose="02040503050406030204" pitchFamily="18" charset="0"/>
                                      <a:ea typeface="Cambria Math" panose="02040503050406030204" pitchFamily="18" charset="0"/>
                                    </a:rPr>
                                  </m:ctrlPr>
                                </m:sSubPr>
                                <m:e>
                                  <m:r>
                                    <a:rPr lang="en-US" altLang="zh-CN" sz="1800" i="1" kern="100">
                                      <a:effectLst/>
                                      <a:latin typeface="Cambria Math" panose="02040503050406030204" pitchFamily="18" charset="0"/>
                                      <a:ea typeface="宋体" panose="02010600030101010101" pitchFamily="2" charset="-122"/>
                                    </a:rPr>
                                    <m:t>𝑥</m:t>
                                  </m:r>
                                </m:e>
                                <m:sub>
                                  <m:r>
                                    <a:rPr lang="en-US" altLang="zh-CN" sz="1800" i="1" kern="100">
                                      <a:effectLst/>
                                      <a:latin typeface="Cambria Math" panose="02040503050406030204" pitchFamily="18" charset="0"/>
                                      <a:ea typeface="宋体" panose="02010600030101010101" pitchFamily="2" charset="-122"/>
                                    </a:rPr>
                                    <m:t>𝑘</m:t>
                                  </m:r>
                                </m:sub>
                              </m:sSub>
                            </m:e>
                          </m:nary>
                        </m:e>
                      </m:func>
                    </m:oMath>
                  </m:oMathPara>
                </a14:m>
                <a:endParaRPr lang="zh-CN" altLang="zh-CN" sz="2400" kern="100" dirty="0">
                  <a:effectLst/>
                  <a:latin typeface="Times New Roman" panose="02020603050405020304" charset="0"/>
                  <a:ea typeface="宋体" panose="02010600030101010101" pitchFamily="2" charset="-122"/>
                </a:endParaRPr>
              </a:p>
              <a:p>
                <a:pPr indent="266700" algn="ctr">
                  <a:lnSpc>
                    <a:spcPct val="125000"/>
                  </a:lnSpc>
                </a:pPr>
                <a14:m>
                  <m:oMathPara xmlns:m="http://schemas.openxmlformats.org/officeDocument/2006/math">
                    <m:oMathParaPr>
                      <m:jc m:val="centerGroup"/>
                    </m:oMathParaPr>
                    <m:oMath xmlns:m="http://schemas.openxmlformats.org/officeDocument/2006/math">
                      <m:d>
                        <m:dPr>
                          <m:begChr m:val="{"/>
                          <m:endChr m:val=""/>
                          <m:ctrlPr>
                            <a:rPr lang="zh-CN" altLang="zh-CN" sz="1800" i="1" kern="100">
                              <a:effectLst/>
                              <a:latin typeface="Cambria Math" panose="02040503050406030204" pitchFamily="18" charset="0"/>
                              <a:ea typeface="Cambria Math" panose="02040503050406030204" pitchFamily="18" charset="0"/>
                            </a:rPr>
                          </m:ctrlPr>
                        </m:dPr>
                        <m:e>
                          <m:eqArr>
                            <m:eqArrPr>
                              <m:ctrlPr>
                                <a:rPr lang="zh-CN" altLang="zh-CN" sz="1800" i="1" kern="100">
                                  <a:effectLst/>
                                  <a:latin typeface="Cambria Math" panose="02040503050406030204" pitchFamily="18" charset="0"/>
                                  <a:ea typeface="Cambria Math" panose="02040503050406030204" pitchFamily="18" charset="0"/>
                                </a:rPr>
                              </m:ctrlPr>
                            </m:eqArrPr>
                            <m:e>
                              <m:nary>
                                <m:naryPr>
                                  <m:chr m:val="∑"/>
                                  <m:grow m:val="on"/>
                                  <m:limLoc m:val="undOvr"/>
                                  <m:ctrlPr>
                                    <a:rPr lang="zh-CN" altLang="zh-CN" sz="1800" i="1" kern="100">
                                      <a:effectLst/>
                                      <a:latin typeface="Cambria Math" panose="02040503050406030204" pitchFamily="18" charset="0"/>
                                      <a:ea typeface="Cambria Math" panose="02040503050406030204" pitchFamily="18" charset="0"/>
                                    </a:rPr>
                                  </m:ctrlPr>
                                </m:naryPr>
                                <m:sub>
                                  <m:r>
                                    <a:rPr lang="en-US" altLang="zh-CN" sz="1800" i="1" kern="100">
                                      <a:effectLst/>
                                      <a:latin typeface="Cambria Math" panose="02040503050406030204" pitchFamily="18" charset="0"/>
                                      <a:ea typeface="宋体" panose="02010600030101010101" pitchFamily="2" charset="-122"/>
                                    </a:rPr>
                                    <m:t>𝑘</m:t>
                                  </m:r>
                                  <m:r>
                                    <a:rPr lang="en-US" altLang="zh-CN" sz="1800" i="1" kern="100">
                                      <a:effectLst/>
                                      <a:latin typeface="Cambria Math" panose="02040503050406030204" pitchFamily="18" charset="0"/>
                                      <a:ea typeface="宋体" panose="02010600030101010101" pitchFamily="2" charset="-122"/>
                                    </a:rPr>
                                    <m:t>=</m:t>
                                  </m:r>
                                  <m:r>
                                    <a:rPr lang="en-US" altLang="zh-CN" sz="1800" i="1" kern="100">
                                      <a:effectLst/>
                                      <a:latin typeface="Cambria Math" panose="02040503050406030204" pitchFamily="18" charset="0"/>
                                      <a:ea typeface="宋体" panose="02010600030101010101" pitchFamily="2" charset="-122"/>
                                    </a:rPr>
                                    <m:t>1</m:t>
                                  </m:r>
                                </m:sub>
                                <m:sup>
                                  <m:r>
                                    <a:rPr lang="en-US" altLang="zh-CN" sz="1800" i="1" kern="100">
                                      <a:effectLst/>
                                      <a:latin typeface="Cambria Math" panose="02040503050406030204" pitchFamily="18" charset="0"/>
                                      <a:ea typeface="宋体" panose="02010600030101010101" pitchFamily="2" charset="-122"/>
                                    </a:rPr>
                                    <m:t>𝑛</m:t>
                                  </m:r>
                                </m:sup>
                                <m:e>
                                  <m:sSub>
                                    <m:sSubPr>
                                      <m:ctrlPr>
                                        <a:rPr lang="zh-CN" altLang="zh-CN" sz="1800" i="1" kern="100">
                                          <a:effectLst/>
                                          <a:latin typeface="Cambria Math" panose="02040503050406030204" pitchFamily="18" charset="0"/>
                                          <a:ea typeface="Cambria Math" panose="02040503050406030204" pitchFamily="18" charset="0"/>
                                        </a:rPr>
                                      </m:ctrlPr>
                                    </m:sSubPr>
                                    <m:e>
                                      <m:r>
                                        <a:rPr lang="en-US" altLang="zh-CN" sz="1800" i="1" kern="100">
                                          <a:effectLst/>
                                          <a:latin typeface="Cambria Math" panose="02040503050406030204" pitchFamily="18" charset="0"/>
                                          <a:ea typeface="宋体" panose="02010600030101010101" pitchFamily="2" charset="-122"/>
                                        </a:rPr>
                                        <m:t>𝑤</m:t>
                                      </m:r>
                                    </m:e>
                                    <m:sub>
                                      <m:r>
                                        <a:rPr lang="en-US" altLang="zh-CN" sz="1800" i="1" kern="100">
                                          <a:effectLst/>
                                          <a:latin typeface="Cambria Math" panose="02040503050406030204" pitchFamily="18" charset="0"/>
                                          <a:ea typeface="宋体" panose="02010600030101010101" pitchFamily="2" charset="-122"/>
                                        </a:rPr>
                                        <m:t>𝑘</m:t>
                                      </m:r>
                                    </m:sub>
                                  </m:sSub>
                                  <m:sSub>
                                    <m:sSubPr>
                                      <m:ctrlPr>
                                        <a:rPr lang="zh-CN" altLang="zh-CN" sz="1800" i="1" kern="100">
                                          <a:effectLst/>
                                          <a:latin typeface="Cambria Math" panose="02040503050406030204" pitchFamily="18" charset="0"/>
                                          <a:ea typeface="Cambria Math" panose="02040503050406030204" pitchFamily="18" charset="0"/>
                                        </a:rPr>
                                      </m:ctrlPr>
                                    </m:sSubPr>
                                    <m:e>
                                      <m:r>
                                        <a:rPr lang="en-US" altLang="zh-CN" sz="1800" i="1" kern="100">
                                          <a:effectLst/>
                                          <a:latin typeface="Cambria Math" panose="02040503050406030204" pitchFamily="18" charset="0"/>
                                          <a:ea typeface="宋体" panose="02010600030101010101" pitchFamily="2" charset="-122"/>
                                        </a:rPr>
                                        <m:t>𝑥</m:t>
                                      </m:r>
                                    </m:e>
                                    <m:sub>
                                      <m:r>
                                        <a:rPr lang="en-US" altLang="zh-CN" sz="1800" i="1" kern="100">
                                          <a:effectLst/>
                                          <a:latin typeface="Cambria Math" panose="02040503050406030204" pitchFamily="18" charset="0"/>
                                          <a:ea typeface="宋体" panose="02010600030101010101" pitchFamily="2" charset="-122"/>
                                        </a:rPr>
                                        <m:t>𝑘</m:t>
                                      </m:r>
                                    </m:sub>
                                  </m:sSub>
                                </m:e>
                              </m:nary>
                              <m:r>
                                <a:rPr lang="en-US" altLang="zh-CN" sz="1800" i="1" kern="100">
                                  <a:effectLst/>
                                  <a:latin typeface="Cambria Math" panose="02040503050406030204" pitchFamily="18" charset="0"/>
                                  <a:ea typeface="宋体" panose="02010600030101010101" pitchFamily="2" charset="-122"/>
                                </a:rPr>
                                <m:t>≤</m:t>
                              </m:r>
                              <m:r>
                                <a:rPr lang="en-US" altLang="zh-CN" sz="1800" i="1" kern="100">
                                  <a:effectLst/>
                                  <a:latin typeface="Cambria Math" panose="02040503050406030204" pitchFamily="18" charset="0"/>
                                  <a:ea typeface="宋体" panose="02010600030101010101" pitchFamily="2" charset="-122"/>
                                </a:rPr>
                                <m:t>𝑗</m:t>
                              </m:r>
                            </m:e>
                            <m:e>
                              <m:sSub>
                                <m:sSubPr>
                                  <m:ctrlPr>
                                    <a:rPr lang="zh-CN" altLang="zh-CN" sz="1800" i="1" kern="100">
                                      <a:effectLst/>
                                      <a:latin typeface="Cambria Math" panose="02040503050406030204" pitchFamily="18" charset="0"/>
                                      <a:ea typeface="Cambria Math" panose="02040503050406030204" pitchFamily="18" charset="0"/>
                                    </a:rPr>
                                  </m:ctrlPr>
                                </m:sSubPr>
                                <m:e>
                                  <m:r>
                                    <a:rPr lang="en-US" altLang="zh-CN" sz="1800" i="1" kern="100">
                                      <a:effectLst/>
                                      <a:latin typeface="Cambria Math" panose="02040503050406030204" pitchFamily="18" charset="0"/>
                                      <a:ea typeface="宋体" panose="02010600030101010101" pitchFamily="2" charset="-122"/>
                                    </a:rPr>
                                    <m:t>𝑥</m:t>
                                  </m:r>
                                </m:e>
                                <m:sub>
                                  <m:r>
                                    <a:rPr lang="en-US" altLang="zh-CN" sz="1800" i="1" kern="100">
                                      <a:effectLst/>
                                      <a:latin typeface="Cambria Math" panose="02040503050406030204" pitchFamily="18" charset="0"/>
                                      <a:ea typeface="宋体" panose="02010600030101010101" pitchFamily="2" charset="-122"/>
                                    </a:rPr>
                                    <m:t>𝑘</m:t>
                                  </m:r>
                                </m:sub>
                              </m:sSub>
                              <m:r>
                                <a:rPr lang="en-US" altLang="zh-CN" sz="1800" i="1" kern="100">
                                  <a:effectLst/>
                                  <a:latin typeface="Cambria Math" panose="02040503050406030204" pitchFamily="18" charset="0"/>
                                  <a:ea typeface="宋体" panose="02010600030101010101" pitchFamily="2" charset="-122"/>
                                </a:rPr>
                                <m:t>∈</m:t>
                              </m:r>
                              <m:d>
                                <m:dPr>
                                  <m:begChr m:val="{"/>
                                  <m:endChr m:val="}"/>
                                  <m:ctrlPr>
                                    <a:rPr lang="zh-CN" altLang="zh-CN" sz="1800" i="1" kern="100">
                                      <a:effectLst/>
                                      <a:latin typeface="Cambria Math" panose="02040503050406030204" pitchFamily="18" charset="0"/>
                                      <a:ea typeface="Cambria Math" panose="02040503050406030204" pitchFamily="18" charset="0"/>
                                    </a:rPr>
                                  </m:ctrlPr>
                                </m:dPr>
                                <m:e>
                                  <m:r>
                                    <a:rPr lang="en-US" altLang="zh-CN" sz="1800" i="1" kern="100">
                                      <a:effectLst/>
                                      <a:latin typeface="Cambria Math" panose="02040503050406030204" pitchFamily="18" charset="0"/>
                                      <a:ea typeface="宋体" panose="02010600030101010101" pitchFamily="2" charset="-122"/>
                                    </a:rPr>
                                    <m:t>0</m:t>
                                  </m:r>
                                  <m:r>
                                    <a:rPr lang="en-US" altLang="zh-CN" sz="1800" i="1" kern="100">
                                      <a:effectLst/>
                                      <a:latin typeface="Cambria Math" panose="02040503050406030204" pitchFamily="18" charset="0"/>
                                      <a:ea typeface="宋体" panose="02010600030101010101" pitchFamily="2" charset="-122"/>
                                    </a:rPr>
                                    <m:t>,</m:t>
                                  </m:r>
                                  <m:r>
                                    <a:rPr lang="en-US" altLang="zh-CN" sz="1800" i="1" kern="100">
                                      <a:effectLst/>
                                      <a:latin typeface="Cambria Math" panose="02040503050406030204" pitchFamily="18" charset="0"/>
                                      <a:ea typeface="宋体" panose="02010600030101010101" pitchFamily="2" charset="-122"/>
                                    </a:rPr>
                                    <m:t>1</m:t>
                                  </m:r>
                                </m:e>
                              </m:d>
                              <m:r>
                                <a:rPr lang="en-US" altLang="zh-CN" sz="1800" i="1" kern="100">
                                  <a:effectLst/>
                                  <a:latin typeface="Cambria Math" panose="02040503050406030204" pitchFamily="18" charset="0"/>
                                  <a:ea typeface="宋体" panose="02010600030101010101" pitchFamily="2" charset="-122"/>
                                </a:rPr>
                                <m:t>,ⅈ≤</m:t>
                              </m:r>
                              <m:r>
                                <a:rPr lang="en-US" altLang="zh-CN" sz="1800" i="1" kern="100">
                                  <a:effectLst/>
                                  <a:latin typeface="Cambria Math" panose="02040503050406030204" pitchFamily="18" charset="0"/>
                                  <a:ea typeface="宋体" panose="02010600030101010101" pitchFamily="2" charset="-122"/>
                                </a:rPr>
                                <m:t>𝑘</m:t>
                              </m:r>
                              <m:r>
                                <a:rPr lang="en-US" altLang="zh-CN" sz="1800" i="1" kern="100">
                                  <a:effectLst/>
                                  <a:latin typeface="Cambria Math" panose="02040503050406030204" pitchFamily="18" charset="0"/>
                                  <a:ea typeface="宋体" panose="02010600030101010101" pitchFamily="2" charset="-122"/>
                                </a:rPr>
                                <m:t>≤</m:t>
                              </m:r>
                              <m:r>
                                <a:rPr lang="en-US" altLang="zh-CN" sz="1800" i="1" kern="100">
                                  <a:effectLst/>
                                  <a:latin typeface="Cambria Math" panose="02040503050406030204" pitchFamily="18" charset="0"/>
                                  <a:ea typeface="宋体" panose="02010600030101010101" pitchFamily="2" charset="-122"/>
                                </a:rPr>
                                <m:t>𝑛</m:t>
                              </m:r>
                            </m:e>
                          </m:eqArr>
                        </m:e>
                      </m:d>
                    </m:oMath>
                  </m:oMathPara>
                </a14:m>
                <a:endParaRPr lang="zh-CN" altLang="zh-CN" sz="2400" kern="100" dirty="0">
                  <a:effectLst/>
                  <a:latin typeface="Times New Roman" panose="02020603050405020304" charset="0"/>
                  <a:ea typeface="宋体" panose="02010600030101010101" pitchFamily="2" charset="-122"/>
                </a:endParaRPr>
              </a:p>
              <a:p>
                <a:pPr indent="266700" algn="l">
                  <a:lnSpc>
                    <a:spcPct val="125000"/>
                  </a:lnSpc>
                </a:pPr>
                <a:endParaRPr lang="zh-CN" altLang="zh-CN" sz="2400" kern="100" dirty="0">
                  <a:effectLst/>
                  <a:latin typeface="Times New Roman" panose="02020603050405020304" charset="0"/>
                  <a:ea typeface="宋体" panose="02010600030101010101" pitchFamily="2" charset="-122"/>
                </a:endParaRPr>
              </a:p>
            </p:txBody>
          </p:sp>
        </mc:Choice>
        <mc:Fallback>
          <p:sp>
            <p:nvSpPr>
              <p:cNvPr id="5" name="文本框 4"/>
              <p:cNvSpPr txBox="1">
                <a:spLocks noRot="1" noChangeAspect="1" noMove="1" noResize="1" noEditPoints="1" noAdjustHandles="1" noChangeArrowheads="1" noChangeShapeType="1" noTextEdit="1"/>
              </p:cNvSpPr>
              <p:nvPr/>
            </p:nvSpPr>
            <p:spPr>
              <a:xfrm>
                <a:off x="1919536" y="188640"/>
                <a:ext cx="8496944" cy="6451600"/>
              </a:xfrm>
              <a:prstGeom prst="rect">
                <a:avLst/>
              </a:prstGeom>
              <a:blipFill rotWithShape="1">
                <a:blip r:embed="rId1"/>
                <a:stretch>
                  <a:fillRect l="-7" t="-1" r="7" b="1"/>
                </a:stretch>
              </a:blipFill>
            </p:spPr>
            <p:txBody>
              <a:bodyPr/>
              <a:lstStyle/>
              <a:p>
                <a:r>
                  <a:rPr lang="zh-CN" altLang="en-US">
                    <a:noFill/>
                  </a:rPr>
                  <a:t> </a:t>
                </a:r>
              </a:p>
            </p:txBody>
          </p:sp>
        </mc:Fallback>
      </mc:AlternateContent>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5" name="文本框 4"/>
              <p:cNvSpPr txBox="1"/>
              <p:nvPr/>
            </p:nvSpPr>
            <p:spPr>
              <a:xfrm>
                <a:off x="1748001" y="476672"/>
                <a:ext cx="8892480" cy="2098040"/>
              </a:xfrm>
              <a:prstGeom prst="rect">
                <a:avLst/>
              </a:prstGeom>
              <a:noFill/>
            </p:spPr>
            <p:txBody>
              <a:bodyPr wrap="square">
                <a:spAutoFit/>
              </a:bodyPr>
              <a:lstStyle/>
              <a:p>
                <a:pPr indent="266700" algn="l">
                  <a:lnSpc>
                    <a:spcPct val="125000"/>
                  </a:lnSpc>
                </a:pPr>
                <a:r>
                  <a:rPr lang="zh-CN" altLang="zh-CN" sz="2000" kern="100" dirty="0">
                    <a:effectLst/>
                    <a:latin typeface="Times New Roman" panose="02020603050405020304" charset="0"/>
                    <a:ea typeface="宋体" panose="02010600030101010101" pitchFamily="2" charset="-122"/>
                  </a:rPr>
                  <a:t>假设</a:t>
                </a:r>
                <a:r>
                  <a:rPr lang="en-US" altLang="zh-CN" sz="2000" kern="100" dirty="0">
                    <a:effectLst/>
                    <a:latin typeface="Times New Roman" panose="02020603050405020304" charset="0"/>
                    <a:ea typeface="宋体" panose="02010600030101010101" pitchFamily="2" charset="-122"/>
                  </a:rPr>
                  <a:t>m(</a:t>
                </a:r>
                <a:r>
                  <a:rPr lang="en-US" altLang="zh-CN" sz="2000" kern="100" dirty="0" err="1">
                    <a:effectLst/>
                    <a:latin typeface="Times New Roman" panose="02020603050405020304" charset="0"/>
                    <a:ea typeface="宋体" panose="02010600030101010101" pitchFamily="2" charset="-122"/>
                  </a:rPr>
                  <a:t>i</a:t>
                </a:r>
                <a:r>
                  <a:rPr lang="en-US" altLang="zh-CN" sz="2000" kern="100" dirty="0">
                    <a:effectLst/>
                    <a:latin typeface="Times New Roman" panose="02020603050405020304" charset="0"/>
                    <a:ea typeface="宋体" panose="02010600030101010101" pitchFamily="2" charset="-122"/>
                  </a:rPr>
                  <a:t> , j)</a:t>
                </a:r>
                <a:r>
                  <a:rPr lang="zh-CN" altLang="zh-CN" sz="2000" kern="100" dirty="0">
                    <a:effectLst/>
                    <a:latin typeface="Times New Roman" panose="02020603050405020304" charset="0"/>
                    <a:ea typeface="宋体" panose="02010600030101010101" pitchFamily="2" charset="-122"/>
                  </a:rPr>
                  <a:t>是背包容量为</a:t>
                </a:r>
                <a:r>
                  <a:rPr lang="en-US" altLang="zh-CN" sz="2000" kern="100" dirty="0">
                    <a:effectLst/>
                    <a:latin typeface="Times New Roman" panose="02020603050405020304" charset="0"/>
                    <a:ea typeface="宋体" panose="02010600030101010101" pitchFamily="2" charset="-122"/>
                  </a:rPr>
                  <a:t>j</a:t>
                </a:r>
                <a:r>
                  <a:rPr lang="zh-CN" altLang="zh-CN" sz="2000" kern="100" dirty="0">
                    <a:effectLst/>
                    <a:latin typeface="Times New Roman" panose="02020603050405020304" charset="0"/>
                    <a:ea typeface="宋体" panose="02010600030101010101" pitchFamily="2" charset="-122"/>
                  </a:rPr>
                  <a:t>，可选择物品为前</a:t>
                </a:r>
                <a:r>
                  <a:rPr lang="en-US" altLang="zh-CN" sz="2000" kern="100" dirty="0" err="1">
                    <a:effectLst/>
                    <a:latin typeface="Times New Roman" panose="02020603050405020304" charset="0"/>
                    <a:ea typeface="宋体" panose="02010600030101010101" pitchFamily="2" charset="-122"/>
                  </a:rPr>
                  <a:t>i</a:t>
                </a:r>
                <a:r>
                  <a:rPr lang="zh-CN" altLang="zh-CN" sz="2000" kern="100" dirty="0">
                    <a:effectLst/>
                    <a:latin typeface="Times New Roman" panose="02020603050405020304" charset="0"/>
                    <a:ea typeface="宋体" panose="02010600030101010101" pitchFamily="2" charset="-122"/>
                  </a:rPr>
                  <a:t>件时获得的最优值。由于</a:t>
                </a:r>
                <a:r>
                  <a:rPr lang="en-US" altLang="zh-CN" sz="2000" kern="100" dirty="0">
                    <a:effectLst/>
                    <a:latin typeface="Times New Roman" panose="02020603050405020304" charset="0"/>
                    <a:ea typeface="宋体" panose="02010600030101010101" pitchFamily="2" charset="-122"/>
                  </a:rPr>
                  <a:t>0-1</a:t>
                </a:r>
                <a:r>
                  <a:rPr lang="zh-CN" altLang="zh-CN" sz="2000" kern="100" dirty="0">
                    <a:effectLst/>
                    <a:latin typeface="Times New Roman" panose="02020603050405020304" charset="0"/>
                    <a:ea typeface="宋体" panose="02010600030101010101" pitchFamily="2" charset="-122"/>
                  </a:rPr>
                  <a:t>背包问题的最优子结构性质，可以建立计算</a:t>
                </a:r>
                <a:r>
                  <a:rPr lang="en-US" altLang="zh-CN" sz="2000" kern="100" dirty="0">
                    <a:effectLst/>
                    <a:latin typeface="Times New Roman" panose="02020603050405020304" charset="0"/>
                    <a:ea typeface="宋体" panose="02010600030101010101" pitchFamily="2" charset="-122"/>
                  </a:rPr>
                  <a:t>m(</a:t>
                </a:r>
                <a:r>
                  <a:rPr lang="en-US" altLang="zh-CN" sz="2000" kern="100" dirty="0" err="1">
                    <a:effectLst/>
                    <a:latin typeface="Times New Roman" panose="02020603050405020304" charset="0"/>
                    <a:ea typeface="宋体" panose="02010600030101010101" pitchFamily="2" charset="-122"/>
                  </a:rPr>
                  <a:t>i,j</a:t>
                </a:r>
                <a:r>
                  <a:rPr lang="en-US" altLang="zh-CN" sz="2000" kern="100" dirty="0">
                    <a:effectLst/>
                    <a:latin typeface="Times New Roman" panose="02020603050405020304" charset="0"/>
                    <a:ea typeface="宋体" panose="02010600030101010101" pitchFamily="2" charset="-122"/>
                  </a:rPr>
                  <a:t>)</a:t>
                </a:r>
                <a:r>
                  <a:rPr lang="zh-CN" altLang="zh-CN" sz="2000" kern="100" dirty="0">
                    <a:effectLst/>
                    <a:latin typeface="Times New Roman" panose="02020603050405020304" charset="0"/>
                    <a:ea typeface="宋体" panose="02010600030101010101" pitchFamily="2" charset="-122"/>
                  </a:rPr>
                  <a:t>的递归式如下：</a:t>
                </a:r>
                <a:endParaRPr lang="zh-CN" altLang="zh-CN" sz="2800" kern="100" dirty="0">
                  <a:effectLst/>
                  <a:latin typeface="Times New Roman" panose="02020603050405020304" charset="0"/>
                  <a:ea typeface="宋体" panose="02010600030101010101" pitchFamily="2" charset="-122"/>
                </a:endParaRPr>
              </a:p>
              <a:p>
                <a:pPr indent="266700" algn="just">
                  <a:lnSpc>
                    <a:spcPct val="125000"/>
                  </a:lnSpc>
                </a:pPr>
                <a:r>
                  <a:rPr lang="en-US" altLang="zh-CN" sz="2000" kern="100" dirty="0">
                    <a:effectLst/>
                    <a:latin typeface="Times New Roman" panose="02020603050405020304" charset="0"/>
                    <a:ea typeface="宋体" panose="02010600030101010101" pitchFamily="2" charset="-122"/>
                  </a:rPr>
                  <a:t>m(</a:t>
                </a:r>
                <a:r>
                  <a:rPr lang="en-US" altLang="zh-CN" sz="2000" kern="100" dirty="0" err="1">
                    <a:effectLst/>
                    <a:latin typeface="Times New Roman" panose="02020603050405020304" charset="0"/>
                    <a:ea typeface="宋体" panose="02010600030101010101" pitchFamily="2" charset="-122"/>
                  </a:rPr>
                  <a:t>i</a:t>
                </a:r>
                <a:r>
                  <a:rPr lang="en-US" altLang="zh-CN" sz="2000" kern="100" dirty="0">
                    <a:effectLst/>
                    <a:latin typeface="Times New Roman" panose="02020603050405020304" charset="0"/>
                    <a:ea typeface="宋体" panose="02010600030101010101" pitchFamily="2" charset="-122"/>
                  </a:rPr>
                  <a:t> , j) = </a:t>
                </a:r>
                <a14:m>
                  <m:oMath xmlns:m="http://schemas.openxmlformats.org/officeDocument/2006/math">
                    <m:d>
                      <m:dPr>
                        <m:begChr m:val="{"/>
                        <m:endChr m:val=""/>
                        <m:ctrlPr>
                          <a:rPr lang="zh-CN" altLang="zh-CN" sz="2000" i="1" kern="100">
                            <a:effectLst/>
                            <a:latin typeface="Cambria Math" panose="02040503050406030204" pitchFamily="18" charset="0"/>
                            <a:ea typeface="Cambria Math" panose="02040503050406030204" pitchFamily="18" charset="0"/>
                          </a:rPr>
                        </m:ctrlPr>
                      </m:dPr>
                      <m:e>
                        <m:eqArr>
                          <m:eqArrPr>
                            <m:ctrlPr>
                              <a:rPr lang="zh-CN" altLang="zh-CN" sz="2000" i="1" kern="100">
                                <a:effectLst/>
                                <a:latin typeface="Cambria Math" panose="02040503050406030204" pitchFamily="18" charset="0"/>
                                <a:ea typeface="Cambria Math" panose="02040503050406030204" pitchFamily="18" charset="0"/>
                              </a:rPr>
                            </m:ctrlPr>
                          </m:eqArrPr>
                          <m:e>
                            <m:r>
                              <m:rPr>
                                <m:sty m:val="p"/>
                              </m:rPr>
                              <a:rPr lang="en-US" altLang="zh-CN" sz="2000" kern="100">
                                <a:effectLst/>
                                <a:latin typeface="Cambria Math" panose="02040503050406030204" pitchFamily="18" charset="0"/>
                                <a:ea typeface="宋体" panose="02010600030101010101" pitchFamily="2" charset="-122"/>
                              </a:rPr>
                              <m:t>m</m:t>
                            </m:r>
                            <m:d>
                              <m:dPr>
                                <m:ctrlPr>
                                  <a:rPr lang="zh-CN" altLang="zh-CN" sz="2000" i="1" kern="100">
                                    <a:effectLst/>
                                    <a:latin typeface="Cambria Math" panose="02040503050406030204" pitchFamily="18" charset="0"/>
                                    <a:ea typeface="Cambria Math" panose="02040503050406030204" pitchFamily="18" charset="0"/>
                                  </a:rPr>
                                </m:ctrlPr>
                              </m:dPr>
                              <m:e>
                                <m:r>
                                  <m:rPr>
                                    <m:sty m:val="p"/>
                                  </m:rPr>
                                  <a:rPr lang="en-US" altLang="zh-CN" sz="2000" kern="100">
                                    <a:effectLst/>
                                    <a:latin typeface="Cambria Math" panose="02040503050406030204" pitchFamily="18" charset="0"/>
                                    <a:ea typeface="宋体" panose="02010600030101010101" pitchFamily="2" charset="-122"/>
                                  </a:rPr>
                                  <m:t>i</m:t>
                                </m:r>
                                <m:r>
                                  <a:rPr lang="en-US" altLang="zh-CN" sz="2000" i="1" kern="100">
                                    <a:effectLst/>
                                    <a:latin typeface="Cambria Math" panose="02040503050406030204" pitchFamily="18" charset="0"/>
                                    <a:ea typeface="宋体" panose="02010600030101010101" pitchFamily="2" charset="-122"/>
                                  </a:rPr>
                                  <m:t>−</m:t>
                                </m:r>
                                <m:r>
                                  <a:rPr lang="en-US" altLang="zh-CN" sz="2000" kern="100">
                                    <a:effectLst/>
                                    <a:latin typeface="Cambria Math" panose="02040503050406030204" pitchFamily="18" charset="0"/>
                                    <a:ea typeface="宋体" panose="02010600030101010101" pitchFamily="2" charset="-122"/>
                                  </a:rPr>
                                  <m:t>1</m:t>
                                </m:r>
                                <m:r>
                                  <a:rPr lang="zh-CN" altLang="zh-CN" sz="2000" kern="100">
                                    <a:effectLst/>
                                    <a:latin typeface="Cambria Math" panose="02040503050406030204" pitchFamily="18" charset="0"/>
                                    <a:ea typeface="宋体" panose="02010600030101010101" pitchFamily="2" charset="-122"/>
                                  </a:rPr>
                                  <m:t>，</m:t>
                                </m:r>
                                <m:r>
                                  <m:rPr>
                                    <m:sty m:val="p"/>
                                  </m:rPr>
                                  <a:rPr lang="en-US" altLang="zh-CN" sz="2000" kern="100">
                                    <a:effectLst/>
                                    <a:latin typeface="Cambria Math" panose="02040503050406030204" pitchFamily="18" charset="0"/>
                                    <a:ea typeface="宋体" panose="02010600030101010101" pitchFamily="2" charset="-122"/>
                                  </a:rPr>
                                  <m:t>j</m:t>
                                </m:r>
                              </m:e>
                            </m:d>
                            <m:r>
                              <a:rPr lang="en-US" altLang="zh-CN" sz="2000" kern="100">
                                <a:effectLst/>
                                <a:latin typeface="Cambria Math" panose="02040503050406030204" pitchFamily="18" charset="0"/>
                                <a:ea typeface="宋体" panose="02010600030101010101" pitchFamily="2" charset="-122"/>
                              </a:rPr>
                              <m:t>                                                                   </m:t>
                            </m:r>
                            <m:r>
                              <a:rPr lang="zh-CN" altLang="zh-CN" sz="2000" kern="100">
                                <a:effectLst/>
                                <a:latin typeface="Cambria Math" panose="02040503050406030204" pitchFamily="18" charset="0"/>
                                <a:ea typeface="宋体" panose="02010600030101010101" pitchFamily="2" charset="-122"/>
                              </a:rPr>
                              <m:t>当</m:t>
                            </m:r>
                            <m:sSub>
                              <m:sSubPr>
                                <m:ctrlPr>
                                  <a:rPr lang="zh-CN" altLang="zh-CN" sz="2000" i="1" kern="100">
                                    <a:effectLst/>
                                    <a:latin typeface="Cambria Math" panose="02040503050406030204" pitchFamily="18" charset="0"/>
                                    <a:ea typeface="Cambria Math" panose="02040503050406030204" pitchFamily="18" charset="0"/>
                                  </a:rPr>
                                </m:ctrlPr>
                              </m:sSubPr>
                              <m:e>
                                <m:r>
                                  <a:rPr lang="en-US" altLang="zh-CN" sz="2000" i="1" kern="100">
                                    <a:effectLst/>
                                    <a:latin typeface="Cambria Math" panose="02040503050406030204" pitchFamily="18" charset="0"/>
                                    <a:ea typeface="宋体" panose="02010600030101010101" pitchFamily="2" charset="-122"/>
                                  </a:rPr>
                                  <m:t>𝑤</m:t>
                                </m:r>
                              </m:e>
                              <m:sub>
                                <m:r>
                                  <a:rPr lang="en-US" altLang="zh-CN" sz="2000" i="1" kern="100">
                                    <a:effectLst/>
                                    <a:latin typeface="Cambria Math" panose="02040503050406030204" pitchFamily="18" charset="0"/>
                                    <a:ea typeface="宋体" panose="02010600030101010101" pitchFamily="2" charset="-122"/>
                                  </a:rPr>
                                  <m:t>𝑖</m:t>
                                </m:r>
                              </m:sub>
                            </m:sSub>
                            <m:r>
                              <a:rPr lang="en-US" altLang="zh-CN" sz="2000" kern="100">
                                <a:effectLst/>
                                <a:latin typeface="Cambria Math" panose="02040503050406030204" pitchFamily="18" charset="0"/>
                                <a:ea typeface="宋体" panose="02010600030101010101" pitchFamily="2" charset="-122"/>
                              </a:rPr>
                              <m:t>&gt;</m:t>
                            </m:r>
                            <m:r>
                              <m:rPr>
                                <m:sty m:val="p"/>
                              </m:rPr>
                              <a:rPr lang="en-US" altLang="zh-CN" sz="2000" kern="100">
                                <a:effectLst/>
                                <a:latin typeface="Cambria Math" panose="02040503050406030204" pitchFamily="18" charset="0"/>
                                <a:ea typeface="宋体" panose="02010600030101010101" pitchFamily="2" charset="-122"/>
                              </a:rPr>
                              <m:t>j</m:t>
                            </m:r>
                          </m:e>
                          <m:e>
                            <m:r>
                              <m:rPr>
                                <m:sty m:val="p"/>
                              </m:rPr>
                              <a:rPr lang="en-US" altLang="zh-CN" sz="2000" kern="100">
                                <a:effectLst/>
                                <a:latin typeface="Cambria Math" panose="02040503050406030204" pitchFamily="18" charset="0"/>
                                <a:ea typeface="宋体" panose="02010600030101010101" pitchFamily="2" charset="-122"/>
                              </a:rPr>
                              <m:t>max</m:t>
                            </m:r>
                            <m:d>
                              <m:dPr>
                                <m:begChr m:val="{"/>
                                <m:endChr m:val=""/>
                                <m:ctrlPr>
                                  <a:rPr lang="zh-CN" altLang="zh-CN" sz="2000" i="1" kern="100">
                                    <a:effectLst/>
                                    <a:latin typeface="Cambria Math" panose="02040503050406030204" pitchFamily="18" charset="0"/>
                                    <a:ea typeface="Cambria Math" panose="02040503050406030204" pitchFamily="18" charset="0"/>
                                  </a:rPr>
                                </m:ctrlPr>
                              </m:dPr>
                              <m:e>
                                <m:eqArr>
                                  <m:eqArrPr>
                                    <m:ctrlPr>
                                      <a:rPr lang="zh-CN" altLang="zh-CN" sz="2000" i="1" kern="100">
                                        <a:effectLst/>
                                        <a:latin typeface="Cambria Math" panose="02040503050406030204" pitchFamily="18" charset="0"/>
                                        <a:ea typeface="Cambria Math" panose="02040503050406030204" pitchFamily="18" charset="0"/>
                                      </a:rPr>
                                    </m:ctrlPr>
                                  </m:eqArrPr>
                                  <m:e>
                                    <m:r>
                                      <m:rPr>
                                        <m:sty m:val="p"/>
                                      </m:rPr>
                                      <a:rPr lang="en-US" altLang="zh-CN" sz="2000" kern="100">
                                        <a:effectLst/>
                                        <a:latin typeface="Cambria Math" panose="02040503050406030204" pitchFamily="18" charset="0"/>
                                        <a:ea typeface="宋体" panose="02010600030101010101" pitchFamily="2" charset="-122"/>
                                      </a:rPr>
                                      <m:t>m</m:t>
                                    </m:r>
                                    <m:d>
                                      <m:dPr>
                                        <m:ctrlPr>
                                          <a:rPr lang="zh-CN" altLang="zh-CN" sz="2000" i="1" kern="100">
                                            <a:effectLst/>
                                            <a:latin typeface="Cambria Math" panose="02040503050406030204" pitchFamily="18" charset="0"/>
                                            <a:ea typeface="Cambria Math" panose="02040503050406030204" pitchFamily="18" charset="0"/>
                                          </a:rPr>
                                        </m:ctrlPr>
                                      </m:dPr>
                                      <m:e>
                                        <m:r>
                                          <m:rPr>
                                            <m:sty m:val="p"/>
                                          </m:rPr>
                                          <a:rPr lang="en-US" altLang="zh-CN" sz="2000" kern="100">
                                            <a:effectLst/>
                                            <a:latin typeface="Cambria Math" panose="02040503050406030204" pitchFamily="18" charset="0"/>
                                            <a:ea typeface="宋体" panose="02010600030101010101" pitchFamily="2" charset="-122"/>
                                          </a:rPr>
                                          <m:t>i</m:t>
                                        </m:r>
                                        <m:r>
                                          <a:rPr lang="en-US" altLang="zh-CN" sz="2000" i="1" kern="100">
                                            <a:effectLst/>
                                            <a:latin typeface="Cambria Math" panose="02040503050406030204" pitchFamily="18" charset="0"/>
                                            <a:ea typeface="宋体" panose="02010600030101010101" pitchFamily="2" charset="-122"/>
                                          </a:rPr>
                                          <m:t>−</m:t>
                                        </m:r>
                                        <m:r>
                                          <a:rPr lang="en-US" altLang="zh-CN" sz="2000" kern="100">
                                            <a:effectLst/>
                                            <a:latin typeface="Cambria Math" panose="02040503050406030204" pitchFamily="18" charset="0"/>
                                            <a:ea typeface="宋体" panose="02010600030101010101" pitchFamily="2" charset="-122"/>
                                          </a:rPr>
                                          <m:t>1</m:t>
                                        </m:r>
                                        <m:r>
                                          <a:rPr lang="en-US" altLang="zh-CN" sz="2000" kern="100">
                                            <a:effectLst/>
                                            <a:latin typeface="Cambria Math" panose="02040503050406030204" pitchFamily="18" charset="0"/>
                                            <a:ea typeface="宋体" panose="02010600030101010101" pitchFamily="2" charset="-122"/>
                                          </a:rPr>
                                          <m:t>,</m:t>
                                        </m:r>
                                        <m:r>
                                          <m:rPr>
                                            <m:sty m:val="p"/>
                                          </m:rPr>
                                          <a:rPr lang="en-US" altLang="zh-CN" sz="2000" kern="100">
                                            <a:effectLst/>
                                            <a:latin typeface="Cambria Math" panose="02040503050406030204" pitchFamily="18" charset="0"/>
                                            <a:ea typeface="宋体" panose="02010600030101010101" pitchFamily="2" charset="-122"/>
                                          </a:rPr>
                                          <m:t>j</m:t>
                                        </m:r>
                                      </m:e>
                                    </m:d>
                                    <m:r>
                                      <a:rPr lang="en-US" altLang="zh-CN" sz="2000" kern="100">
                                        <a:effectLst/>
                                        <a:latin typeface="Cambria Math" panose="02040503050406030204" pitchFamily="18" charset="0"/>
                                        <a:ea typeface="宋体" panose="02010600030101010101" pitchFamily="2" charset="-122"/>
                                      </a:rPr>
                                      <m:t>        </m:t>
                                    </m:r>
                                    <m:r>
                                      <a:rPr lang="zh-CN" altLang="zh-CN" sz="2000" kern="100">
                                        <a:effectLst/>
                                        <a:latin typeface="Cambria Math" panose="02040503050406030204" pitchFamily="18" charset="0"/>
                                        <a:ea typeface="宋体" panose="02010600030101010101" pitchFamily="2" charset="-122"/>
                                      </a:rPr>
                                      <m:t>够装但不装</m:t>
                                    </m:r>
                                  </m:e>
                                  <m:e>
                                    <m:r>
                                      <a:rPr lang="en-US" altLang="zh-CN" sz="2000" kern="100">
                                        <a:effectLst/>
                                        <a:latin typeface="Cambria Math" panose="02040503050406030204" pitchFamily="18" charset="0"/>
                                        <a:ea typeface="宋体" panose="02010600030101010101" pitchFamily="2" charset="-122"/>
                                      </a:rPr>
                                      <m:t>       </m:t>
                                    </m:r>
                                    <m:r>
                                      <m:rPr>
                                        <m:sty m:val="p"/>
                                      </m:rPr>
                                      <a:rPr lang="en-US" altLang="zh-CN" sz="2000" kern="100">
                                        <a:effectLst/>
                                        <a:latin typeface="Cambria Math" panose="02040503050406030204" pitchFamily="18" charset="0"/>
                                        <a:ea typeface="宋体" panose="02010600030101010101" pitchFamily="2" charset="-122"/>
                                      </a:rPr>
                                      <m:t>m</m:t>
                                    </m:r>
                                    <m:d>
                                      <m:dPr>
                                        <m:ctrlPr>
                                          <a:rPr lang="zh-CN" altLang="zh-CN" sz="2000" i="1" kern="100">
                                            <a:effectLst/>
                                            <a:latin typeface="Cambria Math" panose="02040503050406030204" pitchFamily="18" charset="0"/>
                                            <a:ea typeface="Cambria Math" panose="02040503050406030204" pitchFamily="18" charset="0"/>
                                          </a:rPr>
                                        </m:ctrlPr>
                                      </m:dPr>
                                      <m:e>
                                        <m:r>
                                          <m:rPr>
                                            <m:sty m:val="p"/>
                                          </m:rPr>
                                          <a:rPr lang="en-US" altLang="zh-CN" sz="2000" kern="100">
                                            <a:effectLst/>
                                            <a:latin typeface="Cambria Math" panose="02040503050406030204" pitchFamily="18" charset="0"/>
                                            <a:ea typeface="宋体" panose="02010600030101010101" pitchFamily="2" charset="-122"/>
                                          </a:rPr>
                                          <m:t>i</m:t>
                                        </m:r>
                                        <m:r>
                                          <a:rPr lang="en-US" altLang="zh-CN" sz="2000" i="1" kern="100">
                                            <a:effectLst/>
                                            <a:latin typeface="Cambria Math" panose="02040503050406030204" pitchFamily="18" charset="0"/>
                                            <a:ea typeface="宋体" panose="02010600030101010101" pitchFamily="2" charset="-122"/>
                                          </a:rPr>
                                          <m:t>−</m:t>
                                        </m:r>
                                        <m:r>
                                          <a:rPr lang="en-US" altLang="zh-CN" sz="2000" kern="100">
                                            <a:effectLst/>
                                            <a:latin typeface="Cambria Math" panose="02040503050406030204" pitchFamily="18" charset="0"/>
                                            <a:ea typeface="宋体" panose="02010600030101010101" pitchFamily="2" charset="-122"/>
                                          </a:rPr>
                                          <m:t>1</m:t>
                                        </m:r>
                                        <m:r>
                                          <a:rPr lang="en-US" altLang="zh-CN" sz="2000" kern="100">
                                            <a:effectLst/>
                                            <a:latin typeface="Cambria Math" panose="02040503050406030204" pitchFamily="18" charset="0"/>
                                            <a:ea typeface="宋体" panose="02010600030101010101" pitchFamily="2" charset="-122"/>
                                          </a:rPr>
                                          <m:t>,</m:t>
                                        </m:r>
                                        <m:r>
                                          <m:rPr>
                                            <m:sty m:val="p"/>
                                          </m:rPr>
                                          <a:rPr lang="en-US" altLang="zh-CN" sz="2000" kern="100">
                                            <a:effectLst/>
                                            <a:latin typeface="Cambria Math" panose="02040503050406030204" pitchFamily="18" charset="0"/>
                                            <a:ea typeface="宋体" panose="02010600030101010101" pitchFamily="2" charset="-122"/>
                                          </a:rPr>
                                          <m:t>j</m:t>
                                        </m:r>
                                        <m:r>
                                          <a:rPr lang="en-US" altLang="zh-CN" sz="2000" i="1" kern="100">
                                            <a:effectLst/>
                                            <a:latin typeface="Cambria Math" panose="02040503050406030204" pitchFamily="18" charset="0"/>
                                            <a:ea typeface="宋体" panose="02010600030101010101" pitchFamily="2" charset="-122"/>
                                          </a:rPr>
                                          <m:t>−</m:t>
                                        </m:r>
                                        <m:sSub>
                                          <m:sSubPr>
                                            <m:ctrlPr>
                                              <a:rPr lang="zh-CN" altLang="zh-CN" sz="2000" i="1" kern="100">
                                                <a:effectLst/>
                                                <a:latin typeface="Cambria Math" panose="02040503050406030204" pitchFamily="18" charset="0"/>
                                                <a:ea typeface="Cambria Math" panose="02040503050406030204" pitchFamily="18" charset="0"/>
                                              </a:rPr>
                                            </m:ctrlPr>
                                          </m:sSubPr>
                                          <m:e>
                                            <m:r>
                                              <a:rPr lang="en-US" altLang="zh-CN" sz="2000" i="1" kern="100">
                                                <a:effectLst/>
                                                <a:latin typeface="Cambria Math" panose="02040503050406030204" pitchFamily="18" charset="0"/>
                                                <a:ea typeface="宋体" panose="02010600030101010101" pitchFamily="2" charset="-122"/>
                                              </a:rPr>
                                              <m:t>𝑤</m:t>
                                            </m:r>
                                          </m:e>
                                          <m:sub>
                                            <m:r>
                                              <a:rPr lang="en-US" altLang="zh-CN" sz="2000" i="1" kern="100">
                                                <a:effectLst/>
                                                <a:latin typeface="Cambria Math" panose="02040503050406030204" pitchFamily="18" charset="0"/>
                                                <a:ea typeface="宋体" panose="02010600030101010101" pitchFamily="2" charset="-122"/>
                                              </a:rPr>
                                              <m:t>𝑖</m:t>
                                            </m:r>
                                          </m:sub>
                                        </m:sSub>
                                      </m:e>
                                    </m:d>
                                    <m:r>
                                      <a:rPr lang="en-US" altLang="zh-CN" sz="2000" kern="100">
                                        <a:effectLst/>
                                        <a:latin typeface="Cambria Math" panose="02040503050406030204" pitchFamily="18" charset="0"/>
                                        <a:ea typeface="宋体" panose="02010600030101010101" pitchFamily="2" charset="-122"/>
                                      </a:rPr>
                                      <m:t>+</m:t>
                                    </m:r>
                                    <m:sSub>
                                      <m:sSubPr>
                                        <m:ctrlPr>
                                          <a:rPr lang="zh-CN" altLang="zh-CN" sz="2000" i="1" kern="100">
                                            <a:effectLst/>
                                            <a:latin typeface="Cambria Math" panose="02040503050406030204" pitchFamily="18" charset="0"/>
                                            <a:ea typeface="Cambria Math" panose="02040503050406030204" pitchFamily="18" charset="0"/>
                                          </a:rPr>
                                        </m:ctrlPr>
                                      </m:sSubPr>
                                      <m:e>
                                        <m:r>
                                          <a:rPr lang="en-US" altLang="zh-CN" sz="2000" i="1" kern="100">
                                            <a:effectLst/>
                                            <a:latin typeface="Cambria Math" panose="02040503050406030204" pitchFamily="18" charset="0"/>
                                            <a:ea typeface="宋体" panose="02010600030101010101" pitchFamily="2" charset="-122"/>
                                          </a:rPr>
                                          <m:t>𝑣</m:t>
                                        </m:r>
                                      </m:e>
                                      <m:sub>
                                        <m:r>
                                          <a:rPr lang="en-US" altLang="zh-CN" sz="2000" i="1" kern="100">
                                            <a:effectLst/>
                                            <a:latin typeface="Cambria Math" panose="02040503050406030204" pitchFamily="18" charset="0"/>
                                            <a:ea typeface="宋体" panose="02010600030101010101" pitchFamily="2" charset="-122"/>
                                          </a:rPr>
                                          <m:t>𝑖</m:t>
                                        </m:r>
                                      </m:sub>
                                    </m:sSub>
                                    <m:r>
                                      <a:rPr lang="en-US" altLang="zh-CN" sz="2000" kern="100">
                                        <a:effectLst/>
                                        <a:latin typeface="Cambria Math" panose="02040503050406030204" pitchFamily="18" charset="0"/>
                                        <a:ea typeface="宋体" panose="02010600030101010101" pitchFamily="2" charset="-122"/>
                                      </a:rPr>
                                      <m:t>   </m:t>
                                    </m:r>
                                    <m:r>
                                      <a:rPr lang="zh-CN" altLang="zh-CN" sz="2000" kern="100">
                                        <a:effectLst/>
                                        <a:latin typeface="Cambria Math" panose="02040503050406030204" pitchFamily="18" charset="0"/>
                                        <a:ea typeface="宋体" panose="02010600030101010101" pitchFamily="2" charset="-122"/>
                                      </a:rPr>
                                      <m:t>够装而且装</m:t>
                                    </m:r>
                                  </m:e>
                                </m:eqArr>
                                <m:r>
                                  <a:rPr lang="en-US" altLang="zh-CN" sz="2000" i="1" kern="100">
                                    <a:effectLst/>
                                    <a:latin typeface="Cambria Math" panose="02040503050406030204" pitchFamily="18" charset="0"/>
                                    <a:ea typeface="宋体" panose="02010600030101010101" pitchFamily="2" charset="-122"/>
                                  </a:rPr>
                                  <m:t>      </m:t>
                                </m:r>
                                <m:r>
                                  <a:rPr lang="zh-CN" altLang="zh-CN" sz="2000" i="1" kern="100">
                                    <a:effectLst/>
                                    <a:latin typeface="Cambria Math" panose="02040503050406030204" pitchFamily="18" charset="0"/>
                                    <a:ea typeface="宋体" panose="02010600030101010101" pitchFamily="2" charset="-122"/>
                                  </a:rPr>
                                  <m:t>当</m:t>
                                </m:r>
                                <m:sSub>
                                  <m:sSubPr>
                                    <m:ctrlPr>
                                      <a:rPr lang="zh-CN" altLang="zh-CN" sz="2000" i="1" kern="100">
                                        <a:effectLst/>
                                        <a:latin typeface="Cambria Math" panose="02040503050406030204" pitchFamily="18" charset="0"/>
                                        <a:ea typeface="Cambria Math" panose="02040503050406030204" pitchFamily="18" charset="0"/>
                                      </a:rPr>
                                    </m:ctrlPr>
                                  </m:sSubPr>
                                  <m:e>
                                    <m:r>
                                      <a:rPr lang="en-US" altLang="zh-CN" sz="2000" i="1" kern="100">
                                        <a:effectLst/>
                                        <a:latin typeface="Cambria Math" panose="02040503050406030204" pitchFamily="18" charset="0"/>
                                        <a:ea typeface="宋体" panose="02010600030101010101" pitchFamily="2" charset="-122"/>
                                      </a:rPr>
                                      <m:t>𝑤</m:t>
                                    </m:r>
                                  </m:e>
                                  <m:sub>
                                    <m:r>
                                      <a:rPr lang="en-US" altLang="zh-CN" sz="2000" i="1" kern="100">
                                        <a:effectLst/>
                                        <a:latin typeface="Cambria Math" panose="02040503050406030204" pitchFamily="18" charset="0"/>
                                        <a:ea typeface="宋体" panose="02010600030101010101" pitchFamily="2" charset="-122"/>
                                      </a:rPr>
                                      <m:t>𝑖</m:t>
                                    </m:r>
                                  </m:sub>
                                </m:sSub>
                                <m:r>
                                  <a:rPr lang="en-US" altLang="zh-CN" sz="2000" kern="100">
                                    <a:effectLst/>
                                    <a:latin typeface="Cambria Math" panose="02040503050406030204" pitchFamily="18" charset="0"/>
                                    <a:ea typeface="宋体" panose="02010600030101010101" pitchFamily="2" charset="-122"/>
                                  </a:rPr>
                                  <m:t>≤</m:t>
                                </m:r>
                                <m:r>
                                  <m:rPr>
                                    <m:sty m:val="p"/>
                                  </m:rPr>
                                  <a:rPr lang="en-US" altLang="zh-CN" sz="2000" kern="100">
                                    <a:effectLst/>
                                    <a:latin typeface="Cambria Math" panose="02040503050406030204" pitchFamily="18" charset="0"/>
                                    <a:ea typeface="宋体" panose="02010600030101010101" pitchFamily="2" charset="-122"/>
                                  </a:rPr>
                                  <m:t>j</m:t>
                                </m:r>
                              </m:e>
                            </m:d>
                          </m:e>
                        </m:eqArr>
                      </m:e>
                    </m:d>
                  </m:oMath>
                </a14:m>
                <a:endParaRPr lang="zh-CN" altLang="en-US" dirty="0"/>
              </a:p>
            </p:txBody>
          </p:sp>
        </mc:Choice>
        <mc:Fallback>
          <p:sp>
            <p:nvSpPr>
              <p:cNvPr id="5" name="文本框 4"/>
              <p:cNvSpPr txBox="1">
                <a:spLocks noRot="1" noChangeAspect="1" noMove="1" noResize="1" noEditPoints="1" noAdjustHandles="1" noChangeArrowheads="1" noChangeShapeType="1" noTextEdit="1"/>
              </p:cNvSpPr>
              <p:nvPr/>
            </p:nvSpPr>
            <p:spPr>
              <a:xfrm>
                <a:off x="1748001" y="476672"/>
                <a:ext cx="8892480" cy="2098040"/>
              </a:xfrm>
              <a:prstGeom prst="rect">
                <a:avLst/>
              </a:prstGeom>
              <a:blipFill rotWithShape="1">
                <a:blip r:embed="rId1"/>
                <a:stretch>
                  <a:fillRect l="-5" t="-20" r="5" b="20"/>
                </a:stretch>
              </a:blipFill>
            </p:spPr>
            <p:txBody>
              <a:bodyPr/>
              <a:lstStyle/>
              <a:p>
                <a:r>
                  <a:rPr lang="zh-CN" altLang="en-US">
                    <a:noFill/>
                  </a:rPr>
                  <a:t> </a:t>
                </a:r>
              </a:p>
            </p:txBody>
          </p:sp>
        </mc:Fallback>
      </mc:AlternateContent>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027548" y="3418114"/>
            <a:ext cx="8208912" cy="2399665"/>
          </a:xfrm>
          <a:prstGeom prst="rect">
            <a:avLst/>
          </a:prstGeom>
          <a:noFill/>
        </p:spPr>
        <p:txBody>
          <a:bodyPr wrap="square">
            <a:spAutoFit/>
          </a:bodyPr>
          <a:lstStyle/>
          <a:p>
            <a:pPr indent="202565" algn="just">
              <a:lnSpc>
                <a:spcPct val="125000"/>
              </a:lnSpc>
            </a:pPr>
            <a:r>
              <a:rPr lang="en-US" altLang="zh-CN" sz="2000" b="1" kern="100" dirty="0">
                <a:effectLst/>
                <a:latin typeface="Times New Roman" panose="02020603050405020304" charset="0"/>
                <a:ea typeface="宋体" panose="02010600030101010101" pitchFamily="2" charset="-122"/>
              </a:rPr>
              <a:t>1</a:t>
            </a:r>
            <a:r>
              <a:rPr lang="zh-CN" altLang="zh-CN" sz="2000" b="1" kern="100" dirty="0">
                <a:effectLst/>
                <a:latin typeface="Times New Roman" panose="02020603050405020304" charset="0"/>
                <a:ea typeface="宋体" panose="02010600030101010101" pitchFamily="2" charset="-122"/>
              </a:rPr>
              <a:t>、背包问题贪心策略的选择</a:t>
            </a:r>
            <a:endParaRPr lang="zh-CN" altLang="zh-CN" sz="2800" b="1" kern="100" dirty="0">
              <a:effectLst/>
              <a:latin typeface="Times New Roman" panose="02020603050405020304" charset="0"/>
              <a:ea typeface="宋体" panose="02010600030101010101" pitchFamily="2" charset="-122"/>
            </a:endParaRPr>
          </a:p>
          <a:p>
            <a:pPr indent="266700" algn="just">
              <a:lnSpc>
                <a:spcPct val="125000"/>
              </a:lnSpc>
            </a:pPr>
            <a:r>
              <a:rPr lang="zh-CN" altLang="zh-CN" sz="2000" kern="100" dirty="0">
                <a:effectLst/>
                <a:latin typeface="Times New Roman" panose="02020603050405020304" charset="0"/>
                <a:ea typeface="宋体" panose="02010600030101010101" pitchFamily="2" charset="-122"/>
              </a:rPr>
              <a:t>下面给出三种比较合理的贪心策略： </a:t>
            </a:r>
            <a:endParaRPr lang="zh-CN" altLang="zh-CN" sz="2800" kern="100" dirty="0">
              <a:effectLst/>
              <a:latin typeface="Times New Roman" panose="02020603050405020304" charset="0"/>
              <a:ea typeface="宋体" panose="02010600030101010101" pitchFamily="2" charset="-122"/>
            </a:endParaRPr>
          </a:p>
          <a:p>
            <a:pPr indent="266700" algn="just">
              <a:lnSpc>
                <a:spcPct val="125000"/>
              </a:lnSpc>
            </a:pPr>
            <a:r>
              <a:rPr lang="en-US" altLang="zh-CN" sz="2000" kern="100" dirty="0">
                <a:effectLst/>
                <a:latin typeface="Times New Roman" panose="02020603050405020304" charset="0"/>
                <a:ea typeface="宋体" panose="02010600030101010101" pitchFamily="2" charset="-122"/>
              </a:rPr>
              <a:t>(1)</a:t>
            </a:r>
            <a:r>
              <a:rPr lang="zh-CN" altLang="zh-CN" sz="2000" kern="100" dirty="0">
                <a:effectLst/>
                <a:latin typeface="Times New Roman" panose="02020603050405020304" charset="0"/>
                <a:ea typeface="宋体" panose="02010600030101010101" pitchFamily="2" charset="-122"/>
              </a:rPr>
              <a:t>每次选择价值最大的物品，尽可能快速地增加背包的总价值。</a:t>
            </a:r>
            <a:endParaRPr lang="zh-CN" altLang="zh-CN" sz="2800" kern="100" dirty="0">
              <a:effectLst/>
              <a:latin typeface="Times New Roman" panose="02020603050405020304" charset="0"/>
              <a:ea typeface="宋体" panose="02010600030101010101" pitchFamily="2" charset="-122"/>
            </a:endParaRPr>
          </a:p>
          <a:p>
            <a:pPr indent="266700" algn="just">
              <a:lnSpc>
                <a:spcPct val="125000"/>
              </a:lnSpc>
            </a:pPr>
            <a:r>
              <a:rPr lang="en-US" altLang="zh-CN" sz="2000" kern="100" dirty="0">
                <a:effectLst/>
                <a:latin typeface="Times New Roman" panose="02020603050405020304" charset="0"/>
                <a:ea typeface="宋体" panose="02010600030101010101" pitchFamily="2" charset="-122"/>
              </a:rPr>
              <a:t>(2)</a:t>
            </a:r>
            <a:r>
              <a:rPr lang="zh-CN" altLang="zh-CN" sz="2000" kern="100" dirty="0">
                <a:effectLst/>
                <a:latin typeface="Times New Roman" panose="02020603050405020304" charset="0"/>
                <a:ea typeface="宋体" panose="02010600030101010101" pitchFamily="2" charset="-122"/>
              </a:rPr>
              <a:t>每次选择重量最轻的物品，尽可能多地装入物品。</a:t>
            </a:r>
            <a:endParaRPr lang="zh-CN" altLang="zh-CN" sz="2800" kern="100" dirty="0">
              <a:effectLst/>
              <a:latin typeface="Times New Roman" panose="02020603050405020304" charset="0"/>
              <a:ea typeface="宋体" panose="02010600030101010101" pitchFamily="2" charset="-122"/>
            </a:endParaRPr>
          </a:p>
          <a:p>
            <a:pPr indent="266700" algn="just">
              <a:lnSpc>
                <a:spcPct val="125000"/>
              </a:lnSpc>
            </a:pPr>
            <a:r>
              <a:rPr lang="en-US" altLang="zh-CN" sz="2000" kern="100" dirty="0">
                <a:effectLst/>
                <a:latin typeface="Times New Roman" panose="02020603050405020304" charset="0"/>
                <a:ea typeface="宋体" panose="02010600030101010101" pitchFamily="2" charset="-122"/>
              </a:rPr>
              <a:t>(3)</a:t>
            </a:r>
            <a:r>
              <a:rPr lang="zh-CN" altLang="zh-CN" sz="2000" kern="100" dirty="0">
                <a:effectLst/>
                <a:latin typeface="Times New Roman" panose="02020603050405020304" charset="0"/>
                <a:ea typeface="宋体" panose="02010600030101010101" pitchFamily="2" charset="-122"/>
              </a:rPr>
              <a:t>每次选择单位重量价值最大的物品，期待能够在背包价值增长和背包容量消耗两者之间寻找一个平衡点，获得最优解。</a:t>
            </a:r>
            <a:endParaRPr lang="zh-CN" altLang="zh-CN" sz="2800" kern="100" dirty="0">
              <a:effectLst/>
              <a:latin typeface="Times New Roman" panose="02020603050405020304" charset="0"/>
              <a:ea typeface="宋体" panose="02010600030101010101" pitchFamily="2" charset="-122"/>
            </a:endParaRPr>
          </a:p>
        </p:txBody>
      </p:sp>
      <p:sp>
        <p:nvSpPr>
          <p:cNvPr id="7" name="文本框 6"/>
          <p:cNvSpPr txBox="1"/>
          <p:nvPr/>
        </p:nvSpPr>
        <p:spPr>
          <a:xfrm>
            <a:off x="1955540" y="620688"/>
            <a:ext cx="8280920" cy="2399665"/>
          </a:xfrm>
          <a:prstGeom prst="rect">
            <a:avLst/>
          </a:prstGeom>
          <a:noFill/>
        </p:spPr>
        <p:txBody>
          <a:bodyPr wrap="square">
            <a:spAutoFit/>
          </a:bodyPr>
          <a:lstStyle/>
          <a:p>
            <a:pPr indent="133985">
              <a:lnSpc>
                <a:spcPct val="125000"/>
              </a:lnSpc>
              <a:spcBef>
                <a:spcPts val="780"/>
              </a:spcBef>
            </a:pPr>
            <a:r>
              <a:rPr lang="en-US" altLang="zh-CN" sz="2000" b="1" dirty="0">
                <a:effectLst/>
                <a:latin typeface="黑体" panose="02010609060101010101" charset="-122"/>
                <a:ea typeface="黑体" panose="02010609060101010101" charset="-122"/>
                <a:cs typeface="Arial Unicode MS"/>
              </a:rPr>
              <a:t>5.4.2</a:t>
            </a:r>
            <a:r>
              <a:rPr lang="zh-CN" altLang="zh-CN" sz="2000" b="1" dirty="0">
                <a:effectLst/>
                <a:latin typeface="黑体" panose="02010609060101010101" charset="-122"/>
                <a:ea typeface="黑体" panose="02010609060101010101" charset="-122"/>
                <a:cs typeface="Arial Unicode MS"/>
              </a:rPr>
              <a:t>背包问题</a:t>
            </a:r>
            <a:endParaRPr lang="zh-CN" altLang="zh-CN" sz="2800" b="1" dirty="0">
              <a:effectLst/>
              <a:latin typeface="黑体" panose="02010609060101010101" charset="-122"/>
              <a:ea typeface="黑体" panose="02010609060101010101" charset="-122"/>
              <a:cs typeface="Arial Unicode MS"/>
            </a:endParaRPr>
          </a:p>
          <a:p>
            <a:pPr indent="266700" algn="just">
              <a:lnSpc>
                <a:spcPct val="125000"/>
              </a:lnSpc>
            </a:pPr>
            <a:r>
              <a:rPr lang="zh-CN" altLang="zh-CN" sz="2000" kern="100" dirty="0">
                <a:effectLst/>
                <a:latin typeface="Times New Roman" panose="02020603050405020304" charset="0"/>
                <a:ea typeface="宋体" panose="02010600030101010101" pitchFamily="2" charset="-122"/>
              </a:rPr>
              <a:t>背包问题与</a:t>
            </a:r>
            <a:r>
              <a:rPr lang="en-US" altLang="zh-CN" sz="2000" kern="100" dirty="0">
                <a:effectLst/>
                <a:latin typeface="Times New Roman" panose="02020603050405020304" charset="0"/>
                <a:ea typeface="宋体" panose="02010600030101010101" pitchFamily="2" charset="-122"/>
              </a:rPr>
              <a:t>0-1</a:t>
            </a:r>
            <a:r>
              <a:rPr lang="zh-CN" altLang="zh-CN" sz="2000" kern="100" dirty="0">
                <a:effectLst/>
                <a:latin typeface="Times New Roman" panose="02020603050405020304" charset="0"/>
                <a:ea typeface="宋体" panose="02010600030101010101" pitchFamily="2" charset="-122"/>
              </a:rPr>
              <a:t>背包问题类似，所不同的是在选择物品</a:t>
            </a:r>
            <a:r>
              <a:rPr lang="en-US" altLang="zh-CN" sz="2000" kern="100" dirty="0" err="1">
                <a:effectLst/>
                <a:latin typeface="Times New Roman" panose="02020603050405020304" charset="0"/>
                <a:ea typeface="宋体" panose="02010600030101010101" pitchFamily="2" charset="-122"/>
              </a:rPr>
              <a:t>i</a:t>
            </a:r>
            <a:r>
              <a:rPr lang="zh-CN" altLang="zh-CN" sz="2000" kern="100" dirty="0">
                <a:effectLst/>
                <a:latin typeface="Times New Roman" panose="02020603050405020304" charset="0"/>
                <a:ea typeface="宋体" panose="02010600030101010101" pitchFamily="2" charset="-122"/>
              </a:rPr>
              <a:t>（</a:t>
            </a:r>
            <a:r>
              <a:rPr lang="en-US" altLang="zh-CN" sz="2000" kern="100" dirty="0">
                <a:effectLst/>
                <a:latin typeface="Times New Roman" panose="02020603050405020304" charset="0"/>
                <a:ea typeface="宋体" panose="02010600030101010101" pitchFamily="2" charset="-122"/>
              </a:rPr>
              <a:t>1</a:t>
            </a:r>
            <a:r>
              <a:rPr lang="zh-CN" altLang="zh-CN" sz="2000" kern="100" dirty="0">
                <a:effectLst/>
                <a:latin typeface="Times New Roman" panose="02020603050405020304" charset="0"/>
                <a:ea typeface="宋体" panose="02010600030101010101" pitchFamily="2" charset="-122"/>
              </a:rPr>
              <a:t>≤</a:t>
            </a:r>
            <a:r>
              <a:rPr lang="en-US" altLang="zh-CN" sz="2000" kern="100" dirty="0" err="1">
                <a:effectLst/>
                <a:latin typeface="Times New Roman" panose="02020603050405020304" charset="0"/>
                <a:ea typeface="宋体" panose="02010600030101010101" pitchFamily="2" charset="-122"/>
              </a:rPr>
              <a:t>i</a:t>
            </a:r>
            <a:r>
              <a:rPr lang="zh-CN" altLang="zh-CN" sz="2000" kern="100" dirty="0">
                <a:effectLst/>
                <a:latin typeface="Times New Roman" panose="02020603050405020304" charset="0"/>
                <a:ea typeface="宋体" panose="02010600030101010101" pitchFamily="2" charset="-122"/>
              </a:rPr>
              <a:t>≤</a:t>
            </a:r>
            <a:r>
              <a:rPr lang="en-US" altLang="zh-CN" sz="2000" kern="100" dirty="0">
                <a:effectLst/>
                <a:latin typeface="Times New Roman" panose="02020603050405020304" charset="0"/>
                <a:ea typeface="宋体" panose="02010600030101010101" pitchFamily="2" charset="-122"/>
              </a:rPr>
              <a:t>n</a:t>
            </a:r>
            <a:r>
              <a:rPr lang="zh-CN" altLang="zh-CN" sz="2000" kern="100" dirty="0">
                <a:effectLst/>
                <a:latin typeface="Times New Roman" panose="02020603050405020304" charset="0"/>
                <a:ea typeface="宋体" panose="02010600030101010101" pitchFamily="2" charset="-122"/>
              </a:rPr>
              <a:t>）装入背包时，不一定要全部装入背包，可以选择物品</a:t>
            </a:r>
            <a:r>
              <a:rPr lang="en-US" altLang="zh-CN" sz="2000" kern="100" dirty="0" err="1">
                <a:effectLst/>
                <a:latin typeface="Times New Roman" panose="02020603050405020304" charset="0"/>
                <a:ea typeface="宋体" panose="02010600030101010101" pitchFamily="2" charset="-122"/>
              </a:rPr>
              <a:t>i</a:t>
            </a:r>
            <a:r>
              <a:rPr lang="zh-CN" altLang="zh-CN" sz="2000" kern="100" dirty="0">
                <a:effectLst/>
                <a:latin typeface="Times New Roman" panose="02020603050405020304" charset="0"/>
                <a:ea typeface="宋体" panose="02010600030101010101" pitchFamily="2" charset="-122"/>
              </a:rPr>
              <a:t>的一部分装入。背包问题和</a:t>
            </a:r>
            <a:r>
              <a:rPr lang="en-US" altLang="zh-CN" sz="2000" kern="100" dirty="0">
                <a:effectLst/>
                <a:latin typeface="Times New Roman" panose="02020603050405020304" charset="0"/>
                <a:ea typeface="宋体" panose="02010600030101010101" pitchFamily="2" charset="-122"/>
              </a:rPr>
              <a:t>0-1</a:t>
            </a:r>
            <a:r>
              <a:rPr lang="zh-CN" altLang="zh-CN" sz="2000" kern="100" dirty="0">
                <a:effectLst/>
                <a:latin typeface="Times New Roman" panose="02020603050405020304" charset="0"/>
                <a:ea typeface="宋体" panose="02010600030101010101" pitchFamily="2" charset="-122"/>
              </a:rPr>
              <a:t>背包问题都具有最优子结构性质，极为相似，但背包问题可以用贪心算法求解，而</a:t>
            </a:r>
            <a:r>
              <a:rPr lang="en-US" altLang="zh-CN" sz="2000" kern="100" dirty="0">
                <a:effectLst/>
                <a:latin typeface="Times New Roman" panose="02020603050405020304" charset="0"/>
                <a:ea typeface="宋体" panose="02010600030101010101" pitchFamily="2" charset="-122"/>
              </a:rPr>
              <a:t>0-1</a:t>
            </a:r>
            <a:r>
              <a:rPr lang="zh-CN" altLang="zh-CN" sz="2000" kern="100" dirty="0">
                <a:effectLst/>
                <a:latin typeface="Times New Roman" panose="02020603050405020304" charset="0"/>
                <a:ea typeface="宋体" panose="02010600030101010101" pitchFamily="2" charset="-122"/>
              </a:rPr>
              <a:t>背包问题却不能用贪心算法求解。原因是什么？下面给出具体分析。</a:t>
            </a:r>
            <a:endParaRPr lang="zh-CN" altLang="zh-CN" sz="2800" kern="100" dirty="0">
              <a:effectLst/>
              <a:latin typeface="Times New Roman" panose="02020603050405020304" charset="0"/>
              <a:ea typeface="宋体" panose="02010600030101010101" pitchFamily="2"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063552" y="548680"/>
            <a:ext cx="8280920" cy="1245235"/>
          </a:xfrm>
          <a:prstGeom prst="rect">
            <a:avLst/>
          </a:prstGeom>
          <a:noFill/>
        </p:spPr>
        <p:txBody>
          <a:bodyPr wrap="square">
            <a:spAutoFit/>
          </a:bodyPr>
          <a:lstStyle/>
          <a:p>
            <a:pPr indent="266700" algn="just">
              <a:lnSpc>
                <a:spcPct val="125000"/>
              </a:lnSpc>
            </a:pPr>
            <a:r>
              <a:rPr lang="zh-CN" altLang="zh-CN" sz="2000" kern="100" dirty="0">
                <a:effectLst/>
                <a:latin typeface="Times New Roman" panose="02020603050405020304" charset="0"/>
                <a:ea typeface="宋体" panose="02010600030101010101" pitchFamily="2" charset="-122"/>
              </a:rPr>
              <a:t>假定有</a:t>
            </a:r>
            <a:r>
              <a:rPr lang="en-US" altLang="zh-CN" sz="2000" kern="100" dirty="0">
                <a:effectLst/>
                <a:latin typeface="Times New Roman" panose="02020603050405020304" charset="0"/>
                <a:ea typeface="宋体" panose="02010600030101010101" pitchFamily="2" charset="-122"/>
              </a:rPr>
              <a:t>3</a:t>
            </a:r>
            <a:r>
              <a:rPr lang="zh-CN" altLang="zh-CN" sz="2000" kern="100" dirty="0">
                <a:effectLst/>
                <a:latin typeface="Times New Roman" panose="02020603050405020304" charset="0"/>
                <a:ea typeface="宋体" panose="02010600030101010101" pitchFamily="2" charset="-122"/>
              </a:rPr>
              <a:t>种物品，重量分别是</a:t>
            </a:r>
            <a:r>
              <a:rPr lang="en-US" altLang="zh-CN" sz="2000" kern="100" dirty="0">
                <a:effectLst/>
                <a:latin typeface="Times New Roman" panose="02020603050405020304" charset="0"/>
                <a:ea typeface="宋体" panose="02010600030101010101" pitchFamily="2" charset="-122"/>
              </a:rPr>
              <a:t>5</a:t>
            </a:r>
            <a:r>
              <a:rPr lang="zh-CN" altLang="zh-CN" sz="2000" kern="100" dirty="0">
                <a:effectLst/>
                <a:latin typeface="Times New Roman" panose="02020603050405020304" charset="0"/>
                <a:ea typeface="宋体" panose="02010600030101010101" pitchFamily="2" charset="-122"/>
              </a:rPr>
              <a:t>、</a:t>
            </a:r>
            <a:r>
              <a:rPr lang="en-US" altLang="zh-CN" sz="2000" kern="100" dirty="0">
                <a:effectLst/>
                <a:latin typeface="Times New Roman" panose="02020603050405020304" charset="0"/>
                <a:ea typeface="宋体" panose="02010600030101010101" pitchFamily="2" charset="-122"/>
              </a:rPr>
              <a:t>10</a:t>
            </a:r>
            <a:r>
              <a:rPr lang="zh-CN" altLang="zh-CN" sz="2000" kern="100" dirty="0">
                <a:effectLst/>
                <a:latin typeface="Times New Roman" panose="02020603050405020304" charset="0"/>
                <a:ea typeface="宋体" panose="02010600030101010101" pitchFamily="2" charset="-122"/>
              </a:rPr>
              <a:t>、</a:t>
            </a:r>
            <a:r>
              <a:rPr lang="en-US" altLang="zh-CN" sz="2000" kern="100" dirty="0">
                <a:effectLst/>
                <a:latin typeface="Times New Roman" panose="02020603050405020304" charset="0"/>
                <a:ea typeface="宋体" panose="02010600030101010101" pitchFamily="2" charset="-122"/>
              </a:rPr>
              <a:t>15</a:t>
            </a:r>
            <a:r>
              <a:rPr lang="zh-CN" altLang="zh-CN" sz="2000" kern="100" dirty="0">
                <a:effectLst/>
                <a:latin typeface="Times New Roman" panose="02020603050405020304" charset="0"/>
                <a:ea typeface="宋体" panose="02010600030101010101" pitchFamily="2" charset="-122"/>
              </a:rPr>
              <a:t>，价值分别是</a:t>
            </a:r>
            <a:r>
              <a:rPr lang="en-US" altLang="zh-CN" sz="2000" kern="100" dirty="0">
                <a:effectLst/>
                <a:latin typeface="Times New Roman" panose="02020603050405020304" charset="0"/>
                <a:ea typeface="宋体" panose="02010600030101010101" pitchFamily="2" charset="-122"/>
              </a:rPr>
              <a:t>40</a:t>
            </a:r>
            <a:r>
              <a:rPr lang="zh-CN" altLang="zh-CN" sz="2000" kern="100" dirty="0">
                <a:effectLst/>
                <a:latin typeface="Times New Roman" panose="02020603050405020304" charset="0"/>
                <a:ea typeface="宋体" panose="02010600030101010101" pitchFamily="2" charset="-122"/>
              </a:rPr>
              <a:t>、</a:t>
            </a:r>
            <a:r>
              <a:rPr lang="en-US" altLang="zh-CN" sz="2000" kern="100" dirty="0">
                <a:effectLst/>
                <a:latin typeface="Times New Roman" panose="02020603050405020304" charset="0"/>
                <a:ea typeface="宋体" panose="02010600030101010101" pitchFamily="2" charset="-122"/>
              </a:rPr>
              <a:t>50</a:t>
            </a:r>
            <a:r>
              <a:rPr lang="zh-CN" altLang="zh-CN" sz="2000" kern="100" dirty="0">
                <a:effectLst/>
                <a:latin typeface="Times New Roman" panose="02020603050405020304" charset="0"/>
                <a:ea typeface="宋体" panose="02010600030101010101" pitchFamily="2" charset="-122"/>
              </a:rPr>
              <a:t>、</a:t>
            </a:r>
            <a:r>
              <a:rPr lang="en-US" altLang="zh-CN" sz="2000" kern="100" dirty="0">
                <a:effectLst/>
                <a:latin typeface="Times New Roman" panose="02020603050405020304" charset="0"/>
                <a:ea typeface="宋体" panose="02010600030101010101" pitchFamily="2" charset="-122"/>
              </a:rPr>
              <a:t>90</a:t>
            </a:r>
            <a:r>
              <a:rPr lang="zh-CN" altLang="zh-CN" sz="2000" kern="100" dirty="0">
                <a:effectLst/>
                <a:latin typeface="Times New Roman" panose="02020603050405020304" charset="0"/>
                <a:ea typeface="宋体" panose="02010600030101010101" pitchFamily="2" charset="-122"/>
              </a:rPr>
              <a:t>，背包容量为</a:t>
            </a:r>
            <a:r>
              <a:rPr lang="en-US" altLang="zh-CN" sz="2000" kern="100" dirty="0">
                <a:effectLst/>
                <a:latin typeface="Times New Roman" panose="02020603050405020304" charset="0"/>
                <a:ea typeface="宋体" panose="02010600030101010101" pitchFamily="2" charset="-122"/>
              </a:rPr>
              <a:t>25</a:t>
            </a:r>
            <a:r>
              <a:rPr lang="zh-CN" altLang="zh-CN" sz="2000" kern="100" dirty="0">
                <a:effectLst/>
                <a:latin typeface="Times New Roman" panose="02020603050405020304" charset="0"/>
                <a:ea typeface="宋体" panose="02010600030101010101" pitchFamily="2" charset="-122"/>
              </a:rPr>
              <a:t>。应用上述三种不同的贪心策略装入背包的物品和获得的价值如图</a:t>
            </a:r>
            <a:r>
              <a:rPr lang="en-US" altLang="zh-CN" sz="2000" kern="100" dirty="0">
                <a:effectLst/>
                <a:latin typeface="Times New Roman" panose="02020603050405020304" charset="0"/>
                <a:ea typeface="宋体" panose="02010600030101010101" pitchFamily="2" charset="-122"/>
              </a:rPr>
              <a:t>5.3</a:t>
            </a:r>
            <a:r>
              <a:rPr lang="zh-CN" altLang="zh-CN" sz="2000" kern="100" dirty="0">
                <a:effectLst/>
                <a:latin typeface="Times New Roman" panose="02020603050405020304" charset="0"/>
                <a:ea typeface="宋体" panose="02010600030101010101" pitchFamily="2" charset="-122"/>
              </a:rPr>
              <a:t>所示。</a:t>
            </a:r>
            <a:endParaRPr lang="zh-CN" altLang="zh-CN" sz="2800" kern="100" dirty="0">
              <a:effectLst/>
              <a:latin typeface="Times New Roman" panose="02020603050405020304" charset="0"/>
              <a:ea typeface="宋体" panose="02010600030101010101" pitchFamily="2" charset="-122"/>
            </a:endParaRPr>
          </a:p>
        </p:txBody>
      </p:sp>
      <p:pic>
        <p:nvPicPr>
          <p:cNvPr id="6" name="图片 5"/>
          <p:cNvPicPr>
            <a:picLocks noChangeAspect="1"/>
          </p:cNvPicPr>
          <p:nvPr/>
        </p:nvPicPr>
        <p:blipFill>
          <a:blip r:embed="rId1"/>
          <a:stretch>
            <a:fillRect/>
          </a:stretch>
        </p:blipFill>
        <p:spPr>
          <a:xfrm>
            <a:off x="1588316" y="1755998"/>
            <a:ext cx="9015368" cy="2736304"/>
          </a:xfrm>
          <a:prstGeom prst="rect">
            <a:avLst/>
          </a:prstGeom>
        </p:spPr>
      </p:pic>
      <p:sp>
        <p:nvSpPr>
          <p:cNvPr id="8" name="文本框 7"/>
          <p:cNvSpPr txBox="1"/>
          <p:nvPr/>
        </p:nvSpPr>
        <p:spPr>
          <a:xfrm>
            <a:off x="3719736" y="4869160"/>
            <a:ext cx="4572000" cy="437515"/>
          </a:xfrm>
          <a:prstGeom prst="rect">
            <a:avLst/>
          </a:prstGeom>
          <a:noFill/>
        </p:spPr>
        <p:txBody>
          <a:bodyPr wrap="square">
            <a:spAutoFit/>
          </a:bodyPr>
          <a:lstStyle/>
          <a:p>
            <a:pPr indent="266700" algn="ctr">
              <a:lnSpc>
                <a:spcPct val="125000"/>
              </a:lnSpc>
            </a:pPr>
            <a:r>
              <a:rPr lang="zh-CN" altLang="zh-CN" sz="1800" kern="100" dirty="0">
                <a:effectLst/>
                <a:latin typeface="Times New Roman" panose="02020603050405020304" charset="0"/>
                <a:ea typeface="宋体" panose="02010600030101010101" pitchFamily="2" charset="-122"/>
              </a:rPr>
              <a:t>图</a:t>
            </a:r>
            <a:r>
              <a:rPr lang="en-US" altLang="zh-CN" sz="1800" kern="100" dirty="0">
                <a:effectLst/>
                <a:latin typeface="Times New Roman" panose="02020603050405020304" charset="0"/>
                <a:ea typeface="宋体" panose="02010600030101010101" pitchFamily="2" charset="-122"/>
              </a:rPr>
              <a:t>5.5 </a:t>
            </a:r>
            <a:r>
              <a:rPr lang="zh-CN" altLang="zh-CN" sz="1800" kern="100" dirty="0">
                <a:effectLst/>
                <a:latin typeface="Times New Roman" panose="02020603050405020304" charset="0"/>
                <a:ea typeface="宋体" panose="02010600030101010101" pitchFamily="2" charset="-122"/>
              </a:rPr>
              <a:t>背包问题</a:t>
            </a:r>
            <a:endParaRPr lang="zh-CN" altLang="zh-CN" sz="2400" kern="100" dirty="0">
              <a:effectLst/>
              <a:latin typeface="Times New Roman" panose="02020603050405020304" charset="0"/>
              <a:ea typeface="宋体"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lgn="ctr"/>
            <a:r>
              <a:rPr lang="en-US" altLang="zh-CN" dirty="0"/>
              <a:t>5.1 </a:t>
            </a:r>
            <a:r>
              <a:rPr lang="zh-CN" altLang="en-US" dirty="0"/>
              <a:t>贪心算法引言</a:t>
            </a:r>
            <a:endParaRPr lang="zh-CN" altLang="en-US" dirty="0"/>
          </a:p>
        </p:txBody>
      </p:sp>
      <p:sp>
        <p:nvSpPr>
          <p:cNvPr id="5" name="内容占位符 4"/>
          <p:cNvSpPr>
            <a:spLocks noGrp="1"/>
          </p:cNvSpPr>
          <p:nvPr>
            <p:ph idx="1"/>
          </p:nvPr>
        </p:nvSpPr>
        <p:spPr>
          <a:xfrm>
            <a:off x="1974371" y="1772816"/>
            <a:ext cx="8090836" cy="3586448"/>
          </a:xfrm>
        </p:spPr>
        <p:txBody>
          <a:bodyPr>
            <a:normAutofit/>
          </a:bodyPr>
          <a:lstStyle/>
          <a:p>
            <a:pPr indent="0" algn="l">
              <a:lnSpc>
                <a:spcPct val="125000"/>
              </a:lnSpc>
              <a:buNone/>
            </a:pPr>
            <a:r>
              <a:rPr lang="zh-CN" altLang="zh-CN" sz="2000" kern="100" dirty="0">
                <a:effectLst/>
                <a:latin typeface="Times New Roman" panose="02020603050405020304" charset="0"/>
                <a:ea typeface="宋体" panose="02010600030101010101" pitchFamily="2" charset="-122"/>
              </a:rPr>
              <a:t>我们经常会碰到这一类问题：该问题有</a:t>
            </a:r>
            <a:r>
              <a:rPr lang="en-US" altLang="zh-CN" sz="2000" kern="100" dirty="0">
                <a:effectLst/>
                <a:latin typeface="Times New Roman" panose="02020603050405020304" charset="0"/>
                <a:ea typeface="宋体" panose="02010600030101010101" pitchFamily="2" charset="-122"/>
              </a:rPr>
              <a:t>n</a:t>
            </a:r>
            <a:r>
              <a:rPr lang="zh-CN" altLang="zh-CN" sz="2000" kern="100" dirty="0">
                <a:effectLst/>
                <a:latin typeface="Times New Roman" panose="02020603050405020304" charset="0"/>
                <a:ea typeface="宋体" panose="02010600030101010101" pitchFamily="2" charset="-122"/>
              </a:rPr>
              <a:t>个输入，这</a:t>
            </a:r>
            <a:r>
              <a:rPr lang="en-US" altLang="zh-CN" sz="2000" kern="100" dirty="0">
                <a:effectLst/>
                <a:latin typeface="Times New Roman" panose="02020603050405020304" charset="0"/>
                <a:ea typeface="宋体" panose="02010600030101010101" pitchFamily="2" charset="-122"/>
              </a:rPr>
              <a:t>n</a:t>
            </a:r>
            <a:r>
              <a:rPr lang="zh-CN" altLang="zh-CN" sz="2000" kern="100" dirty="0">
                <a:effectLst/>
                <a:latin typeface="Times New Roman" panose="02020603050405020304" charset="0"/>
                <a:ea typeface="宋体" panose="02010600030101010101" pitchFamily="2" charset="-122"/>
              </a:rPr>
              <a:t>个输入中有一部分子集满足事先给定的约束条件，问题的解由满足条件的一个子集组成。我们把满足约束条件的解称为问题的可行解，满足约束条件的解可能不止一个，因此可行解不唯一。可以采用目标函数来衡量可行解的优劣，也就是说事先给出一定的标准来判</a:t>
            </a:r>
            <a:r>
              <a:rPr lang="zh-CN" altLang="zh-CN" sz="2000" kern="100" dirty="0">
                <a:solidFill>
                  <a:srgbClr val="000000"/>
                </a:solidFill>
                <a:effectLst/>
                <a:latin typeface="Times New Roman" panose="02020603050405020304" charset="0"/>
                <a:ea typeface="宋体" panose="02010600030101010101" pitchFamily="2" charset="-122"/>
              </a:rPr>
              <a:t>断解的优劣。使目标函数取极大</a:t>
            </a:r>
            <a:r>
              <a:rPr lang="en-US" altLang="zh-CN" sz="2000" kern="100" dirty="0">
                <a:solidFill>
                  <a:srgbClr val="000000"/>
                </a:solidFill>
                <a:effectLst/>
                <a:latin typeface="Times New Roman" panose="02020603050405020304" charset="0"/>
                <a:ea typeface="宋体" panose="02010600030101010101" pitchFamily="2" charset="-122"/>
              </a:rPr>
              <a:t>/</a:t>
            </a:r>
            <a:r>
              <a:rPr lang="zh-CN" altLang="zh-CN" sz="2000" kern="100" dirty="0">
                <a:solidFill>
                  <a:srgbClr val="000000"/>
                </a:solidFill>
                <a:effectLst/>
                <a:latin typeface="Times New Roman" panose="02020603050405020304" charset="0"/>
                <a:ea typeface="宋体" panose="02010600030101010101" pitchFamily="2" charset="-122"/>
              </a:rPr>
              <a:t>小值的可行解，称为最优解，该类问题称为最优化问题。解决这类问题，</a:t>
            </a:r>
            <a:r>
              <a:rPr lang="zh-CN" altLang="zh-CN" sz="2000" kern="100" dirty="0">
                <a:solidFill>
                  <a:srgbClr val="000000"/>
                </a:solidFill>
                <a:effectLst/>
                <a:highlight>
                  <a:srgbClr val="FFFFFF"/>
                </a:highlight>
                <a:latin typeface="Segoe UI" panose="020B0502040204020203" pitchFamily="34" charset="0"/>
                <a:ea typeface="宋体" panose="02010600030101010101" pitchFamily="2" charset="-122"/>
                <a:cs typeface="Segoe UI" panose="020B0502040204020203" pitchFamily="34" charset="0"/>
              </a:rPr>
              <a:t>根据描述约束条件和目标函数的数学模型的特性以及求解问题方法的不同，</a:t>
            </a:r>
            <a:r>
              <a:rPr lang="zh-CN" altLang="zh-CN" sz="2000" kern="100" dirty="0">
                <a:solidFill>
                  <a:srgbClr val="000000"/>
                </a:solidFill>
                <a:effectLst/>
                <a:latin typeface="Times New Roman" panose="02020603050405020304" charset="0"/>
                <a:ea typeface="宋体" panose="02010600030101010101" pitchFamily="2" charset="-122"/>
              </a:rPr>
              <a:t>可以</a:t>
            </a:r>
            <a:r>
              <a:rPr lang="zh-CN" altLang="zh-CN" sz="2000" kern="100" dirty="0">
                <a:effectLst/>
                <a:latin typeface="Times New Roman" panose="02020603050405020304" charset="0"/>
                <a:ea typeface="宋体" panose="02010600030101010101" pitchFamily="2" charset="-122"/>
              </a:rPr>
              <a:t>使用穷举法、分治法、动态规划算法、贪心算法。本章介绍贪心算法。</a:t>
            </a:r>
            <a:endParaRPr lang="zh-CN" altLang="zh-CN" sz="2000" kern="100" dirty="0">
              <a:effectLst/>
              <a:latin typeface="Times New Roman" panose="02020603050405020304" charset="0"/>
              <a:ea typeface="宋体" panose="02010600030101010101" pitchFamily="2"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739516" y="548680"/>
            <a:ext cx="8712968" cy="5246370"/>
          </a:xfrm>
          <a:prstGeom prst="rect">
            <a:avLst/>
          </a:prstGeom>
          <a:noFill/>
        </p:spPr>
        <p:txBody>
          <a:bodyPr wrap="square">
            <a:spAutoFit/>
          </a:bodyPr>
          <a:lstStyle/>
          <a:p>
            <a:pPr marL="457200" indent="-457200">
              <a:lnSpc>
                <a:spcPct val="125000"/>
              </a:lnSpc>
              <a:buAutoNum type="arabicParenBoth"/>
            </a:pPr>
            <a:r>
              <a:rPr lang="zh-CN" altLang="zh-CN" sz="2000" kern="100" dirty="0">
                <a:effectLst/>
                <a:latin typeface="Times New Roman" panose="02020603050405020304" charset="0"/>
                <a:ea typeface="宋体" panose="02010600030101010101" pitchFamily="2" charset="-122"/>
              </a:rPr>
              <a:t>每次选择价值最大的物品，尽可能快地增加背包的总价值。首先选择价值</a:t>
            </a:r>
            <a:r>
              <a:rPr lang="en-US" altLang="zh-CN" sz="2000" kern="100" dirty="0">
                <a:effectLst/>
                <a:latin typeface="Times New Roman" panose="02020603050405020304" charset="0"/>
                <a:ea typeface="宋体" panose="02010600030101010101" pitchFamily="2" charset="-122"/>
              </a:rPr>
              <a:t>90</a:t>
            </a:r>
            <a:r>
              <a:rPr lang="zh-CN" altLang="zh-CN" sz="2000" kern="100" dirty="0">
                <a:effectLst/>
                <a:latin typeface="Times New Roman" panose="02020603050405020304" charset="0"/>
                <a:ea typeface="宋体" panose="02010600030101010101" pitchFamily="2" charset="-122"/>
              </a:rPr>
              <a:t>的物品</a:t>
            </a:r>
            <a:r>
              <a:rPr lang="en-US" altLang="zh-CN" sz="2000" kern="100" dirty="0">
                <a:effectLst/>
                <a:latin typeface="Times New Roman" panose="02020603050405020304" charset="0"/>
                <a:ea typeface="宋体" panose="02010600030101010101" pitchFamily="2" charset="-122"/>
              </a:rPr>
              <a:t>3</a:t>
            </a:r>
            <a:r>
              <a:rPr lang="zh-CN" altLang="zh-CN" sz="2000" kern="100" dirty="0">
                <a:effectLst/>
                <a:latin typeface="Times New Roman" panose="02020603050405020304" charset="0"/>
                <a:ea typeface="宋体" panose="02010600030101010101" pitchFamily="2" charset="-122"/>
              </a:rPr>
              <a:t>，背包容量减少</a:t>
            </a:r>
            <a:r>
              <a:rPr lang="en-US" altLang="zh-CN" sz="2000" kern="100" dirty="0">
                <a:effectLst/>
                <a:latin typeface="Times New Roman" panose="02020603050405020304" charset="0"/>
                <a:ea typeface="宋体" panose="02010600030101010101" pitchFamily="2" charset="-122"/>
              </a:rPr>
              <a:t>15</a:t>
            </a:r>
            <a:r>
              <a:rPr lang="zh-CN" altLang="zh-CN" sz="2000" kern="100" dirty="0">
                <a:effectLst/>
                <a:latin typeface="Times New Roman" panose="02020603050405020304" charset="0"/>
                <a:ea typeface="宋体" panose="02010600030101010101" pitchFamily="2" charset="-122"/>
              </a:rPr>
              <a:t>；然后选择价值</a:t>
            </a:r>
            <a:r>
              <a:rPr lang="en-US" altLang="zh-CN" sz="2000" kern="100" dirty="0">
                <a:effectLst/>
                <a:latin typeface="Times New Roman" panose="02020603050405020304" charset="0"/>
                <a:ea typeface="宋体" panose="02010600030101010101" pitchFamily="2" charset="-122"/>
              </a:rPr>
              <a:t>50</a:t>
            </a:r>
            <a:r>
              <a:rPr lang="zh-CN" altLang="zh-CN" sz="2000" kern="100" dirty="0">
                <a:effectLst/>
                <a:latin typeface="Times New Roman" panose="02020603050405020304" charset="0"/>
                <a:ea typeface="宋体" panose="02010600030101010101" pitchFamily="2" charset="-122"/>
              </a:rPr>
              <a:t>的物品</a:t>
            </a:r>
            <a:r>
              <a:rPr lang="en-US" altLang="zh-CN" sz="2000" kern="100" dirty="0">
                <a:effectLst/>
                <a:latin typeface="Times New Roman" panose="02020603050405020304" charset="0"/>
                <a:ea typeface="宋体" panose="02010600030101010101" pitchFamily="2" charset="-122"/>
              </a:rPr>
              <a:t>2</a:t>
            </a:r>
            <a:r>
              <a:rPr lang="zh-CN" altLang="zh-CN" sz="2000" kern="100" dirty="0">
                <a:effectLst/>
                <a:latin typeface="Times New Roman" panose="02020603050405020304" charset="0"/>
                <a:ea typeface="宋体" panose="02010600030101010101" pitchFamily="2" charset="-122"/>
              </a:rPr>
              <a:t>，此时背包容量满，背包内所有物品价值为</a:t>
            </a:r>
            <a:r>
              <a:rPr lang="en-US" altLang="zh-CN" sz="2000" kern="100" dirty="0">
                <a:effectLst/>
                <a:latin typeface="Times New Roman" panose="02020603050405020304" charset="0"/>
                <a:ea typeface="宋体" panose="02010600030101010101" pitchFamily="2" charset="-122"/>
              </a:rPr>
              <a:t>90+50=140</a:t>
            </a:r>
            <a:r>
              <a:rPr lang="zh-CN" altLang="zh-CN" sz="2000" kern="100" dirty="0">
                <a:effectLst/>
                <a:latin typeface="Times New Roman" panose="02020603050405020304" charset="0"/>
                <a:ea typeface="宋体" panose="02010600030101010101" pitchFamily="2" charset="-122"/>
              </a:rPr>
              <a:t>。在这种选择方法中，虽然每一步的选择获得了背包价值的极大增长，但背包容量却消耗得太快，使得装入背包的物品个数减少，从而不能保证目标函数达到最大。</a:t>
            </a:r>
            <a:endParaRPr lang="en-US" altLang="zh-CN" sz="2000" kern="100" dirty="0">
              <a:effectLst/>
              <a:latin typeface="Times New Roman" panose="02020603050405020304" charset="0"/>
              <a:ea typeface="宋体" panose="02010600030101010101" pitchFamily="2" charset="-122"/>
            </a:endParaRPr>
          </a:p>
          <a:p>
            <a:pPr>
              <a:lnSpc>
                <a:spcPct val="125000"/>
              </a:lnSpc>
            </a:pPr>
            <a:endParaRPr lang="zh-CN" altLang="zh-CN" sz="2800" kern="100" dirty="0">
              <a:effectLst/>
              <a:latin typeface="Times New Roman" panose="02020603050405020304" charset="0"/>
              <a:ea typeface="宋体" panose="02010600030101010101" pitchFamily="2" charset="-122"/>
            </a:endParaRPr>
          </a:p>
          <a:p>
            <a:pPr indent="266700">
              <a:lnSpc>
                <a:spcPct val="125000"/>
              </a:lnSpc>
            </a:pPr>
            <a:r>
              <a:rPr lang="en-US" altLang="zh-CN" sz="2000" kern="100" dirty="0">
                <a:effectLst/>
                <a:latin typeface="Times New Roman" panose="02020603050405020304" charset="0"/>
                <a:ea typeface="宋体" panose="02010600030101010101" pitchFamily="2" charset="-122"/>
              </a:rPr>
              <a:t>(2) </a:t>
            </a:r>
            <a:r>
              <a:rPr lang="zh-CN" altLang="zh-CN" sz="2000" kern="100" dirty="0">
                <a:effectLst/>
                <a:latin typeface="Times New Roman" panose="02020603050405020304" charset="0"/>
                <a:ea typeface="宋体" panose="02010600030101010101" pitchFamily="2" charset="-122"/>
              </a:rPr>
              <a:t>每次选择重量最轻的物品，尽可能多地装入物品。首先选择最轻物品</a:t>
            </a:r>
            <a:r>
              <a:rPr lang="en-US" altLang="zh-CN" sz="2000" kern="100" dirty="0">
                <a:effectLst/>
                <a:latin typeface="Times New Roman" panose="02020603050405020304" charset="0"/>
                <a:ea typeface="宋体" panose="02010600030101010101" pitchFamily="2" charset="-122"/>
              </a:rPr>
              <a:t>1</a:t>
            </a:r>
            <a:r>
              <a:rPr lang="zh-CN" altLang="zh-CN" sz="2000" kern="100" dirty="0">
                <a:effectLst/>
                <a:latin typeface="Times New Roman" panose="02020603050405020304" charset="0"/>
                <a:ea typeface="宋体" panose="02010600030101010101" pitchFamily="2" charset="-122"/>
              </a:rPr>
              <a:t>，此时获得</a:t>
            </a:r>
            <a:r>
              <a:rPr lang="en-US" altLang="zh-CN" sz="2000" kern="100" dirty="0">
                <a:effectLst/>
                <a:latin typeface="Times New Roman" panose="02020603050405020304" charset="0"/>
                <a:ea typeface="宋体" panose="02010600030101010101" pitchFamily="2" charset="-122"/>
              </a:rPr>
              <a:t>40</a:t>
            </a:r>
            <a:r>
              <a:rPr lang="zh-CN" altLang="zh-CN" sz="2000" kern="100" dirty="0">
                <a:effectLst/>
                <a:latin typeface="Times New Roman" panose="02020603050405020304" charset="0"/>
                <a:ea typeface="宋体" panose="02010600030101010101" pitchFamily="2" charset="-122"/>
              </a:rPr>
              <a:t>的价值，背包容量减少</a:t>
            </a:r>
            <a:r>
              <a:rPr lang="en-US" altLang="zh-CN" sz="2000" kern="100" dirty="0">
                <a:effectLst/>
                <a:latin typeface="Times New Roman" panose="02020603050405020304" charset="0"/>
                <a:ea typeface="宋体" panose="02010600030101010101" pitchFamily="2" charset="-122"/>
              </a:rPr>
              <a:t>5</a:t>
            </a:r>
            <a:r>
              <a:rPr lang="zh-CN" altLang="zh-CN" sz="2000" kern="100" dirty="0">
                <a:effectLst/>
                <a:latin typeface="Times New Roman" panose="02020603050405020304" charset="0"/>
                <a:ea typeface="宋体" panose="02010600030101010101" pitchFamily="2" charset="-122"/>
              </a:rPr>
              <a:t>，背包容量还剩下</a:t>
            </a:r>
            <a:r>
              <a:rPr lang="en-US" altLang="zh-CN" sz="2000" kern="100" dirty="0">
                <a:effectLst/>
                <a:latin typeface="Times New Roman" panose="02020603050405020304" charset="0"/>
                <a:ea typeface="宋体" panose="02010600030101010101" pitchFamily="2" charset="-122"/>
              </a:rPr>
              <a:t>25-5=20</a:t>
            </a:r>
            <a:r>
              <a:rPr lang="zh-CN" altLang="zh-CN" sz="2000" kern="100" dirty="0">
                <a:effectLst/>
                <a:latin typeface="Times New Roman" panose="02020603050405020304" charset="0"/>
                <a:ea typeface="宋体" panose="02010600030101010101" pitchFamily="2" charset="-122"/>
              </a:rPr>
              <a:t>；然后选择次轻的物品</a:t>
            </a:r>
            <a:r>
              <a:rPr lang="en-US" altLang="zh-CN" sz="2000" kern="100" dirty="0">
                <a:effectLst/>
                <a:latin typeface="Times New Roman" panose="02020603050405020304" charset="0"/>
                <a:ea typeface="宋体" panose="02010600030101010101" pitchFamily="2" charset="-122"/>
              </a:rPr>
              <a:t>2</a:t>
            </a:r>
            <a:r>
              <a:rPr lang="zh-CN" altLang="zh-CN" sz="2000" kern="100" dirty="0">
                <a:effectLst/>
                <a:latin typeface="Times New Roman" panose="02020603050405020304" charset="0"/>
                <a:ea typeface="宋体" panose="02010600030101010101" pitchFamily="2" charset="-122"/>
              </a:rPr>
              <a:t>，此时又增加了</a:t>
            </a:r>
            <a:r>
              <a:rPr lang="en-US" altLang="zh-CN" sz="2000" kern="100" dirty="0">
                <a:effectLst/>
                <a:latin typeface="Times New Roman" panose="02020603050405020304" charset="0"/>
                <a:ea typeface="宋体" panose="02010600030101010101" pitchFamily="2" charset="-122"/>
              </a:rPr>
              <a:t>50</a:t>
            </a:r>
            <a:r>
              <a:rPr lang="zh-CN" altLang="zh-CN" sz="2000" kern="100" dirty="0">
                <a:effectLst/>
                <a:latin typeface="Times New Roman" panose="02020603050405020304" charset="0"/>
                <a:ea typeface="宋体" panose="02010600030101010101" pitchFamily="2" charset="-122"/>
              </a:rPr>
              <a:t>的价值，背包容量又减少</a:t>
            </a:r>
            <a:r>
              <a:rPr lang="en-US" altLang="zh-CN" sz="2000" kern="100" dirty="0">
                <a:effectLst/>
                <a:latin typeface="Times New Roman" panose="02020603050405020304" charset="0"/>
                <a:ea typeface="宋体" panose="02010600030101010101" pitchFamily="2" charset="-122"/>
              </a:rPr>
              <a:t>10</a:t>
            </a:r>
            <a:r>
              <a:rPr lang="zh-CN" altLang="zh-CN" sz="2000" kern="100" dirty="0">
                <a:effectLst/>
                <a:latin typeface="Times New Roman" panose="02020603050405020304" charset="0"/>
                <a:ea typeface="宋体" panose="02010600030101010101" pitchFamily="2" charset="-122"/>
              </a:rPr>
              <a:t>，背包容量变为</a:t>
            </a:r>
            <a:r>
              <a:rPr lang="en-US" altLang="zh-CN" sz="2000" kern="100" dirty="0">
                <a:effectLst/>
                <a:latin typeface="Times New Roman" panose="02020603050405020304" charset="0"/>
                <a:ea typeface="宋体" panose="02010600030101010101" pitchFamily="2" charset="-122"/>
              </a:rPr>
              <a:t>10</a:t>
            </a:r>
            <a:r>
              <a:rPr lang="zh-CN" altLang="zh-CN" sz="2000" kern="100" dirty="0">
                <a:effectLst/>
                <a:latin typeface="Times New Roman" panose="02020603050405020304" charset="0"/>
                <a:ea typeface="宋体" panose="02010600030101010101" pitchFamily="2" charset="-122"/>
              </a:rPr>
              <a:t>；最后选择物品</a:t>
            </a:r>
            <a:r>
              <a:rPr lang="en-US" altLang="zh-CN" sz="2000" kern="100" dirty="0">
                <a:effectLst/>
                <a:latin typeface="Times New Roman" panose="02020603050405020304" charset="0"/>
                <a:ea typeface="宋体" panose="02010600030101010101" pitchFamily="2" charset="-122"/>
              </a:rPr>
              <a:t>3</a:t>
            </a:r>
            <a:r>
              <a:rPr lang="zh-CN" altLang="zh-CN" sz="2000" kern="100" dirty="0">
                <a:effectLst/>
                <a:latin typeface="Times New Roman" panose="02020603050405020304" charset="0"/>
                <a:ea typeface="宋体" panose="02010600030101010101" pitchFamily="2" charset="-122"/>
              </a:rPr>
              <a:t>，但是因为背包容量不够，只能选择</a:t>
            </a:r>
            <a:r>
              <a:rPr lang="en-US" altLang="zh-CN" sz="2000" kern="100" dirty="0">
                <a:effectLst/>
                <a:latin typeface="Times New Roman" panose="02020603050405020304" charset="0"/>
                <a:ea typeface="宋体" panose="02010600030101010101" pitchFamily="2" charset="-122"/>
              </a:rPr>
              <a:t>2/3</a:t>
            </a:r>
            <a:r>
              <a:rPr lang="zh-CN" altLang="zh-CN" sz="2000" kern="100" dirty="0">
                <a:effectLst/>
                <a:latin typeface="Times New Roman" panose="02020603050405020304" charset="0"/>
                <a:ea typeface="宋体" panose="02010600030101010101" pitchFamily="2" charset="-122"/>
              </a:rPr>
              <a:t>个物品</a:t>
            </a:r>
            <a:r>
              <a:rPr lang="en-US" altLang="zh-CN" sz="2000" kern="100" dirty="0">
                <a:effectLst/>
                <a:latin typeface="Times New Roman" panose="02020603050405020304" charset="0"/>
                <a:ea typeface="宋体" panose="02010600030101010101" pitchFamily="2" charset="-122"/>
              </a:rPr>
              <a:t>3</a:t>
            </a:r>
            <a:r>
              <a:rPr lang="zh-CN" altLang="zh-CN" sz="2000" kern="100" dirty="0">
                <a:effectLst/>
                <a:latin typeface="Times New Roman" panose="02020603050405020304" charset="0"/>
                <a:ea typeface="宋体" panose="02010600030101010101" pitchFamily="2" charset="-122"/>
              </a:rPr>
              <a:t>，此时背包容量满，背包内所有物品价值为</a:t>
            </a:r>
            <a:r>
              <a:rPr lang="en-US" altLang="zh-CN" sz="2000" kern="100" dirty="0">
                <a:effectLst/>
                <a:latin typeface="Times New Roman" panose="02020603050405020304" charset="0"/>
                <a:ea typeface="宋体" panose="02010600030101010101" pitchFamily="2" charset="-122"/>
              </a:rPr>
              <a:t>=40+50+90*2/3=150</a:t>
            </a:r>
            <a:r>
              <a:rPr lang="zh-CN" altLang="zh-CN" sz="2000" kern="100" dirty="0">
                <a:effectLst/>
                <a:latin typeface="Times New Roman" panose="02020603050405020304" charset="0"/>
                <a:ea typeface="宋体" panose="02010600030101010101" pitchFamily="2" charset="-122"/>
              </a:rPr>
              <a:t>。在这种选择方法中，虽然每一步的选择使背包的容量消耗得慢了，但背包的价值却不能保证迅速增长，从而不能保证目标函数达到最大。</a:t>
            </a:r>
            <a:endParaRPr lang="zh-CN" altLang="zh-CN" sz="2800" kern="100" dirty="0">
              <a:effectLst/>
              <a:latin typeface="Times New Roman" panose="02020603050405020304" charset="0"/>
              <a:ea typeface="宋体" panose="02010600030101010101" pitchFamily="2"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919536" y="1322975"/>
            <a:ext cx="8424936" cy="2784475"/>
          </a:xfrm>
          <a:prstGeom prst="rect">
            <a:avLst/>
          </a:prstGeom>
          <a:noFill/>
        </p:spPr>
        <p:txBody>
          <a:bodyPr wrap="square">
            <a:spAutoFit/>
          </a:bodyPr>
          <a:lstStyle/>
          <a:p>
            <a:pPr indent="266700" algn="just">
              <a:lnSpc>
                <a:spcPct val="125000"/>
              </a:lnSpc>
            </a:pPr>
            <a:r>
              <a:rPr lang="en-US" altLang="zh-CN" sz="2000" kern="100" dirty="0">
                <a:effectLst/>
                <a:latin typeface="Times New Roman" panose="02020603050405020304" charset="0"/>
                <a:ea typeface="宋体" panose="02010600030101010101" pitchFamily="2" charset="-122"/>
              </a:rPr>
              <a:t>(3) </a:t>
            </a:r>
            <a:r>
              <a:rPr lang="zh-CN" altLang="zh-CN" sz="2000" kern="100" dirty="0">
                <a:effectLst/>
                <a:latin typeface="Times New Roman" panose="02020603050405020304" charset="0"/>
                <a:ea typeface="宋体" panose="02010600030101010101" pitchFamily="2" charset="-122"/>
              </a:rPr>
              <a:t>每次选择单位重量价值最大的物品，在背包价值增长和背包容量消耗两者之间寻找平衡。按照单位重量价值，先挑选物品</a:t>
            </a:r>
            <a:r>
              <a:rPr lang="en-US" altLang="zh-CN" sz="2000" kern="100" dirty="0">
                <a:effectLst/>
                <a:latin typeface="Times New Roman" panose="02020603050405020304" charset="0"/>
                <a:ea typeface="宋体" panose="02010600030101010101" pitchFamily="2" charset="-122"/>
              </a:rPr>
              <a:t>1</a:t>
            </a:r>
            <a:r>
              <a:rPr lang="zh-CN" altLang="zh-CN" sz="2000" kern="100" dirty="0">
                <a:effectLst/>
                <a:latin typeface="Times New Roman" panose="02020603050405020304" charset="0"/>
                <a:ea typeface="宋体" panose="02010600030101010101" pitchFamily="2" charset="-122"/>
              </a:rPr>
              <a:t>，其单位重量价值为</a:t>
            </a:r>
            <a:r>
              <a:rPr lang="en-US" altLang="zh-CN" sz="2000" kern="100" dirty="0">
                <a:effectLst/>
                <a:latin typeface="Times New Roman" panose="02020603050405020304" charset="0"/>
                <a:ea typeface="宋体" panose="02010600030101010101" pitchFamily="2" charset="-122"/>
              </a:rPr>
              <a:t>8</a:t>
            </a:r>
            <a:r>
              <a:rPr lang="zh-CN" altLang="zh-CN" sz="2000" kern="100" dirty="0">
                <a:effectLst/>
                <a:latin typeface="Times New Roman" panose="02020603050405020304" charset="0"/>
                <a:ea typeface="宋体" panose="02010600030101010101" pitchFamily="2" charset="-122"/>
              </a:rPr>
              <a:t>，选择它之后，获得</a:t>
            </a:r>
            <a:r>
              <a:rPr lang="en-US" altLang="zh-CN" sz="2000" kern="100" dirty="0">
                <a:effectLst/>
                <a:latin typeface="Times New Roman" panose="02020603050405020304" charset="0"/>
                <a:ea typeface="宋体" panose="02010600030101010101" pitchFamily="2" charset="-122"/>
              </a:rPr>
              <a:t>40</a:t>
            </a:r>
            <a:r>
              <a:rPr lang="zh-CN" altLang="zh-CN" sz="2000" kern="100" dirty="0">
                <a:effectLst/>
                <a:latin typeface="Times New Roman" panose="02020603050405020304" charset="0"/>
                <a:ea typeface="宋体" panose="02010600030101010101" pitchFamily="2" charset="-122"/>
              </a:rPr>
              <a:t>的价值，此时背包容量还剩下</a:t>
            </a:r>
            <a:r>
              <a:rPr lang="en-US" altLang="zh-CN" sz="2000" kern="100" dirty="0">
                <a:effectLst/>
                <a:latin typeface="Times New Roman" panose="02020603050405020304" charset="0"/>
                <a:ea typeface="宋体" panose="02010600030101010101" pitchFamily="2" charset="-122"/>
              </a:rPr>
              <a:t>25-5=20</a:t>
            </a:r>
            <a:r>
              <a:rPr lang="zh-CN" altLang="zh-CN" sz="2000" kern="100" dirty="0">
                <a:effectLst/>
                <a:latin typeface="Times New Roman" panose="02020603050405020304" charset="0"/>
                <a:ea typeface="宋体" panose="02010600030101010101" pitchFamily="2" charset="-122"/>
              </a:rPr>
              <a:t>；再挑选物品</a:t>
            </a:r>
            <a:r>
              <a:rPr lang="en-US" altLang="zh-CN" sz="2000" kern="100" dirty="0">
                <a:effectLst/>
                <a:latin typeface="Times New Roman" panose="02020603050405020304" charset="0"/>
                <a:ea typeface="宋体" panose="02010600030101010101" pitchFamily="2" charset="-122"/>
              </a:rPr>
              <a:t>3</a:t>
            </a:r>
            <a:r>
              <a:rPr lang="zh-CN" altLang="zh-CN" sz="2000" kern="100" dirty="0">
                <a:effectLst/>
                <a:latin typeface="Times New Roman" panose="02020603050405020304" charset="0"/>
                <a:ea typeface="宋体" panose="02010600030101010101" pitchFamily="2" charset="-122"/>
              </a:rPr>
              <a:t>，其单位重量价值为</a:t>
            </a:r>
            <a:r>
              <a:rPr lang="en-US" altLang="zh-CN" sz="2000" kern="100" dirty="0">
                <a:effectLst/>
                <a:latin typeface="Times New Roman" panose="02020603050405020304" charset="0"/>
                <a:ea typeface="宋体" panose="02010600030101010101" pitchFamily="2" charset="-122"/>
              </a:rPr>
              <a:t>6</a:t>
            </a:r>
            <a:r>
              <a:rPr lang="zh-CN" altLang="zh-CN" sz="2000" kern="100" dirty="0">
                <a:effectLst/>
                <a:latin typeface="Times New Roman" panose="02020603050405020304" charset="0"/>
                <a:ea typeface="宋体" panose="02010600030101010101" pitchFamily="2" charset="-122"/>
              </a:rPr>
              <a:t>，选择它之后，又获得</a:t>
            </a:r>
            <a:r>
              <a:rPr lang="en-US" altLang="zh-CN" sz="2000" kern="100" dirty="0">
                <a:effectLst/>
                <a:latin typeface="Times New Roman" panose="02020603050405020304" charset="0"/>
                <a:ea typeface="宋体" panose="02010600030101010101" pitchFamily="2" charset="-122"/>
              </a:rPr>
              <a:t>90</a:t>
            </a:r>
            <a:r>
              <a:rPr lang="zh-CN" altLang="zh-CN" sz="2000" kern="100" dirty="0">
                <a:effectLst/>
                <a:latin typeface="Times New Roman" panose="02020603050405020304" charset="0"/>
                <a:ea typeface="宋体" panose="02010600030101010101" pitchFamily="2" charset="-122"/>
              </a:rPr>
              <a:t>的价值，此时背包里的总价值为</a:t>
            </a:r>
            <a:r>
              <a:rPr lang="en-US" altLang="zh-CN" sz="2000" kern="100" dirty="0">
                <a:effectLst/>
                <a:latin typeface="Times New Roman" panose="02020603050405020304" charset="0"/>
                <a:ea typeface="宋体" panose="02010600030101010101" pitchFamily="2" charset="-122"/>
              </a:rPr>
              <a:t>40+90=130</a:t>
            </a:r>
            <a:r>
              <a:rPr lang="zh-CN" altLang="zh-CN" sz="2000" kern="100" dirty="0">
                <a:effectLst/>
                <a:latin typeface="Times New Roman" panose="02020603050405020304" charset="0"/>
                <a:ea typeface="宋体" panose="02010600030101010101" pitchFamily="2" charset="-122"/>
              </a:rPr>
              <a:t>，背包容量还剩下</a:t>
            </a:r>
            <a:r>
              <a:rPr lang="en-US" altLang="zh-CN" sz="2000" kern="100" dirty="0">
                <a:effectLst/>
                <a:latin typeface="Times New Roman" panose="02020603050405020304" charset="0"/>
                <a:ea typeface="宋体" panose="02010600030101010101" pitchFamily="2" charset="-122"/>
              </a:rPr>
              <a:t>20-15=5</a:t>
            </a:r>
            <a:r>
              <a:rPr lang="zh-CN" altLang="zh-CN" sz="2000" kern="100" dirty="0">
                <a:effectLst/>
                <a:latin typeface="Times New Roman" panose="02020603050405020304" charset="0"/>
                <a:ea typeface="宋体" panose="02010600030101010101" pitchFamily="2" charset="-122"/>
              </a:rPr>
              <a:t>；最后挑选物品</a:t>
            </a:r>
            <a:r>
              <a:rPr lang="en-US" altLang="zh-CN" sz="2000" kern="100" dirty="0">
                <a:effectLst/>
                <a:latin typeface="Times New Roman" panose="02020603050405020304" charset="0"/>
                <a:ea typeface="宋体" panose="02010600030101010101" pitchFamily="2" charset="-122"/>
              </a:rPr>
              <a:t>2</a:t>
            </a:r>
            <a:r>
              <a:rPr lang="zh-CN" altLang="zh-CN" sz="2000" kern="100" dirty="0">
                <a:effectLst/>
                <a:latin typeface="Times New Roman" panose="02020603050405020304" charset="0"/>
                <a:ea typeface="宋体" panose="02010600030101010101" pitchFamily="2" charset="-122"/>
              </a:rPr>
              <a:t>，其单位重量价值为</a:t>
            </a:r>
            <a:r>
              <a:rPr lang="en-US" altLang="zh-CN" sz="2000" kern="100" dirty="0">
                <a:effectLst/>
                <a:latin typeface="Times New Roman" panose="02020603050405020304" charset="0"/>
                <a:ea typeface="宋体" panose="02010600030101010101" pitchFamily="2" charset="-122"/>
              </a:rPr>
              <a:t>5</a:t>
            </a:r>
            <a:r>
              <a:rPr lang="zh-CN" altLang="zh-CN" sz="2000" kern="100" dirty="0">
                <a:effectLst/>
                <a:latin typeface="Times New Roman" panose="02020603050405020304" charset="0"/>
                <a:ea typeface="宋体" panose="02010600030101010101" pitchFamily="2" charset="-122"/>
              </a:rPr>
              <a:t>，但是因为背包容量不够，只能选择</a:t>
            </a:r>
            <a:r>
              <a:rPr lang="en-US" altLang="zh-CN" sz="2000" kern="100" dirty="0">
                <a:effectLst/>
                <a:latin typeface="Times New Roman" panose="02020603050405020304" charset="0"/>
                <a:ea typeface="宋体" panose="02010600030101010101" pitchFamily="2" charset="-122"/>
              </a:rPr>
              <a:t>1/2</a:t>
            </a:r>
            <a:r>
              <a:rPr lang="zh-CN" altLang="zh-CN" sz="2000" kern="100" dirty="0">
                <a:effectLst/>
                <a:latin typeface="Times New Roman" panose="02020603050405020304" charset="0"/>
                <a:ea typeface="宋体" panose="02010600030101010101" pitchFamily="2" charset="-122"/>
              </a:rPr>
              <a:t>个物品</a:t>
            </a:r>
            <a:r>
              <a:rPr lang="en-US" altLang="zh-CN" sz="2000" kern="100" dirty="0">
                <a:effectLst/>
                <a:latin typeface="Times New Roman" panose="02020603050405020304" charset="0"/>
                <a:ea typeface="宋体" panose="02010600030101010101" pitchFamily="2" charset="-122"/>
              </a:rPr>
              <a:t>2</a:t>
            </a:r>
            <a:r>
              <a:rPr lang="zh-CN" altLang="zh-CN" sz="2000" kern="100" dirty="0">
                <a:effectLst/>
                <a:latin typeface="Times New Roman" panose="02020603050405020304" charset="0"/>
                <a:ea typeface="宋体" panose="02010600030101010101" pitchFamily="2" charset="-122"/>
              </a:rPr>
              <a:t>，选择它之后，背包容量满，背包里的总价值为</a:t>
            </a:r>
            <a:r>
              <a:rPr lang="en-US" altLang="zh-CN" sz="2000" kern="100" dirty="0">
                <a:effectLst/>
                <a:latin typeface="Times New Roman" panose="02020603050405020304" charset="0"/>
                <a:ea typeface="宋体" panose="02010600030101010101" pitchFamily="2" charset="-122"/>
              </a:rPr>
              <a:t>40+90+50*1/2=155</a:t>
            </a:r>
            <a:r>
              <a:rPr lang="zh-CN" altLang="zh-CN" sz="2000" kern="100" dirty="0">
                <a:effectLst/>
                <a:latin typeface="Times New Roman" panose="02020603050405020304" charset="0"/>
                <a:ea typeface="宋体" panose="02010600030101010101" pitchFamily="2" charset="-122"/>
              </a:rPr>
              <a:t>。</a:t>
            </a:r>
            <a:endParaRPr lang="zh-CN" altLang="zh-CN" sz="2800" kern="100" dirty="0">
              <a:effectLst/>
              <a:latin typeface="Times New Roman" panose="02020603050405020304" charset="0"/>
              <a:ea typeface="宋体" panose="02010600030101010101" pitchFamily="2"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991544" y="630478"/>
            <a:ext cx="8208912" cy="5246370"/>
          </a:xfrm>
          <a:prstGeom prst="rect">
            <a:avLst/>
          </a:prstGeom>
          <a:noFill/>
        </p:spPr>
        <p:txBody>
          <a:bodyPr wrap="square">
            <a:spAutoFit/>
          </a:bodyPr>
          <a:lstStyle/>
          <a:p>
            <a:pPr indent="266700" algn="just">
              <a:lnSpc>
                <a:spcPct val="125000"/>
              </a:lnSpc>
            </a:pPr>
            <a:r>
              <a:rPr lang="en-US" altLang="zh-CN" sz="2000" b="1" kern="100" dirty="0">
                <a:effectLst/>
                <a:latin typeface="Times New Roman" panose="02020603050405020304" charset="0"/>
                <a:ea typeface="宋体" panose="02010600030101010101" pitchFamily="2" charset="-122"/>
              </a:rPr>
              <a:t>2</a:t>
            </a:r>
            <a:r>
              <a:rPr lang="zh-CN" altLang="zh-CN" sz="2000" b="1" kern="100" dirty="0">
                <a:effectLst/>
                <a:latin typeface="Times New Roman" panose="02020603050405020304" charset="0"/>
                <a:ea typeface="宋体" panose="02010600030101010101" pitchFamily="2" charset="-122"/>
              </a:rPr>
              <a:t>、最优子结构</a:t>
            </a:r>
            <a:endParaRPr lang="zh-CN" altLang="zh-CN" sz="2800" b="1" kern="100" dirty="0">
              <a:effectLst/>
              <a:latin typeface="Times New Roman" panose="02020603050405020304" charset="0"/>
              <a:ea typeface="宋体" panose="02010600030101010101" pitchFamily="2" charset="-122"/>
            </a:endParaRPr>
          </a:p>
          <a:p>
            <a:pPr indent="266700" algn="just">
              <a:lnSpc>
                <a:spcPct val="125000"/>
              </a:lnSpc>
            </a:pPr>
            <a:r>
              <a:rPr lang="zh-CN" altLang="zh-CN" sz="2000" kern="100" dirty="0">
                <a:effectLst/>
                <a:latin typeface="Times New Roman" panose="02020603050405020304" charset="0"/>
                <a:ea typeface="宋体" panose="02010600030101010101" pitchFamily="2" charset="-122"/>
              </a:rPr>
              <a:t>应用第三种贪心策略，每次从物品集合中选择单位重量价值最大的物品，可以求得最优解。如果其重量小于背包重量，就可以把它装入，并将背包容量减去该物品的重量；然后出现一个最优子问题——同样是背包问题，只不过背包容量减少，物品集合减少。因此背包问题具有最优子结构性质。</a:t>
            </a:r>
            <a:endParaRPr lang="en-US" altLang="zh-CN" sz="2000" kern="100" dirty="0">
              <a:effectLst/>
              <a:latin typeface="Times New Roman" panose="02020603050405020304" charset="0"/>
              <a:ea typeface="宋体" panose="02010600030101010101" pitchFamily="2" charset="-122"/>
            </a:endParaRPr>
          </a:p>
          <a:p>
            <a:pPr indent="266700" algn="just">
              <a:lnSpc>
                <a:spcPct val="125000"/>
              </a:lnSpc>
            </a:pPr>
            <a:endParaRPr lang="zh-CN" altLang="zh-CN" sz="2800" kern="100" dirty="0">
              <a:effectLst/>
              <a:latin typeface="Times New Roman" panose="02020603050405020304" charset="0"/>
              <a:ea typeface="宋体" panose="02010600030101010101" pitchFamily="2" charset="-122"/>
            </a:endParaRPr>
          </a:p>
          <a:p>
            <a:pPr indent="266700" algn="l">
              <a:lnSpc>
                <a:spcPct val="125000"/>
              </a:lnSpc>
            </a:pPr>
            <a:r>
              <a:rPr lang="en-US" altLang="zh-CN" sz="2000" b="1" kern="100" dirty="0">
                <a:effectLst/>
                <a:latin typeface="Times New Roman" panose="02020603050405020304" charset="0"/>
                <a:ea typeface="宋体" panose="02010600030101010101" pitchFamily="2" charset="-122"/>
              </a:rPr>
              <a:t>3</a:t>
            </a:r>
            <a:r>
              <a:rPr lang="zh-CN" altLang="zh-CN" sz="2000" b="1" kern="100" dirty="0">
                <a:effectLst/>
                <a:latin typeface="Times New Roman" panose="02020603050405020304" charset="0"/>
                <a:ea typeface="宋体" panose="02010600030101010101" pitchFamily="2" charset="-122"/>
              </a:rPr>
              <a:t>、用贪心算法解背包问题的基本步骤</a:t>
            </a:r>
            <a:endParaRPr lang="zh-CN" altLang="zh-CN" sz="2800" b="1" kern="100" dirty="0">
              <a:effectLst/>
              <a:latin typeface="Times New Roman" panose="02020603050405020304" charset="0"/>
              <a:ea typeface="宋体" panose="02010600030101010101" pitchFamily="2" charset="-122"/>
            </a:endParaRPr>
          </a:p>
          <a:p>
            <a:pPr indent="266700" algn="l">
              <a:lnSpc>
                <a:spcPct val="125000"/>
              </a:lnSpc>
            </a:pPr>
            <a:r>
              <a:rPr lang="zh-CN" altLang="zh-CN" sz="2000" kern="100" dirty="0">
                <a:effectLst/>
                <a:latin typeface="Times New Roman" panose="02020603050405020304" charset="0"/>
                <a:ea typeface="宋体" panose="02010600030101010101" pitchFamily="2" charset="-122"/>
              </a:rPr>
              <a:t>首先计算每种物品单位重量的价值</a:t>
            </a:r>
            <a:r>
              <a:rPr lang="en-US" altLang="zh-CN" sz="2000" kern="100" dirty="0">
                <a:effectLst/>
                <a:latin typeface="Times New Roman" panose="02020603050405020304" charset="0"/>
                <a:ea typeface="宋体" panose="02010600030101010101" pitchFamily="2" charset="-122"/>
              </a:rPr>
              <a:t>V</a:t>
            </a:r>
            <a:r>
              <a:rPr lang="en-US" altLang="zh-CN" sz="2000" kern="100" baseline="-25000" dirty="0">
                <a:effectLst/>
                <a:latin typeface="Times New Roman" panose="02020603050405020304" charset="0"/>
                <a:ea typeface="宋体" panose="02010600030101010101" pitchFamily="2" charset="-122"/>
              </a:rPr>
              <a:t>i</a:t>
            </a:r>
            <a:r>
              <a:rPr lang="en-US" altLang="zh-CN" sz="2000" kern="100" dirty="0">
                <a:effectLst/>
                <a:latin typeface="Times New Roman" panose="02020603050405020304" charset="0"/>
                <a:ea typeface="宋体" panose="02010600030101010101" pitchFamily="2" charset="-122"/>
              </a:rPr>
              <a:t>/W</a:t>
            </a:r>
            <a:r>
              <a:rPr lang="en-US" altLang="zh-CN" sz="2000" kern="100" baseline="-25000" dirty="0">
                <a:effectLst/>
                <a:latin typeface="Times New Roman" panose="02020603050405020304" charset="0"/>
                <a:ea typeface="宋体" panose="02010600030101010101" pitchFamily="2" charset="-122"/>
              </a:rPr>
              <a:t>i</a:t>
            </a:r>
            <a:r>
              <a:rPr lang="zh-CN" altLang="zh-CN" sz="2000" kern="100" dirty="0">
                <a:effectLst/>
                <a:latin typeface="Times New Roman" panose="02020603050405020304" charset="0"/>
                <a:ea typeface="宋体" panose="02010600030101010101" pitchFamily="2" charset="-122"/>
              </a:rPr>
              <a:t>，然后，依贪心选择策略，将尽可能多的单位重量价值最高的物品装入背包。若将这种物品全部装入背包后，背包内的物品总重量未超过背包总容量</a:t>
            </a:r>
            <a:r>
              <a:rPr lang="en-US" altLang="zh-CN" sz="2000" kern="100" dirty="0">
                <a:effectLst/>
                <a:latin typeface="Times New Roman" panose="02020603050405020304" charset="0"/>
                <a:ea typeface="宋体" panose="02010600030101010101" pitchFamily="2" charset="-122"/>
              </a:rPr>
              <a:t>C</a:t>
            </a:r>
            <a:r>
              <a:rPr lang="zh-CN" altLang="zh-CN" sz="2000" kern="100" dirty="0">
                <a:effectLst/>
                <a:latin typeface="Times New Roman" panose="02020603050405020304" charset="0"/>
                <a:ea typeface="宋体" panose="02010600030101010101" pitchFamily="2" charset="-122"/>
              </a:rPr>
              <a:t>，则选择单位重量价值次高的物品并尽可能多地装入背包。依此策略一直地进行下去，直到背包装满为止。</a:t>
            </a:r>
            <a:endParaRPr lang="zh-CN" altLang="zh-CN" sz="2800" kern="100" dirty="0">
              <a:effectLst/>
              <a:latin typeface="Times New Roman" panose="02020603050405020304" charset="0"/>
              <a:ea typeface="宋体" panose="02010600030101010101" pitchFamily="2"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883532" y="111104"/>
            <a:ext cx="8424936" cy="6670040"/>
          </a:xfrm>
          <a:prstGeom prst="rect">
            <a:avLst/>
          </a:prstGeom>
          <a:noFill/>
        </p:spPr>
        <p:txBody>
          <a:bodyPr wrap="square">
            <a:spAutoFit/>
          </a:bodyPr>
          <a:lstStyle/>
          <a:p>
            <a:pPr indent="266700" algn="l">
              <a:lnSpc>
                <a:spcPct val="125000"/>
              </a:lnSpc>
            </a:pPr>
            <a:r>
              <a:rPr lang="zh-CN" altLang="zh-CN" sz="1800" kern="100" dirty="0">
                <a:effectLst/>
                <a:latin typeface="Times New Roman" panose="02020603050405020304" charset="0"/>
                <a:ea typeface="宋体" panose="02010600030101010101" pitchFamily="2" charset="-122"/>
              </a:rPr>
              <a:t>具体算法可描述如下：</a:t>
            </a:r>
            <a:r>
              <a:rPr lang="en-US" altLang="zh-CN" sz="1800" kern="100" dirty="0">
                <a:effectLst/>
                <a:latin typeface="Times New Roman" panose="02020603050405020304" charset="0"/>
                <a:ea typeface="宋体" panose="02010600030101010101" pitchFamily="2" charset="-122"/>
              </a:rPr>
              <a:t>  </a:t>
            </a:r>
            <a:endParaRPr lang="zh-CN" altLang="zh-CN" sz="2400" kern="100" dirty="0">
              <a:effectLst/>
              <a:latin typeface="Times New Roman" panose="02020603050405020304" charset="0"/>
              <a:ea typeface="宋体" panose="02010600030101010101" pitchFamily="2" charset="-122"/>
            </a:endParaRPr>
          </a:p>
          <a:p>
            <a:pPr indent="266700" algn="l">
              <a:lnSpc>
                <a:spcPct val="125000"/>
              </a:lnSpc>
            </a:pPr>
            <a:r>
              <a:rPr lang="en-US" altLang="zh-CN" sz="1800" kern="100" dirty="0">
                <a:effectLst/>
                <a:latin typeface="Times New Roman" panose="02020603050405020304" charset="0"/>
                <a:ea typeface="宋体" panose="02010600030101010101" pitchFamily="2" charset="-122"/>
              </a:rPr>
              <a:t>template&lt;class Type&gt;</a:t>
            </a:r>
            <a:endParaRPr lang="zh-CN" altLang="zh-CN" sz="2400" kern="100" dirty="0">
              <a:effectLst/>
              <a:latin typeface="Times New Roman" panose="02020603050405020304" charset="0"/>
              <a:ea typeface="宋体" panose="02010600030101010101" pitchFamily="2" charset="-122"/>
            </a:endParaRPr>
          </a:p>
          <a:p>
            <a:pPr indent="266700" algn="l">
              <a:lnSpc>
                <a:spcPct val="125000"/>
              </a:lnSpc>
            </a:pPr>
            <a:r>
              <a:rPr lang="en-US" altLang="zh-CN" sz="1800" kern="100" dirty="0">
                <a:effectLst/>
                <a:latin typeface="Times New Roman" panose="02020603050405020304" charset="0"/>
                <a:ea typeface="宋体" panose="02010600030101010101" pitchFamily="2" charset="-122"/>
              </a:rPr>
              <a:t>void Knapsack(int </a:t>
            </a:r>
            <a:r>
              <a:rPr lang="en-US" altLang="zh-CN" sz="1800" kern="100" dirty="0" err="1">
                <a:effectLst/>
                <a:latin typeface="Times New Roman" panose="02020603050405020304" charset="0"/>
                <a:ea typeface="宋体" panose="02010600030101010101" pitchFamily="2" charset="-122"/>
              </a:rPr>
              <a:t>n,float</a:t>
            </a:r>
            <a:r>
              <a:rPr lang="en-US" altLang="zh-CN" sz="1800" kern="100" dirty="0">
                <a:effectLst/>
                <a:latin typeface="Times New Roman" panose="02020603050405020304" charset="0"/>
                <a:ea typeface="宋体" panose="02010600030101010101" pitchFamily="2" charset="-122"/>
              </a:rPr>
              <a:t> </a:t>
            </a:r>
            <a:r>
              <a:rPr lang="en-US" altLang="zh-CN" sz="1800" kern="100" dirty="0" err="1">
                <a:effectLst/>
                <a:latin typeface="Times New Roman" panose="02020603050405020304" charset="0"/>
                <a:ea typeface="宋体" panose="02010600030101010101" pitchFamily="2" charset="-122"/>
              </a:rPr>
              <a:t>M,float</a:t>
            </a:r>
            <a:r>
              <a:rPr lang="en-US" altLang="zh-CN" sz="1800" kern="100" dirty="0">
                <a:effectLst/>
                <a:latin typeface="Times New Roman" panose="02020603050405020304" charset="0"/>
                <a:ea typeface="宋体" panose="02010600030101010101" pitchFamily="2" charset="-122"/>
              </a:rPr>
              <a:t> v[],float w[],float x[])</a:t>
            </a:r>
            <a:endParaRPr lang="zh-CN" altLang="zh-CN" sz="2400" kern="100" dirty="0">
              <a:effectLst/>
              <a:latin typeface="Times New Roman" panose="02020603050405020304" charset="0"/>
              <a:ea typeface="宋体" panose="02010600030101010101" pitchFamily="2" charset="-122"/>
            </a:endParaRPr>
          </a:p>
          <a:p>
            <a:pPr indent="266700" algn="l">
              <a:lnSpc>
                <a:spcPct val="125000"/>
              </a:lnSpc>
            </a:pPr>
            <a:r>
              <a:rPr lang="en-US" altLang="zh-CN" sz="1800" kern="100" dirty="0">
                <a:effectLst/>
                <a:latin typeface="Times New Roman" panose="02020603050405020304" charset="0"/>
                <a:ea typeface="宋体" panose="02010600030101010101" pitchFamily="2" charset="-122"/>
              </a:rPr>
              <a:t>{  Sort(</a:t>
            </a:r>
            <a:r>
              <a:rPr lang="en-US" altLang="zh-CN" sz="1800" kern="100" dirty="0" err="1">
                <a:effectLst/>
                <a:latin typeface="Times New Roman" panose="02020603050405020304" charset="0"/>
                <a:ea typeface="宋体" panose="02010600030101010101" pitchFamily="2" charset="-122"/>
              </a:rPr>
              <a:t>n,v,w</a:t>
            </a:r>
            <a:r>
              <a:rPr lang="en-US" altLang="zh-CN" sz="1800" kern="100" dirty="0">
                <a:effectLst/>
                <a:latin typeface="Times New Roman" panose="02020603050405020304" charset="0"/>
                <a:ea typeface="宋体" panose="02010600030101010101" pitchFamily="2" charset="-122"/>
              </a:rPr>
              <a:t>);   //</a:t>
            </a:r>
            <a:r>
              <a:rPr lang="zh-CN" altLang="zh-CN" sz="1800" kern="100" dirty="0">
                <a:effectLst/>
                <a:latin typeface="Times New Roman" panose="02020603050405020304" charset="0"/>
                <a:ea typeface="宋体" panose="02010600030101010101" pitchFamily="2" charset="-122"/>
              </a:rPr>
              <a:t>将物品按单位重量价值排序</a:t>
            </a:r>
            <a:endParaRPr lang="zh-CN" altLang="zh-CN" sz="2400" kern="100" dirty="0">
              <a:effectLst/>
              <a:latin typeface="Times New Roman" panose="02020603050405020304" charset="0"/>
              <a:ea typeface="宋体" panose="02010600030101010101" pitchFamily="2" charset="-122"/>
            </a:endParaRPr>
          </a:p>
          <a:p>
            <a:pPr indent="266700" algn="l">
              <a:lnSpc>
                <a:spcPct val="125000"/>
              </a:lnSpc>
            </a:pPr>
            <a:r>
              <a:rPr lang="en-US" altLang="zh-CN" sz="1800" kern="100" dirty="0">
                <a:effectLst/>
                <a:latin typeface="Times New Roman" panose="02020603050405020304" charset="0"/>
                <a:ea typeface="宋体" panose="02010600030101010101" pitchFamily="2" charset="-122"/>
              </a:rPr>
              <a:t>   int </a:t>
            </a:r>
            <a:r>
              <a:rPr lang="en-US" altLang="zh-CN" sz="1800" kern="100" dirty="0" err="1">
                <a:effectLst/>
                <a:latin typeface="Times New Roman" panose="02020603050405020304" charset="0"/>
                <a:ea typeface="宋体" panose="02010600030101010101" pitchFamily="2" charset="-122"/>
              </a:rPr>
              <a:t>i</a:t>
            </a:r>
            <a:r>
              <a:rPr lang="en-US" altLang="zh-CN" sz="1800" kern="100" dirty="0">
                <a:effectLst/>
                <a:latin typeface="Times New Roman" panose="02020603050405020304" charset="0"/>
                <a:ea typeface="宋体" panose="02010600030101010101" pitchFamily="2" charset="-122"/>
              </a:rPr>
              <a:t>;</a:t>
            </a:r>
            <a:endParaRPr lang="zh-CN" altLang="zh-CN" sz="2400" kern="100" dirty="0">
              <a:effectLst/>
              <a:latin typeface="Times New Roman" panose="02020603050405020304" charset="0"/>
              <a:ea typeface="宋体" panose="02010600030101010101" pitchFamily="2" charset="-122"/>
            </a:endParaRPr>
          </a:p>
          <a:p>
            <a:pPr indent="266700" algn="l">
              <a:lnSpc>
                <a:spcPct val="125000"/>
              </a:lnSpc>
            </a:pPr>
            <a:r>
              <a:rPr lang="en-US" altLang="zh-CN" sz="1800" kern="100" dirty="0">
                <a:effectLst/>
                <a:latin typeface="Times New Roman" panose="02020603050405020304" charset="0"/>
                <a:ea typeface="宋体" panose="02010600030101010101" pitchFamily="2" charset="-122"/>
              </a:rPr>
              <a:t>   for (</a:t>
            </a:r>
            <a:r>
              <a:rPr lang="en-US" altLang="zh-CN" sz="1800" kern="100" dirty="0" err="1">
                <a:effectLst/>
                <a:latin typeface="Times New Roman" panose="02020603050405020304" charset="0"/>
                <a:ea typeface="宋体" panose="02010600030101010101" pitchFamily="2" charset="-122"/>
              </a:rPr>
              <a:t>i</a:t>
            </a:r>
            <a:r>
              <a:rPr lang="en-US" altLang="zh-CN" sz="1800" kern="100" dirty="0">
                <a:effectLst/>
                <a:latin typeface="Times New Roman" panose="02020603050405020304" charset="0"/>
                <a:ea typeface="宋体" panose="02010600030101010101" pitchFamily="2" charset="-122"/>
              </a:rPr>
              <a:t>=1;i&lt;=</a:t>
            </a:r>
            <a:r>
              <a:rPr lang="en-US" altLang="zh-CN" sz="1800" kern="100" dirty="0" err="1">
                <a:effectLst/>
                <a:latin typeface="Times New Roman" panose="02020603050405020304" charset="0"/>
                <a:ea typeface="宋体" panose="02010600030101010101" pitchFamily="2" charset="-122"/>
              </a:rPr>
              <a:t>n;i</a:t>
            </a:r>
            <a:r>
              <a:rPr lang="en-US" altLang="zh-CN" sz="1800" kern="100" dirty="0">
                <a:effectLst/>
                <a:latin typeface="Times New Roman" panose="02020603050405020304" charset="0"/>
                <a:ea typeface="宋体" panose="02010600030101010101" pitchFamily="2" charset="-122"/>
              </a:rPr>
              <a:t>++) </a:t>
            </a:r>
            <a:endParaRPr lang="zh-CN" altLang="zh-CN" sz="2400" kern="100" dirty="0">
              <a:effectLst/>
              <a:latin typeface="Times New Roman" panose="02020603050405020304" charset="0"/>
              <a:ea typeface="宋体" panose="02010600030101010101" pitchFamily="2" charset="-122"/>
            </a:endParaRPr>
          </a:p>
          <a:p>
            <a:pPr indent="666750" algn="l">
              <a:lnSpc>
                <a:spcPct val="125000"/>
              </a:lnSpc>
            </a:pPr>
            <a:r>
              <a:rPr lang="en-US" altLang="zh-CN" sz="1800" kern="100" dirty="0">
                <a:effectLst/>
                <a:latin typeface="Times New Roman" panose="02020603050405020304" charset="0"/>
                <a:ea typeface="宋体" panose="02010600030101010101" pitchFamily="2" charset="-122"/>
              </a:rPr>
              <a:t>x[</a:t>
            </a:r>
            <a:r>
              <a:rPr lang="en-US" altLang="zh-CN" sz="1800" kern="100" dirty="0" err="1">
                <a:effectLst/>
                <a:latin typeface="Times New Roman" panose="02020603050405020304" charset="0"/>
                <a:ea typeface="宋体" panose="02010600030101010101" pitchFamily="2" charset="-122"/>
              </a:rPr>
              <a:t>i</a:t>
            </a:r>
            <a:r>
              <a:rPr lang="en-US" altLang="zh-CN" sz="1800" kern="100" dirty="0">
                <a:effectLst/>
                <a:latin typeface="Times New Roman" panose="02020603050405020304" charset="0"/>
                <a:ea typeface="宋体" panose="02010600030101010101" pitchFamily="2" charset="-122"/>
              </a:rPr>
              <a:t>]=0; ;    //</a:t>
            </a:r>
            <a:r>
              <a:rPr lang="zh-CN" altLang="zh-CN" sz="1800" kern="100" dirty="0">
                <a:effectLst/>
                <a:latin typeface="Times New Roman" panose="02020603050405020304" charset="0"/>
                <a:ea typeface="宋体" panose="02010600030101010101" pitchFamily="2" charset="-122"/>
              </a:rPr>
              <a:t>将解向量初始化为</a:t>
            </a:r>
            <a:r>
              <a:rPr lang="en-US" altLang="zh-CN" sz="1800" kern="100" dirty="0">
                <a:effectLst/>
                <a:latin typeface="Times New Roman" panose="02020603050405020304" charset="0"/>
                <a:ea typeface="宋体" panose="02010600030101010101" pitchFamily="2" charset="-122"/>
              </a:rPr>
              <a:t>0/</a:t>
            </a:r>
            <a:endParaRPr lang="zh-CN" altLang="zh-CN" sz="2400" kern="100" dirty="0">
              <a:effectLst/>
              <a:latin typeface="Times New Roman" panose="02020603050405020304" charset="0"/>
              <a:ea typeface="宋体" panose="02010600030101010101" pitchFamily="2" charset="-122"/>
            </a:endParaRPr>
          </a:p>
          <a:p>
            <a:pPr indent="266700" algn="l">
              <a:lnSpc>
                <a:spcPct val="125000"/>
              </a:lnSpc>
            </a:pPr>
            <a:r>
              <a:rPr lang="en-US" altLang="zh-CN" sz="1800" kern="100" dirty="0">
                <a:effectLst/>
                <a:latin typeface="Times New Roman" panose="02020603050405020304" charset="0"/>
                <a:ea typeface="宋体" panose="02010600030101010101" pitchFamily="2" charset="-122"/>
              </a:rPr>
              <a:t>   float c=M;     //c</a:t>
            </a:r>
            <a:r>
              <a:rPr lang="zh-CN" altLang="zh-CN" sz="1800" kern="100" dirty="0">
                <a:effectLst/>
                <a:latin typeface="Times New Roman" panose="02020603050405020304" charset="0"/>
                <a:ea typeface="宋体" panose="02010600030101010101" pitchFamily="2" charset="-122"/>
              </a:rPr>
              <a:t>为背包剩余容量</a:t>
            </a:r>
            <a:endParaRPr lang="zh-CN" altLang="zh-CN" sz="2400" kern="100" dirty="0">
              <a:effectLst/>
              <a:latin typeface="Times New Roman" panose="02020603050405020304" charset="0"/>
              <a:ea typeface="宋体" panose="02010600030101010101" pitchFamily="2" charset="-122"/>
            </a:endParaRPr>
          </a:p>
          <a:p>
            <a:pPr indent="266700" algn="l">
              <a:lnSpc>
                <a:spcPct val="125000"/>
              </a:lnSpc>
            </a:pPr>
            <a:r>
              <a:rPr lang="en-US" altLang="zh-CN" sz="1800" kern="100" dirty="0">
                <a:effectLst/>
                <a:latin typeface="Times New Roman" panose="02020603050405020304" charset="0"/>
                <a:ea typeface="宋体" panose="02010600030101010101" pitchFamily="2" charset="-122"/>
              </a:rPr>
              <a:t>   for (</a:t>
            </a:r>
            <a:r>
              <a:rPr lang="en-US" altLang="zh-CN" sz="1800" kern="100" dirty="0" err="1">
                <a:effectLst/>
                <a:latin typeface="Times New Roman" panose="02020603050405020304" charset="0"/>
                <a:ea typeface="宋体" panose="02010600030101010101" pitchFamily="2" charset="-122"/>
              </a:rPr>
              <a:t>i</a:t>
            </a:r>
            <a:r>
              <a:rPr lang="en-US" altLang="zh-CN" sz="1800" kern="100" dirty="0">
                <a:effectLst/>
                <a:latin typeface="Times New Roman" panose="02020603050405020304" charset="0"/>
                <a:ea typeface="宋体" panose="02010600030101010101" pitchFamily="2" charset="-122"/>
              </a:rPr>
              <a:t>=1;i&lt;=</a:t>
            </a:r>
            <a:r>
              <a:rPr lang="en-US" altLang="zh-CN" sz="1800" kern="100" dirty="0" err="1">
                <a:effectLst/>
                <a:latin typeface="Times New Roman" panose="02020603050405020304" charset="0"/>
                <a:ea typeface="宋体" panose="02010600030101010101" pitchFamily="2" charset="-122"/>
              </a:rPr>
              <a:t>n;i</a:t>
            </a:r>
            <a:r>
              <a:rPr lang="en-US" altLang="zh-CN" sz="1800" kern="100" dirty="0">
                <a:effectLst/>
                <a:latin typeface="Times New Roman" panose="02020603050405020304" charset="0"/>
                <a:ea typeface="宋体" panose="02010600030101010101" pitchFamily="2" charset="-122"/>
              </a:rPr>
              <a:t>++) </a:t>
            </a:r>
            <a:endParaRPr lang="zh-CN" altLang="zh-CN" sz="2400" kern="100" dirty="0">
              <a:effectLst/>
              <a:latin typeface="Times New Roman" panose="02020603050405020304" charset="0"/>
              <a:ea typeface="宋体" panose="02010600030101010101" pitchFamily="2" charset="-122"/>
            </a:endParaRPr>
          </a:p>
          <a:p>
            <a:pPr indent="266700" algn="l">
              <a:lnSpc>
                <a:spcPct val="125000"/>
              </a:lnSpc>
            </a:pPr>
            <a:r>
              <a:rPr lang="en-US" altLang="zh-CN" sz="1800" kern="100" dirty="0">
                <a:effectLst/>
                <a:latin typeface="Times New Roman" panose="02020603050405020304" charset="0"/>
                <a:ea typeface="宋体" panose="02010600030101010101" pitchFamily="2" charset="-122"/>
              </a:rPr>
              <a:t>     { if (w[</a:t>
            </a:r>
            <a:r>
              <a:rPr lang="en-US" altLang="zh-CN" sz="1800" kern="100" dirty="0" err="1">
                <a:effectLst/>
                <a:latin typeface="Times New Roman" panose="02020603050405020304" charset="0"/>
                <a:ea typeface="宋体" panose="02010600030101010101" pitchFamily="2" charset="-122"/>
              </a:rPr>
              <a:t>i</a:t>
            </a:r>
            <a:r>
              <a:rPr lang="en-US" altLang="zh-CN" sz="1800" kern="100" dirty="0">
                <a:effectLst/>
                <a:latin typeface="Times New Roman" panose="02020603050405020304" charset="0"/>
                <a:ea typeface="宋体" panose="02010600030101010101" pitchFamily="2" charset="-122"/>
              </a:rPr>
              <a:t>]&gt;c) </a:t>
            </a:r>
            <a:endParaRPr lang="zh-CN" altLang="zh-CN" sz="2400" kern="100" dirty="0">
              <a:effectLst/>
              <a:latin typeface="Times New Roman" panose="02020603050405020304" charset="0"/>
              <a:ea typeface="宋体" panose="02010600030101010101" pitchFamily="2" charset="-122"/>
            </a:endParaRPr>
          </a:p>
          <a:p>
            <a:pPr indent="933450" algn="l">
              <a:lnSpc>
                <a:spcPct val="125000"/>
              </a:lnSpc>
            </a:pPr>
            <a:r>
              <a:rPr lang="en-US" altLang="zh-CN" sz="1800" kern="100" dirty="0">
                <a:effectLst/>
                <a:latin typeface="Times New Roman" panose="02020603050405020304" charset="0"/>
                <a:ea typeface="宋体" panose="02010600030101010101" pitchFamily="2" charset="-122"/>
              </a:rPr>
              <a:t>break;</a:t>
            </a:r>
            <a:endParaRPr lang="zh-CN" altLang="zh-CN" sz="2400" kern="100" dirty="0">
              <a:effectLst/>
              <a:latin typeface="Times New Roman" panose="02020603050405020304" charset="0"/>
              <a:ea typeface="宋体" panose="02010600030101010101" pitchFamily="2" charset="-122"/>
            </a:endParaRPr>
          </a:p>
          <a:p>
            <a:pPr indent="266700" algn="l">
              <a:lnSpc>
                <a:spcPct val="125000"/>
              </a:lnSpc>
            </a:pPr>
            <a:r>
              <a:rPr lang="en-US" altLang="zh-CN" sz="1800" kern="100" dirty="0">
                <a:effectLst/>
                <a:latin typeface="Times New Roman" panose="02020603050405020304" charset="0"/>
                <a:ea typeface="宋体" panose="02010600030101010101" pitchFamily="2" charset="-122"/>
              </a:rPr>
              <a:t>       x[</a:t>
            </a:r>
            <a:r>
              <a:rPr lang="en-US" altLang="zh-CN" sz="1800" kern="100" dirty="0" err="1">
                <a:effectLst/>
                <a:latin typeface="Times New Roman" panose="02020603050405020304" charset="0"/>
                <a:ea typeface="宋体" panose="02010600030101010101" pitchFamily="2" charset="-122"/>
              </a:rPr>
              <a:t>i</a:t>
            </a:r>
            <a:r>
              <a:rPr lang="en-US" altLang="zh-CN" sz="1800" kern="100" dirty="0">
                <a:effectLst/>
                <a:latin typeface="Times New Roman" panose="02020603050405020304" charset="0"/>
                <a:ea typeface="宋体" panose="02010600030101010101" pitchFamily="2" charset="-122"/>
              </a:rPr>
              <a:t>]=1;</a:t>
            </a:r>
            <a:endParaRPr lang="zh-CN" altLang="zh-CN" sz="2400" kern="100" dirty="0">
              <a:effectLst/>
              <a:latin typeface="Times New Roman" panose="02020603050405020304" charset="0"/>
              <a:ea typeface="宋体" panose="02010600030101010101" pitchFamily="2" charset="-122"/>
            </a:endParaRPr>
          </a:p>
          <a:p>
            <a:pPr indent="266700" algn="l">
              <a:lnSpc>
                <a:spcPct val="125000"/>
              </a:lnSpc>
            </a:pPr>
            <a:r>
              <a:rPr lang="en-US" altLang="zh-CN" sz="1800" kern="100" dirty="0">
                <a:effectLst/>
                <a:latin typeface="Times New Roman" panose="02020603050405020304" charset="0"/>
                <a:ea typeface="宋体" panose="02010600030101010101" pitchFamily="2" charset="-122"/>
              </a:rPr>
              <a:t>       c-=w[</a:t>
            </a:r>
            <a:r>
              <a:rPr lang="en-US" altLang="zh-CN" sz="1800" kern="100" dirty="0" err="1">
                <a:effectLst/>
                <a:latin typeface="Times New Roman" panose="02020603050405020304" charset="0"/>
                <a:ea typeface="宋体" panose="02010600030101010101" pitchFamily="2" charset="-122"/>
              </a:rPr>
              <a:t>i</a:t>
            </a:r>
            <a:r>
              <a:rPr lang="en-US" altLang="zh-CN" sz="1800" kern="100" dirty="0">
                <a:effectLst/>
                <a:latin typeface="Times New Roman" panose="02020603050405020304" charset="0"/>
                <a:ea typeface="宋体" panose="02010600030101010101" pitchFamily="2" charset="-122"/>
              </a:rPr>
              <a:t>];</a:t>
            </a:r>
            <a:endParaRPr lang="zh-CN" altLang="zh-CN" sz="2400" kern="100" dirty="0">
              <a:effectLst/>
              <a:latin typeface="Times New Roman" panose="02020603050405020304" charset="0"/>
              <a:ea typeface="宋体" panose="02010600030101010101" pitchFamily="2" charset="-122"/>
            </a:endParaRPr>
          </a:p>
          <a:p>
            <a:pPr indent="266700" algn="l">
              <a:lnSpc>
                <a:spcPct val="125000"/>
              </a:lnSpc>
            </a:pPr>
            <a:r>
              <a:rPr lang="en-US" altLang="zh-CN" sz="1800" kern="100" dirty="0">
                <a:effectLst/>
                <a:latin typeface="Times New Roman" panose="02020603050405020304" charset="0"/>
                <a:ea typeface="宋体" panose="02010600030101010101" pitchFamily="2" charset="-122"/>
              </a:rPr>
              <a:t>     }</a:t>
            </a:r>
            <a:endParaRPr lang="zh-CN" altLang="zh-CN" sz="2400" kern="100" dirty="0">
              <a:effectLst/>
              <a:latin typeface="Times New Roman" panose="02020603050405020304" charset="0"/>
              <a:ea typeface="宋体" panose="02010600030101010101" pitchFamily="2" charset="-122"/>
            </a:endParaRPr>
          </a:p>
          <a:p>
            <a:pPr indent="266700" algn="l">
              <a:lnSpc>
                <a:spcPct val="125000"/>
              </a:lnSpc>
            </a:pPr>
            <a:r>
              <a:rPr lang="en-US" altLang="zh-CN" sz="1800" kern="100" dirty="0">
                <a:effectLst/>
                <a:latin typeface="Times New Roman" panose="02020603050405020304" charset="0"/>
                <a:ea typeface="宋体" panose="02010600030101010101" pitchFamily="2" charset="-122"/>
              </a:rPr>
              <a:t>    if (</a:t>
            </a:r>
            <a:r>
              <a:rPr lang="en-US" altLang="zh-CN" sz="1800" kern="100" dirty="0" err="1">
                <a:effectLst/>
                <a:latin typeface="Times New Roman" panose="02020603050405020304" charset="0"/>
                <a:ea typeface="宋体" panose="02010600030101010101" pitchFamily="2" charset="-122"/>
              </a:rPr>
              <a:t>i</a:t>
            </a:r>
            <a:r>
              <a:rPr lang="en-US" altLang="zh-CN" sz="1800" kern="100" dirty="0">
                <a:effectLst/>
                <a:latin typeface="Times New Roman" panose="02020603050405020304" charset="0"/>
                <a:ea typeface="宋体" panose="02010600030101010101" pitchFamily="2" charset="-122"/>
              </a:rPr>
              <a:t>&lt;=n)</a:t>
            </a:r>
            <a:endParaRPr lang="zh-CN" altLang="zh-CN" sz="2400" kern="100" dirty="0">
              <a:effectLst/>
              <a:latin typeface="Times New Roman" panose="02020603050405020304" charset="0"/>
              <a:ea typeface="宋体" panose="02010600030101010101" pitchFamily="2" charset="-122"/>
            </a:endParaRPr>
          </a:p>
          <a:p>
            <a:pPr indent="666750" algn="l">
              <a:lnSpc>
                <a:spcPct val="125000"/>
              </a:lnSpc>
            </a:pPr>
            <a:r>
              <a:rPr lang="en-US" altLang="zh-CN" sz="1800" kern="100" dirty="0">
                <a:effectLst/>
                <a:latin typeface="Times New Roman" panose="02020603050405020304" charset="0"/>
                <a:ea typeface="宋体" panose="02010600030101010101" pitchFamily="2" charset="-122"/>
              </a:rPr>
              <a:t>x[</a:t>
            </a:r>
            <a:r>
              <a:rPr lang="en-US" altLang="zh-CN" sz="1800" kern="100" dirty="0" err="1">
                <a:effectLst/>
                <a:latin typeface="Times New Roman" panose="02020603050405020304" charset="0"/>
                <a:ea typeface="宋体" panose="02010600030101010101" pitchFamily="2" charset="-122"/>
              </a:rPr>
              <a:t>i</a:t>
            </a:r>
            <a:r>
              <a:rPr lang="en-US" altLang="zh-CN" sz="1800" kern="100" dirty="0">
                <a:effectLst/>
                <a:latin typeface="Times New Roman" panose="02020603050405020304" charset="0"/>
                <a:ea typeface="宋体" panose="02010600030101010101" pitchFamily="2" charset="-122"/>
              </a:rPr>
              <a:t>]=c/w[</a:t>
            </a:r>
            <a:r>
              <a:rPr lang="en-US" altLang="zh-CN" sz="1800" kern="100" dirty="0" err="1">
                <a:effectLst/>
                <a:latin typeface="Times New Roman" panose="02020603050405020304" charset="0"/>
                <a:ea typeface="宋体" panose="02010600030101010101" pitchFamily="2" charset="-122"/>
              </a:rPr>
              <a:t>i</a:t>
            </a:r>
            <a:r>
              <a:rPr lang="en-US" altLang="zh-CN" sz="1800" kern="100" dirty="0">
                <a:effectLst/>
                <a:latin typeface="Times New Roman" panose="02020603050405020304" charset="0"/>
                <a:ea typeface="宋体" panose="02010600030101010101" pitchFamily="2" charset="-122"/>
              </a:rPr>
              <a:t>];  </a:t>
            </a:r>
            <a:endParaRPr lang="zh-CN" altLang="zh-CN" sz="2400" kern="100" dirty="0">
              <a:effectLst/>
              <a:latin typeface="Times New Roman" panose="02020603050405020304" charset="0"/>
              <a:ea typeface="宋体" panose="02010600030101010101" pitchFamily="2" charset="-122"/>
            </a:endParaRPr>
          </a:p>
          <a:p>
            <a:pPr indent="266700" algn="l">
              <a:lnSpc>
                <a:spcPct val="125000"/>
              </a:lnSpc>
            </a:pPr>
            <a:r>
              <a:rPr lang="en-US" altLang="zh-CN" sz="1800" kern="100" dirty="0">
                <a:effectLst/>
                <a:latin typeface="Times New Roman" panose="02020603050405020304" charset="0"/>
                <a:ea typeface="宋体" panose="02010600030101010101" pitchFamily="2" charset="-122"/>
              </a:rPr>
              <a:t>}</a:t>
            </a:r>
            <a:endParaRPr lang="zh-CN" altLang="zh-CN" sz="2400" kern="100" dirty="0">
              <a:effectLst/>
              <a:latin typeface="Times New Roman" panose="02020603050405020304" charset="0"/>
              <a:ea typeface="宋体" panose="02010600030101010101" pitchFamily="2" charset="-122"/>
            </a:endParaRPr>
          </a:p>
          <a:p>
            <a:pPr indent="266700" algn="l">
              <a:lnSpc>
                <a:spcPct val="125000"/>
              </a:lnSpc>
            </a:pPr>
            <a:r>
              <a:rPr lang="zh-CN" altLang="zh-CN" sz="1800" kern="100" dirty="0">
                <a:effectLst/>
                <a:latin typeface="Times New Roman" panose="02020603050405020304" charset="0"/>
                <a:ea typeface="宋体" panose="02010600030101010101" pitchFamily="2" charset="-122"/>
              </a:rPr>
              <a:t>算法</a:t>
            </a:r>
            <a:r>
              <a:rPr lang="en-US" altLang="zh-CN" sz="1800" kern="100" dirty="0">
                <a:effectLst/>
                <a:latin typeface="Times New Roman" panose="02020603050405020304" charset="0"/>
                <a:ea typeface="宋体" panose="02010600030101010101" pitchFamily="2" charset="-122"/>
              </a:rPr>
              <a:t>knapsack</a:t>
            </a:r>
            <a:r>
              <a:rPr lang="zh-CN" altLang="zh-CN" sz="1800" kern="100" dirty="0">
                <a:effectLst/>
                <a:latin typeface="Times New Roman" panose="02020603050405020304" charset="0"/>
                <a:ea typeface="宋体" panose="02010600030101010101" pitchFamily="2" charset="-122"/>
              </a:rPr>
              <a:t>的主要计算时间在于将各种物品依其单位重量的价值从大到小排序。因此，算法的计算时间上界为</a:t>
            </a:r>
            <a:r>
              <a:rPr lang="en-US" altLang="zh-CN" sz="1800" kern="100" dirty="0">
                <a:effectLst/>
                <a:latin typeface="Times New Roman" panose="02020603050405020304" charset="0"/>
                <a:ea typeface="宋体" panose="02010600030101010101" pitchFamily="2" charset="-122"/>
              </a:rPr>
              <a:t>O(</a:t>
            </a:r>
            <a:r>
              <a:rPr lang="en-US" altLang="zh-CN" sz="1800" kern="100" dirty="0" err="1">
                <a:effectLst/>
                <a:latin typeface="Times New Roman" panose="02020603050405020304" charset="0"/>
                <a:ea typeface="宋体" panose="02010600030101010101" pitchFamily="2" charset="-122"/>
              </a:rPr>
              <a:t>nlogn</a:t>
            </a:r>
            <a:r>
              <a:rPr lang="en-US" altLang="zh-CN" sz="1800" kern="100" dirty="0">
                <a:effectLst/>
                <a:latin typeface="Times New Roman" panose="02020603050405020304" charset="0"/>
                <a:ea typeface="宋体" panose="02010600030101010101" pitchFamily="2" charset="-122"/>
              </a:rPr>
              <a:t>)</a:t>
            </a:r>
            <a:r>
              <a:rPr lang="zh-CN" altLang="zh-CN" sz="1800" kern="100" dirty="0">
                <a:effectLst/>
                <a:latin typeface="Times New Roman" panose="02020603050405020304" charset="0"/>
                <a:ea typeface="宋体" panose="02010600030101010101" pitchFamily="2" charset="-122"/>
              </a:rPr>
              <a:t>。</a:t>
            </a:r>
            <a:endParaRPr lang="zh-CN" altLang="zh-CN" sz="2400" kern="100" dirty="0">
              <a:effectLst/>
              <a:latin typeface="Times New Roman" panose="02020603050405020304" charset="0"/>
              <a:ea typeface="宋体" panose="02010600030101010101" pitchFamily="2"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955540" y="764704"/>
            <a:ext cx="8280920" cy="5015865"/>
          </a:xfrm>
          <a:prstGeom prst="rect">
            <a:avLst/>
          </a:prstGeom>
          <a:noFill/>
        </p:spPr>
        <p:txBody>
          <a:bodyPr wrap="square">
            <a:spAutoFit/>
          </a:bodyPr>
          <a:lstStyle/>
          <a:p>
            <a:pPr indent="266700" algn="l">
              <a:lnSpc>
                <a:spcPct val="125000"/>
              </a:lnSpc>
            </a:pPr>
            <a:r>
              <a:rPr lang="en-US" altLang="zh-CN" sz="2000" b="1" kern="100" dirty="0">
                <a:effectLst/>
                <a:latin typeface="Times New Roman" panose="02020603050405020304" charset="0"/>
                <a:ea typeface="宋体" panose="02010600030101010101" pitchFamily="2" charset="-122"/>
              </a:rPr>
              <a:t>4</a:t>
            </a:r>
            <a:r>
              <a:rPr lang="zh-CN" altLang="zh-CN" sz="2000" b="1" kern="100" dirty="0">
                <a:effectLst/>
                <a:latin typeface="Times New Roman" panose="02020603050405020304" charset="0"/>
                <a:ea typeface="宋体" panose="02010600030101010101" pitchFamily="2" charset="-122"/>
              </a:rPr>
              <a:t>、贪心选择性质证明</a:t>
            </a:r>
            <a:endParaRPr lang="zh-CN" altLang="zh-CN" sz="2800" b="1" kern="100" dirty="0">
              <a:effectLst/>
              <a:latin typeface="Times New Roman" panose="02020603050405020304" charset="0"/>
              <a:ea typeface="宋体" panose="02010600030101010101" pitchFamily="2" charset="-122"/>
            </a:endParaRPr>
          </a:p>
          <a:p>
            <a:pPr indent="266700" algn="l">
              <a:lnSpc>
                <a:spcPct val="125000"/>
              </a:lnSpc>
            </a:pPr>
            <a:r>
              <a:rPr lang="zh-CN" altLang="zh-CN" sz="2000" kern="100" dirty="0">
                <a:effectLst/>
                <a:latin typeface="Times New Roman" panose="02020603050405020304" charset="0"/>
                <a:ea typeface="宋体" panose="02010600030101010101" pitchFamily="2" charset="-122"/>
              </a:rPr>
              <a:t>为了证明算法的正确性，还必须证明背包问题具有贪心选择性质。可以通过将贪心法的解与任何最优解进行比较来证明，如果这两个解不同，就找出不相等的且下标最小的第一个，从中可推出与假设矛盾的结论。</a:t>
            </a:r>
            <a:endParaRPr lang="zh-CN" altLang="zh-CN" sz="2800" kern="100" dirty="0">
              <a:effectLst/>
              <a:latin typeface="Times New Roman" panose="02020603050405020304" charset="0"/>
              <a:ea typeface="宋体" panose="02010600030101010101" pitchFamily="2" charset="-122"/>
            </a:endParaRPr>
          </a:p>
          <a:p>
            <a:endParaRPr lang="en-US" altLang="zh-CN" sz="2000" dirty="0">
              <a:effectLst/>
              <a:latin typeface="Times New Roman" panose="02020603050405020304" charset="0"/>
              <a:ea typeface="宋体" panose="02010600030101010101" pitchFamily="2" charset="-122"/>
              <a:cs typeface="Times New Roman" panose="02020603050405020304" charset="0"/>
            </a:endParaRPr>
          </a:p>
          <a:p>
            <a:r>
              <a:rPr lang="zh-CN" altLang="zh-CN" sz="2000" dirty="0">
                <a:effectLst/>
                <a:latin typeface="Times New Roman" panose="02020603050405020304" charset="0"/>
                <a:ea typeface="宋体" panose="02010600030101010101" pitchFamily="2" charset="-122"/>
                <a:cs typeface="Times New Roman" panose="02020603050405020304" charset="0"/>
              </a:rPr>
              <a:t>证明：设有一按照单位重量价值由大到小排好序的最优解</a:t>
            </a:r>
            <a:r>
              <a:rPr lang="en-US" altLang="zh-CN" sz="2000" dirty="0">
                <a:effectLst/>
                <a:latin typeface="Times New Roman" panose="02020603050405020304" charset="0"/>
                <a:ea typeface="宋体" panose="02010600030101010101" pitchFamily="2" charset="-122"/>
              </a:rPr>
              <a:t>T=(</a:t>
            </a:r>
            <a:r>
              <a:rPr lang="en-US" altLang="zh-CN" sz="2000" dirty="0" err="1">
                <a:effectLst/>
                <a:latin typeface="Times New Roman" panose="02020603050405020304" charset="0"/>
                <a:ea typeface="宋体" panose="02010600030101010101" pitchFamily="2" charset="-122"/>
              </a:rPr>
              <a:t>t</a:t>
            </a:r>
            <a:r>
              <a:rPr lang="en-US" altLang="zh-CN" sz="2000" baseline="-25000" dirty="0" err="1">
                <a:effectLst/>
                <a:latin typeface="Times New Roman" panose="02020603050405020304" charset="0"/>
                <a:ea typeface="宋体" panose="02010600030101010101" pitchFamily="2" charset="-122"/>
              </a:rPr>
              <a:t>k</a:t>
            </a:r>
            <a:r>
              <a:rPr lang="en-US" altLang="zh-CN" sz="2000" dirty="0">
                <a:effectLst/>
                <a:latin typeface="Times New Roman" panose="02020603050405020304" charset="0"/>
                <a:ea typeface="宋体" panose="02010600030101010101" pitchFamily="2" charset="-122"/>
              </a:rPr>
              <a:t>,..,</a:t>
            </a:r>
            <a:r>
              <a:rPr lang="en-US" altLang="zh-CN" sz="2000" dirty="0" err="1">
                <a:effectLst/>
                <a:latin typeface="Times New Roman" panose="02020603050405020304" charset="0"/>
                <a:ea typeface="宋体" panose="02010600030101010101" pitchFamily="2" charset="-122"/>
              </a:rPr>
              <a:t>t</a:t>
            </a:r>
            <a:r>
              <a:rPr lang="en-US" altLang="zh-CN" sz="2000" baseline="-25000" dirty="0" err="1">
                <a:effectLst/>
                <a:latin typeface="Times New Roman" panose="02020603050405020304" charset="0"/>
                <a:ea typeface="宋体" panose="02010600030101010101" pitchFamily="2" charset="-122"/>
              </a:rPr>
              <a:t>n</a:t>
            </a:r>
            <a:r>
              <a:rPr lang="en-US" altLang="zh-CN" sz="2000" dirty="0">
                <a:effectLst/>
                <a:latin typeface="Times New Roman" panose="02020603050405020304" charset="0"/>
                <a:ea typeface="宋体" panose="02010600030101010101" pitchFamily="2" charset="-122"/>
              </a:rPr>
              <a:t>)</a:t>
            </a:r>
            <a:r>
              <a:rPr lang="zh-CN" altLang="zh-CN" sz="2000" dirty="0">
                <a:effectLst/>
                <a:latin typeface="Times New Roman" panose="02020603050405020304" charset="0"/>
                <a:ea typeface="宋体" panose="02010600030101010101" pitchFamily="2" charset="-122"/>
                <a:cs typeface="Times New Roman" panose="02020603050405020304" charset="0"/>
              </a:rPr>
              <a:t>，在这个最优解中，第一个装入的物品是</a:t>
            </a:r>
            <a:r>
              <a:rPr lang="en-US" altLang="zh-CN" sz="2000" dirty="0" err="1">
                <a:effectLst/>
                <a:latin typeface="Times New Roman" panose="02020603050405020304" charset="0"/>
                <a:ea typeface="宋体" panose="02010600030101010101" pitchFamily="2" charset="-122"/>
              </a:rPr>
              <a:t>t</a:t>
            </a:r>
            <a:r>
              <a:rPr lang="en-US" altLang="zh-CN" sz="2000" baseline="-25000" dirty="0" err="1">
                <a:effectLst/>
                <a:latin typeface="Times New Roman" panose="02020603050405020304" charset="0"/>
                <a:ea typeface="宋体" panose="02010600030101010101" pitchFamily="2" charset="-122"/>
              </a:rPr>
              <a:t>k</a:t>
            </a:r>
            <a:r>
              <a:rPr lang="zh-CN" altLang="zh-CN" sz="2000" dirty="0">
                <a:solidFill>
                  <a:srgbClr val="000000"/>
                </a:solidFill>
                <a:effectLst/>
                <a:latin typeface="Times New Roman" panose="02020603050405020304" charset="0"/>
                <a:ea typeface="宋体" panose="02010600030101010101" pitchFamily="2" charset="-122"/>
                <a:cs typeface="Times New Roman" panose="02020603050405020304" charset="0"/>
              </a:rPr>
              <a:t>。若</a:t>
            </a:r>
            <a:r>
              <a:rPr lang="en-US" altLang="zh-CN" sz="2000" dirty="0">
                <a:solidFill>
                  <a:srgbClr val="000000"/>
                </a:solidFill>
                <a:effectLst/>
                <a:latin typeface="Times New Roman" panose="02020603050405020304" charset="0"/>
                <a:ea typeface="宋体" panose="02010600030101010101" pitchFamily="2" charset="-122"/>
              </a:rPr>
              <a:t>k=1</a:t>
            </a:r>
            <a:r>
              <a:rPr lang="zh-CN" altLang="zh-CN" sz="2000" dirty="0">
                <a:solidFill>
                  <a:srgbClr val="000000"/>
                </a:solidFill>
                <a:effectLst/>
                <a:latin typeface="Times New Roman" panose="02020603050405020304" charset="0"/>
                <a:ea typeface="宋体" panose="02010600030101010101" pitchFamily="2" charset="-122"/>
                <a:cs typeface="Times New Roman" panose="02020603050405020304" charset="0"/>
              </a:rPr>
              <a:t>，则说</a:t>
            </a:r>
            <a:r>
              <a:rPr lang="zh-CN" altLang="zh-CN" sz="2000" dirty="0">
                <a:effectLst/>
                <a:latin typeface="Times New Roman" panose="02020603050405020304" charset="0"/>
                <a:ea typeface="宋体" panose="02010600030101010101" pitchFamily="2" charset="-122"/>
                <a:cs typeface="Times New Roman" panose="02020603050405020304" charset="0"/>
              </a:rPr>
              <a:t>明首先装入单位重量价值最高的物品，也就是说存在以贪心性质出发的最优解。若</a:t>
            </a:r>
            <a:r>
              <a:rPr lang="en-US" altLang="zh-CN" sz="2000" dirty="0">
                <a:effectLst/>
                <a:latin typeface="Times New Roman" panose="02020603050405020304" charset="0"/>
                <a:ea typeface="宋体" panose="02010600030101010101" pitchFamily="2" charset="-122"/>
              </a:rPr>
              <a:t>k≠1</a:t>
            </a:r>
            <a:r>
              <a:rPr lang="zh-CN" altLang="zh-CN" sz="2000" dirty="0">
                <a:effectLst/>
                <a:latin typeface="Times New Roman" panose="02020603050405020304" charset="0"/>
                <a:ea typeface="宋体" panose="02010600030101010101" pitchFamily="2" charset="-122"/>
                <a:cs typeface="Times New Roman" panose="02020603050405020304" charset="0"/>
              </a:rPr>
              <a:t>，分为两种情况，第一种情况，如果物品</a:t>
            </a:r>
            <a:r>
              <a:rPr lang="en-US" altLang="zh-CN" sz="2000" dirty="0">
                <a:effectLst/>
                <a:latin typeface="Times New Roman" panose="02020603050405020304" charset="0"/>
                <a:ea typeface="宋体" panose="02010600030101010101" pitchFamily="2" charset="-122"/>
              </a:rPr>
              <a:t>k</a:t>
            </a:r>
            <a:r>
              <a:rPr lang="zh-CN" altLang="zh-CN" sz="2000" dirty="0">
                <a:effectLst/>
                <a:latin typeface="Times New Roman" panose="02020603050405020304" charset="0"/>
                <a:ea typeface="宋体" panose="02010600030101010101" pitchFamily="2" charset="-122"/>
                <a:cs typeface="Times New Roman" panose="02020603050405020304" charset="0"/>
              </a:rPr>
              <a:t>比物品</a:t>
            </a:r>
            <a:r>
              <a:rPr lang="en-US" altLang="zh-CN" sz="2000" dirty="0">
                <a:effectLst/>
                <a:latin typeface="Times New Roman" panose="02020603050405020304" charset="0"/>
                <a:ea typeface="宋体" panose="02010600030101010101" pitchFamily="2" charset="-122"/>
              </a:rPr>
              <a:t>1</a:t>
            </a:r>
            <a:r>
              <a:rPr lang="zh-CN" altLang="zh-CN" sz="2000" dirty="0">
                <a:effectLst/>
                <a:latin typeface="Times New Roman" panose="02020603050405020304" charset="0"/>
                <a:ea typeface="宋体" panose="02010600030101010101" pitchFamily="2" charset="-122"/>
                <a:cs typeface="Times New Roman" panose="02020603050405020304" charset="0"/>
              </a:rPr>
              <a:t>重，则将</a:t>
            </a:r>
            <a:r>
              <a:rPr lang="en-US" altLang="zh-CN" sz="2000" dirty="0">
                <a:effectLst/>
                <a:latin typeface="Times New Roman" panose="02020603050405020304" charset="0"/>
                <a:ea typeface="宋体" panose="02010600030101010101" pitchFamily="2" charset="-122"/>
              </a:rPr>
              <a:t>k</a:t>
            </a:r>
            <a:r>
              <a:rPr lang="zh-CN" altLang="zh-CN" sz="2000" dirty="0">
                <a:effectLst/>
                <a:latin typeface="Times New Roman" panose="02020603050405020304" charset="0"/>
                <a:ea typeface="宋体" panose="02010600030101010101" pitchFamily="2" charset="-122"/>
                <a:cs typeface="Times New Roman" panose="02020603050405020304" charset="0"/>
              </a:rPr>
              <a:t>物品中和物品</a:t>
            </a:r>
            <a:r>
              <a:rPr lang="en-US" altLang="zh-CN" sz="2000" dirty="0">
                <a:effectLst/>
                <a:latin typeface="Times New Roman" panose="02020603050405020304" charset="0"/>
                <a:ea typeface="宋体" panose="02010600030101010101" pitchFamily="2" charset="-122"/>
              </a:rPr>
              <a:t>1</a:t>
            </a:r>
            <a:r>
              <a:rPr lang="zh-CN" altLang="zh-CN" sz="2000" dirty="0">
                <a:effectLst/>
                <a:latin typeface="Times New Roman" panose="02020603050405020304" charset="0"/>
                <a:ea typeface="宋体" panose="02010600030101010101" pitchFamily="2" charset="-122"/>
                <a:cs typeface="Times New Roman" panose="02020603050405020304" charset="0"/>
              </a:rPr>
              <a:t>重量相等的部分从背包里拿出来，换成物品</a:t>
            </a:r>
            <a:r>
              <a:rPr lang="en-US" altLang="zh-CN" sz="2000" dirty="0">
                <a:effectLst/>
                <a:latin typeface="Times New Roman" panose="02020603050405020304" charset="0"/>
                <a:ea typeface="宋体" panose="02010600030101010101" pitchFamily="2" charset="-122"/>
              </a:rPr>
              <a:t>1</a:t>
            </a:r>
            <a:r>
              <a:rPr lang="zh-CN" altLang="zh-CN" sz="2000" dirty="0">
                <a:effectLst/>
                <a:latin typeface="Times New Roman" panose="02020603050405020304" charset="0"/>
                <a:ea typeface="宋体" panose="02010600030101010101" pitchFamily="2" charset="-122"/>
                <a:cs typeface="Times New Roman" panose="02020603050405020304" charset="0"/>
              </a:rPr>
              <a:t>，构造一个新的解</a:t>
            </a:r>
            <a:r>
              <a:rPr lang="en-US" altLang="zh-CN" sz="2000" dirty="0">
                <a:effectLst/>
                <a:latin typeface="Times New Roman" panose="02020603050405020304" charset="0"/>
                <a:ea typeface="宋体" panose="02010600030101010101" pitchFamily="2" charset="-122"/>
              </a:rPr>
              <a:t>T'</a:t>
            </a:r>
            <a:r>
              <a:rPr lang="zh-CN" altLang="zh-CN" sz="2000" dirty="0">
                <a:effectLst/>
                <a:latin typeface="Times New Roman" panose="02020603050405020304" charset="0"/>
                <a:ea typeface="宋体" panose="02010600030101010101" pitchFamily="2" charset="-122"/>
                <a:cs typeface="Times New Roman" panose="02020603050405020304" charset="0"/>
              </a:rPr>
              <a:t>，这个新的解不但满足背包的容量要求，而且背包内物品的价值优于</a:t>
            </a:r>
            <a:r>
              <a:rPr lang="en-US" altLang="zh-CN" sz="2000" dirty="0">
                <a:effectLst/>
                <a:latin typeface="Times New Roman" panose="02020603050405020304" charset="0"/>
                <a:ea typeface="宋体" panose="02010600030101010101" pitchFamily="2" charset="-122"/>
              </a:rPr>
              <a:t>T</a:t>
            </a:r>
            <a:r>
              <a:rPr lang="zh-CN" altLang="zh-CN" sz="2000" dirty="0">
                <a:effectLst/>
                <a:latin typeface="Times New Roman" panose="02020603050405020304" charset="0"/>
                <a:ea typeface="宋体" panose="02010600030101010101" pitchFamily="2" charset="-122"/>
                <a:cs typeface="Times New Roman" panose="02020603050405020304" charset="0"/>
              </a:rPr>
              <a:t>；如果物品</a:t>
            </a:r>
            <a:r>
              <a:rPr lang="en-US" altLang="zh-CN" sz="2000" dirty="0">
                <a:effectLst/>
                <a:latin typeface="Times New Roman" panose="02020603050405020304" charset="0"/>
                <a:ea typeface="宋体" panose="02010600030101010101" pitchFamily="2" charset="-122"/>
              </a:rPr>
              <a:t>1</a:t>
            </a:r>
            <a:r>
              <a:rPr lang="zh-CN" altLang="zh-CN" sz="2000" dirty="0">
                <a:effectLst/>
                <a:latin typeface="Times New Roman" panose="02020603050405020304" charset="0"/>
                <a:ea typeface="宋体" panose="02010600030101010101" pitchFamily="2" charset="-122"/>
                <a:cs typeface="Times New Roman" panose="02020603050405020304" charset="0"/>
              </a:rPr>
              <a:t>比</a:t>
            </a:r>
            <a:r>
              <a:rPr lang="en-US" altLang="zh-CN" sz="2000" dirty="0">
                <a:effectLst/>
                <a:latin typeface="Times New Roman" panose="02020603050405020304" charset="0"/>
                <a:ea typeface="宋体" panose="02010600030101010101" pitchFamily="2" charset="-122"/>
              </a:rPr>
              <a:t>k</a:t>
            </a:r>
            <a:r>
              <a:rPr lang="zh-CN" altLang="zh-CN" sz="2000" dirty="0">
                <a:effectLst/>
                <a:latin typeface="Times New Roman" panose="02020603050405020304" charset="0"/>
                <a:ea typeface="宋体" panose="02010600030101010101" pitchFamily="2" charset="-122"/>
                <a:cs typeface="Times New Roman" panose="02020603050405020304" charset="0"/>
              </a:rPr>
              <a:t>重，则将</a:t>
            </a:r>
            <a:r>
              <a:rPr lang="en-US" altLang="zh-CN" sz="2000" dirty="0">
                <a:effectLst/>
                <a:latin typeface="Times New Roman" panose="02020603050405020304" charset="0"/>
                <a:ea typeface="宋体" panose="02010600030101010101" pitchFamily="2" charset="-122"/>
              </a:rPr>
              <a:t>k</a:t>
            </a:r>
            <a:r>
              <a:rPr lang="zh-CN" altLang="zh-CN" sz="2000" dirty="0">
                <a:effectLst/>
                <a:latin typeface="Times New Roman" panose="02020603050405020304" charset="0"/>
                <a:ea typeface="宋体" panose="02010600030101010101" pitchFamily="2" charset="-122"/>
                <a:cs typeface="Times New Roman" panose="02020603050405020304" charset="0"/>
              </a:rPr>
              <a:t>拿出来，装上</a:t>
            </a:r>
            <a:r>
              <a:rPr lang="en-US" altLang="zh-CN" sz="2000" dirty="0">
                <a:effectLst/>
                <a:latin typeface="Times New Roman" panose="02020603050405020304" charset="0"/>
                <a:ea typeface="宋体" panose="02010600030101010101" pitchFamily="2" charset="-122"/>
              </a:rPr>
              <a:t>1</a:t>
            </a:r>
            <a:r>
              <a:rPr lang="zh-CN" altLang="zh-CN" sz="2000" dirty="0">
                <a:effectLst/>
                <a:latin typeface="Times New Roman" panose="02020603050405020304" charset="0"/>
                <a:ea typeface="宋体" panose="02010600030101010101" pitchFamily="2" charset="-122"/>
                <a:cs typeface="Times New Roman" panose="02020603050405020304" charset="0"/>
              </a:rPr>
              <a:t>物品的一部分（与物品</a:t>
            </a:r>
            <a:r>
              <a:rPr lang="en-US" altLang="zh-CN" sz="2000" dirty="0">
                <a:effectLst/>
                <a:latin typeface="Times New Roman" panose="02020603050405020304" charset="0"/>
                <a:ea typeface="宋体" panose="02010600030101010101" pitchFamily="2" charset="-122"/>
              </a:rPr>
              <a:t>k</a:t>
            </a:r>
            <a:r>
              <a:rPr lang="zh-CN" altLang="zh-CN" sz="2000" dirty="0">
                <a:effectLst/>
                <a:latin typeface="Times New Roman" panose="02020603050405020304" charset="0"/>
                <a:ea typeface="宋体" panose="02010600030101010101" pitchFamily="2" charset="-122"/>
                <a:cs typeface="Times New Roman" panose="02020603050405020304" charset="0"/>
              </a:rPr>
              <a:t>同样重量），这样不但满足背包的容量要求，而且背包价值优于</a:t>
            </a:r>
            <a:r>
              <a:rPr lang="en-US" altLang="zh-CN" sz="2000" dirty="0">
                <a:effectLst/>
                <a:latin typeface="Times New Roman" panose="02020603050405020304" charset="0"/>
                <a:ea typeface="宋体" panose="02010600030101010101" pitchFamily="2" charset="-122"/>
              </a:rPr>
              <a:t>T</a:t>
            </a:r>
            <a:r>
              <a:rPr lang="zh-CN" altLang="zh-CN" sz="2000" dirty="0">
                <a:effectLst/>
                <a:latin typeface="Times New Roman" panose="02020603050405020304" charset="0"/>
                <a:ea typeface="宋体" panose="02010600030101010101" pitchFamily="2" charset="-122"/>
                <a:cs typeface="Times New Roman" panose="02020603050405020304" charset="0"/>
              </a:rPr>
              <a:t>。因此总存在以贪心性质开始的最优解，且能够由</a:t>
            </a:r>
            <a:r>
              <a:rPr lang="zh-CN" altLang="zh-CN" sz="2000" dirty="0">
                <a:solidFill>
                  <a:srgbClr val="000000"/>
                </a:solidFill>
                <a:effectLst/>
                <a:latin typeface="Times New Roman" panose="02020603050405020304" charset="0"/>
                <a:ea typeface="宋体" panose="02010600030101010101" pitchFamily="2" charset="-122"/>
                <a:cs typeface="Times New Roman" panose="02020603050405020304" charset="0"/>
              </a:rPr>
              <a:t>数学归纳法证明可以</a:t>
            </a:r>
            <a:r>
              <a:rPr lang="zh-CN" altLang="zh-CN" sz="2000" dirty="0">
                <a:effectLst/>
                <a:latin typeface="Times New Roman" panose="02020603050405020304" charset="0"/>
                <a:ea typeface="宋体" panose="02010600030101010101" pitchFamily="2" charset="-122"/>
                <a:cs typeface="Times New Roman" panose="02020603050405020304" charset="0"/>
              </a:rPr>
              <a:t>求得满足贪心性质的最优解。</a:t>
            </a:r>
            <a:endParaRPr lang="zh-CN" altLang="en-US" sz="2000"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775520" y="476672"/>
            <a:ext cx="8640960" cy="6169660"/>
          </a:xfrm>
          <a:prstGeom prst="rect">
            <a:avLst/>
          </a:prstGeom>
          <a:noFill/>
        </p:spPr>
        <p:txBody>
          <a:bodyPr wrap="square">
            <a:spAutoFit/>
          </a:bodyPr>
          <a:lstStyle/>
          <a:p>
            <a:pPr indent="266700" algn="l">
              <a:lnSpc>
                <a:spcPct val="125000"/>
              </a:lnSpc>
            </a:pPr>
            <a:r>
              <a:rPr lang="zh-CN" altLang="zh-CN" sz="2000" kern="100" dirty="0">
                <a:effectLst/>
                <a:latin typeface="Times New Roman" panose="02020603050405020304" charset="0"/>
                <a:ea typeface="宋体" panose="02010600030101010101" pitchFamily="2" charset="-122"/>
              </a:rPr>
              <a:t>假设背包问题的最优解用</a:t>
            </a:r>
            <a:r>
              <a:rPr lang="en-US" altLang="zh-CN" sz="2000" kern="100" dirty="0">
                <a:effectLst/>
                <a:latin typeface="Times New Roman" panose="02020603050405020304" charset="0"/>
                <a:ea typeface="宋体" panose="02010600030101010101" pitchFamily="2" charset="-122"/>
              </a:rPr>
              <a:t>T(1…n)</a:t>
            </a:r>
            <a:r>
              <a:rPr lang="zh-CN" altLang="zh-CN" sz="2000" kern="100" dirty="0">
                <a:effectLst/>
                <a:latin typeface="Times New Roman" panose="02020603050405020304" charset="0"/>
                <a:ea typeface="宋体" panose="02010600030101010101" pitchFamily="2" charset="-122"/>
              </a:rPr>
              <a:t>表示，按照单位重量价值排好序的物品用</a:t>
            </a:r>
            <a:r>
              <a:rPr lang="en-US" altLang="zh-CN" sz="2000" kern="100" dirty="0">
                <a:effectLst/>
                <a:latin typeface="Times New Roman" panose="02020603050405020304" charset="0"/>
                <a:ea typeface="宋体" panose="02010600030101010101" pitchFamily="2" charset="-122"/>
              </a:rPr>
              <a:t>A(1…n)</a:t>
            </a:r>
            <a:r>
              <a:rPr lang="zh-CN" altLang="zh-CN" sz="2000" kern="100" dirty="0">
                <a:effectLst/>
                <a:latin typeface="Times New Roman" panose="02020603050405020304" charset="0"/>
                <a:ea typeface="宋体" panose="02010600030101010101" pitchFamily="2" charset="-122"/>
              </a:rPr>
              <a:t>表示，</a:t>
            </a:r>
            <a:r>
              <a:rPr lang="en-US" altLang="zh-CN" sz="2000" kern="100" dirty="0">
                <a:effectLst/>
                <a:latin typeface="Times New Roman" panose="02020603050405020304" charset="0"/>
                <a:ea typeface="宋体" panose="02010600030101010101" pitchFamily="2" charset="-122"/>
              </a:rPr>
              <a:t>k</a:t>
            </a:r>
            <a:r>
              <a:rPr lang="zh-CN" altLang="zh-CN" sz="2000" kern="100" dirty="0">
                <a:effectLst/>
                <a:latin typeface="Times New Roman" panose="02020603050405020304" charset="0"/>
                <a:ea typeface="宋体" panose="02010600030101010101" pitchFamily="2" charset="-122"/>
              </a:rPr>
              <a:t>≤</a:t>
            </a:r>
            <a:r>
              <a:rPr lang="en-US" altLang="zh-CN" sz="2000" kern="100" dirty="0">
                <a:effectLst/>
                <a:latin typeface="Times New Roman" panose="02020603050405020304" charset="0"/>
                <a:ea typeface="宋体" panose="02010600030101010101" pitchFamily="2" charset="-122"/>
              </a:rPr>
              <a:t>j</a:t>
            </a:r>
            <a:r>
              <a:rPr lang="zh-CN" altLang="zh-CN" sz="2000" kern="100" dirty="0">
                <a:effectLst/>
                <a:latin typeface="Times New Roman" panose="02020603050405020304" charset="0"/>
                <a:ea typeface="宋体" panose="02010600030101010101" pitchFamily="2" charset="-122"/>
              </a:rPr>
              <a:t>时，满足贪心选择性质，即前</a:t>
            </a:r>
            <a:r>
              <a:rPr lang="en-US" altLang="zh-CN" sz="2000" kern="100" dirty="0">
                <a:effectLst/>
                <a:latin typeface="Times New Roman" panose="02020603050405020304" charset="0"/>
                <a:ea typeface="宋体" panose="02010600030101010101" pitchFamily="2" charset="-122"/>
              </a:rPr>
              <a:t>j</a:t>
            </a:r>
            <a:r>
              <a:rPr lang="zh-CN" altLang="zh-CN" sz="2000" kern="100" dirty="0">
                <a:effectLst/>
                <a:latin typeface="Times New Roman" panose="02020603050405020304" charset="0"/>
                <a:ea typeface="宋体" panose="02010600030101010101" pitchFamily="2" charset="-122"/>
              </a:rPr>
              <a:t>（包括</a:t>
            </a:r>
            <a:r>
              <a:rPr lang="en-US" altLang="zh-CN" sz="2000" kern="100" dirty="0">
                <a:effectLst/>
                <a:latin typeface="Times New Roman" panose="02020603050405020304" charset="0"/>
                <a:ea typeface="宋体" panose="02010600030101010101" pitchFamily="2" charset="-122"/>
              </a:rPr>
              <a:t>j</a:t>
            </a:r>
            <a:r>
              <a:rPr lang="zh-CN" altLang="zh-CN" sz="2000" kern="100" dirty="0">
                <a:effectLst/>
                <a:latin typeface="Times New Roman" panose="02020603050405020304" charset="0"/>
                <a:ea typeface="宋体" panose="02010600030101010101" pitchFamily="2" charset="-122"/>
              </a:rPr>
              <a:t>）次选择物品，每次都是按照单位重量价值由大到小选择。需要证明当</a:t>
            </a:r>
            <a:r>
              <a:rPr lang="en-US" altLang="zh-CN" sz="2000" kern="100" dirty="0">
                <a:effectLst/>
                <a:latin typeface="Times New Roman" panose="02020603050405020304" charset="0"/>
                <a:ea typeface="宋体" panose="02010600030101010101" pitchFamily="2" charset="-122"/>
              </a:rPr>
              <a:t>k=j+1</a:t>
            </a:r>
            <a:r>
              <a:rPr lang="zh-CN" altLang="zh-CN" sz="2000" kern="100" dirty="0">
                <a:effectLst/>
                <a:latin typeface="Times New Roman" panose="02020603050405020304" charset="0"/>
                <a:ea typeface="宋体" panose="02010600030101010101" pitchFamily="2" charset="-122"/>
              </a:rPr>
              <a:t>时，也满足贪心选择性质，即第</a:t>
            </a:r>
            <a:r>
              <a:rPr lang="en-US" altLang="zh-CN" sz="2000" kern="100" dirty="0">
                <a:effectLst/>
                <a:latin typeface="Times New Roman" panose="02020603050405020304" charset="0"/>
                <a:ea typeface="宋体" panose="02010600030101010101" pitchFamily="2" charset="-122"/>
              </a:rPr>
              <a:t>k=j+1</a:t>
            </a:r>
            <a:r>
              <a:rPr lang="zh-CN" altLang="zh-CN" sz="2000" kern="100" dirty="0">
                <a:effectLst/>
                <a:latin typeface="Times New Roman" panose="02020603050405020304" charset="0"/>
                <a:ea typeface="宋体" panose="02010600030101010101" pitchFamily="2" charset="-122"/>
              </a:rPr>
              <a:t>次选物品时仍然按照单位重量价值由大到小选择。</a:t>
            </a:r>
            <a:endParaRPr lang="en-US" altLang="zh-CN" sz="2000" kern="100" dirty="0">
              <a:effectLst/>
              <a:latin typeface="Times New Roman" panose="02020603050405020304" charset="0"/>
              <a:ea typeface="宋体" panose="02010600030101010101" pitchFamily="2" charset="-122"/>
            </a:endParaRPr>
          </a:p>
          <a:p>
            <a:pPr indent="266700" algn="l">
              <a:lnSpc>
                <a:spcPct val="125000"/>
              </a:lnSpc>
            </a:pPr>
            <a:endParaRPr lang="zh-CN" altLang="zh-CN" sz="2800" kern="100" dirty="0">
              <a:effectLst/>
              <a:latin typeface="Times New Roman" panose="02020603050405020304" charset="0"/>
              <a:ea typeface="宋体" panose="02010600030101010101" pitchFamily="2" charset="-122"/>
            </a:endParaRPr>
          </a:p>
          <a:p>
            <a:pPr indent="266700" algn="l">
              <a:lnSpc>
                <a:spcPct val="125000"/>
              </a:lnSpc>
            </a:pPr>
            <a:r>
              <a:rPr lang="zh-CN" altLang="zh-CN" sz="2000" kern="100" dirty="0">
                <a:effectLst/>
                <a:latin typeface="Times New Roman" panose="02020603050405020304" charset="0"/>
                <a:ea typeface="宋体" panose="02010600030101010101" pitchFamily="2" charset="-122"/>
              </a:rPr>
              <a:t>先证明</a:t>
            </a:r>
            <a:r>
              <a:rPr lang="en-US" altLang="zh-CN" sz="2000" kern="100" dirty="0">
                <a:effectLst/>
                <a:latin typeface="Times New Roman" panose="02020603050405020304" charset="0"/>
                <a:ea typeface="宋体" panose="02010600030101010101" pitchFamily="2" charset="-122"/>
              </a:rPr>
              <a:t>T(1…n)</a:t>
            </a:r>
            <a:r>
              <a:rPr lang="zh-CN" altLang="zh-CN" sz="2000" kern="100" dirty="0">
                <a:effectLst/>
                <a:latin typeface="Times New Roman" panose="02020603050405020304" charset="0"/>
                <a:ea typeface="宋体" panose="02010600030101010101" pitchFamily="2" charset="-122"/>
              </a:rPr>
              <a:t>的子问题</a:t>
            </a:r>
            <a:r>
              <a:rPr lang="en-US" altLang="zh-CN" sz="2000" kern="100" dirty="0">
                <a:effectLst/>
                <a:latin typeface="Times New Roman" panose="02020603050405020304" charset="0"/>
                <a:ea typeface="宋体" panose="02010600030101010101" pitchFamily="2" charset="-122"/>
              </a:rPr>
              <a:t>T(z+1…n)</a:t>
            </a:r>
            <a:r>
              <a:rPr lang="zh-CN" altLang="zh-CN" sz="2000" kern="100" dirty="0">
                <a:effectLst/>
                <a:latin typeface="Times New Roman" panose="02020603050405020304" charset="0"/>
                <a:ea typeface="宋体" panose="02010600030101010101" pitchFamily="2" charset="-122"/>
              </a:rPr>
              <a:t>也具有最优子结构性质：若</a:t>
            </a:r>
            <a:r>
              <a:rPr lang="en-US" altLang="zh-CN" sz="2000" kern="100" dirty="0">
                <a:effectLst/>
                <a:latin typeface="Times New Roman" panose="02020603050405020304" charset="0"/>
                <a:ea typeface="宋体" panose="02010600030101010101" pitchFamily="2" charset="-122"/>
              </a:rPr>
              <a:t>A(z+1…n)</a:t>
            </a:r>
            <a:r>
              <a:rPr lang="zh-CN" altLang="zh-CN" sz="2000" kern="100" dirty="0">
                <a:effectLst/>
                <a:latin typeface="Times New Roman" panose="02020603050405020304" charset="0"/>
                <a:ea typeface="宋体" panose="02010600030101010101" pitchFamily="2" charset="-122"/>
              </a:rPr>
              <a:t>中选择物品的子问题的最优解为</a:t>
            </a:r>
            <a:r>
              <a:rPr lang="en-US" altLang="zh-CN" sz="2000" kern="100" dirty="0">
                <a:effectLst/>
                <a:latin typeface="Times New Roman" panose="02020603050405020304" charset="0"/>
                <a:ea typeface="宋体" panose="02010600030101010101" pitchFamily="2" charset="-122"/>
              </a:rPr>
              <a:t>T(z+1…n’)</a:t>
            </a:r>
            <a:r>
              <a:rPr lang="zh-CN" altLang="zh-CN" sz="2000" kern="100" dirty="0">
                <a:effectLst/>
                <a:latin typeface="Times New Roman" panose="02020603050405020304" charset="0"/>
                <a:ea typeface="宋体" panose="02010600030101010101" pitchFamily="2" charset="-122"/>
              </a:rPr>
              <a:t>，且其总价值比</a:t>
            </a:r>
            <a:r>
              <a:rPr lang="en-US" altLang="zh-CN" sz="2000" kern="100" dirty="0">
                <a:effectLst/>
                <a:latin typeface="Times New Roman" panose="02020603050405020304" charset="0"/>
                <a:ea typeface="宋体" panose="02010600030101010101" pitchFamily="2" charset="-122"/>
              </a:rPr>
              <a:t>T(z+1…n)</a:t>
            </a:r>
            <a:r>
              <a:rPr lang="zh-CN" altLang="zh-CN" sz="2000" kern="100" dirty="0">
                <a:effectLst/>
                <a:latin typeface="Times New Roman" panose="02020603050405020304" charset="0"/>
                <a:ea typeface="宋体" panose="02010600030101010101" pitchFamily="2" charset="-122"/>
              </a:rPr>
              <a:t>的总价值更大，那么</a:t>
            </a:r>
            <a:r>
              <a:rPr lang="en-US" altLang="zh-CN" sz="2000" kern="100" dirty="0">
                <a:effectLst/>
                <a:latin typeface="Times New Roman" panose="02020603050405020304" charset="0"/>
                <a:ea typeface="宋体" panose="02010600030101010101" pitchFamily="2" charset="-122"/>
              </a:rPr>
              <a:t>T(z+1…n’)</a:t>
            </a:r>
            <a:r>
              <a:rPr lang="zh-CN" altLang="zh-CN" sz="2000" kern="100" dirty="0">
                <a:effectLst/>
                <a:latin typeface="Times New Roman" panose="02020603050405020304" charset="0"/>
                <a:ea typeface="宋体" panose="02010600030101010101" pitchFamily="2" charset="-122"/>
              </a:rPr>
              <a:t>与</a:t>
            </a:r>
            <a:r>
              <a:rPr lang="en-US" altLang="zh-CN" sz="2000" kern="100" dirty="0">
                <a:effectLst/>
                <a:latin typeface="Times New Roman" panose="02020603050405020304" charset="0"/>
                <a:ea typeface="宋体" panose="02010600030101010101" pitchFamily="2" charset="-122"/>
              </a:rPr>
              <a:t>T</a:t>
            </a:r>
            <a:r>
              <a:rPr lang="zh-CN" altLang="zh-CN" sz="2000" kern="100" dirty="0">
                <a:effectLst/>
                <a:latin typeface="Times New Roman" panose="02020603050405020304" charset="0"/>
                <a:ea typeface="宋体" panose="02010600030101010101" pitchFamily="2" charset="-122"/>
              </a:rPr>
              <a:t>（</a:t>
            </a:r>
            <a:r>
              <a:rPr lang="en-US" altLang="zh-CN" sz="2000" kern="100" dirty="0">
                <a:effectLst/>
                <a:latin typeface="Times New Roman" panose="02020603050405020304" charset="0"/>
                <a:ea typeface="宋体" panose="02010600030101010101" pitchFamily="2" charset="-122"/>
              </a:rPr>
              <a:t>1…z</a:t>
            </a:r>
            <a:r>
              <a:rPr lang="zh-CN" altLang="zh-CN" sz="2000" kern="100" dirty="0">
                <a:effectLst/>
                <a:latin typeface="Times New Roman" panose="02020603050405020304" charset="0"/>
                <a:ea typeface="宋体" panose="02010600030101010101" pitchFamily="2" charset="-122"/>
              </a:rPr>
              <a:t>）合并后，可以得到原问题的解</a:t>
            </a:r>
            <a:r>
              <a:rPr lang="en-US" altLang="zh-CN" sz="2000" kern="100" dirty="0">
                <a:effectLst/>
                <a:latin typeface="Times New Roman" panose="02020603050405020304" charset="0"/>
                <a:ea typeface="宋体" panose="02010600030101010101" pitchFamily="2" charset="-122"/>
              </a:rPr>
              <a:t>T(1…n’)</a:t>
            </a:r>
            <a:r>
              <a:rPr lang="zh-CN" altLang="zh-CN" sz="2000" kern="100" dirty="0">
                <a:effectLst/>
                <a:latin typeface="Times New Roman" panose="02020603050405020304" charset="0"/>
                <a:ea typeface="宋体" panose="02010600030101010101" pitchFamily="2" charset="-122"/>
              </a:rPr>
              <a:t>，其总价值比</a:t>
            </a:r>
            <a:r>
              <a:rPr lang="en-US" altLang="zh-CN" sz="2000" kern="100" dirty="0">
                <a:effectLst/>
                <a:latin typeface="Times New Roman" panose="02020603050405020304" charset="0"/>
                <a:ea typeface="宋体" panose="02010600030101010101" pitchFamily="2" charset="-122"/>
              </a:rPr>
              <a:t>T(1…n)</a:t>
            </a:r>
            <a:r>
              <a:rPr lang="zh-CN" altLang="zh-CN" sz="2000" kern="100" dirty="0">
                <a:effectLst/>
                <a:latin typeface="Times New Roman" panose="02020603050405020304" charset="0"/>
                <a:ea typeface="宋体" panose="02010600030101010101" pitchFamily="2" charset="-122"/>
              </a:rPr>
              <a:t>的总价值更大。这与</a:t>
            </a:r>
            <a:r>
              <a:rPr lang="en-US" altLang="zh-CN" sz="2000" kern="100" dirty="0">
                <a:effectLst/>
                <a:latin typeface="Times New Roman" panose="02020603050405020304" charset="0"/>
                <a:ea typeface="宋体" panose="02010600030101010101" pitchFamily="2" charset="-122"/>
              </a:rPr>
              <a:t>T(1…n)</a:t>
            </a:r>
            <a:r>
              <a:rPr lang="zh-CN" altLang="zh-CN" sz="2000" kern="100" dirty="0">
                <a:effectLst/>
                <a:latin typeface="Times New Roman" panose="02020603050405020304" charset="0"/>
                <a:ea typeface="宋体" panose="02010600030101010101" pitchFamily="2" charset="-122"/>
              </a:rPr>
              <a:t>是最优解矛盾。所以</a:t>
            </a:r>
            <a:r>
              <a:rPr lang="en-US" altLang="zh-CN" sz="2000" kern="100" dirty="0">
                <a:effectLst/>
                <a:latin typeface="Times New Roman" panose="02020603050405020304" charset="0"/>
                <a:ea typeface="宋体" panose="02010600030101010101" pitchFamily="2" charset="-122"/>
              </a:rPr>
              <a:t>T(z+1…n)</a:t>
            </a:r>
            <a:r>
              <a:rPr lang="zh-CN" altLang="zh-CN" sz="2000" kern="100" dirty="0">
                <a:effectLst/>
                <a:latin typeface="Times New Roman" panose="02020603050405020304" charset="0"/>
                <a:ea typeface="宋体" panose="02010600030101010101" pitchFamily="2" charset="-122"/>
              </a:rPr>
              <a:t>也具有最优子结构性质。</a:t>
            </a:r>
            <a:endParaRPr lang="en-US" altLang="zh-CN" sz="2000" kern="100" dirty="0">
              <a:effectLst/>
              <a:latin typeface="Times New Roman" panose="02020603050405020304" charset="0"/>
              <a:ea typeface="宋体" panose="02010600030101010101" pitchFamily="2" charset="-122"/>
            </a:endParaRPr>
          </a:p>
          <a:p>
            <a:pPr indent="266700" algn="l">
              <a:lnSpc>
                <a:spcPct val="125000"/>
              </a:lnSpc>
            </a:pPr>
            <a:endParaRPr lang="zh-CN" altLang="zh-CN" sz="2800" kern="100" dirty="0">
              <a:effectLst/>
              <a:latin typeface="Times New Roman" panose="02020603050405020304" charset="0"/>
              <a:ea typeface="宋体" panose="02010600030101010101" pitchFamily="2" charset="-122"/>
            </a:endParaRPr>
          </a:p>
          <a:p>
            <a:pPr indent="266700" algn="l">
              <a:lnSpc>
                <a:spcPct val="125000"/>
              </a:lnSpc>
            </a:pPr>
            <a:r>
              <a:rPr lang="zh-CN" altLang="zh-CN" sz="2000" kern="100" dirty="0">
                <a:effectLst/>
                <a:latin typeface="Times New Roman" panose="02020603050405020304" charset="0"/>
                <a:ea typeface="宋体" panose="02010600030101010101" pitchFamily="2" charset="-122"/>
              </a:rPr>
              <a:t>于是第</a:t>
            </a:r>
            <a:r>
              <a:rPr lang="en-US" altLang="zh-CN" sz="2000" kern="100" dirty="0">
                <a:effectLst/>
                <a:latin typeface="Times New Roman" panose="02020603050405020304" charset="0"/>
                <a:ea typeface="宋体" panose="02010600030101010101" pitchFamily="2" charset="-122"/>
              </a:rPr>
              <a:t>k=j+1</a:t>
            </a:r>
            <a:r>
              <a:rPr lang="zh-CN" altLang="zh-CN" sz="2000" kern="100" dirty="0">
                <a:effectLst/>
                <a:latin typeface="Times New Roman" panose="02020603050405020304" charset="0"/>
                <a:ea typeface="宋体" panose="02010600030101010101" pitchFamily="2" charset="-122"/>
              </a:rPr>
              <a:t>次选择物品等价于子问题</a:t>
            </a:r>
            <a:r>
              <a:rPr lang="en-US" altLang="zh-CN" sz="2000" kern="100" dirty="0">
                <a:effectLst/>
                <a:latin typeface="Times New Roman" panose="02020603050405020304" charset="0"/>
                <a:ea typeface="宋体" panose="02010600030101010101" pitchFamily="2" charset="-122"/>
              </a:rPr>
              <a:t>T(z+1…n)</a:t>
            </a:r>
            <a:r>
              <a:rPr lang="zh-CN" altLang="zh-CN" sz="2000" kern="100" dirty="0">
                <a:effectLst/>
                <a:latin typeface="Times New Roman" panose="02020603050405020304" charset="0"/>
                <a:ea typeface="宋体" panose="02010600030101010101" pitchFamily="2" charset="-122"/>
              </a:rPr>
              <a:t>的第一次选择物品，又因为</a:t>
            </a:r>
            <a:r>
              <a:rPr lang="en-US" altLang="zh-CN" sz="2000" kern="100" dirty="0">
                <a:effectLst/>
                <a:latin typeface="Times New Roman" panose="02020603050405020304" charset="0"/>
                <a:ea typeface="宋体" panose="02010600030101010101" pitchFamily="2" charset="-122"/>
              </a:rPr>
              <a:t>k</a:t>
            </a:r>
            <a:r>
              <a:rPr lang="zh-CN" altLang="zh-CN" sz="2000" kern="100" dirty="0">
                <a:effectLst/>
                <a:latin typeface="Times New Roman" panose="02020603050405020304" charset="0"/>
                <a:ea typeface="宋体" panose="02010600030101010101" pitchFamily="2" charset="-122"/>
              </a:rPr>
              <a:t>≤</a:t>
            </a:r>
            <a:r>
              <a:rPr lang="en-US" altLang="zh-CN" sz="2000" kern="100" dirty="0">
                <a:effectLst/>
                <a:latin typeface="Times New Roman" panose="02020603050405020304" charset="0"/>
                <a:ea typeface="宋体" panose="02010600030101010101" pitchFamily="2" charset="-122"/>
              </a:rPr>
              <a:t>j</a:t>
            </a:r>
            <a:r>
              <a:rPr lang="zh-CN" altLang="zh-CN" sz="2000" kern="100" dirty="0">
                <a:effectLst/>
                <a:latin typeface="Times New Roman" panose="02020603050405020304" charset="0"/>
                <a:ea typeface="宋体" panose="02010600030101010101" pitchFamily="2" charset="-122"/>
              </a:rPr>
              <a:t>时满足贪心选择性质，也就是说</a:t>
            </a:r>
            <a:r>
              <a:rPr lang="en-US" altLang="zh-CN" sz="2000" kern="100" dirty="0">
                <a:effectLst/>
                <a:latin typeface="Times New Roman" panose="02020603050405020304" charset="0"/>
                <a:ea typeface="宋体" panose="02010600030101010101" pitchFamily="2" charset="-122"/>
              </a:rPr>
              <a:t>A(1…n)</a:t>
            </a:r>
            <a:r>
              <a:rPr lang="zh-CN" altLang="zh-CN" sz="2000" kern="100" dirty="0">
                <a:effectLst/>
                <a:latin typeface="Times New Roman" panose="02020603050405020304" charset="0"/>
                <a:ea typeface="宋体" panose="02010600030101010101" pitchFamily="2" charset="-122"/>
              </a:rPr>
              <a:t>的前</a:t>
            </a:r>
            <a:r>
              <a:rPr lang="en-US" altLang="zh-CN" sz="2000" kern="100" dirty="0">
                <a:effectLst/>
                <a:latin typeface="Times New Roman" panose="02020603050405020304" charset="0"/>
                <a:ea typeface="宋体" panose="02010600030101010101" pitchFamily="2" charset="-122"/>
              </a:rPr>
              <a:t>j</a:t>
            </a:r>
            <a:r>
              <a:rPr lang="zh-CN" altLang="zh-CN" sz="2000" kern="100" dirty="0">
                <a:effectLst/>
                <a:latin typeface="Times New Roman" panose="02020603050405020304" charset="0"/>
                <a:ea typeface="宋体" panose="02010600030101010101" pitchFamily="2" charset="-122"/>
              </a:rPr>
              <a:t>个物品已经被选了，所以转换成</a:t>
            </a:r>
            <a:r>
              <a:rPr lang="en-US" altLang="zh-CN" sz="2000" kern="100" dirty="0">
                <a:effectLst/>
                <a:latin typeface="Times New Roman" panose="02020603050405020304" charset="0"/>
                <a:ea typeface="宋体" panose="02010600030101010101" pitchFamily="2" charset="-122"/>
              </a:rPr>
              <a:t>T(z+1…n)</a:t>
            </a:r>
            <a:r>
              <a:rPr lang="zh-CN" altLang="zh-CN" sz="2000" kern="100" dirty="0">
                <a:effectLst/>
                <a:latin typeface="Times New Roman" panose="02020603050405020304" charset="0"/>
                <a:ea typeface="宋体" panose="02010600030101010101" pitchFamily="2" charset="-122"/>
              </a:rPr>
              <a:t>从</a:t>
            </a:r>
            <a:r>
              <a:rPr lang="en-US" altLang="zh-CN" sz="2000" kern="100" dirty="0">
                <a:effectLst/>
                <a:latin typeface="Times New Roman" panose="02020603050405020304" charset="0"/>
                <a:ea typeface="宋体" panose="02010600030101010101" pitchFamily="2" charset="-122"/>
              </a:rPr>
              <a:t>A(z+1…n)</a:t>
            </a:r>
            <a:r>
              <a:rPr lang="zh-CN" altLang="zh-CN" sz="2000" kern="100" dirty="0">
                <a:effectLst/>
                <a:latin typeface="Times New Roman" panose="02020603050405020304" charset="0"/>
                <a:ea typeface="宋体" panose="02010600030101010101" pitchFamily="2" charset="-122"/>
              </a:rPr>
              <a:t>中选择第一个物品。总存在以贪心性质开始的最优解，显然优先选择物品（</a:t>
            </a:r>
            <a:r>
              <a:rPr lang="en-US" altLang="zh-CN" sz="2000" kern="100" dirty="0">
                <a:effectLst/>
                <a:latin typeface="Times New Roman" panose="02020603050405020304" charset="0"/>
                <a:ea typeface="宋体" panose="02010600030101010101" pitchFamily="2" charset="-122"/>
              </a:rPr>
              <a:t>j+1</a:t>
            </a:r>
            <a:r>
              <a:rPr lang="zh-CN" altLang="zh-CN" sz="2000" kern="100" dirty="0">
                <a:effectLst/>
                <a:latin typeface="Times New Roman" panose="02020603050405020304" charset="0"/>
                <a:ea typeface="宋体" panose="02010600030101010101" pitchFamily="2" charset="-122"/>
              </a:rPr>
              <a:t>）。所以结论得证。</a:t>
            </a:r>
            <a:endParaRPr lang="zh-CN" altLang="zh-CN" sz="2800" kern="100" dirty="0">
              <a:effectLst/>
              <a:latin typeface="Times New Roman" panose="02020603050405020304" charset="0"/>
              <a:ea typeface="宋体" panose="02010600030101010101" pitchFamily="2" charset="-122"/>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135560" y="1322975"/>
            <a:ext cx="8136904" cy="3169285"/>
          </a:xfrm>
          <a:prstGeom prst="rect">
            <a:avLst/>
          </a:prstGeom>
          <a:noFill/>
        </p:spPr>
        <p:txBody>
          <a:bodyPr wrap="square">
            <a:spAutoFit/>
          </a:bodyPr>
          <a:lstStyle/>
          <a:p>
            <a:pPr indent="266700" algn="just">
              <a:lnSpc>
                <a:spcPct val="125000"/>
              </a:lnSpc>
            </a:pPr>
            <a:r>
              <a:rPr lang="zh-CN" altLang="zh-CN" sz="2000" kern="100" dirty="0">
                <a:effectLst/>
                <a:latin typeface="Times New Roman" panose="02020603050405020304" charset="0"/>
                <a:ea typeface="宋体" panose="02010600030101010101" pitchFamily="2" charset="-122"/>
              </a:rPr>
              <a:t>对于</a:t>
            </a:r>
            <a:r>
              <a:rPr lang="en-US" altLang="zh-CN" sz="2000" kern="100" dirty="0">
                <a:effectLst/>
                <a:latin typeface="Times New Roman" panose="02020603050405020304" charset="0"/>
                <a:ea typeface="宋体" panose="02010600030101010101" pitchFamily="2" charset="-122"/>
              </a:rPr>
              <a:t>0-1</a:t>
            </a:r>
            <a:r>
              <a:rPr lang="zh-CN" altLang="zh-CN" sz="2000" kern="100" dirty="0">
                <a:effectLst/>
                <a:latin typeface="Times New Roman" panose="02020603050405020304" charset="0"/>
                <a:ea typeface="宋体" panose="02010600030101010101" pitchFamily="2" charset="-122"/>
              </a:rPr>
              <a:t>背包问题，为什么不能用贪心选择来求解呢？这是因为</a:t>
            </a:r>
            <a:r>
              <a:rPr lang="en-US" altLang="zh-CN" sz="2000" kern="100" dirty="0">
                <a:effectLst/>
                <a:latin typeface="Times New Roman" panose="02020603050405020304" charset="0"/>
                <a:ea typeface="宋体" panose="02010600030101010101" pitchFamily="2" charset="-122"/>
              </a:rPr>
              <a:t>0-1</a:t>
            </a:r>
            <a:r>
              <a:rPr lang="zh-CN" altLang="zh-CN" sz="2000" kern="100" dirty="0">
                <a:effectLst/>
                <a:latin typeface="Times New Roman" panose="02020603050405020304" charset="0"/>
                <a:ea typeface="宋体" panose="02010600030101010101" pitchFamily="2" charset="-122"/>
              </a:rPr>
              <a:t>背包只能选择装入或不装入物品</a:t>
            </a:r>
            <a:r>
              <a:rPr lang="en-US" altLang="zh-CN" sz="2000" kern="100" dirty="0" err="1">
                <a:effectLst/>
                <a:latin typeface="Times New Roman" panose="02020603050405020304" charset="0"/>
                <a:ea typeface="宋体" panose="02010600030101010101" pitchFamily="2" charset="-122"/>
              </a:rPr>
              <a:t>i</a:t>
            </a:r>
            <a:r>
              <a:rPr lang="zh-CN" altLang="zh-CN" sz="2000" kern="100" dirty="0">
                <a:effectLst/>
                <a:latin typeface="Times New Roman" panose="02020603050405020304" charset="0"/>
                <a:ea typeface="宋体" panose="02010600030101010101" pitchFamily="2" charset="-122"/>
              </a:rPr>
              <a:t>，不能部分装入，如果采用背包问题的贪心选择策略，则无法保证最终能将背包装满，部分闲置的背包空间使每公斤背包空间的价值降低了，所以不能得到最优解。</a:t>
            </a:r>
            <a:endParaRPr lang="zh-CN" altLang="zh-CN" sz="2800" kern="100" dirty="0">
              <a:effectLst/>
              <a:latin typeface="Times New Roman" panose="02020603050405020304" charset="0"/>
              <a:ea typeface="宋体" panose="02010600030101010101" pitchFamily="2" charset="-122"/>
            </a:endParaRPr>
          </a:p>
          <a:p>
            <a:pPr indent="266700" algn="just">
              <a:lnSpc>
                <a:spcPct val="125000"/>
              </a:lnSpc>
            </a:pPr>
            <a:endParaRPr lang="en-US" altLang="zh-CN" sz="2000" kern="100" dirty="0">
              <a:effectLst/>
              <a:latin typeface="Times New Roman" panose="02020603050405020304" charset="0"/>
              <a:ea typeface="宋体" panose="02010600030101010101" pitchFamily="2" charset="-122"/>
            </a:endParaRPr>
          </a:p>
          <a:p>
            <a:pPr indent="266700" algn="just">
              <a:lnSpc>
                <a:spcPct val="125000"/>
              </a:lnSpc>
            </a:pPr>
            <a:r>
              <a:rPr lang="zh-CN" altLang="zh-CN" sz="2000" kern="100" dirty="0">
                <a:effectLst/>
                <a:latin typeface="Times New Roman" panose="02020603050405020304" charset="0"/>
                <a:ea typeface="宋体" panose="02010600030101010101" pitchFamily="2" charset="-122"/>
              </a:rPr>
              <a:t>在考虑</a:t>
            </a:r>
            <a:r>
              <a:rPr lang="en-US" altLang="zh-CN" sz="2000" kern="100" dirty="0">
                <a:effectLst/>
                <a:latin typeface="Times New Roman" panose="02020603050405020304" charset="0"/>
                <a:ea typeface="宋体" panose="02010600030101010101" pitchFamily="2" charset="-122"/>
              </a:rPr>
              <a:t>0-1</a:t>
            </a:r>
            <a:r>
              <a:rPr lang="zh-CN" altLang="zh-CN" sz="2000" kern="100" dirty="0">
                <a:effectLst/>
                <a:latin typeface="Times New Roman" panose="02020603050405020304" charset="0"/>
                <a:ea typeface="宋体" panose="02010600030101010101" pitchFamily="2" charset="-122"/>
              </a:rPr>
              <a:t>背包问题时，应比较选择该物品和不选择该物品所导致的最终方案，然后再作出最好选择。由此就导出许多互相重叠的子问题。这正是该问题可用动态规划算法求解的另一重要特征。</a:t>
            </a:r>
            <a:endParaRPr lang="zh-CN" altLang="zh-CN" sz="2800" kern="100" dirty="0">
              <a:effectLst/>
              <a:latin typeface="Times New Roman" panose="02020603050405020304" charset="0"/>
              <a:ea typeface="宋体" panose="02010600030101010101" pitchFamily="2"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810000" y="12576"/>
            <a:ext cx="4572000" cy="1261745"/>
          </a:xfrm>
          <a:prstGeom prst="rect">
            <a:avLst/>
          </a:prstGeom>
          <a:noFill/>
        </p:spPr>
        <p:txBody>
          <a:bodyPr wrap="square">
            <a:spAutoFit/>
          </a:bodyPr>
          <a:lstStyle/>
          <a:p>
            <a:pPr indent="133985" algn="ctr">
              <a:lnSpc>
                <a:spcPct val="173000"/>
              </a:lnSpc>
              <a:spcBef>
                <a:spcPts val="1300"/>
              </a:spcBef>
              <a:spcAft>
                <a:spcPts val="1300"/>
              </a:spcAft>
            </a:pPr>
            <a:r>
              <a:rPr lang="en-US" altLang="zh-CN" sz="4400" kern="100" dirty="0">
                <a:effectLst/>
                <a:latin typeface="+mj-ea"/>
                <a:ea typeface="+mj-ea"/>
                <a:cs typeface="Times New Roman" panose="02020603050405020304" charset="0"/>
              </a:rPr>
              <a:t>5.5</a:t>
            </a:r>
            <a:r>
              <a:rPr lang="zh-CN" altLang="zh-CN" sz="4400" kern="100" dirty="0">
                <a:effectLst/>
                <a:latin typeface="+mj-ea"/>
                <a:ea typeface="+mj-ea"/>
                <a:cs typeface="Times New Roman" panose="02020603050405020304" charset="0"/>
              </a:rPr>
              <a:t>最优装载</a:t>
            </a:r>
            <a:endParaRPr lang="zh-CN" altLang="zh-CN" sz="4400" kern="100" dirty="0">
              <a:effectLst/>
              <a:latin typeface="+mj-ea"/>
              <a:ea typeface="+mj-ea"/>
              <a:cs typeface="Times New Roman" panose="02020603050405020304" charset="0"/>
            </a:endParaRPr>
          </a:p>
        </p:txBody>
      </p:sp>
      <p:sp>
        <p:nvSpPr>
          <p:cNvPr id="7" name="文本框 6"/>
          <p:cNvSpPr txBox="1"/>
          <p:nvPr/>
        </p:nvSpPr>
        <p:spPr>
          <a:xfrm>
            <a:off x="1847528" y="1340768"/>
            <a:ext cx="8208912" cy="1630045"/>
          </a:xfrm>
          <a:prstGeom prst="rect">
            <a:avLst/>
          </a:prstGeom>
          <a:noFill/>
        </p:spPr>
        <p:txBody>
          <a:bodyPr wrap="square">
            <a:spAutoFit/>
          </a:bodyPr>
          <a:lstStyle/>
          <a:p>
            <a:pPr indent="266700" algn="just">
              <a:lnSpc>
                <a:spcPct val="125000"/>
              </a:lnSpc>
            </a:pPr>
            <a:r>
              <a:rPr lang="zh-CN" altLang="zh-CN" sz="2000" kern="100" dirty="0">
                <a:effectLst/>
                <a:latin typeface="Times New Roman" panose="02020603050405020304" charset="0"/>
                <a:ea typeface="宋体" panose="02010600030101010101" pitchFamily="2" charset="-122"/>
              </a:rPr>
              <a:t>有一天，海盗们截获了一艘装满各种各样古董的货船，每一件古董都价值连城，虽然海盗船足够大，但载重量为</a:t>
            </a:r>
            <a:r>
              <a:rPr lang="en-US" altLang="zh-CN" sz="2000" kern="100" dirty="0">
                <a:effectLst/>
                <a:latin typeface="Times New Roman" panose="02020603050405020304" charset="0"/>
                <a:ea typeface="宋体" panose="02010600030101010101" pitchFamily="2" charset="-122"/>
              </a:rPr>
              <a:t>C</a:t>
            </a:r>
            <a:r>
              <a:rPr lang="zh-CN" altLang="zh-CN" sz="2000" kern="100" dirty="0">
                <a:effectLst/>
                <a:latin typeface="Times New Roman" panose="02020603050405020304" charset="0"/>
                <a:ea typeface="宋体" panose="02010600030101010101" pitchFamily="2" charset="-122"/>
              </a:rPr>
              <a:t>，每件古董的重量为</a:t>
            </a:r>
            <a:r>
              <a:rPr lang="en-US" altLang="zh-CN" sz="2000" kern="100" dirty="0">
                <a:effectLst/>
                <a:latin typeface="Times New Roman" panose="02020603050405020304" charset="0"/>
                <a:ea typeface="宋体" panose="02010600030101010101" pitchFamily="2" charset="-122"/>
              </a:rPr>
              <a:t>W</a:t>
            </a:r>
            <a:r>
              <a:rPr lang="en-US" altLang="zh-CN" sz="2000" kern="100" baseline="-25000" dirty="0">
                <a:effectLst/>
                <a:latin typeface="Times New Roman" panose="02020603050405020304" charset="0"/>
                <a:ea typeface="宋体" panose="02010600030101010101" pitchFamily="2" charset="-122"/>
              </a:rPr>
              <a:t>i</a:t>
            </a:r>
            <a:r>
              <a:rPr lang="zh-CN" altLang="zh-CN" sz="2000" kern="100" dirty="0">
                <a:effectLst/>
                <a:latin typeface="Times New Roman" panose="02020603050405020304" charset="0"/>
                <a:ea typeface="宋体" panose="02010600030101010101" pitchFamily="2" charset="-122"/>
              </a:rPr>
              <a:t>，问海盗们如何把尽量多的宝贝装上海盗船呢？该问题即为最优装载问题，要求在装载体积不受限制的情况下，将尽可能多的古董装上船。</a:t>
            </a:r>
            <a:endParaRPr lang="zh-CN" altLang="zh-CN" sz="2800" kern="100" dirty="0">
              <a:effectLst/>
              <a:latin typeface="Times New Roman" panose="02020603050405020304" charset="0"/>
              <a:ea typeface="宋体" panose="02010600030101010101" pitchFamily="2" charset="-122"/>
            </a:endParaRPr>
          </a:p>
        </p:txBody>
      </p:sp>
      <p:sp>
        <p:nvSpPr>
          <p:cNvPr id="9" name="文本框 8"/>
          <p:cNvSpPr txBox="1"/>
          <p:nvPr/>
        </p:nvSpPr>
        <p:spPr>
          <a:xfrm>
            <a:off x="1847528" y="3382673"/>
            <a:ext cx="8136904" cy="2399665"/>
          </a:xfrm>
          <a:prstGeom prst="rect">
            <a:avLst/>
          </a:prstGeom>
          <a:noFill/>
        </p:spPr>
        <p:txBody>
          <a:bodyPr wrap="square">
            <a:spAutoFit/>
          </a:bodyPr>
          <a:lstStyle/>
          <a:p>
            <a:pPr indent="266700" algn="just">
              <a:lnSpc>
                <a:spcPct val="125000"/>
              </a:lnSpc>
            </a:pPr>
            <a:r>
              <a:rPr lang="en-US" altLang="zh-CN" sz="2000" b="1" kern="100" dirty="0">
                <a:effectLst/>
                <a:latin typeface="Times New Roman" panose="02020603050405020304" charset="0"/>
                <a:ea typeface="宋体" panose="02010600030101010101" pitchFamily="2" charset="-122"/>
              </a:rPr>
              <a:t>1</a:t>
            </a:r>
            <a:r>
              <a:rPr lang="zh-CN" altLang="zh-CN" sz="2000" b="1" kern="100" dirty="0">
                <a:effectLst/>
                <a:latin typeface="Times New Roman" panose="02020603050405020304" charset="0"/>
                <a:ea typeface="宋体" panose="02010600030101010101" pitchFamily="2" charset="-122"/>
              </a:rPr>
              <a:t>、算法描述</a:t>
            </a:r>
            <a:endParaRPr lang="zh-CN" altLang="zh-CN" sz="2800" b="1" kern="100" dirty="0">
              <a:effectLst/>
              <a:latin typeface="Times New Roman" panose="02020603050405020304" charset="0"/>
              <a:ea typeface="宋体" panose="02010600030101010101" pitchFamily="2" charset="-122"/>
            </a:endParaRPr>
          </a:p>
          <a:p>
            <a:pPr indent="266700" algn="just">
              <a:lnSpc>
                <a:spcPct val="125000"/>
              </a:lnSpc>
            </a:pPr>
            <a:r>
              <a:rPr lang="zh-CN" altLang="zh-CN" sz="2000" kern="100" dirty="0">
                <a:effectLst/>
                <a:latin typeface="Times New Roman" panose="02020603050405020304" charset="0"/>
                <a:ea typeface="宋体" panose="02010600030101010101" pitchFamily="2" charset="-122"/>
              </a:rPr>
              <a:t>该问题是</a:t>
            </a:r>
            <a:r>
              <a:rPr lang="en-US" altLang="zh-CN" sz="2000" kern="100" dirty="0">
                <a:effectLst/>
                <a:latin typeface="Times New Roman" panose="02020603050405020304" charset="0"/>
                <a:ea typeface="宋体" panose="02010600030101010101" pitchFamily="2" charset="-122"/>
              </a:rPr>
              <a:t>0-1</a:t>
            </a:r>
            <a:r>
              <a:rPr lang="zh-CN" altLang="zh-CN" sz="2000" kern="100" dirty="0">
                <a:effectLst/>
                <a:latin typeface="Times New Roman" panose="02020603050405020304" charset="0"/>
                <a:ea typeface="宋体" panose="02010600030101010101" pitchFamily="2" charset="-122"/>
              </a:rPr>
              <a:t>背包问题的子问题。古董相当于物品，物品重量是</a:t>
            </a:r>
            <a:r>
              <a:rPr lang="en-US" altLang="zh-CN" sz="2000" kern="100" dirty="0" err="1">
                <a:effectLst/>
                <a:latin typeface="Times New Roman" panose="02020603050405020304" charset="0"/>
                <a:ea typeface="宋体" panose="02010600030101010101" pitchFamily="2" charset="-122"/>
              </a:rPr>
              <a:t>w</a:t>
            </a:r>
            <a:r>
              <a:rPr lang="en-US" altLang="zh-CN" sz="2000" kern="100" baseline="-25000" dirty="0" err="1">
                <a:effectLst/>
                <a:latin typeface="Times New Roman" panose="02020603050405020304" charset="0"/>
                <a:ea typeface="宋体" panose="02010600030101010101" pitchFamily="2" charset="-122"/>
              </a:rPr>
              <a:t>i</a:t>
            </a:r>
            <a:r>
              <a:rPr lang="zh-CN" altLang="zh-CN" sz="2000" kern="100" dirty="0">
                <a:effectLst/>
                <a:latin typeface="Times New Roman" panose="02020603050405020304" charset="0"/>
                <a:ea typeface="宋体" panose="02010600030101010101" pitchFamily="2" charset="-122"/>
              </a:rPr>
              <a:t>，价值</a:t>
            </a:r>
            <a:r>
              <a:rPr lang="en-US" altLang="zh-CN" sz="2000" kern="100" dirty="0">
                <a:effectLst/>
                <a:latin typeface="Times New Roman" panose="02020603050405020304" charset="0"/>
                <a:ea typeface="宋体" panose="02010600030101010101" pitchFamily="2" charset="-122"/>
              </a:rPr>
              <a:t>v</a:t>
            </a:r>
            <a:r>
              <a:rPr lang="en-US" altLang="zh-CN" sz="2000" kern="100" baseline="-25000" dirty="0">
                <a:effectLst/>
                <a:latin typeface="Times New Roman" panose="02020603050405020304" charset="0"/>
                <a:ea typeface="宋体" panose="02010600030101010101" pitchFamily="2" charset="-122"/>
              </a:rPr>
              <a:t>i</a:t>
            </a:r>
            <a:r>
              <a:rPr lang="zh-CN" altLang="zh-CN" sz="2000" kern="100" dirty="0">
                <a:effectLst/>
                <a:latin typeface="Times New Roman" panose="02020603050405020304" charset="0"/>
                <a:ea typeface="宋体" panose="02010600030101010101" pitchFamily="2" charset="-122"/>
              </a:rPr>
              <a:t>都等于</a:t>
            </a:r>
            <a:r>
              <a:rPr lang="en-US" altLang="zh-CN" sz="2000" kern="100" dirty="0">
                <a:effectLst/>
                <a:latin typeface="Times New Roman" panose="02020603050405020304" charset="0"/>
                <a:ea typeface="宋体" panose="02010600030101010101" pitchFamily="2" charset="-122"/>
              </a:rPr>
              <a:t>1</a:t>
            </a:r>
            <a:r>
              <a:rPr lang="zh-CN" altLang="zh-CN" sz="2000" kern="100" dirty="0">
                <a:effectLst/>
                <a:latin typeface="Times New Roman" panose="02020603050405020304" charset="0"/>
                <a:ea typeface="宋体" panose="02010600030101010101" pitchFamily="2" charset="-122"/>
              </a:rPr>
              <a:t>，海盗船载重量限制相当于背包重量限制，该问题只关心重量，与</a:t>
            </a:r>
            <a:r>
              <a:rPr lang="en-US" altLang="zh-CN" sz="2000" kern="100" dirty="0">
                <a:effectLst/>
                <a:latin typeface="Times New Roman" panose="02020603050405020304" charset="0"/>
                <a:ea typeface="宋体" panose="02010600030101010101" pitchFamily="2" charset="-122"/>
              </a:rPr>
              <a:t>0-1</a:t>
            </a:r>
            <a:r>
              <a:rPr lang="zh-CN" altLang="zh-CN" sz="2000" kern="100" dirty="0">
                <a:effectLst/>
                <a:latin typeface="Times New Roman" panose="02020603050405020304" charset="0"/>
                <a:ea typeface="宋体" panose="02010600030101010101" pitchFamily="2" charset="-122"/>
              </a:rPr>
              <a:t>背包问题既关心重量又关心价值不同，</a:t>
            </a:r>
            <a:r>
              <a:rPr lang="en-US" altLang="zh-CN" sz="2000" kern="100" dirty="0">
                <a:effectLst/>
                <a:latin typeface="Times New Roman" panose="02020603050405020304" charset="0"/>
                <a:ea typeface="宋体" panose="02010600030101010101" pitchFamily="2" charset="-122"/>
              </a:rPr>
              <a:t>0-1</a:t>
            </a:r>
            <a:r>
              <a:rPr lang="zh-CN" altLang="zh-CN" sz="2000" kern="100" dirty="0">
                <a:effectLst/>
                <a:latin typeface="Times New Roman" panose="02020603050405020304" charset="0"/>
                <a:ea typeface="宋体" panose="02010600030101010101" pitchFamily="2" charset="-122"/>
              </a:rPr>
              <a:t>背包问题采用动态规划算法求解，时间复杂度比较高，而最优装载问题可以用贪心算法求解，时间复杂度比较低，容易获得最优解。</a:t>
            </a:r>
            <a:endParaRPr lang="zh-CN" altLang="zh-CN" sz="2800" kern="100" dirty="0">
              <a:effectLst/>
              <a:latin typeface="Times New Roman" panose="02020603050405020304" charset="0"/>
              <a:ea typeface="宋体" panose="02010600030101010101" pitchFamily="2"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847528" y="319117"/>
            <a:ext cx="8496944" cy="6554470"/>
          </a:xfrm>
          <a:prstGeom prst="rect">
            <a:avLst/>
          </a:prstGeom>
          <a:noFill/>
        </p:spPr>
        <p:txBody>
          <a:bodyPr wrap="square">
            <a:spAutoFit/>
          </a:bodyPr>
          <a:lstStyle/>
          <a:p>
            <a:pPr indent="266700" algn="just">
              <a:lnSpc>
                <a:spcPct val="125000"/>
              </a:lnSpc>
            </a:pPr>
            <a:r>
              <a:rPr lang="zh-CN" altLang="zh-CN" sz="2000" kern="100" dirty="0">
                <a:effectLst/>
                <a:latin typeface="Times New Roman" panose="02020603050405020304" charset="0"/>
                <a:ea typeface="宋体" panose="02010600030101010101" pitchFamily="2" charset="-122"/>
              </a:rPr>
              <a:t>最优装载问题的最终目标是将尽可能多的古董装上海盗船，而且装载体积不受限制，所以可以采用重量最轻者先装上船的贪心选择策略，最终获得最优装载问题的最优解。</a:t>
            </a:r>
            <a:endParaRPr lang="zh-CN" altLang="zh-CN" sz="2800" kern="100" dirty="0">
              <a:effectLst/>
              <a:latin typeface="Times New Roman" panose="02020603050405020304" charset="0"/>
              <a:ea typeface="宋体" panose="02010600030101010101" pitchFamily="2" charset="-122"/>
            </a:endParaRPr>
          </a:p>
          <a:p>
            <a:pPr indent="266700" algn="just">
              <a:lnSpc>
                <a:spcPct val="125000"/>
              </a:lnSpc>
            </a:pPr>
            <a:r>
              <a:rPr lang="zh-CN" altLang="zh-CN" sz="2000" kern="100" dirty="0">
                <a:effectLst/>
                <a:latin typeface="Times New Roman" panose="02020603050405020304" charset="0"/>
                <a:ea typeface="宋体" panose="02010600030101010101" pitchFamily="2" charset="-122"/>
              </a:rPr>
              <a:t>首先将古董按重量进行排序，使得</a:t>
            </a:r>
            <a:r>
              <a:rPr lang="en-US" altLang="zh-CN" sz="2000" kern="100" dirty="0">
                <a:effectLst/>
                <a:latin typeface="Times New Roman" panose="02020603050405020304" charset="0"/>
                <a:ea typeface="宋体" panose="02010600030101010101" pitchFamily="2" charset="-122"/>
              </a:rPr>
              <a:t>w</a:t>
            </a:r>
            <a:r>
              <a:rPr lang="en-US" altLang="zh-CN" sz="2000" kern="100" baseline="-25000" dirty="0">
                <a:effectLst/>
                <a:latin typeface="Times New Roman" panose="02020603050405020304" charset="0"/>
                <a:ea typeface="宋体" panose="02010600030101010101" pitchFamily="2" charset="-122"/>
              </a:rPr>
              <a:t>1</a:t>
            </a:r>
            <a:r>
              <a:rPr lang="en-US" altLang="zh-CN" sz="2000" kern="100" dirty="0">
                <a:effectLst/>
                <a:latin typeface="Times New Roman" panose="02020603050405020304" charset="0"/>
                <a:ea typeface="宋体" panose="02010600030101010101" pitchFamily="2" charset="-122"/>
              </a:rPr>
              <a:t>≤ w</a:t>
            </a:r>
            <a:r>
              <a:rPr lang="en-US" altLang="zh-CN" sz="2000" kern="100" baseline="-25000" dirty="0">
                <a:effectLst/>
                <a:latin typeface="Times New Roman" panose="02020603050405020304" charset="0"/>
                <a:ea typeface="宋体" panose="02010600030101010101" pitchFamily="2" charset="-122"/>
              </a:rPr>
              <a:t>2</a:t>
            </a:r>
            <a:r>
              <a:rPr lang="en-US" altLang="zh-CN" sz="2000" kern="100" dirty="0">
                <a:effectLst/>
                <a:latin typeface="Times New Roman" panose="02020603050405020304" charset="0"/>
                <a:ea typeface="宋体" panose="02010600030101010101" pitchFamily="2" charset="-122"/>
              </a:rPr>
              <a:t> ≤ ... ≤ </a:t>
            </a:r>
            <a:r>
              <a:rPr lang="en-US" altLang="zh-CN" sz="2000" kern="100" dirty="0" err="1">
                <a:effectLst/>
                <a:latin typeface="Times New Roman" panose="02020603050405020304" charset="0"/>
                <a:ea typeface="宋体" panose="02010600030101010101" pitchFamily="2" charset="-122"/>
              </a:rPr>
              <a:t>w</a:t>
            </a:r>
            <a:r>
              <a:rPr lang="en-US" altLang="zh-CN" sz="2000" kern="100" baseline="-25000" dirty="0" err="1">
                <a:effectLst/>
                <a:latin typeface="Times New Roman" panose="02020603050405020304" charset="0"/>
                <a:ea typeface="宋体" panose="02010600030101010101" pitchFamily="2" charset="-122"/>
              </a:rPr>
              <a:t>n</a:t>
            </a:r>
            <a:r>
              <a:rPr lang="zh-CN" altLang="zh-CN" sz="2000" kern="100" dirty="0">
                <a:effectLst/>
                <a:latin typeface="Times New Roman" panose="02020603050405020304" charset="0"/>
                <a:ea typeface="宋体" panose="02010600030101010101" pitchFamily="2" charset="-122"/>
              </a:rPr>
              <a:t>，然后按照重量标号从小到大装船，直到装入下一个古董将使得古董的总重量超过海盗船装的载重量限制，则停止。</a:t>
            </a:r>
            <a:endParaRPr lang="zh-CN" altLang="zh-CN" sz="2800" kern="100" dirty="0">
              <a:effectLst/>
              <a:latin typeface="Times New Roman" panose="02020603050405020304" charset="0"/>
              <a:ea typeface="宋体" panose="02010600030101010101" pitchFamily="2" charset="-122"/>
            </a:endParaRPr>
          </a:p>
          <a:p>
            <a:pPr indent="266700" algn="just">
              <a:lnSpc>
                <a:spcPct val="125000"/>
              </a:lnSpc>
            </a:pPr>
            <a:r>
              <a:rPr lang="zh-CN" altLang="zh-CN" sz="1800" kern="100" dirty="0">
                <a:effectLst/>
                <a:latin typeface="Times New Roman" panose="02020603050405020304" charset="0"/>
                <a:ea typeface="宋体" panose="02010600030101010101" pitchFamily="2" charset="-122"/>
              </a:rPr>
              <a:t>代码描述如下：</a:t>
            </a:r>
            <a:endParaRPr lang="zh-CN" altLang="zh-CN" sz="2400" kern="100" dirty="0">
              <a:effectLst/>
              <a:latin typeface="Times New Roman" panose="02020603050405020304" charset="0"/>
              <a:ea typeface="宋体" panose="02010600030101010101" pitchFamily="2" charset="-122"/>
            </a:endParaRPr>
          </a:p>
          <a:p>
            <a:pPr indent="266700" algn="just">
              <a:lnSpc>
                <a:spcPct val="125000"/>
              </a:lnSpc>
            </a:pPr>
            <a:r>
              <a:rPr lang="en-US" altLang="zh-CN" sz="1800" kern="100" dirty="0">
                <a:effectLst/>
                <a:latin typeface="Times New Roman" panose="02020603050405020304" charset="0"/>
                <a:ea typeface="宋体" panose="02010600030101010101" pitchFamily="2" charset="-122"/>
              </a:rPr>
              <a:t>template&lt;class Type&gt;</a:t>
            </a:r>
            <a:endParaRPr lang="zh-CN" altLang="zh-CN" sz="2400" kern="100" dirty="0">
              <a:effectLst/>
              <a:latin typeface="Times New Roman" panose="02020603050405020304" charset="0"/>
              <a:ea typeface="宋体" panose="02010600030101010101" pitchFamily="2" charset="-122"/>
            </a:endParaRPr>
          </a:p>
          <a:p>
            <a:pPr indent="266700" algn="just">
              <a:lnSpc>
                <a:spcPct val="125000"/>
              </a:lnSpc>
            </a:pPr>
            <a:r>
              <a:rPr lang="en-US" altLang="zh-CN" sz="1800" kern="100" dirty="0">
                <a:effectLst/>
                <a:latin typeface="Times New Roman" panose="02020603050405020304" charset="0"/>
                <a:ea typeface="宋体" panose="02010600030101010101" pitchFamily="2" charset="-122"/>
              </a:rPr>
              <a:t>void Loading(int x[],  Type w[], Type c, int n)</a:t>
            </a:r>
            <a:endParaRPr lang="zh-CN" altLang="zh-CN" sz="2400" kern="100" dirty="0">
              <a:effectLst/>
              <a:latin typeface="Times New Roman" panose="02020603050405020304" charset="0"/>
              <a:ea typeface="宋体" panose="02010600030101010101" pitchFamily="2" charset="-122"/>
            </a:endParaRPr>
          </a:p>
          <a:p>
            <a:pPr indent="266700" algn="just">
              <a:lnSpc>
                <a:spcPct val="125000"/>
              </a:lnSpc>
            </a:pPr>
            <a:r>
              <a:rPr lang="en-US" altLang="zh-CN" sz="1800" kern="100" dirty="0">
                <a:effectLst/>
                <a:latin typeface="Times New Roman" panose="02020603050405020304" charset="0"/>
                <a:ea typeface="宋体" panose="02010600030101010101" pitchFamily="2" charset="-122"/>
              </a:rPr>
              <a:t>{  int *t = new int [n+1];  //</a:t>
            </a:r>
            <a:r>
              <a:rPr lang="zh-CN" altLang="zh-CN" sz="1800" kern="100" dirty="0">
                <a:effectLst/>
                <a:latin typeface="Times New Roman" panose="02020603050405020304" charset="0"/>
                <a:ea typeface="宋体" panose="02010600030101010101" pitchFamily="2" charset="-122"/>
              </a:rPr>
              <a:t>存储排完序后</a:t>
            </a:r>
            <a:r>
              <a:rPr lang="en-US" altLang="zh-CN" sz="1800" kern="100" dirty="0">
                <a:effectLst/>
                <a:latin typeface="Times New Roman" panose="02020603050405020304" charset="0"/>
                <a:ea typeface="宋体" panose="02010600030101010101" pitchFamily="2" charset="-122"/>
              </a:rPr>
              <a:t>w[]</a:t>
            </a:r>
            <a:r>
              <a:rPr lang="zh-CN" altLang="zh-CN" sz="1800" kern="100" dirty="0">
                <a:effectLst/>
                <a:latin typeface="Times New Roman" panose="02020603050405020304" charset="0"/>
                <a:ea typeface="宋体" panose="02010600030101010101" pitchFamily="2" charset="-122"/>
              </a:rPr>
              <a:t>的原始索引</a:t>
            </a:r>
            <a:endParaRPr lang="zh-CN" altLang="zh-CN" sz="2400" kern="100" dirty="0">
              <a:effectLst/>
              <a:latin typeface="Times New Roman" panose="02020603050405020304" charset="0"/>
              <a:ea typeface="宋体" panose="02010600030101010101" pitchFamily="2" charset="-122"/>
            </a:endParaRPr>
          </a:p>
          <a:p>
            <a:pPr indent="266700" algn="just">
              <a:lnSpc>
                <a:spcPct val="125000"/>
              </a:lnSpc>
            </a:pPr>
            <a:r>
              <a:rPr lang="en-US" altLang="zh-CN" sz="1800" kern="100" dirty="0">
                <a:effectLst/>
                <a:latin typeface="Times New Roman" panose="02020603050405020304" charset="0"/>
                <a:ea typeface="宋体" panose="02010600030101010101" pitchFamily="2" charset="-122"/>
              </a:rPr>
              <a:t>   Sort(w, t, n);          //</a:t>
            </a:r>
            <a:r>
              <a:rPr lang="zh-CN" altLang="zh-CN" sz="1800" kern="100" dirty="0">
                <a:effectLst/>
                <a:latin typeface="Times New Roman" panose="02020603050405020304" charset="0"/>
                <a:ea typeface="宋体" panose="02010600030101010101" pitchFamily="2" charset="-122"/>
              </a:rPr>
              <a:t>按重量排序</a:t>
            </a:r>
            <a:endParaRPr lang="zh-CN" altLang="zh-CN" sz="2400" kern="100" dirty="0">
              <a:effectLst/>
              <a:latin typeface="Times New Roman" panose="02020603050405020304" charset="0"/>
              <a:ea typeface="宋体" panose="02010600030101010101" pitchFamily="2" charset="-122"/>
            </a:endParaRPr>
          </a:p>
          <a:p>
            <a:pPr indent="400050" algn="just">
              <a:lnSpc>
                <a:spcPct val="125000"/>
              </a:lnSpc>
            </a:pPr>
            <a:r>
              <a:rPr lang="en-US" altLang="zh-CN" sz="1800" kern="100" dirty="0">
                <a:effectLst/>
                <a:latin typeface="Times New Roman" panose="02020603050405020304" charset="0"/>
                <a:ea typeface="宋体" panose="02010600030101010101" pitchFamily="2" charset="-122"/>
              </a:rPr>
              <a:t> for (int </a:t>
            </a:r>
            <a:r>
              <a:rPr lang="en-US" altLang="zh-CN" sz="1800" kern="100" dirty="0" err="1">
                <a:effectLst/>
                <a:latin typeface="Times New Roman" panose="02020603050405020304" charset="0"/>
                <a:ea typeface="宋体" panose="02010600030101010101" pitchFamily="2" charset="-122"/>
              </a:rPr>
              <a:t>i</a:t>
            </a:r>
            <a:r>
              <a:rPr lang="en-US" altLang="zh-CN" sz="1800" kern="100" dirty="0">
                <a:effectLst/>
                <a:latin typeface="Times New Roman" panose="02020603050405020304" charset="0"/>
                <a:ea typeface="宋体" panose="02010600030101010101" pitchFamily="2" charset="-122"/>
              </a:rPr>
              <a:t> = 1; </a:t>
            </a:r>
            <a:r>
              <a:rPr lang="en-US" altLang="zh-CN" sz="1800" kern="100" dirty="0" err="1">
                <a:effectLst/>
                <a:latin typeface="Times New Roman" panose="02020603050405020304" charset="0"/>
                <a:ea typeface="宋体" panose="02010600030101010101" pitchFamily="2" charset="-122"/>
              </a:rPr>
              <a:t>i</a:t>
            </a:r>
            <a:r>
              <a:rPr lang="en-US" altLang="zh-CN" sz="1800" kern="100" dirty="0">
                <a:effectLst/>
                <a:latin typeface="Times New Roman" panose="02020603050405020304" charset="0"/>
                <a:ea typeface="宋体" panose="02010600030101010101" pitchFamily="2" charset="-122"/>
              </a:rPr>
              <a:t> &lt;= n; </a:t>
            </a:r>
            <a:r>
              <a:rPr lang="en-US" altLang="zh-CN" sz="1800" kern="100" dirty="0" err="1">
                <a:effectLst/>
                <a:latin typeface="Times New Roman" panose="02020603050405020304" charset="0"/>
                <a:ea typeface="宋体" panose="02010600030101010101" pitchFamily="2" charset="-122"/>
              </a:rPr>
              <a:t>i</a:t>
            </a:r>
            <a:r>
              <a:rPr lang="en-US" altLang="zh-CN" sz="1800" kern="100" dirty="0">
                <a:effectLst/>
                <a:latin typeface="Times New Roman" panose="02020603050405020304" charset="0"/>
                <a:ea typeface="宋体" panose="02010600030101010101" pitchFamily="2" charset="-122"/>
              </a:rPr>
              <a:t>++) </a:t>
            </a:r>
            <a:endParaRPr lang="zh-CN" altLang="zh-CN" sz="2400" kern="100" dirty="0">
              <a:effectLst/>
              <a:latin typeface="Times New Roman" panose="02020603050405020304" charset="0"/>
              <a:ea typeface="宋体" panose="02010600030101010101" pitchFamily="2" charset="-122"/>
            </a:endParaRPr>
          </a:p>
          <a:p>
            <a:pPr indent="666750" algn="just">
              <a:lnSpc>
                <a:spcPct val="125000"/>
              </a:lnSpc>
            </a:pPr>
            <a:r>
              <a:rPr lang="en-US" altLang="zh-CN" sz="1800" kern="100" dirty="0">
                <a:effectLst/>
                <a:latin typeface="Times New Roman" panose="02020603050405020304" charset="0"/>
                <a:ea typeface="宋体" panose="02010600030101010101" pitchFamily="2" charset="-122"/>
              </a:rPr>
              <a:t>x[</a:t>
            </a:r>
            <a:r>
              <a:rPr lang="en-US" altLang="zh-CN" sz="1800" kern="100" dirty="0" err="1">
                <a:effectLst/>
                <a:latin typeface="Times New Roman" panose="02020603050405020304" charset="0"/>
                <a:ea typeface="宋体" panose="02010600030101010101" pitchFamily="2" charset="-122"/>
              </a:rPr>
              <a:t>i</a:t>
            </a:r>
            <a:r>
              <a:rPr lang="en-US" altLang="zh-CN" sz="1800" kern="100" dirty="0">
                <a:effectLst/>
                <a:latin typeface="Times New Roman" panose="02020603050405020304" charset="0"/>
                <a:ea typeface="宋体" panose="02010600030101010101" pitchFamily="2" charset="-122"/>
              </a:rPr>
              <a:t>] = 0;        //</a:t>
            </a:r>
            <a:r>
              <a:rPr lang="zh-CN" altLang="zh-CN" sz="1800" kern="100" dirty="0">
                <a:effectLst/>
                <a:latin typeface="Times New Roman" panose="02020603050405020304" charset="0"/>
                <a:ea typeface="宋体" panose="02010600030101010101" pitchFamily="2" charset="-122"/>
              </a:rPr>
              <a:t>初始化</a:t>
            </a:r>
            <a:endParaRPr lang="zh-CN" altLang="zh-CN" sz="2400" kern="100" dirty="0">
              <a:effectLst/>
              <a:latin typeface="Times New Roman" panose="02020603050405020304" charset="0"/>
              <a:ea typeface="宋体" panose="02010600030101010101" pitchFamily="2" charset="-122"/>
            </a:endParaRPr>
          </a:p>
          <a:p>
            <a:pPr indent="266700" algn="just">
              <a:lnSpc>
                <a:spcPct val="125000"/>
              </a:lnSpc>
            </a:pPr>
            <a:r>
              <a:rPr lang="en-US" altLang="zh-CN" sz="1800" kern="100" dirty="0">
                <a:effectLst/>
                <a:latin typeface="Times New Roman" panose="02020603050405020304" charset="0"/>
                <a:ea typeface="宋体" panose="02010600030101010101" pitchFamily="2" charset="-122"/>
              </a:rPr>
              <a:t>   for (int </a:t>
            </a:r>
            <a:r>
              <a:rPr lang="en-US" altLang="zh-CN" sz="1800" kern="100" dirty="0" err="1">
                <a:effectLst/>
                <a:latin typeface="Times New Roman" panose="02020603050405020304" charset="0"/>
                <a:ea typeface="宋体" panose="02010600030101010101" pitchFamily="2" charset="-122"/>
              </a:rPr>
              <a:t>i</a:t>
            </a:r>
            <a:r>
              <a:rPr lang="en-US" altLang="zh-CN" sz="1800" kern="100" dirty="0">
                <a:effectLst/>
                <a:latin typeface="Times New Roman" panose="02020603050405020304" charset="0"/>
                <a:ea typeface="宋体" panose="02010600030101010101" pitchFamily="2" charset="-122"/>
              </a:rPr>
              <a:t> = 1; </a:t>
            </a:r>
            <a:r>
              <a:rPr lang="en-US" altLang="zh-CN" sz="1800" kern="100" dirty="0" err="1">
                <a:effectLst/>
                <a:latin typeface="Times New Roman" panose="02020603050405020304" charset="0"/>
                <a:ea typeface="宋体" panose="02010600030101010101" pitchFamily="2" charset="-122"/>
              </a:rPr>
              <a:t>i</a:t>
            </a:r>
            <a:r>
              <a:rPr lang="en-US" altLang="zh-CN" sz="1800" kern="100" dirty="0">
                <a:effectLst/>
                <a:latin typeface="Times New Roman" panose="02020603050405020304" charset="0"/>
                <a:ea typeface="宋体" panose="02010600030101010101" pitchFamily="2" charset="-122"/>
              </a:rPr>
              <a:t> &lt;= n &amp;&amp; w[t[</a:t>
            </a:r>
            <a:r>
              <a:rPr lang="en-US" altLang="zh-CN" sz="1800" kern="100" dirty="0" err="1">
                <a:effectLst/>
                <a:latin typeface="Times New Roman" panose="02020603050405020304" charset="0"/>
                <a:ea typeface="宋体" panose="02010600030101010101" pitchFamily="2" charset="-122"/>
              </a:rPr>
              <a:t>i</a:t>
            </a:r>
            <a:r>
              <a:rPr lang="en-US" altLang="zh-CN" sz="1800" kern="100" dirty="0">
                <a:effectLst/>
                <a:latin typeface="Times New Roman" panose="02020603050405020304" charset="0"/>
                <a:ea typeface="宋体" panose="02010600030101010101" pitchFamily="2" charset="-122"/>
              </a:rPr>
              <a:t>]] &lt;= c; </a:t>
            </a:r>
            <a:r>
              <a:rPr lang="en-US" altLang="zh-CN" sz="1800" kern="100" dirty="0" err="1">
                <a:effectLst/>
                <a:latin typeface="Times New Roman" panose="02020603050405020304" charset="0"/>
                <a:ea typeface="宋体" panose="02010600030101010101" pitchFamily="2" charset="-122"/>
              </a:rPr>
              <a:t>i</a:t>
            </a:r>
            <a:r>
              <a:rPr lang="en-US" altLang="zh-CN" sz="1800" kern="100" dirty="0">
                <a:effectLst/>
                <a:latin typeface="Times New Roman" panose="02020603050405020304" charset="0"/>
                <a:ea typeface="宋体" panose="02010600030101010101" pitchFamily="2" charset="-122"/>
              </a:rPr>
              <a:t>++)   //</a:t>
            </a:r>
            <a:r>
              <a:rPr lang="zh-CN" altLang="zh-CN" sz="1800" kern="100" dirty="0">
                <a:effectLst/>
                <a:latin typeface="Times New Roman" panose="02020603050405020304" charset="0"/>
                <a:ea typeface="宋体" panose="02010600030101010101" pitchFamily="2" charset="-122"/>
              </a:rPr>
              <a:t>可以装船</a:t>
            </a:r>
            <a:endParaRPr lang="zh-CN" altLang="zh-CN" sz="2400" kern="100" dirty="0">
              <a:effectLst/>
              <a:latin typeface="Times New Roman" panose="02020603050405020304" charset="0"/>
              <a:ea typeface="宋体" panose="02010600030101010101" pitchFamily="2" charset="-122"/>
            </a:endParaRPr>
          </a:p>
          <a:p>
            <a:pPr indent="266700" algn="just">
              <a:lnSpc>
                <a:spcPct val="125000"/>
              </a:lnSpc>
            </a:pPr>
            <a:r>
              <a:rPr lang="en-US" altLang="zh-CN" sz="1800" kern="100" dirty="0">
                <a:effectLst/>
                <a:latin typeface="Times New Roman" panose="02020603050405020304" charset="0"/>
                <a:ea typeface="宋体" panose="02010600030101010101" pitchFamily="2" charset="-122"/>
              </a:rPr>
              <a:t>      {  x[t[</a:t>
            </a:r>
            <a:r>
              <a:rPr lang="en-US" altLang="zh-CN" sz="1800" kern="100" dirty="0" err="1">
                <a:effectLst/>
                <a:latin typeface="Times New Roman" panose="02020603050405020304" charset="0"/>
                <a:ea typeface="宋体" panose="02010600030101010101" pitchFamily="2" charset="-122"/>
              </a:rPr>
              <a:t>i</a:t>
            </a:r>
            <a:r>
              <a:rPr lang="en-US" altLang="zh-CN" sz="1800" kern="100" dirty="0">
                <a:effectLst/>
                <a:latin typeface="Times New Roman" panose="02020603050405020304" charset="0"/>
                <a:ea typeface="宋体" panose="02010600030101010101" pitchFamily="2" charset="-122"/>
              </a:rPr>
              <a:t>]] = 1;   //</a:t>
            </a:r>
            <a:r>
              <a:rPr lang="zh-CN" altLang="zh-CN" sz="1800" kern="100" dirty="0">
                <a:effectLst/>
                <a:latin typeface="Times New Roman" panose="02020603050405020304" charset="0"/>
                <a:ea typeface="宋体" panose="02010600030101010101" pitchFamily="2" charset="-122"/>
              </a:rPr>
              <a:t>装入古董</a:t>
            </a:r>
            <a:r>
              <a:rPr lang="en-US" altLang="zh-CN" sz="1800" kern="100" dirty="0" err="1">
                <a:effectLst/>
                <a:latin typeface="Times New Roman" panose="02020603050405020304" charset="0"/>
                <a:ea typeface="宋体" panose="02010600030101010101" pitchFamily="2" charset="-122"/>
              </a:rPr>
              <a:t>i</a:t>
            </a:r>
            <a:endParaRPr lang="zh-CN" altLang="zh-CN" sz="2400" kern="100" dirty="0">
              <a:effectLst/>
              <a:latin typeface="Times New Roman" panose="02020603050405020304" charset="0"/>
              <a:ea typeface="宋体" panose="02010600030101010101" pitchFamily="2" charset="-122"/>
            </a:endParaRPr>
          </a:p>
          <a:p>
            <a:pPr indent="800100" algn="just">
              <a:lnSpc>
                <a:spcPct val="125000"/>
              </a:lnSpc>
            </a:pPr>
            <a:r>
              <a:rPr lang="en-US" altLang="zh-CN" sz="1800" kern="100" dirty="0">
                <a:effectLst/>
                <a:latin typeface="Times New Roman" panose="02020603050405020304" charset="0"/>
                <a:ea typeface="宋体" panose="02010600030101010101" pitchFamily="2" charset="-122"/>
              </a:rPr>
              <a:t> c -= w[t[</a:t>
            </a:r>
            <a:r>
              <a:rPr lang="en-US" altLang="zh-CN" sz="1800" kern="100" dirty="0" err="1">
                <a:effectLst/>
                <a:latin typeface="Times New Roman" panose="02020603050405020304" charset="0"/>
                <a:ea typeface="宋体" panose="02010600030101010101" pitchFamily="2" charset="-122"/>
              </a:rPr>
              <a:t>i</a:t>
            </a:r>
            <a:r>
              <a:rPr lang="en-US" altLang="zh-CN" sz="1800" kern="100" dirty="0">
                <a:effectLst/>
                <a:latin typeface="Times New Roman" panose="02020603050405020304" charset="0"/>
                <a:ea typeface="宋体" panose="02010600030101010101" pitchFamily="2" charset="-122"/>
              </a:rPr>
              <a:t>]];  //</a:t>
            </a:r>
            <a:r>
              <a:rPr lang="zh-CN" altLang="zh-CN" sz="1800" kern="100" dirty="0">
                <a:effectLst/>
                <a:latin typeface="Times New Roman" panose="02020603050405020304" charset="0"/>
                <a:ea typeface="宋体" panose="02010600030101010101" pitchFamily="2" charset="-122"/>
              </a:rPr>
              <a:t>载重量减少</a:t>
            </a:r>
            <a:endParaRPr lang="zh-CN" altLang="zh-CN" sz="2400" kern="100" dirty="0">
              <a:effectLst/>
              <a:latin typeface="Times New Roman" panose="02020603050405020304" charset="0"/>
              <a:ea typeface="宋体" panose="02010600030101010101" pitchFamily="2" charset="-122"/>
            </a:endParaRPr>
          </a:p>
          <a:p>
            <a:pPr indent="666750" algn="just">
              <a:lnSpc>
                <a:spcPct val="125000"/>
              </a:lnSpc>
            </a:pPr>
            <a:r>
              <a:rPr lang="en-US" altLang="zh-CN" sz="1800" kern="100" dirty="0">
                <a:effectLst/>
                <a:latin typeface="Times New Roman" panose="02020603050405020304" charset="0"/>
                <a:ea typeface="宋体" panose="02010600030101010101" pitchFamily="2" charset="-122"/>
              </a:rPr>
              <a:t>}</a:t>
            </a:r>
            <a:endParaRPr lang="zh-CN" altLang="zh-CN" sz="2400" kern="100" dirty="0">
              <a:effectLst/>
              <a:latin typeface="Times New Roman" panose="02020603050405020304" charset="0"/>
              <a:ea typeface="宋体" panose="02010600030101010101" pitchFamily="2" charset="-122"/>
            </a:endParaRPr>
          </a:p>
          <a:p>
            <a:pPr indent="266700" algn="just">
              <a:lnSpc>
                <a:spcPct val="125000"/>
              </a:lnSpc>
            </a:pPr>
            <a:r>
              <a:rPr lang="en-US" altLang="zh-CN" sz="1800" kern="100" dirty="0">
                <a:effectLst/>
                <a:latin typeface="Times New Roman" panose="02020603050405020304" charset="0"/>
                <a:ea typeface="宋体" panose="02010600030101010101" pitchFamily="2" charset="-122"/>
              </a:rPr>
              <a:t>}</a:t>
            </a:r>
            <a:endParaRPr lang="zh-CN" altLang="zh-CN" sz="2400" kern="100" dirty="0">
              <a:effectLst/>
              <a:latin typeface="Times New Roman" panose="02020603050405020304" charset="0"/>
              <a:ea typeface="宋体" panose="02010600030101010101" pitchFamily="2"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775520" y="620688"/>
            <a:ext cx="8640960" cy="5862320"/>
          </a:xfrm>
          <a:prstGeom prst="rect">
            <a:avLst/>
          </a:prstGeom>
          <a:noFill/>
        </p:spPr>
        <p:txBody>
          <a:bodyPr wrap="square">
            <a:spAutoFit/>
          </a:bodyPr>
          <a:lstStyle/>
          <a:p>
            <a:pPr indent="266700" algn="just">
              <a:lnSpc>
                <a:spcPct val="125000"/>
              </a:lnSpc>
            </a:pPr>
            <a:r>
              <a:rPr lang="en-US" altLang="zh-CN" sz="2000" b="1" kern="100" dirty="0">
                <a:effectLst/>
                <a:latin typeface="Times New Roman" panose="02020603050405020304" charset="0"/>
                <a:ea typeface="宋体" panose="02010600030101010101" pitchFamily="2" charset="-122"/>
              </a:rPr>
              <a:t>2</a:t>
            </a:r>
            <a:r>
              <a:rPr lang="zh-CN" altLang="zh-CN" sz="2000" b="1" kern="100" dirty="0">
                <a:effectLst/>
                <a:latin typeface="Times New Roman" panose="02020603050405020304" charset="0"/>
                <a:ea typeface="宋体" panose="02010600030101010101" pitchFamily="2" charset="-122"/>
              </a:rPr>
              <a:t>、贪心选择性质</a:t>
            </a:r>
            <a:endParaRPr lang="zh-CN" altLang="zh-CN" sz="2800" b="1" kern="100" dirty="0">
              <a:effectLst/>
              <a:latin typeface="Times New Roman" panose="02020603050405020304" charset="0"/>
              <a:ea typeface="宋体" panose="02010600030101010101" pitchFamily="2" charset="-122"/>
            </a:endParaRPr>
          </a:p>
          <a:p>
            <a:pPr indent="266700" algn="just">
              <a:lnSpc>
                <a:spcPct val="125000"/>
              </a:lnSpc>
            </a:pPr>
            <a:r>
              <a:rPr lang="zh-CN" altLang="zh-CN" sz="2000" kern="100" dirty="0">
                <a:effectLst/>
                <a:latin typeface="Times New Roman" panose="02020603050405020304" charset="0"/>
                <a:ea typeface="宋体" panose="02010600030101010101" pitchFamily="2" charset="-122"/>
              </a:rPr>
              <a:t>设古董已按重量从小到大排序，</a:t>
            </a:r>
            <a:r>
              <a:rPr lang="en-US" altLang="zh-CN" sz="2000" kern="100" dirty="0">
                <a:effectLst/>
                <a:latin typeface="Times New Roman" panose="02020603050405020304" charset="0"/>
                <a:ea typeface="宋体" panose="02010600030101010101" pitchFamily="2" charset="-122"/>
              </a:rPr>
              <a:t>A=</a:t>
            </a:r>
            <a:r>
              <a:rPr lang="zh-CN" altLang="zh-CN" sz="2000" kern="100" dirty="0">
                <a:effectLst/>
                <a:latin typeface="Times New Roman" panose="02020603050405020304" charset="0"/>
                <a:ea typeface="宋体" panose="02010600030101010101" pitchFamily="2" charset="-122"/>
              </a:rPr>
              <a:t>（</a:t>
            </a:r>
            <a:r>
              <a:rPr lang="en-US" altLang="zh-CN" sz="2000" kern="100" dirty="0">
                <a:effectLst/>
                <a:latin typeface="Times New Roman" panose="02020603050405020304" charset="0"/>
                <a:ea typeface="宋体" panose="02010600030101010101" pitchFamily="2" charset="-122"/>
              </a:rPr>
              <a:t>x</a:t>
            </a:r>
            <a:r>
              <a:rPr lang="en-US" altLang="zh-CN" sz="2000" kern="100" baseline="-25000" dirty="0">
                <a:effectLst/>
                <a:latin typeface="Times New Roman" panose="02020603050405020304" charset="0"/>
                <a:ea typeface="宋体" panose="02010600030101010101" pitchFamily="2" charset="-122"/>
              </a:rPr>
              <a:t>1</a:t>
            </a:r>
            <a:r>
              <a:rPr lang="en-US" altLang="zh-CN" sz="2000" kern="100" dirty="0">
                <a:effectLst/>
                <a:latin typeface="Times New Roman" panose="02020603050405020304" charset="0"/>
                <a:ea typeface="宋体" panose="02010600030101010101" pitchFamily="2" charset="-122"/>
              </a:rPr>
              <a:t>,x</a:t>
            </a:r>
            <a:r>
              <a:rPr lang="en-US" altLang="zh-CN" sz="2000" kern="100" baseline="-25000" dirty="0">
                <a:effectLst/>
                <a:latin typeface="Times New Roman" panose="02020603050405020304" charset="0"/>
                <a:ea typeface="宋体" panose="02010600030101010101" pitchFamily="2" charset="-122"/>
              </a:rPr>
              <a:t>2</a:t>
            </a:r>
            <a:r>
              <a:rPr lang="en-US" altLang="zh-CN" sz="2000" kern="100" dirty="0">
                <a:effectLst/>
                <a:latin typeface="Times New Roman" panose="02020603050405020304" charset="0"/>
                <a:ea typeface="宋体" panose="02010600030101010101" pitchFamily="2" charset="-122"/>
              </a:rPr>
              <a:t>.......</a:t>
            </a:r>
            <a:r>
              <a:rPr lang="en-US" altLang="zh-CN" sz="2000" kern="100" dirty="0" err="1">
                <a:effectLst/>
                <a:latin typeface="Times New Roman" panose="02020603050405020304" charset="0"/>
                <a:ea typeface="宋体" panose="02010600030101010101" pitchFamily="2" charset="-122"/>
              </a:rPr>
              <a:t>x</a:t>
            </a:r>
            <a:r>
              <a:rPr lang="en-US" altLang="zh-CN" sz="2000" kern="100" baseline="-25000" dirty="0" err="1">
                <a:effectLst/>
                <a:latin typeface="Times New Roman" panose="02020603050405020304" charset="0"/>
                <a:ea typeface="宋体" panose="02010600030101010101" pitchFamily="2" charset="-122"/>
              </a:rPr>
              <a:t>n</a:t>
            </a:r>
            <a:r>
              <a:rPr lang="zh-CN" altLang="zh-CN" sz="2000" kern="100" dirty="0">
                <a:effectLst/>
                <a:latin typeface="Times New Roman" panose="02020603050405020304" charset="0"/>
                <a:ea typeface="宋体" panose="02010600030101010101" pitchFamily="2" charset="-122"/>
              </a:rPr>
              <a:t>）是最优装载问题的一个最优解。如果</a:t>
            </a:r>
            <a:r>
              <a:rPr lang="en-US" altLang="zh-CN" sz="2000" kern="100" dirty="0">
                <a:effectLst/>
                <a:latin typeface="Times New Roman" panose="02020603050405020304" charset="0"/>
                <a:ea typeface="宋体" panose="02010600030101010101" pitchFamily="2" charset="-122"/>
              </a:rPr>
              <a:t>A</a:t>
            </a:r>
            <a:r>
              <a:rPr lang="zh-CN" altLang="zh-CN" sz="2000" kern="100" dirty="0">
                <a:effectLst/>
                <a:latin typeface="Times New Roman" panose="02020603050405020304" charset="0"/>
                <a:ea typeface="宋体" panose="02010600030101010101" pitchFamily="2" charset="-122"/>
              </a:rPr>
              <a:t>的第一个箱子</a:t>
            </a:r>
            <a:r>
              <a:rPr lang="en-US" altLang="zh-CN" sz="2000" kern="100" dirty="0">
                <a:effectLst/>
                <a:latin typeface="Times New Roman" panose="02020603050405020304" charset="0"/>
                <a:ea typeface="宋体" panose="02010600030101010101" pitchFamily="2" charset="-122"/>
              </a:rPr>
              <a:t>k=1</a:t>
            </a:r>
            <a:r>
              <a:rPr lang="zh-CN" altLang="zh-CN" sz="2000" kern="100" dirty="0">
                <a:effectLst/>
                <a:latin typeface="Times New Roman" panose="02020603050405020304" charset="0"/>
                <a:ea typeface="宋体" panose="02010600030101010101" pitchFamily="2" charset="-122"/>
              </a:rPr>
              <a:t>，那么</a:t>
            </a:r>
            <a:r>
              <a:rPr lang="en-US" altLang="zh-CN" sz="2000" kern="100" dirty="0">
                <a:effectLst/>
                <a:latin typeface="Times New Roman" panose="02020603050405020304" charset="0"/>
                <a:ea typeface="宋体" panose="02010600030101010101" pitchFamily="2" charset="-122"/>
              </a:rPr>
              <a:t>A</a:t>
            </a:r>
            <a:r>
              <a:rPr lang="zh-CN" altLang="zh-CN" sz="2000" kern="100" dirty="0">
                <a:effectLst/>
                <a:latin typeface="Times New Roman" panose="02020603050405020304" charset="0"/>
                <a:ea typeface="宋体" panose="02010600030101010101" pitchFamily="2" charset="-122"/>
              </a:rPr>
              <a:t>是满足贪心选择性质（重量最轻者先装上船）的最优解；如果</a:t>
            </a:r>
            <a:r>
              <a:rPr lang="en-US" altLang="zh-CN" sz="2000" kern="100" dirty="0">
                <a:effectLst/>
                <a:latin typeface="Times New Roman" panose="02020603050405020304" charset="0"/>
                <a:ea typeface="宋体" panose="02010600030101010101" pitchFamily="2" charset="-122"/>
              </a:rPr>
              <a:t>k≠1</a:t>
            </a:r>
            <a:r>
              <a:rPr lang="zh-CN" altLang="zh-CN" sz="2000" kern="100" dirty="0">
                <a:effectLst/>
                <a:latin typeface="Times New Roman" panose="02020603050405020304" charset="0"/>
                <a:ea typeface="宋体" panose="02010600030101010101" pitchFamily="2" charset="-122"/>
              </a:rPr>
              <a:t>，那么存在一个集合</a:t>
            </a:r>
            <a:r>
              <a:rPr lang="en-US" altLang="zh-CN" sz="2000" kern="100" dirty="0">
                <a:effectLst/>
                <a:latin typeface="Times New Roman" panose="02020603050405020304" charset="0"/>
                <a:ea typeface="宋体" panose="02010600030101010101" pitchFamily="2" charset="-122"/>
              </a:rPr>
              <a:t>B=A-{k}+{1}</a:t>
            </a:r>
            <a:r>
              <a:rPr lang="zh-CN" altLang="zh-CN" sz="2000" kern="100" dirty="0">
                <a:effectLst/>
                <a:latin typeface="Times New Roman" panose="02020603050405020304" charset="0"/>
                <a:ea typeface="宋体" panose="02010600030101010101" pitchFamily="2" charset="-122"/>
              </a:rPr>
              <a:t>（即</a:t>
            </a:r>
            <a:r>
              <a:rPr lang="en-US" altLang="zh-CN" sz="2000" kern="100" dirty="0">
                <a:effectLst/>
                <a:latin typeface="Times New Roman" panose="02020603050405020304" charset="0"/>
                <a:ea typeface="宋体" panose="02010600030101010101" pitchFamily="2" charset="-122"/>
              </a:rPr>
              <a:t>x</a:t>
            </a:r>
            <a:r>
              <a:rPr lang="en-US" altLang="zh-CN" sz="2000" kern="100" baseline="-25000" dirty="0">
                <a:effectLst/>
                <a:latin typeface="Times New Roman" panose="02020603050405020304" charset="0"/>
                <a:ea typeface="宋体" panose="02010600030101010101" pitchFamily="2" charset="-122"/>
              </a:rPr>
              <a:t>1</a:t>
            </a:r>
            <a:r>
              <a:rPr lang="en-US" altLang="zh-CN" sz="2000" kern="100" dirty="0">
                <a:effectLst/>
                <a:latin typeface="Times New Roman" panose="02020603050405020304" charset="0"/>
                <a:ea typeface="宋体" panose="02010600030101010101" pitchFamily="2" charset="-122"/>
              </a:rPr>
              <a:t>=1,x</a:t>
            </a:r>
            <a:r>
              <a:rPr lang="en-US" altLang="zh-CN" sz="2000" kern="100" baseline="-25000" dirty="0">
                <a:effectLst/>
                <a:latin typeface="Times New Roman" panose="02020603050405020304" charset="0"/>
                <a:ea typeface="宋体" panose="02010600030101010101" pitchFamily="2" charset="-122"/>
              </a:rPr>
              <a:t>k</a:t>
            </a:r>
            <a:r>
              <a:rPr lang="en-US" altLang="zh-CN" sz="2000" kern="100" dirty="0">
                <a:effectLst/>
                <a:latin typeface="Times New Roman" panose="02020603050405020304" charset="0"/>
                <a:ea typeface="宋体" panose="02010600030101010101" pitchFamily="2" charset="-122"/>
              </a:rPr>
              <a:t>=0</a:t>
            </a:r>
            <a:r>
              <a:rPr lang="zh-CN" altLang="zh-CN" sz="2000" kern="100" dirty="0">
                <a:effectLst/>
                <a:latin typeface="Times New Roman" panose="02020603050405020304" charset="0"/>
                <a:ea typeface="宋体" panose="02010600030101010101" pitchFamily="2" charset="-122"/>
              </a:rPr>
              <a:t>），也就是说将比古董</a:t>
            </a:r>
            <a:r>
              <a:rPr lang="en-US" altLang="zh-CN" sz="2000" kern="100" dirty="0">
                <a:effectLst/>
                <a:latin typeface="Times New Roman" panose="02020603050405020304" charset="0"/>
                <a:ea typeface="宋体" panose="02010600030101010101" pitchFamily="2" charset="-122"/>
              </a:rPr>
              <a:t>x</a:t>
            </a:r>
            <a:r>
              <a:rPr lang="en-US" altLang="zh-CN" sz="2000" kern="100" baseline="-25000" dirty="0">
                <a:effectLst/>
                <a:latin typeface="Times New Roman" panose="02020603050405020304" charset="0"/>
                <a:ea typeface="宋体" panose="02010600030101010101" pitchFamily="2" charset="-122"/>
              </a:rPr>
              <a:t>1</a:t>
            </a:r>
            <a:r>
              <a:rPr lang="zh-CN" altLang="zh-CN" sz="2000" kern="100" dirty="0">
                <a:effectLst/>
                <a:latin typeface="Times New Roman" panose="02020603050405020304" charset="0"/>
                <a:ea typeface="宋体" panose="02010600030101010101" pitchFamily="2" charset="-122"/>
              </a:rPr>
              <a:t>重的古董</a:t>
            </a:r>
            <a:r>
              <a:rPr lang="en-US" altLang="zh-CN" sz="2000" kern="100" dirty="0" err="1">
                <a:effectLst/>
                <a:latin typeface="Times New Roman" panose="02020603050405020304" charset="0"/>
                <a:ea typeface="宋体" panose="02010600030101010101" pitchFamily="2" charset="-122"/>
              </a:rPr>
              <a:t>x</a:t>
            </a:r>
            <a:r>
              <a:rPr lang="en-US" altLang="zh-CN" sz="2000" kern="100" baseline="-25000" dirty="0" err="1">
                <a:effectLst/>
                <a:latin typeface="Times New Roman" panose="02020603050405020304" charset="0"/>
                <a:ea typeface="宋体" panose="02010600030101010101" pitchFamily="2" charset="-122"/>
              </a:rPr>
              <a:t>k</a:t>
            </a:r>
            <a:r>
              <a:rPr lang="zh-CN" altLang="zh-CN" sz="2000" kern="100" dirty="0">
                <a:effectLst/>
                <a:latin typeface="Times New Roman" panose="02020603050405020304" charset="0"/>
                <a:ea typeface="宋体" panose="02010600030101010101" pitchFamily="2" charset="-122"/>
              </a:rPr>
              <a:t>从船上卸下，将古董</a:t>
            </a:r>
            <a:r>
              <a:rPr lang="en-US" altLang="zh-CN" sz="2000" kern="100" dirty="0">
                <a:effectLst/>
                <a:latin typeface="Times New Roman" panose="02020603050405020304" charset="0"/>
                <a:ea typeface="宋体" panose="02010600030101010101" pitchFamily="2" charset="-122"/>
              </a:rPr>
              <a:t>x</a:t>
            </a:r>
            <a:r>
              <a:rPr lang="en-US" altLang="zh-CN" sz="2000" kern="100" baseline="-25000" dirty="0">
                <a:effectLst/>
                <a:latin typeface="Times New Roman" panose="02020603050405020304" charset="0"/>
                <a:ea typeface="宋体" panose="02010600030101010101" pitchFamily="2" charset="-122"/>
              </a:rPr>
              <a:t>1</a:t>
            </a:r>
            <a:r>
              <a:rPr lang="zh-CN" altLang="zh-CN" sz="2000" kern="100" dirty="0">
                <a:effectLst/>
                <a:latin typeface="Times New Roman" panose="02020603050405020304" charset="0"/>
                <a:ea typeface="宋体" panose="02010600030101010101" pitchFamily="2" charset="-122"/>
              </a:rPr>
              <a:t>装上船，此时</a:t>
            </a:r>
            <a:r>
              <a:rPr lang="en-US" altLang="zh-CN" sz="2000" kern="100" dirty="0">
                <a:effectLst/>
                <a:latin typeface="Times New Roman" panose="02020603050405020304" charset="0"/>
                <a:ea typeface="宋体" panose="02010600030101010101" pitchFamily="2" charset="-122"/>
              </a:rPr>
              <a:t>A</a:t>
            </a:r>
            <a:r>
              <a:rPr lang="zh-CN" altLang="zh-CN" sz="2000" kern="100" dirty="0">
                <a:effectLst/>
                <a:latin typeface="Times New Roman" panose="02020603050405020304" charset="0"/>
                <a:ea typeface="宋体" panose="02010600030101010101" pitchFamily="2" charset="-122"/>
              </a:rPr>
              <a:t>、</a:t>
            </a:r>
            <a:r>
              <a:rPr lang="en-US" altLang="zh-CN" sz="2000" kern="100" dirty="0">
                <a:effectLst/>
                <a:latin typeface="Times New Roman" panose="02020603050405020304" charset="0"/>
                <a:ea typeface="宋体" panose="02010600030101010101" pitchFamily="2" charset="-122"/>
              </a:rPr>
              <a:t>B</a:t>
            </a:r>
            <a:r>
              <a:rPr lang="zh-CN" altLang="zh-CN" sz="2000" kern="100" dirty="0">
                <a:effectLst/>
                <a:latin typeface="Times New Roman" panose="02020603050405020304" charset="0"/>
                <a:ea typeface="宋体" panose="02010600030101010101" pitchFamily="2" charset="-122"/>
              </a:rPr>
              <a:t>内元素为</a:t>
            </a:r>
            <a:r>
              <a:rPr lang="en-US" altLang="zh-CN" sz="2000" kern="100" dirty="0">
                <a:effectLst/>
                <a:latin typeface="Times New Roman" panose="02020603050405020304" charset="0"/>
                <a:ea typeface="宋体" panose="02010600030101010101" pitchFamily="2" charset="-122"/>
              </a:rPr>
              <a:t>1</a:t>
            </a:r>
            <a:r>
              <a:rPr lang="zh-CN" altLang="zh-CN" sz="2000" kern="100" dirty="0">
                <a:effectLst/>
                <a:latin typeface="Times New Roman" panose="02020603050405020304" charset="0"/>
                <a:ea typeface="宋体" panose="02010600030101010101" pitchFamily="2" charset="-122"/>
              </a:rPr>
              <a:t>的个数一样多，但是</a:t>
            </a:r>
            <a:r>
              <a:rPr lang="en-US" altLang="zh-CN" sz="2000" kern="100" dirty="0">
                <a:effectLst/>
                <a:latin typeface="Times New Roman" panose="02020603050405020304" charset="0"/>
                <a:ea typeface="宋体" panose="02010600030101010101" pitchFamily="2" charset="-122"/>
              </a:rPr>
              <a:t>B</a:t>
            </a:r>
            <a:r>
              <a:rPr lang="zh-CN" altLang="zh-CN" sz="2000" kern="100" dirty="0">
                <a:effectLst/>
                <a:latin typeface="Times New Roman" panose="02020603050405020304" charset="0"/>
                <a:ea typeface="宋体" panose="02010600030101010101" pitchFamily="2" charset="-122"/>
              </a:rPr>
              <a:t>的总重量更小，说明</a:t>
            </a:r>
            <a:r>
              <a:rPr lang="en-US" altLang="zh-CN" sz="2000" kern="100" dirty="0">
                <a:effectLst/>
                <a:latin typeface="Times New Roman" panose="02020603050405020304" charset="0"/>
                <a:ea typeface="宋体" panose="02010600030101010101" pitchFamily="2" charset="-122"/>
              </a:rPr>
              <a:t>B</a:t>
            </a:r>
            <a:r>
              <a:rPr lang="zh-CN" altLang="zh-CN" sz="2000" kern="100" dirty="0">
                <a:effectLst/>
                <a:latin typeface="Times New Roman" panose="02020603050405020304" charset="0"/>
                <a:ea typeface="宋体" panose="02010600030101010101" pitchFamily="2" charset="-122"/>
              </a:rPr>
              <a:t>也是最优解，那么一定存在一个以重量最轻者先装上船的贪心选择开始的最优解。</a:t>
            </a:r>
            <a:endParaRPr lang="zh-CN" altLang="zh-CN" sz="2800" kern="100" dirty="0">
              <a:effectLst/>
              <a:latin typeface="Times New Roman" panose="02020603050405020304" charset="0"/>
              <a:ea typeface="宋体" panose="02010600030101010101" pitchFamily="2" charset="-122"/>
            </a:endParaRPr>
          </a:p>
          <a:p>
            <a:pPr indent="266700" algn="l">
              <a:lnSpc>
                <a:spcPct val="125000"/>
              </a:lnSpc>
              <a:tabLst>
                <a:tab pos="1224280" algn="l"/>
              </a:tabLst>
            </a:pPr>
            <a:r>
              <a:rPr lang="en-US" altLang="zh-CN" sz="2000" b="1" kern="100" dirty="0">
                <a:effectLst/>
                <a:latin typeface="Times New Roman" panose="02020603050405020304" charset="0"/>
                <a:ea typeface="宋体" panose="02010600030101010101" pitchFamily="2" charset="-122"/>
              </a:rPr>
              <a:t>3</a:t>
            </a:r>
            <a:r>
              <a:rPr lang="zh-CN" altLang="zh-CN" sz="2000" b="1" kern="100" dirty="0">
                <a:effectLst/>
                <a:latin typeface="Times New Roman" panose="02020603050405020304" charset="0"/>
                <a:ea typeface="宋体" panose="02010600030101010101" pitchFamily="2" charset="-122"/>
              </a:rPr>
              <a:t>、最优子结构性质</a:t>
            </a:r>
            <a:endParaRPr lang="zh-CN" altLang="zh-CN" sz="2800" b="1" kern="100" dirty="0">
              <a:effectLst/>
              <a:latin typeface="Times New Roman" panose="02020603050405020304" charset="0"/>
              <a:ea typeface="宋体" panose="02010600030101010101" pitchFamily="2" charset="-122"/>
            </a:endParaRPr>
          </a:p>
          <a:p>
            <a:pPr indent="266700" algn="l">
              <a:lnSpc>
                <a:spcPct val="125000"/>
              </a:lnSpc>
              <a:tabLst>
                <a:tab pos="1224280" algn="l"/>
              </a:tabLst>
            </a:pPr>
            <a:r>
              <a:rPr lang="zh-CN" altLang="zh-CN" sz="2000" kern="100" dirty="0">
                <a:effectLst/>
                <a:latin typeface="Times New Roman" panose="02020603050405020304" charset="0"/>
                <a:ea typeface="宋体" panose="02010600030101010101" pitchFamily="2" charset="-122"/>
              </a:rPr>
              <a:t>设</a:t>
            </a:r>
            <a:r>
              <a:rPr lang="en-US" altLang="zh-CN" sz="2000" kern="100" dirty="0">
                <a:effectLst/>
                <a:latin typeface="Times New Roman" panose="02020603050405020304" charset="0"/>
                <a:ea typeface="宋体" panose="02010600030101010101" pitchFamily="2" charset="-122"/>
              </a:rPr>
              <a:t>(x</a:t>
            </a:r>
            <a:r>
              <a:rPr lang="en-US" altLang="zh-CN" sz="2000" kern="100" baseline="-25000" dirty="0">
                <a:effectLst/>
                <a:latin typeface="Times New Roman" panose="02020603050405020304" charset="0"/>
                <a:ea typeface="宋体" panose="02010600030101010101" pitchFamily="2" charset="-122"/>
              </a:rPr>
              <a:t>1</a:t>
            </a:r>
            <a:r>
              <a:rPr lang="en-US" altLang="zh-CN" sz="2000" kern="100" dirty="0">
                <a:effectLst/>
                <a:latin typeface="Times New Roman" panose="02020603050405020304" charset="0"/>
                <a:ea typeface="宋体" panose="02010600030101010101" pitchFamily="2" charset="-122"/>
              </a:rPr>
              <a:t>,x</a:t>
            </a:r>
            <a:r>
              <a:rPr lang="en-US" altLang="zh-CN" sz="2000" kern="100" baseline="-25000" dirty="0">
                <a:effectLst/>
                <a:latin typeface="Times New Roman" panose="02020603050405020304" charset="0"/>
                <a:ea typeface="宋体" panose="02010600030101010101" pitchFamily="2" charset="-122"/>
              </a:rPr>
              <a:t>2</a:t>
            </a:r>
            <a:r>
              <a:rPr lang="en-US" altLang="zh-CN" sz="2000" kern="100" dirty="0">
                <a:effectLst/>
                <a:latin typeface="Times New Roman" panose="02020603050405020304" charset="0"/>
                <a:ea typeface="宋体" panose="02010600030101010101" pitchFamily="2" charset="-122"/>
              </a:rPr>
              <a:t>....</a:t>
            </a:r>
            <a:r>
              <a:rPr lang="en-US" altLang="zh-CN" sz="2000" kern="100" dirty="0" err="1">
                <a:effectLst/>
                <a:latin typeface="Times New Roman" panose="02020603050405020304" charset="0"/>
                <a:ea typeface="宋体" panose="02010600030101010101" pitchFamily="2" charset="-122"/>
              </a:rPr>
              <a:t>x</a:t>
            </a:r>
            <a:r>
              <a:rPr lang="en-US" altLang="zh-CN" sz="2000" kern="100" baseline="-25000" dirty="0" err="1">
                <a:effectLst/>
                <a:latin typeface="Times New Roman" panose="02020603050405020304" charset="0"/>
                <a:ea typeface="宋体" panose="02010600030101010101" pitchFamily="2" charset="-122"/>
              </a:rPr>
              <a:t>n</a:t>
            </a:r>
            <a:r>
              <a:rPr lang="en-US" altLang="zh-CN" sz="2000" kern="100" dirty="0">
                <a:effectLst/>
                <a:latin typeface="Times New Roman" panose="02020603050405020304" charset="0"/>
                <a:ea typeface="宋体" panose="02010600030101010101" pitchFamily="2" charset="-122"/>
              </a:rPr>
              <a:t>)</a:t>
            </a:r>
            <a:r>
              <a:rPr lang="zh-CN" altLang="zh-CN" sz="2000" kern="100" dirty="0">
                <a:effectLst/>
                <a:latin typeface="Times New Roman" panose="02020603050405020304" charset="0"/>
                <a:ea typeface="宋体" panose="02010600030101010101" pitchFamily="2" charset="-122"/>
              </a:rPr>
              <a:t>是最优装载的满足贪心选择性质的最优解，</a:t>
            </a:r>
            <a:r>
              <a:rPr lang="en-US" altLang="zh-CN" sz="2000" kern="100" dirty="0">
                <a:effectLst/>
                <a:latin typeface="Times New Roman" panose="02020603050405020304" charset="0"/>
                <a:ea typeface="宋体" panose="02010600030101010101" pitchFamily="2" charset="-122"/>
              </a:rPr>
              <a:t>x</a:t>
            </a:r>
            <a:r>
              <a:rPr lang="en-US" altLang="zh-CN" sz="2000" kern="100" baseline="-25000" dirty="0">
                <a:effectLst/>
                <a:latin typeface="Times New Roman" panose="02020603050405020304" charset="0"/>
                <a:ea typeface="宋体" panose="02010600030101010101" pitchFamily="2" charset="-122"/>
              </a:rPr>
              <a:t>1</a:t>
            </a:r>
            <a:r>
              <a:rPr lang="en-US" altLang="zh-CN" sz="2000" kern="100" dirty="0">
                <a:effectLst/>
                <a:latin typeface="Times New Roman" panose="02020603050405020304" charset="0"/>
                <a:ea typeface="宋体" panose="02010600030101010101" pitchFamily="2" charset="-122"/>
              </a:rPr>
              <a:t>=1</a:t>
            </a:r>
            <a:r>
              <a:rPr lang="zh-CN" altLang="zh-CN" sz="2000" kern="100" dirty="0">
                <a:effectLst/>
                <a:latin typeface="Times New Roman" panose="02020603050405020304" charset="0"/>
                <a:ea typeface="宋体" panose="02010600030101010101" pitchFamily="2" charset="-122"/>
              </a:rPr>
              <a:t>，那么</a:t>
            </a:r>
            <a:r>
              <a:rPr lang="en-US" altLang="zh-CN" sz="2000" kern="100" dirty="0">
                <a:effectLst/>
                <a:latin typeface="Times New Roman" panose="02020603050405020304" charset="0"/>
                <a:ea typeface="宋体" panose="02010600030101010101" pitchFamily="2" charset="-122"/>
              </a:rPr>
              <a:t>(x</a:t>
            </a:r>
            <a:r>
              <a:rPr lang="en-US" altLang="zh-CN" sz="2000" kern="100" baseline="-25000" dirty="0">
                <a:effectLst/>
                <a:latin typeface="Times New Roman" panose="02020603050405020304" charset="0"/>
                <a:ea typeface="宋体" panose="02010600030101010101" pitchFamily="2" charset="-122"/>
              </a:rPr>
              <a:t>2</a:t>
            </a:r>
            <a:r>
              <a:rPr lang="en-US" altLang="zh-CN" sz="2000" kern="100" dirty="0">
                <a:effectLst/>
                <a:latin typeface="Times New Roman" panose="02020603050405020304" charset="0"/>
                <a:ea typeface="宋体" panose="02010600030101010101" pitchFamily="2" charset="-122"/>
              </a:rPr>
              <a:t>,x</a:t>
            </a:r>
            <a:r>
              <a:rPr lang="en-US" altLang="zh-CN" sz="2000" kern="100" baseline="-25000" dirty="0">
                <a:effectLst/>
                <a:latin typeface="Times New Roman" panose="02020603050405020304" charset="0"/>
                <a:ea typeface="宋体" panose="02010600030101010101" pitchFamily="2" charset="-122"/>
              </a:rPr>
              <a:t>3</a:t>
            </a:r>
            <a:r>
              <a:rPr lang="en-US" altLang="zh-CN" sz="2000" kern="100" dirty="0">
                <a:effectLst/>
                <a:latin typeface="Times New Roman" panose="02020603050405020304" charset="0"/>
                <a:ea typeface="宋体" panose="02010600030101010101" pitchFamily="2" charset="-122"/>
              </a:rPr>
              <a:t>.....</a:t>
            </a:r>
            <a:r>
              <a:rPr lang="en-US" altLang="zh-CN" sz="2000" kern="100" dirty="0" err="1">
                <a:effectLst/>
                <a:latin typeface="Times New Roman" panose="02020603050405020304" charset="0"/>
                <a:ea typeface="宋体" panose="02010600030101010101" pitchFamily="2" charset="-122"/>
              </a:rPr>
              <a:t>x</a:t>
            </a:r>
            <a:r>
              <a:rPr lang="en-US" altLang="zh-CN" sz="2000" kern="100" baseline="-25000" dirty="0" err="1">
                <a:effectLst/>
                <a:latin typeface="Times New Roman" panose="02020603050405020304" charset="0"/>
                <a:ea typeface="宋体" panose="02010600030101010101" pitchFamily="2" charset="-122"/>
              </a:rPr>
              <a:t>n</a:t>
            </a:r>
            <a:r>
              <a:rPr lang="en-US" altLang="zh-CN" sz="2000" kern="100" dirty="0">
                <a:effectLst/>
                <a:latin typeface="Times New Roman" panose="02020603050405020304" charset="0"/>
                <a:ea typeface="宋体" panose="02010600030101010101" pitchFamily="2" charset="-122"/>
              </a:rPr>
              <a:t>)</a:t>
            </a:r>
            <a:r>
              <a:rPr lang="zh-CN" altLang="zh-CN" sz="2000" kern="100" dirty="0">
                <a:effectLst/>
                <a:latin typeface="Times New Roman" panose="02020603050405020304" charset="0"/>
                <a:ea typeface="宋体" panose="02010600030101010101" pitchFamily="2" charset="-122"/>
              </a:rPr>
              <a:t>则是海盗船载重量为</a:t>
            </a:r>
            <a:r>
              <a:rPr lang="en-US" altLang="zh-CN" sz="2000" kern="100" dirty="0">
                <a:effectLst/>
                <a:latin typeface="Times New Roman" panose="02020603050405020304" charset="0"/>
                <a:ea typeface="宋体" panose="02010600030101010101" pitchFamily="2" charset="-122"/>
              </a:rPr>
              <a:t>c-w</a:t>
            </a:r>
            <a:r>
              <a:rPr lang="en-US" altLang="zh-CN" sz="2000" kern="100" baseline="-25000" dirty="0">
                <a:effectLst/>
                <a:latin typeface="Times New Roman" panose="02020603050405020304" charset="0"/>
                <a:ea typeface="宋体" panose="02010600030101010101" pitchFamily="2" charset="-122"/>
              </a:rPr>
              <a:t>1</a:t>
            </a:r>
            <a:r>
              <a:rPr lang="zh-CN" altLang="zh-CN" sz="2000" kern="100" dirty="0">
                <a:effectLst/>
                <a:latin typeface="Times New Roman" panose="02020603050405020304" charset="0"/>
                <a:ea typeface="宋体" panose="02010600030101010101" pitchFamily="2" charset="-122"/>
              </a:rPr>
              <a:t>，待装船古董为</a:t>
            </a:r>
            <a:r>
              <a:rPr lang="en-US" altLang="zh-CN" sz="2000" kern="100" dirty="0">
                <a:effectLst/>
                <a:latin typeface="Times New Roman" panose="02020603050405020304" charset="0"/>
                <a:ea typeface="宋体" panose="02010600030101010101" pitchFamily="2" charset="-122"/>
              </a:rPr>
              <a:t>{2,3</a:t>
            </a:r>
            <a:r>
              <a:rPr lang="zh-CN" altLang="zh-CN" sz="2000" kern="100" dirty="0">
                <a:effectLst/>
                <a:latin typeface="Times New Roman" panose="02020603050405020304" charset="0"/>
                <a:ea typeface="宋体" panose="02010600030101010101" pitchFamily="2" charset="-122"/>
              </a:rPr>
              <a:t>，</a:t>
            </a:r>
            <a:r>
              <a:rPr lang="en-US" altLang="zh-CN" sz="2000" kern="100" dirty="0">
                <a:effectLst/>
                <a:latin typeface="Times New Roman" panose="02020603050405020304" charset="0"/>
                <a:ea typeface="宋体" panose="02010600030101010101" pitchFamily="2" charset="-122"/>
              </a:rPr>
              <a:t>.....n}</a:t>
            </a:r>
            <a:r>
              <a:rPr lang="zh-CN" altLang="zh-CN" sz="2000" kern="100" dirty="0">
                <a:effectLst/>
                <a:latin typeface="Times New Roman" panose="02020603050405020304" charset="0"/>
                <a:ea typeface="宋体" panose="02010600030101010101" pitchFamily="2" charset="-122"/>
              </a:rPr>
              <a:t>时相应的最优装载问题的最优解。也就是说该问题具备最优子结构性质。</a:t>
            </a:r>
            <a:endParaRPr lang="zh-CN" altLang="zh-CN" sz="2800" kern="100" dirty="0">
              <a:effectLst/>
              <a:latin typeface="Times New Roman" panose="02020603050405020304" charset="0"/>
              <a:ea typeface="宋体" panose="02010600030101010101" pitchFamily="2" charset="-122"/>
            </a:endParaRPr>
          </a:p>
          <a:p>
            <a:pPr indent="266700" algn="l">
              <a:lnSpc>
                <a:spcPct val="125000"/>
              </a:lnSpc>
              <a:tabLst>
                <a:tab pos="1224280" algn="l"/>
              </a:tabLst>
            </a:pPr>
            <a:r>
              <a:rPr lang="en-US" altLang="zh-CN" sz="2000" b="1" kern="100" dirty="0">
                <a:effectLst/>
                <a:latin typeface="Times New Roman" panose="02020603050405020304" charset="0"/>
                <a:ea typeface="宋体" panose="02010600030101010101" pitchFamily="2" charset="-122"/>
              </a:rPr>
              <a:t>4</a:t>
            </a:r>
            <a:r>
              <a:rPr lang="zh-CN" altLang="zh-CN" sz="2000" b="1" kern="100" dirty="0">
                <a:effectLst/>
                <a:latin typeface="Times New Roman" panose="02020603050405020304" charset="0"/>
                <a:ea typeface="宋体" panose="02010600030101010101" pitchFamily="2" charset="-122"/>
              </a:rPr>
              <a:t>、时间复杂度分析</a:t>
            </a:r>
            <a:endParaRPr lang="zh-CN" altLang="zh-CN" sz="2800" b="1" kern="100" dirty="0">
              <a:effectLst/>
              <a:latin typeface="Times New Roman" panose="02020603050405020304" charset="0"/>
              <a:ea typeface="宋体" panose="02010600030101010101" pitchFamily="2" charset="-122"/>
            </a:endParaRPr>
          </a:p>
          <a:p>
            <a:pPr indent="266700" algn="just">
              <a:lnSpc>
                <a:spcPct val="125000"/>
              </a:lnSpc>
            </a:pPr>
            <a:r>
              <a:rPr lang="zh-CN" altLang="zh-CN" sz="2000" kern="100" dirty="0">
                <a:effectLst/>
                <a:latin typeface="Times New Roman" panose="02020603050405020304" charset="0"/>
                <a:ea typeface="宋体" panose="02010600030101010101" pitchFamily="2" charset="-122"/>
              </a:rPr>
              <a:t>按照古董的重量进行排序平均时间复杂度为</a:t>
            </a:r>
            <a:r>
              <a:rPr lang="en-US" altLang="zh-CN" sz="2000" kern="100" dirty="0">
                <a:effectLst/>
                <a:latin typeface="Times New Roman" panose="02020603050405020304" charset="0"/>
                <a:ea typeface="宋体" panose="02010600030101010101" pitchFamily="2" charset="-122"/>
              </a:rPr>
              <a:t>O(</a:t>
            </a:r>
            <a:r>
              <a:rPr lang="en-US" altLang="zh-CN" sz="2000" kern="100" dirty="0" err="1">
                <a:effectLst/>
                <a:latin typeface="Times New Roman" panose="02020603050405020304" charset="0"/>
                <a:ea typeface="宋体" panose="02010600030101010101" pitchFamily="2" charset="-122"/>
              </a:rPr>
              <a:t>nlogn</a:t>
            </a:r>
            <a:r>
              <a:rPr lang="en-US" altLang="zh-CN" sz="2000" kern="100" dirty="0">
                <a:effectLst/>
                <a:latin typeface="Times New Roman" panose="02020603050405020304" charset="0"/>
                <a:ea typeface="宋体" panose="02010600030101010101" pitchFamily="2" charset="-122"/>
              </a:rPr>
              <a:t>)</a:t>
            </a:r>
            <a:r>
              <a:rPr lang="zh-CN" altLang="zh-CN" sz="2000" kern="100" dirty="0">
                <a:effectLst/>
                <a:latin typeface="Times New Roman" panose="02020603050405020304" charset="0"/>
                <a:ea typeface="宋体" panose="02010600030101010101" pitchFamily="2" charset="-122"/>
              </a:rPr>
              <a:t>，而按照贪心策略寻找最优解的</a:t>
            </a:r>
            <a:r>
              <a:rPr lang="en-US" altLang="zh-CN" sz="2000" kern="100" dirty="0">
                <a:effectLst/>
                <a:latin typeface="Times New Roman" panose="02020603050405020304" charset="0"/>
                <a:ea typeface="宋体" panose="02010600030101010101" pitchFamily="2" charset="-122"/>
              </a:rPr>
              <a:t>for </a:t>
            </a:r>
            <a:r>
              <a:rPr lang="zh-CN" altLang="zh-CN" sz="2000" kern="100" dirty="0">
                <a:effectLst/>
                <a:latin typeface="Times New Roman" panose="02020603050405020304" charset="0"/>
                <a:ea typeface="宋体" panose="02010600030101010101" pitchFamily="2" charset="-122"/>
              </a:rPr>
              <a:t>语句的时间复杂度为</a:t>
            </a:r>
            <a:r>
              <a:rPr lang="en-US" altLang="zh-CN" sz="2000" kern="100" dirty="0">
                <a:effectLst/>
                <a:latin typeface="Times New Roman" panose="02020603050405020304" charset="0"/>
                <a:ea typeface="宋体" panose="02010600030101010101" pitchFamily="2" charset="-122"/>
              </a:rPr>
              <a:t>O(n)</a:t>
            </a:r>
            <a:r>
              <a:rPr lang="zh-CN" altLang="zh-CN" sz="2000" kern="100" dirty="0">
                <a:effectLst/>
                <a:latin typeface="Times New Roman" panose="02020603050405020304" charset="0"/>
                <a:ea typeface="宋体" panose="02010600030101010101" pitchFamily="2" charset="-122"/>
              </a:rPr>
              <a:t>，因此算法所需的时间复杂度为</a:t>
            </a:r>
            <a:r>
              <a:rPr lang="en-US" altLang="zh-CN" sz="2000" kern="100" dirty="0">
                <a:effectLst/>
                <a:latin typeface="Times New Roman" panose="02020603050405020304" charset="0"/>
                <a:ea typeface="宋体" panose="02010600030101010101" pitchFamily="2" charset="-122"/>
              </a:rPr>
              <a:t> O(</a:t>
            </a:r>
            <a:r>
              <a:rPr lang="en-US" altLang="zh-CN" sz="2000" kern="100" dirty="0" err="1">
                <a:effectLst/>
                <a:latin typeface="Times New Roman" panose="02020603050405020304" charset="0"/>
                <a:ea typeface="宋体" panose="02010600030101010101" pitchFamily="2" charset="-122"/>
              </a:rPr>
              <a:t>nlogn</a:t>
            </a:r>
            <a:r>
              <a:rPr lang="en-US" altLang="zh-CN" sz="2000" kern="100" dirty="0">
                <a:effectLst/>
                <a:latin typeface="Times New Roman" panose="02020603050405020304" charset="0"/>
                <a:ea typeface="宋体" panose="02010600030101010101" pitchFamily="2" charset="-122"/>
              </a:rPr>
              <a:t>)</a:t>
            </a:r>
            <a:r>
              <a:rPr lang="zh-CN" altLang="zh-CN" sz="2000" kern="100" dirty="0">
                <a:effectLst/>
                <a:latin typeface="Times New Roman" panose="02020603050405020304" charset="0"/>
                <a:ea typeface="宋体" panose="02010600030101010101" pitchFamily="2" charset="-122"/>
              </a:rPr>
              <a:t>。</a:t>
            </a:r>
            <a:endParaRPr lang="zh-CN" altLang="zh-CN" sz="2800" kern="100" dirty="0">
              <a:effectLst/>
              <a:latin typeface="Times New Roman" panose="02020603050405020304" charset="0"/>
              <a:ea typeface="宋体" panose="0201060003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279576" y="1124744"/>
            <a:ext cx="7848872" cy="3900170"/>
          </a:xfrm>
          <a:prstGeom prst="rect">
            <a:avLst/>
          </a:prstGeom>
          <a:noFill/>
        </p:spPr>
        <p:txBody>
          <a:bodyPr wrap="square">
            <a:spAutoFit/>
          </a:bodyPr>
          <a:lstStyle/>
          <a:p>
            <a:pPr indent="266700" algn="l">
              <a:lnSpc>
                <a:spcPct val="125000"/>
              </a:lnSpc>
            </a:pPr>
            <a:r>
              <a:rPr lang="zh-CN" altLang="zh-CN" sz="1800" kern="100" dirty="0">
                <a:effectLst/>
                <a:latin typeface="Times New Roman" panose="02020603050405020304" charset="0"/>
                <a:ea typeface="宋体" panose="02010600030101010101" pitchFamily="2" charset="-122"/>
              </a:rPr>
              <a:t>贪心算法，也称为贪婪算法，是最接近人类认知思维的一种解题策略，顾名思义，贪心算法总是做出在当前看来最好的选择。也就是说贪心算法求解问题时不从整体最优考虑，它所做出的选择只是在某种意义上的局部最优选择，因此贪心算法得到的最终结果不一定是整体最优的。虽然贪心算法不能对所有问题都得到整体最优解，但在实际应用中，它能够对许多问题产生整体最优解，而且在一些情况下，即使贪心算法不能得到整体最优解，其最终结果也</a:t>
            </a:r>
            <a:r>
              <a:rPr lang="zh-CN" altLang="zh-CN" sz="1800" kern="100" dirty="0">
                <a:solidFill>
                  <a:srgbClr val="333333"/>
                </a:solidFill>
                <a:effectLst/>
                <a:highlight>
                  <a:srgbClr val="FFFFFF"/>
                </a:highlight>
                <a:latin typeface="Times New Roman" panose="02020603050405020304" charset="0"/>
                <a:ea typeface="宋体" panose="02010600030101010101" pitchFamily="2" charset="-122"/>
              </a:rPr>
              <a:t>是整体最优解的近似解</a:t>
            </a:r>
            <a:r>
              <a:rPr lang="zh-CN" altLang="zh-CN" sz="1800" kern="100" dirty="0">
                <a:effectLst/>
                <a:latin typeface="Times New Roman" panose="02020603050405020304" charset="0"/>
                <a:ea typeface="宋体" panose="02010600030101010101" pitchFamily="2" charset="-122"/>
              </a:rPr>
              <a:t>。</a:t>
            </a:r>
            <a:endParaRPr lang="zh-CN" altLang="zh-CN" sz="2400" kern="100" dirty="0">
              <a:effectLst/>
              <a:latin typeface="Times New Roman" panose="02020603050405020304" charset="0"/>
              <a:ea typeface="宋体" panose="02010600030101010101" pitchFamily="2" charset="-122"/>
            </a:endParaRPr>
          </a:p>
          <a:p>
            <a:pPr indent="266700" algn="l">
              <a:lnSpc>
                <a:spcPct val="125000"/>
              </a:lnSpc>
            </a:pPr>
            <a:r>
              <a:rPr lang="zh-CN" altLang="zh-CN" sz="1800" kern="100" dirty="0">
                <a:effectLst/>
                <a:latin typeface="Times New Roman" panose="02020603050405020304" charset="0"/>
                <a:ea typeface="宋体" panose="02010600030101010101" pitchFamily="2" charset="-122"/>
              </a:rPr>
              <a:t>贪心算法不断地从问题的 </a:t>
            </a:r>
            <a:r>
              <a:rPr lang="en-US" altLang="zh-CN" sz="1800" kern="100" dirty="0">
                <a:effectLst/>
                <a:latin typeface="Times New Roman" panose="02020603050405020304" charset="0"/>
                <a:ea typeface="宋体" panose="02010600030101010101" pitchFamily="2" charset="-122"/>
              </a:rPr>
              <a:t>n </a:t>
            </a:r>
            <a:r>
              <a:rPr lang="zh-CN" altLang="zh-CN" sz="1800" kern="100" dirty="0">
                <a:effectLst/>
                <a:latin typeface="Times New Roman" panose="02020603050405020304" charset="0"/>
                <a:ea typeface="宋体" panose="02010600030101010101" pitchFamily="2" charset="-122"/>
              </a:rPr>
              <a:t>个输入中选取当前看来最优的一个输入，作为局部解向量中的一个分量，使其既满足约束条件，又能够使目标函数取极值最快，当 </a:t>
            </a:r>
            <a:r>
              <a:rPr lang="en-US" altLang="zh-CN" sz="1800" kern="100" dirty="0">
                <a:effectLst/>
                <a:latin typeface="Times New Roman" panose="02020603050405020304" charset="0"/>
                <a:ea typeface="宋体" panose="02010600030101010101" pitchFamily="2" charset="-122"/>
              </a:rPr>
              <a:t>n </a:t>
            </a:r>
            <a:r>
              <a:rPr lang="zh-CN" altLang="zh-CN" sz="1800" kern="100" dirty="0">
                <a:effectLst/>
                <a:latin typeface="Times New Roman" panose="02020603050405020304" charset="0"/>
                <a:ea typeface="宋体" panose="02010600030101010101" pitchFamily="2" charset="-122"/>
              </a:rPr>
              <a:t>个输入的取值均求取之后，解向量就成为完整的向量，它就是问题的解。我们来看几个实例。</a:t>
            </a:r>
            <a:endParaRPr lang="zh-CN" altLang="zh-CN" sz="2400" kern="100" dirty="0">
              <a:effectLst/>
              <a:latin typeface="Times New Roman" panose="02020603050405020304" charset="0"/>
              <a:ea typeface="宋体" panose="02010600030101010101" pitchFamily="2"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b="1">
                <a:latin typeface="宋体" panose="02010600030101010101" pitchFamily="2" charset="-122"/>
                <a:ea typeface="宋体" panose="02010600030101010101" pitchFamily="2" charset="-122"/>
                <a:cs typeface="宋体" panose="02010600030101010101" pitchFamily="2" charset="-122"/>
              </a:rPr>
              <a:t>5.6哈夫曼编码</a:t>
            </a:r>
            <a:endParaRPr lang="zh-CN" altLang="en-US" b="1">
              <a:latin typeface="宋体" panose="02010600030101010101" pitchFamily="2" charset="-122"/>
              <a:ea typeface="宋体" panose="02010600030101010101" pitchFamily="2" charset="-122"/>
              <a:cs typeface="宋体" panose="02010600030101010101" pitchFamily="2" charset="-122"/>
            </a:endParaRPr>
          </a:p>
        </p:txBody>
      </p:sp>
      <p:sp>
        <p:nvSpPr>
          <p:cNvPr id="3" name="内容占位符 2"/>
          <p:cNvSpPr>
            <a:spLocks noGrp="1"/>
          </p:cNvSpPr>
          <p:nvPr>
            <p:ph idx="1"/>
          </p:nvPr>
        </p:nvSpPr>
        <p:spPr/>
        <p:txBody>
          <a:bodyPr/>
          <a:p>
            <a:r>
              <a:rPr lang="zh-CN" altLang="en-US">
                <a:latin typeface="宋体" panose="02010600030101010101" pitchFamily="2" charset="-122"/>
                <a:ea typeface="宋体" panose="02010600030101010101" pitchFamily="2" charset="-122"/>
                <a:cs typeface="宋体" panose="02010600030101010101" pitchFamily="2" charset="-122"/>
              </a:rPr>
              <a:t>哈夫曼编码（Huffman Coding），又称霍夫曼编码，是可变字长编码方式的一种，广泛应用于数据文件压缩，压缩率通常在20%～90%之间。哈夫曼编码算法用字符在文件中出现的频率表来建立一个用0、1串表示各字符的最优表示方式，采用不等长的编码方式，根据字符出现频率的不同，选择不同长度的编码，出现频率越高的字符采用越短的编码，出现频率较低的字符采用较长的编码，以此实现数据的高度压缩。这种对出现频率越高的字符采用越短的编码来编码的方式应用的就是贪心算法的思想。</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522605"/>
            <a:ext cx="10515600" cy="5654675"/>
          </a:xfrm>
        </p:spPr>
        <p:txBody>
          <a:bodyPr/>
          <a:p>
            <a:pPr marL="0" indent="457200">
              <a:buNone/>
            </a:pPr>
            <a:r>
              <a:rPr lang="zh-CN" altLang="en-US" sz="2000">
                <a:latin typeface="宋体" panose="02010600030101010101" pitchFamily="2" charset="-122"/>
                <a:ea typeface="宋体" panose="02010600030101010101" pitchFamily="2" charset="-122"/>
                <a:cs typeface="宋体" panose="02010600030101010101" pitchFamily="2" charset="-122"/>
              </a:rPr>
              <a:t>假设一个数据文件包含64万个字符，该文件中各字符出现的频率如表5.2所示。如果每个字符占用1个字节（8位），则存储该文件内的字符需要64*8=512万个二进制位；有没有比这种方式更节省存储空间的编码方式呢？我们可以采用定长码来存储，从表5.2可以看出，该文件内共8个字符，因此每个字符只需要使用3个二进制位来表示即可，则存储该文件内的字符需要64*3=192万个二进制位；有没有比定长码更节省存储空间的编码方式呢？可以使用如表5.2所示的变长码来存储，字符a和d需要2位，频率分别为20万次、14万次；字符b、c、f需要3位，频率分别为9万次、7万次、6万次；字符e需要4位，频率为5次；字符g和h需要5位，频率分别为1万次、2万次；总的存储位数为：2*(20+14)+3*(9+7+6)+4*5+5*(1+2)=162万。</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0" algn="ctr">
              <a:buNone/>
            </a:pPr>
            <a:r>
              <a:rPr lang="zh-CN" altLang="en-US" sz="2000">
                <a:latin typeface="宋体" panose="02010600030101010101" pitchFamily="2" charset="-122"/>
                <a:ea typeface="宋体" panose="02010600030101010101" pitchFamily="2" charset="-122"/>
                <a:cs typeface="宋体" panose="02010600030101010101" pitchFamily="2" charset="-122"/>
              </a:rPr>
              <a:t>表5.2 变长码</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0" algn="ctr">
              <a:buNone/>
            </a:pPr>
            <a:endParaRPr lang="zh-CN" altLang="en-US" sz="2000"/>
          </a:p>
          <a:p>
            <a:pPr marL="0" indent="0" algn="ctr">
              <a:buNone/>
            </a:pPr>
            <a:endParaRPr lang="zh-CN" altLang="en-US" sz="2000"/>
          </a:p>
          <a:p>
            <a:pPr marL="0" indent="0" algn="ctr">
              <a:buNone/>
            </a:pPr>
            <a:endParaRPr lang="zh-CN" altLang="en-US" sz="2000"/>
          </a:p>
          <a:p>
            <a:pPr marL="0" indent="0" algn="ctr">
              <a:buNone/>
            </a:pPr>
            <a:endParaRPr lang="zh-CN" altLang="en-US" sz="2000"/>
          </a:p>
          <a:p>
            <a:pPr marL="0" indent="0" algn="ctr">
              <a:buNone/>
            </a:pPr>
            <a:endParaRPr lang="zh-CN" altLang="en-US" sz="2000">
              <a:latin typeface="宋体" panose="02010600030101010101" pitchFamily="2" charset="-122"/>
              <a:ea typeface="宋体" panose="02010600030101010101" pitchFamily="2" charset="-122"/>
            </a:endParaRPr>
          </a:p>
          <a:p>
            <a:pPr marL="0" indent="457200" algn="l">
              <a:buNone/>
            </a:pPr>
            <a:r>
              <a:rPr lang="zh-CN" altLang="en-US" sz="2000">
                <a:latin typeface="宋体" panose="02010600030101010101" pitchFamily="2" charset="-122"/>
                <a:ea typeface="宋体" panose="02010600030101010101" pitchFamily="2" charset="-122"/>
              </a:rPr>
              <a:t>通过上面的分析可知，使用变长码要比使用定长码好得多。通过给出现频率高的字符较短的编码，出现频率较低的字符以较长的编码，可以大大缩短总码长。</a:t>
            </a:r>
            <a:endParaRPr lang="zh-CN" altLang="en-US" sz="2000">
              <a:latin typeface="宋体" panose="02010600030101010101" pitchFamily="2" charset="-122"/>
              <a:ea typeface="宋体" panose="02010600030101010101" pitchFamily="2" charset="-122"/>
            </a:endParaRPr>
          </a:p>
          <a:p>
            <a:pPr marL="0" indent="0" algn="ctr">
              <a:buNone/>
            </a:pPr>
            <a:endParaRPr lang="zh-CN" altLang="en-US" sz="2000">
              <a:latin typeface="宋体" panose="02010600030101010101" pitchFamily="2" charset="-122"/>
              <a:ea typeface="宋体" panose="02010600030101010101" pitchFamily="2" charset="-122"/>
            </a:endParaRPr>
          </a:p>
        </p:txBody>
      </p:sp>
      <p:graphicFrame>
        <p:nvGraphicFramePr>
          <p:cNvPr id="6" name="表格 5"/>
          <p:cNvGraphicFramePr/>
          <p:nvPr>
            <p:custDataLst>
              <p:tags r:id="rId1"/>
            </p:custDataLst>
          </p:nvPr>
        </p:nvGraphicFramePr>
        <p:xfrm>
          <a:off x="1541780" y="3291205"/>
          <a:ext cx="9145270" cy="1889125"/>
        </p:xfrm>
        <a:graphic>
          <a:graphicData uri="http://schemas.openxmlformats.org/drawingml/2006/table">
            <a:tbl>
              <a:tblPr/>
              <a:tblGrid>
                <a:gridCol w="1713230"/>
                <a:gridCol w="929640"/>
                <a:gridCol w="929005"/>
                <a:gridCol w="928370"/>
                <a:gridCol w="928370"/>
                <a:gridCol w="929005"/>
                <a:gridCol w="929005"/>
                <a:gridCol w="929640"/>
                <a:gridCol w="929005"/>
              </a:tblGrid>
              <a:tr h="439420">
                <a:tc>
                  <a:txBody>
                    <a:bodyPr/>
                    <a:p>
                      <a:pPr indent="0" algn="ctr">
                        <a:buNone/>
                      </a:pPr>
                      <a:endParaRPr lang="en-US" altLang="en-US" sz="20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a</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b</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c</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d</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e</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f</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g</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h</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70535">
                <a:tc>
                  <a:txBody>
                    <a:bodyPr/>
                    <a:p>
                      <a:pPr indent="0" algn="ctr">
                        <a:buNone/>
                      </a:pPr>
                      <a:r>
                        <a:rPr lang="en-US" sz="2000" b="0">
                          <a:latin typeface="Times New Roman" panose="02020603050405020304" charset="0"/>
                          <a:cs typeface="Times New Roman" panose="02020603050405020304" charset="0"/>
                        </a:rPr>
                        <a:t>频率（万次）</a:t>
                      </a:r>
                      <a:endParaRPr lang="en-US" altLang="en-US" sz="20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20</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9</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7</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14</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5</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6</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2</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73710">
                <a:tc>
                  <a:txBody>
                    <a:bodyPr/>
                    <a:p>
                      <a:pPr indent="0" algn="ctr">
                        <a:buNone/>
                      </a:pPr>
                      <a:r>
                        <a:rPr lang="en-US" sz="2000" b="0">
                          <a:latin typeface="Times New Roman" panose="02020603050405020304" charset="0"/>
                          <a:cs typeface="Times New Roman" panose="02020603050405020304" charset="0"/>
                        </a:rPr>
                        <a:t>定长码</a:t>
                      </a:r>
                      <a:endParaRPr lang="en-US" altLang="en-US" sz="20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000</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001</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010</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011</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100</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101</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110</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111</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05460">
                <a:tc>
                  <a:txBody>
                    <a:bodyPr/>
                    <a:p>
                      <a:pPr indent="0" algn="ctr">
                        <a:buNone/>
                      </a:pPr>
                      <a:r>
                        <a:rPr lang="en-US" sz="2000" b="0">
                          <a:latin typeface="Times New Roman" panose="02020603050405020304" charset="0"/>
                          <a:cs typeface="Times New Roman" panose="02020603050405020304" charset="0"/>
                        </a:rPr>
                        <a:t>变长码</a:t>
                      </a:r>
                      <a:endParaRPr lang="en-US" altLang="en-US" sz="20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11</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101</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001</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01</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1001</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000</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10000</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10001</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504190"/>
            <a:ext cx="10515600" cy="5673090"/>
          </a:xfrm>
        </p:spPr>
        <p:txBody>
          <a:bodyPr>
            <a:normAutofit/>
          </a:bodyPr>
          <a:p>
            <a:pPr marL="0" indent="0">
              <a:buNone/>
            </a:pPr>
            <a:r>
              <a:rPr lang="zh-CN" altLang="en-US" sz="2400"/>
              <a:t>1、前缀编码</a:t>
            </a:r>
            <a:endParaRPr lang="zh-CN" altLang="en-US" sz="2400"/>
          </a:p>
          <a:p>
            <a:pPr marL="0" indent="457200">
              <a:buNone/>
            </a:pPr>
            <a:r>
              <a:rPr lang="zh-CN" altLang="en-US" sz="2400">
                <a:latin typeface="宋体" panose="02010600030101010101" pitchFamily="2" charset="-122"/>
                <a:ea typeface="宋体" panose="02010600030101010101" pitchFamily="2" charset="-122"/>
                <a:cs typeface="宋体" panose="02010600030101010101" pitchFamily="2" charset="-122"/>
              </a:rPr>
              <a:t>对每一个字符规定一个0、1串作为其代码，对字符集进行编码时，要求任一个字符的编码都不是其它字符编码的前缀，这种编码方式称为前缀编码。编码的前缀性质可以使译码方法非常简单。举例说明如下：</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marL="0" indent="457200">
              <a:buNone/>
            </a:pPr>
            <a:r>
              <a:rPr lang="zh-CN" altLang="en-US" sz="2400">
                <a:latin typeface="宋体" panose="02010600030101010101" pitchFamily="2" charset="-122"/>
                <a:ea typeface="宋体" panose="02010600030101010101" pitchFamily="2" charset="-122"/>
                <a:cs typeface="宋体" panose="02010600030101010101" pitchFamily="2" charset="-122"/>
              </a:rPr>
              <a:t>例1 假设有4个字符a、b、c、d需要编码表示，第1种编码方式为非前缀编码，将字符a编码为001，b编码为00，c编码为010，d编码为01。这种编码方式在解码时有歧义，如字符串0100001，可以有以下2种不同解码：</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400">
                <a:latin typeface="宋体" panose="02010600030101010101" pitchFamily="2" charset="-122"/>
                <a:ea typeface="宋体" panose="02010600030101010101" pitchFamily="2" charset="-122"/>
                <a:cs typeface="宋体" panose="02010600030101010101" pitchFamily="2" charset="-122"/>
              </a:rPr>
              <a:t>解码1：01、00、001，对应的字符为d、b、a</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400">
                <a:latin typeface="宋体" panose="02010600030101010101" pitchFamily="2" charset="-122"/>
                <a:ea typeface="宋体" panose="02010600030101010101" pitchFamily="2" charset="-122"/>
                <a:cs typeface="宋体" panose="02010600030101010101" pitchFamily="2" charset="-122"/>
              </a:rPr>
              <a:t>解码2：010、00、01，对应的字符为c、b、d</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marL="0" indent="457200">
              <a:buNone/>
            </a:pPr>
            <a:r>
              <a:rPr lang="zh-CN" altLang="en-US" sz="2400">
                <a:latin typeface="宋体" panose="02010600030101010101" pitchFamily="2" charset="-122"/>
                <a:ea typeface="宋体" panose="02010600030101010101" pitchFamily="2" charset="-122"/>
                <a:cs typeface="宋体" panose="02010600030101010101" pitchFamily="2" charset="-122"/>
              </a:rPr>
              <a:t>第2种编码方式为前缀编码，将字符a编码为000，b编码为001，c编码为01，d编码为1。这种编码方式在解码时没有歧义，解码为：01、000、01，对应的字符为c、a、c。</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636270"/>
            <a:ext cx="10515600" cy="5541010"/>
          </a:xfrm>
        </p:spPr>
        <p:txBody>
          <a:bodyPr/>
          <a:p>
            <a:pPr marL="0" indent="457200">
              <a:buNone/>
            </a:pPr>
            <a:r>
              <a:rPr lang="zh-CN" altLang="en-US" sz="2000">
                <a:latin typeface="宋体" panose="02010600030101010101" pitchFamily="2" charset="-122"/>
                <a:ea typeface="宋体" panose="02010600030101010101" pitchFamily="2" charset="-122"/>
                <a:cs typeface="宋体" panose="02010600030101010101" pitchFamily="2" charset="-122"/>
              </a:rPr>
              <a:t>下面给出最优前缀编码的介绍。</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457200">
              <a:buNone/>
            </a:pPr>
            <a:r>
              <a:rPr lang="zh-CN" altLang="en-US" sz="2000">
                <a:latin typeface="宋体" panose="02010600030101010101" pitchFamily="2" charset="-122"/>
                <a:ea typeface="宋体" panose="02010600030101010101" pitchFamily="2" charset="-122"/>
                <a:cs typeface="宋体" panose="02010600030101010101" pitchFamily="2" charset="-122"/>
              </a:rPr>
              <a:t>可以用二叉树作为前缀编码的数据结构，在表示前缀编码的二叉树中，树叶代表给定的字符，可以将每个字符的前缀编码看作是从树根到代表该字符的树叶的一条路。从非叶子结点到它的左儿子，定义为0；到它的右儿子，定义为1；则编码中的0和1表示从某结点到其左儿子和右儿子的路标，如图5.6和5.7所示。</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pic>
        <p:nvPicPr>
          <p:cNvPr id="89097" name="图片 89097"/>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1287145" y="2640965"/>
            <a:ext cx="3299460" cy="2275205"/>
          </a:xfrm>
          <a:prstGeom prst="rect">
            <a:avLst/>
          </a:prstGeom>
          <a:noFill/>
        </p:spPr>
      </p:pic>
      <p:sp>
        <p:nvSpPr>
          <p:cNvPr id="100" name="文本框 99"/>
          <p:cNvSpPr txBox="1"/>
          <p:nvPr/>
        </p:nvSpPr>
        <p:spPr>
          <a:xfrm>
            <a:off x="601980" y="5114290"/>
            <a:ext cx="5080000" cy="368300"/>
          </a:xfrm>
          <a:prstGeom prst="rect">
            <a:avLst/>
          </a:prstGeom>
          <a:noFill/>
          <a:ln w="9525">
            <a:noFill/>
          </a:ln>
        </p:spPr>
        <p:txBody>
          <a:bodyPr>
            <a:spAutoFit/>
          </a:bodyPr>
          <a:p>
            <a:pPr indent="266700" algn="ctr"/>
            <a:r>
              <a:rPr lang="zh-CN" b="0">
                <a:latin typeface="Times New Roman" panose="02020603050405020304" charset="0"/>
                <a:ea typeface="宋体" panose="02010600030101010101" pitchFamily="2" charset="-122"/>
              </a:rPr>
              <a:t>图</a:t>
            </a:r>
            <a:r>
              <a:rPr lang="en-US" b="0">
                <a:latin typeface="Times New Roman" panose="02020603050405020304" charset="0"/>
                <a:ea typeface="宋体" panose="02010600030101010101" pitchFamily="2" charset="-122"/>
              </a:rPr>
              <a:t>5.6 </a:t>
            </a:r>
            <a:r>
              <a:rPr lang="zh-CN" b="0">
                <a:latin typeface="Times New Roman" panose="02020603050405020304" charset="0"/>
                <a:ea typeface="宋体" panose="02010600030101010101" pitchFamily="2" charset="-122"/>
              </a:rPr>
              <a:t>前缀编码树</a:t>
            </a:r>
            <a:endParaRPr lang="zh-CN" altLang="en-US" b="0">
              <a:latin typeface="Times New Roman" panose="02020603050405020304" charset="0"/>
              <a:ea typeface="宋体" panose="02010600030101010101" pitchFamily="2" charset="-122"/>
            </a:endParaRPr>
          </a:p>
        </p:txBody>
      </p:sp>
      <p:pic>
        <p:nvPicPr>
          <p:cNvPr id="89098" name="图片 8909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6877685" y="2461260"/>
            <a:ext cx="3168650" cy="2294255"/>
          </a:xfrm>
          <a:prstGeom prst="rect">
            <a:avLst/>
          </a:prstGeom>
          <a:noFill/>
        </p:spPr>
      </p:pic>
      <p:sp>
        <p:nvSpPr>
          <p:cNvPr id="4" name="文本框 3"/>
          <p:cNvSpPr txBox="1"/>
          <p:nvPr/>
        </p:nvSpPr>
        <p:spPr>
          <a:xfrm>
            <a:off x="5681980" y="5114290"/>
            <a:ext cx="5080000" cy="368300"/>
          </a:xfrm>
          <a:prstGeom prst="rect">
            <a:avLst/>
          </a:prstGeom>
          <a:noFill/>
          <a:ln w="9525">
            <a:noFill/>
          </a:ln>
        </p:spPr>
        <p:txBody>
          <a:bodyPr>
            <a:spAutoFit/>
          </a:bodyPr>
          <a:p>
            <a:pPr indent="266700" algn="ctr"/>
            <a:r>
              <a:rPr lang="zh-CN" b="0">
                <a:latin typeface="Times New Roman" panose="02020603050405020304" charset="0"/>
                <a:ea typeface="宋体" panose="02010600030101010101" pitchFamily="2" charset="-122"/>
              </a:rPr>
              <a:t>图</a:t>
            </a:r>
            <a:r>
              <a:rPr lang="en-US" b="0">
                <a:latin typeface="Times New Roman" panose="02020603050405020304" charset="0"/>
                <a:ea typeface="宋体" panose="02010600030101010101" pitchFamily="2" charset="-122"/>
              </a:rPr>
              <a:t>5.7 </a:t>
            </a:r>
            <a:r>
              <a:rPr lang="zh-CN" b="0">
                <a:latin typeface="Times New Roman" panose="02020603050405020304" charset="0"/>
                <a:ea typeface="宋体" panose="02010600030101010101" pitchFamily="2" charset="-122"/>
              </a:rPr>
              <a:t>定长码树</a:t>
            </a:r>
            <a:endParaRPr lang="zh-CN" altLang="en-US" b="0">
              <a:latin typeface="Times New Roman" panose="02020603050405020304" charset="0"/>
              <a:ea typeface="宋体" panose="02010600030101010101" pitchFamily="2" charset="-122"/>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904240" y="1183640"/>
            <a:ext cx="10515600" cy="5484495"/>
          </a:xfrm>
        </p:spPr>
        <p:txBody>
          <a:bodyPr/>
          <a:p>
            <a:pPr marL="0" indent="457200">
              <a:buNone/>
            </a:pPr>
            <a:r>
              <a:rPr lang="zh-CN" altLang="en-US" sz="2000">
                <a:latin typeface="宋体" panose="02010600030101010101" pitchFamily="2" charset="-122"/>
                <a:ea typeface="宋体" panose="02010600030101010101" pitchFamily="2" charset="-122"/>
                <a:cs typeface="宋体" panose="02010600030101010101" pitchFamily="2" charset="-122"/>
              </a:rPr>
              <a:t>一般情况下，如果C是编码的字符集，包含有n个字符，则表示最优前缀编码的二叉树恰好有n个叶子，每个叶子对应字符集中的一个字符，且该二叉树恰好有n-1个内部结点。</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457200">
              <a:buNone/>
            </a:pPr>
            <a:r>
              <a:rPr lang="zh-CN" altLang="en-US" sz="2000">
                <a:latin typeface="宋体" panose="02010600030101010101" pitchFamily="2" charset="-122"/>
                <a:ea typeface="宋体" panose="02010600030101010101" pitchFamily="2" charset="-122"/>
                <a:cs typeface="宋体" panose="02010600030101010101" pitchFamily="2" charset="-122"/>
              </a:rPr>
              <a:t>下面给出平均码长的定义。若C是编码的字符集，C中每一个字符c的频率为f(c)，字符集C的一个前缀编码编码方案对应二叉树T，字符c在树T中的深度记为dT(c)，则该编码方案的平均码长定义为：</a:t>
            </a:r>
            <a:endParaRPr lang="zh-CN" altLang="en-US" sz="2000"/>
          </a:p>
          <a:p>
            <a:pPr marL="0" indent="0">
              <a:buNone/>
            </a:pPr>
            <a:endParaRPr lang="zh-CN" altLang="en-US" sz="2000"/>
          </a:p>
          <a:p>
            <a:pPr marL="0" indent="0">
              <a:buNone/>
            </a:pPr>
            <a:endParaRPr lang="zh-CN" altLang="en-US" sz="2000"/>
          </a:p>
          <a:p>
            <a:pPr marL="0" indent="0">
              <a:buNone/>
            </a:pPr>
            <a:endParaRPr lang="zh-CN" altLang="en-US" sz="2000"/>
          </a:p>
          <a:p>
            <a:pPr marL="0" indent="457200">
              <a:buNone/>
            </a:pPr>
            <a:r>
              <a:rPr lang="zh-CN" altLang="en-US" sz="2000">
                <a:latin typeface="宋体" panose="02010600030101010101" pitchFamily="2" charset="-122"/>
                <a:ea typeface="宋体" panose="02010600030101010101" pitchFamily="2" charset="-122"/>
                <a:cs typeface="宋体" panose="02010600030101010101" pitchFamily="2" charset="-122"/>
              </a:rPr>
              <a:t>使平均码长达到最小的前缀编码编码方案称为给定编码字符集C的最优前缀编码。</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457200">
              <a:buNone/>
            </a:pPr>
            <a:r>
              <a:rPr lang="zh-CN" altLang="en-US" sz="2000">
                <a:latin typeface="宋体" panose="02010600030101010101" pitchFamily="2" charset="-122"/>
                <a:ea typeface="宋体" panose="02010600030101010101" pitchFamily="2" charset="-122"/>
                <a:cs typeface="宋体" panose="02010600030101010101" pitchFamily="2" charset="-122"/>
              </a:rPr>
              <a:t>表示最优前缀编码的二叉树总是一棵完全二叉树，也就是说树中任一非叶子结点都有2个儿子结点，如图5.6所示。表示定长编码的二叉树不一定是完全二叉树，如图5.7所示。</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pic>
        <p:nvPicPr>
          <p:cNvPr id="171" name="图片 17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4446270" y="2897505"/>
            <a:ext cx="2974340" cy="808990"/>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598170"/>
            <a:ext cx="10515600" cy="5786755"/>
          </a:xfrm>
        </p:spPr>
        <p:txBody>
          <a:bodyPr>
            <a:normAutofit lnSpcReduction="20000"/>
          </a:bodyPr>
          <a:p>
            <a:pPr marL="0" indent="0">
              <a:buNone/>
            </a:pPr>
            <a:r>
              <a:rPr lang="zh-CN" altLang="en-US" sz="2400"/>
              <a:t>2、构造哈夫曼编码</a:t>
            </a:r>
            <a:endParaRPr lang="zh-CN" altLang="en-US" sz="2400"/>
          </a:p>
          <a:p>
            <a:pPr marL="0" indent="457200" fontAlgn="auto">
              <a:lnSpc>
                <a:spcPct val="100000"/>
              </a:lnSpc>
              <a:buNone/>
            </a:pPr>
            <a:r>
              <a:rPr lang="zh-CN" altLang="en-US" sz="2400">
                <a:latin typeface="宋体" panose="02010600030101010101" pitchFamily="2" charset="-122"/>
                <a:ea typeface="宋体" panose="02010600030101010101" pitchFamily="2" charset="-122"/>
                <a:cs typeface="宋体" panose="02010600030101010101" pitchFamily="2" charset="-122"/>
              </a:rPr>
              <a:t>哈夫曼提出构造最优前缀编码的贪心算法，根据此算法产生的编码方案称为哈夫曼编码。那么如何应用贪心算法构造哈夫曼编码？哈夫曼算法以自底向上的方式构造一棵表示最优前缀编码的二叉树T，算法以n个叶结点开始，执行n－1次的“合并”运算后产生最终所要求的树T。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marL="0" indent="457200" fontAlgn="auto">
              <a:lnSpc>
                <a:spcPct val="100000"/>
              </a:lnSpc>
              <a:buNone/>
            </a:pPr>
            <a:r>
              <a:rPr lang="zh-CN" altLang="en-US" sz="2400">
                <a:latin typeface="宋体" panose="02010600030101010101" pitchFamily="2" charset="-122"/>
                <a:ea typeface="宋体" panose="02010600030101010101" pitchFamily="2" charset="-122"/>
                <a:cs typeface="宋体" panose="02010600030101010101" pitchFamily="2" charset="-122"/>
              </a:rPr>
              <a:t>哈夫曼树的具体构造方法如下描述：</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marL="0" indent="457200" fontAlgn="auto">
              <a:lnSpc>
                <a:spcPct val="100000"/>
              </a:lnSpc>
              <a:buNone/>
            </a:pPr>
            <a:r>
              <a:rPr lang="zh-CN" altLang="en-US" sz="2400">
                <a:latin typeface="宋体" panose="02010600030101010101" pitchFamily="2" charset="-122"/>
                <a:ea typeface="宋体" panose="02010600030101010101" pitchFamily="2" charset="-122"/>
                <a:cs typeface="宋体" panose="02010600030101010101" pitchFamily="2" charset="-122"/>
              </a:rPr>
              <a:t>(1)将n个结点看成是有n棵树的森林（每棵树仅有一个结点）；</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marL="0" indent="457200" fontAlgn="auto">
              <a:lnSpc>
                <a:spcPct val="100000"/>
              </a:lnSpc>
              <a:buNone/>
            </a:pPr>
            <a:r>
              <a:rPr lang="zh-CN" altLang="en-US" sz="2400">
                <a:latin typeface="宋体" panose="02010600030101010101" pitchFamily="2" charset="-122"/>
                <a:ea typeface="宋体" panose="02010600030101010101" pitchFamily="2" charset="-122"/>
                <a:cs typeface="宋体" panose="02010600030101010101" pitchFamily="2" charset="-122"/>
              </a:rPr>
              <a:t>(2)在森林中选出两个根结点的权值最小的树合并，作为一棵新树的左、右子树，且新树的根结点权值为其左、右子树根结点权值之和；</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marL="0" indent="457200" fontAlgn="auto">
              <a:lnSpc>
                <a:spcPct val="100000"/>
              </a:lnSpc>
              <a:buNone/>
            </a:pPr>
            <a:r>
              <a:rPr lang="zh-CN" altLang="en-US" sz="2400">
                <a:latin typeface="宋体" panose="02010600030101010101" pitchFamily="2" charset="-122"/>
                <a:ea typeface="宋体" panose="02010600030101010101" pitchFamily="2" charset="-122"/>
                <a:cs typeface="宋体" panose="02010600030101010101" pitchFamily="2" charset="-122"/>
              </a:rPr>
              <a:t>(3)从森林中删除选取的两棵树，并将新树加入森林；</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marL="0" indent="457200" fontAlgn="auto">
              <a:lnSpc>
                <a:spcPct val="100000"/>
              </a:lnSpc>
              <a:buNone/>
            </a:pPr>
            <a:r>
              <a:rPr lang="zh-CN" altLang="en-US" sz="2400">
                <a:latin typeface="宋体" panose="02010600030101010101" pitchFamily="2" charset="-122"/>
                <a:ea typeface="宋体" panose="02010600030101010101" pitchFamily="2" charset="-122"/>
                <a:cs typeface="宋体" panose="02010600030101010101" pitchFamily="2" charset="-122"/>
              </a:rPr>
              <a:t>(4)重复(2)、(3)步，直到森林中只剩一棵树为止，该树即为所求得的哈夫曼树。</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marL="0" indent="457200" fontAlgn="auto">
              <a:lnSpc>
                <a:spcPct val="100000"/>
              </a:lnSpc>
              <a:buNone/>
            </a:pPr>
            <a:r>
              <a:rPr lang="zh-CN" altLang="en-US" sz="2400">
                <a:latin typeface="宋体" panose="02010600030101010101" pitchFamily="2" charset="-122"/>
                <a:ea typeface="宋体" panose="02010600030101010101" pitchFamily="2" charset="-122"/>
                <a:cs typeface="宋体" panose="02010600030101010101" pitchFamily="2" charset="-122"/>
              </a:rPr>
              <a:t>得到哈夫曼树后，由树根开始，自顶向下按路径编号，指向左儿子结点的边路标为0，指向右儿子结点的边路标为1，从根到叶结点的所有边上的0和1连接起来，就是叶子结点中字符的哈夫曼编码。在哈夫曼树中，权值越大的叶子结点越靠近根结点，而权值越小的叶子结点越远离根结点。</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739140"/>
            <a:ext cx="10515600" cy="5438140"/>
          </a:xfrm>
        </p:spPr>
        <p:txBody>
          <a:bodyPr/>
          <a:p>
            <a:pPr marL="0" indent="0">
              <a:buNone/>
            </a:pPr>
            <a:r>
              <a:rPr lang="zh-CN" altLang="en-US" sz="2000">
                <a:latin typeface="宋体" panose="02010600030101010101" pitchFamily="2" charset="-122"/>
                <a:ea typeface="宋体" panose="02010600030101010101" pitchFamily="2" charset="-122"/>
                <a:cs typeface="宋体" panose="02010600030101010101" pitchFamily="2" charset="-122"/>
              </a:rPr>
              <a:t>哈夫曼编码中类Huffman的描述如下：</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000">
                <a:latin typeface="宋体" panose="02010600030101010101" pitchFamily="2" charset="-122"/>
                <a:ea typeface="宋体" panose="02010600030101010101" pitchFamily="2" charset="-122"/>
                <a:cs typeface="宋体" panose="02010600030101010101" pitchFamily="2" charset="-122"/>
              </a:rPr>
              <a:t>template&lt;class Type&gt; </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000">
                <a:latin typeface="宋体" panose="02010600030101010101" pitchFamily="2" charset="-122"/>
                <a:ea typeface="宋体" panose="02010600030101010101" pitchFamily="2" charset="-122"/>
                <a:cs typeface="宋体" panose="02010600030101010101" pitchFamily="2" charset="-122"/>
              </a:rPr>
              <a:t>class Huffman</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000">
                <a:latin typeface="宋体" panose="02010600030101010101" pitchFamily="2" charset="-122"/>
                <a:ea typeface="宋体" panose="02010600030101010101" pitchFamily="2" charset="-122"/>
                <a:cs typeface="宋体" panose="02010600030101010101" pitchFamily="2" charset="-122"/>
              </a:rPr>
              <a:t>{	friend BinaryTree&lt;int&gt; HuffmanTree(Type[],int);</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000">
                <a:latin typeface="宋体" panose="02010600030101010101" pitchFamily="2" charset="-122"/>
                <a:ea typeface="宋体" panose="02010600030101010101" pitchFamily="2" charset="-122"/>
                <a:cs typeface="宋体" panose="02010600030101010101" pitchFamily="2" charset="-122"/>
              </a:rPr>
              <a:t>	public:</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000">
                <a:latin typeface="宋体" panose="02010600030101010101" pitchFamily="2" charset="-122"/>
                <a:ea typeface="宋体" panose="02010600030101010101" pitchFamily="2" charset="-122"/>
                <a:cs typeface="宋体" panose="02010600030101010101" pitchFamily="2" charset="-122"/>
              </a:rPr>
              <a:t>		operator Type() const </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000">
                <a:latin typeface="宋体" panose="02010600030101010101" pitchFamily="2" charset="-122"/>
                <a:ea typeface="宋体" panose="02010600030101010101" pitchFamily="2" charset="-122"/>
                <a:cs typeface="宋体" panose="02010600030101010101" pitchFamily="2" charset="-122"/>
              </a:rPr>
              <a:t>		{ return weight; }</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000">
                <a:latin typeface="宋体" panose="02010600030101010101" pitchFamily="2" charset="-122"/>
                <a:ea typeface="宋体" panose="02010600030101010101" pitchFamily="2" charset="-122"/>
                <a:cs typeface="宋体" panose="02010600030101010101" pitchFamily="2" charset="-122"/>
              </a:rPr>
              <a:t>//private:</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000">
                <a:latin typeface="宋体" panose="02010600030101010101" pitchFamily="2" charset="-122"/>
                <a:ea typeface="宋体" panose="02010600030101010101" pitchFamily="2" charset="-122"/>
                <a:cs typeface="宋体" panose="02010600030101010101" pitchFamily="2" charset="-122"/>
              </a:rPr>
              <a:t>		BinaryTree&lt;int&gt; tree;</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000">
                <a:latin typeface="宋体" panose="02010600030101010101" pitchFamily="2" charset="-122"/>
                <a:ea typeface="宋体" panose="02010600030101010101" pitchFamily="2" charset="-122"/>
                <a:cs typeface="宋体" panose="02010600030101010101" pitchFamily="2" charset="-122"/>
              </a:rPr>
              <a:t>		Type weight;</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000">
                <a:latin typeface="宋体" panose="02010600030101010101" pitchFamily="2" charset="-122"/>
                <a:ea typeface="宋体" panose="02010600030101010101" pitchFamily="2" charset="-122"/>
                <a:cs typeface="宋体" panose="02010600030101010101" pitchFamily="2" charset="-122"/>
              </a:rPr>
              <a:t>};	</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729615"/>
            <a:ext cx="10515600" cy="5447665"/>
          </a:xfrm>
        </p:spPr>
        <p:txBody>
          <a:bodyPr>
            <a:normAutofit lnSpcReduction="10000"/>
          </a:bodyPr>
          <a:p>
            <a:pPr marL="0" indent="0">
              <a:buNone/>
            </a:pPr>
            <a:r>
              <a:rPr lang="zh-CN" altLang="en-US" sz="2000">
                <a:latin typeface="宋体" panose="02010600030101010101" pitchFamily="2" charset="-122"/>
                <a:ea typeface="宋体" panose="02010600030101010101" pitchFamily="2" charset="-122"/>
              </a:rPr>
              <a:t>哈夫曼编码描述如下：</a:t>
            </a:r>
            <a:endParaRPr lang="zh-CN" altLang="en-US" sz="2000">
              <a:latin typeface="宋体" panose="02010600030101010101" pitchFamily="2" charset="-122"/>
              <a:ea typeface="宋体" panose="02010600030101010101" pitchFamily="2" charset="-122"/>
            </a:endParaRPr>
          </a:p>
          <a:p>
            <a:pPr marL="0" indent="0">
              <a:buNone/>
            </a:pPr>
            <a:r>
              <a:rPr lang="zh-CN" altLang="en-US" sz="2000">
                <a:latin typeface="宋体" panose="02010600030101010101" pitchFamily="2" charset="-122"/>
                <a:ea typeface="宋体" panose="02010600030101010101" pitchFamily="2" charset="-122"/>
              </a:rPr>
              <a:t>template&lt;class Type&gt;</a:t>
            </a:r>
            <a:endParaRPr lang="zh-CN" altLang="en-US" sz="2000">
              <a:latin typeface="宋体" panose="02010600030101010101" pitchFamily="2" charset="-122"/>
              <a:ea typeface="宋体" panose="02010600030101010101" pitchFamily="2" charset="-122"/>
            </a:endParaRPr>
          </a:p>
          <a:p>
            <a:pPr marL="0" indent="0">
              <a:buNone/>
            </a:pPr>
            <a:r>
              <a:rPr lang="zh-CN" altLang="en-US" sz="2000">
                <a:latin typeface="宋体" panose="02010600030101010101" pitchFamily="2" charset="-122"/>
                <a:ea typeface="宋体" panose="02010600030101010101" pitchFamily="2" charset="-122"/>
              </a:rPr>
              <a:t>BinaryTree&lt;int&gt; HuffmanTree(Type f[],int n)</a:t>
            </a:r>
            <a:endParaRPr lang="zh-CN" altLang="en-US" sz="2000">
              <a:latin typeface="宋体" panose="02010600030101010101" pitchFamily="2" charset="-122"/>
              <a:ea typeface="宋体" panose="02010600030101010101" pitchFamily="2" charset="-122"/>
            </a:endParaRPr>
          </a:p>
          <a:p>
            <a:pPr marL="0" indent="0">
              <a:buNone/>
            </a:pPr>
            <a:r>
              <a:rPr lang="zh-CN" altLang="en-US" sz="2000">
                <a:latin typeface="宋体" panose="02010600030101010101" pitchFamily="2" charset="-122"/>
                <a:ea typeface="宋体" panose="02010600030101010101" pitchFamily="2" charset="-122"/>
              </a:rPr>
              <a:t>{	//生成单结点树</a:t>
            </a:r>
            <a:endParaRPr lang="zh-CN" altLang="en-US" sz="2000">
              <a:latin typeface="宋体" panose="02010600030101010101" pitchFamily="2" charset="-122"/>
              <a:ea typeface="宋体" panose="02010600030101010101" pitchFamily="2" charset="-122"/>
            </a:endParaRPr>
          </a:p>
          <a:p>
            <a:pPr marL="0" indent="0">
              <a:buNone/>
            </a:pPr>
            <a:r>
              <a:rPr lang="zh-CN" altLang="en-US" sz="2000">
                <a:latin typeface="宋体" panose="02010600030101010101" pitchFamily="2" charset="-122"/>
                <a:ea typeface="宋体" panose="02010600030101010101" pitchFamily="2" charset="-122"/>
              </a:rPr>
              <a:t>	Huffman&lt;Type&gt; *w = new Huffman&lt;Type&gt;[n+1];</a:t>
            </a:r>
            <a:endParaRPr lang="zh-CN" altLang="en-US" sz="2000">
              <a:latin typeface="宋体" panose="02010600030101010101" pitchFamily="2" charset="-122"/>
              <a:ea typeface="宋体" panose="02010600030101010101" pitchFamily="2" charset="-122"/>
            </a:endParaRPr>
          </a:p>
          <a:p>
            <a:pPr marL="0" indent="0">
              <a:buNone/>
            </a:pPr>
            <a:r>
              <a:rPr lang="zh-CN" altLang="en-US" sz="2000">
                <a:latin typeface="宋体" panose="02010600030101010101" pitchFamily="2" charset="-122"/>
                <a:ea typeface="宋体" panose="02010600030101010101" pitchFamily="2" charset="-122"/>
              </a:rPr>
              <a:t>	BinaryTree&lt;int&gt; z,zero;</a:t>
            </a:r>
            <a:endParaRPr lang="zh-CN" altLang="en-US" sz="2000">
              <a:latin typeface="宋体" panose="02010600030101010101" pitchFamily="2" charset="-122"/>
              <a:ea typeface="宋体" panose="02010600030101010101" pitchFamily="2" charset="-122"/>
            </a:endParaRPr>
          </a:p>
          <a:p>
            <a:pPr marL="0" indent="0">
              <a:buNone/>
            </a:pPr>
            <a:r>
              <a:rPr lang="zh-CN" altLang="en-US" sz="2000">
                <a:latin typeface="宋体" panose="02010600030101010101" pitchFamily="2" charset="-122"/>
                <a:ea typeface="宋体" panose="02010600030101010101" pitchFamily="2" charset="-122"/>
              </a:rPr>
              <a:t> 	for(int i=1; i&lt;=n; i++)</a:t>
            </a:r>
            <a:endParaRPr lang="zh-CN" altLang="en-US" sz="2000">
              <a:latin typeface="宋体" panose="02010600030101010101" pitchFamily="2" charset="-122"/>
              <a:ea typeface="宋体" panose="02010600030101010101" pitchFamily="2" charset="-122"/>
            </a:endParaRPr>
          </a:p>
          <a:p>
            <a:pPr marL="0" indent="0">
              <a:buNone/>
            </a:pPr>
            <a:r>
              <a:rPr lang="zh-CN" altLang="en-US" sz="2000">
                <a:latin typeface="宋体" panose="02010600030101010101" pitchFamily="2" charset="-122"/>
                <a:ea typeface="宋体" panose="02010600030101010101" pitchFamily="2" charset="-122"/>
              </a:rPr>
              <a:t>	{	z.MakeTree(i,zero,zero);</a:t>
            </a:r>
            <a:endParaRPr lang="zh-CN" altLang="en-US" sz="2000">
              <a:latin typeface="宋体" panose="02010600030101010101" pitchFamily="2" charset="-122"/>
              <a:ea typeface="宋体" panose="02010600030101010101" pitchFamily="2" charset="-122"/>
            </a:endParaRPr>
          </a:p>
          <a:p>
            <a:pPr marL="0" indent="0">
              <a:buNone/>
            </a:pPr>
            <a:r>
              <a:rPr lang="zh-CN" altLang="en-US" sz="2000">
                <a:latin typeface="宋体" panose="02010600030101010101" pitchFamily="2" charset="-122"/>
                <a:ea typeface="宋体" panose="02010600030101010101" pitchFamily="2" charset="-122"/>
              </a:rPr>
              <a:t>		w[i].weight = f[i];</a:t>
            </a:r>
            <a:endParaRPr lang="zh-CN" altLang="en-US" sz="2000">
              <a:latin typeface="宋体" panose="02010600030101010101" pitchFamily="2" charset="-122"/>
              <a:ea typeface="宋体" panose="02010600030101010101" pitchFamily="2" charset="-122"/>
            </a:endParaRPr>
          </a:p>
          <a:p>
            <a:pPr marL="0" indent="0">
              <a:buNone/>
            </a:pPr>
            <a:r>
              <a:rPr lang="zh-CN" altLang="en-US" sz="2000">
                <a:latin typeface="宋体" panose="02010600030101010101" pitchFamily="2" charset="-122"/>
                <a:ea typeface="宋体" panose="02010600030101010101" pitchFamily="2" charset="-122"/>
              </a:rPr>
              <a:t>		w[i].tree = z;</a:t>
            </a:r>
            <a:endParaRPr lang="zh-CN" altLang="en-US" sz="2000">
              <a:latin typeface="宋体" panose="02010600030101010101" pitchFamily="2" charset="-122"/>
              <a:ea typeface="宋体" panose="02010600030101010101" pitchFamily="2" charset="-122"/>
            </a:endParaRPr>
          </a:p>
          <a:p>
            <a:pPr marL="0" indent="0">
              <a:buNone/>
            </a:pPr>
            <a:r>
              <a:rPr lang="zh-CN" altLang="en-US" sz="2000">
                <a:latin typeface="宋体" panose="02010600030101010101" pitchFamily="2" charset="-122"/>
                <a:ea typeface="宋体" panose="02010600030101010101" pitchFamily="2" charset="-122"/>
              </a:rPr>
              <a:t>	}</a:t>
            </a:r>
            <a:endParaRPr lang="zh-CN" altLang="en-US" sz="2000">
              <a:latin typeface="宋体" panose="02010600030101010101" pitchFamily="2" charset="-122"/>
              <a:ea typeface="宋体" panose="02010600030101010101" pitchFamily="2" charset="-122"/>
            </a:endParaRPr>
          </a:p>
          <a:p>
            <a:pPr marL="0" indent="0">
              <a:buNone/>
            </a:pPr>
            <a:r>
              <a:rPr lang="zh-CN" altLang="en-US" sz="2000">
                <a:latin typeface="宋体" panose="02010600030101010101" pitchFamily="2" charset="-122"/>
                <a:ea typeface="宋体" panose="02010600030101010101" pitchFamily="2" charset="-122"/>
              </a:rPr>
              <a:t>//建优先队列</a:t>
            </a:r>
            <a:endParaRPr lang="zh-CN" altLang="en-US" sz="2000">
              <a:latin typeface="宋体" panose="02010600030101010101" pitchFamily="2" charset="-122"/>
              <a:ea typeface="宋体" panose="02010600030101010101" pitchFamily="2" charset="-122"/>
            </a:endParaRPr>
          </a:p>
          <a:p>
            <a:pPr marL="0" indent="0">
              <a:buNone/>
            </a:pPr>
            <a:r>
              <a:rPr lang="zh-CN" altLang="en-US" sz="2000">
                <a:latin typeface="宋体" panose="02010600030101010101" pitchFamily="2" charset="-122"/>
                <a:ea typeface="宋体" panose="02010600030101010101" pitchFamily="2" charset="-122"/>
              </a:rPr>
              <a:t>	MinHeap&lt;Huffman&lt;Type&gt;&gt; Q(n);</a:t>
            </a:r>
            <a:endParaRPr lang="zh-CN" altLang="en-US" sz="2000">
              <a:latin typeface="宋体" panose="02010600030101010101" pitchFamily="2" charset="-122"/>
              <a:ea typeface="宋体" panose="02010600030101010101" pitchFamily="2" charset="-122"/>
            </a:endParaRPr>
          </a:p>
          <a:p>
            <a:pPr marL="0" indent="0">
              <a:buNone/>
            </a:pPr>
            <a:r>
              <a:rPr lang="zh-CN" altLang="en-US" sz="2000">
                <a:latin typeface="宋体" panose="02010600030101010101" pitchFamily="2" charset="-122"/>
                <a:ea typeface="宋体" panose="02010600030101010101" pitchFamily="2" charset="-122"/>
              </a:rPr>
              <a:t>	for(int i=1; i&lt;=n; i++) Q.Insert(w[i]);</a:t>
            </a:r>
            <a:endParaRPr lang="zh-CN" altLang="en-US" sz="2000">
              <a:latin typeface="宋体" panose="02010600030101010101" pitchFamily="2" charset="-122"/>
              <a:ea typeface="宋体" panose="02010600030101010101" pitchFamily="2" charset="-122"/>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626110"/>
            <a:ext cx="10515600" cy="5551170"/>
          </a:xfrm>
        </p:spPr>
        <p:txBody>
          <a:bodyPr>
            <a:noAutofit/>
          </a:bodyPr>
          <a:p>
            <a:pPr marL="0" indent="0">
              <a:buNone/>
            </a:pPr>
            <a:r>
              <a:rPr lang="zh-CN" altLang="en-US" sz="2000">
                <a:latin typeface="宋体" panose="02010600030101010101" pitchFamily="2" charset="-122"/>
                <a:ea typeface="宋体" panose="02010600030101010101" pitchFamily="2" charset="-122"/>
                <a:cs typeface="宋体" panose="02010600030101010101" pitchFamily="2" charset="-122"/>
              </a:rPr>
              <a:t>//反复合并最小频率树</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000">
                <a:latin typeface="宋体" panose="02010600030101010101" pitchFamily="2" charset="-122"/>
                <a:ea typeface="宋体" panose="02010600030101010101" pitchFamily="2" charset="-122"/>
                <a:cs typeface="宋体" panose="02010600030101010101" pitchFamily="2" charset="-122"/>
              </a:rPr>
              <a:t>	Huffman&lt;Type&gt; x,y;</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000">
                <a:latin typeface="宋体" panose="02010600030101010101" pitchFamily="2" charset="-122"/>
                <a:ea typeface="宋体" panose="02010600030101010101" pitchFamily="2" charset="-122"/>
                <a:cs typeface="宋体" panose="02010600030101010101" pitchFamily="2" charset="-122"/>
              </a:rPr>
              <a:t>	for(int i=1; i&lt;n; i++)</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000">
                <a:latin typeface="宋体" panose="02010600030101010101" pitchFamily="2" charset="-122"/>
                <a:ea typeface="宋体" panose="02010600030101010101" pitchFamily="2" charset="-122"/>
                <a:cs typeface="宋体" panose="02010600030101010101" pitchFamily="2" charset="-122"/>
              </a:rPr>
              <a:t>	{	x = Q.RemoveMin();</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000">
                <a:latin typeface="宋体" panose="02010600030101010101" pitchFamily="2" charset="-122"/>
                <a:ea typeface="宋体" panose="02010600030101010101" pitchFamily="2" charset="-122"/>
                <a:cs typeface="宋体" panose="02010600030101010101" pitchFamily="2" charset="-122"/>
              </a:rPr>
              <a:t>		y = Q.RemoveMin();</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000">
                <a:latin typeface="宋体" panose="02010600030101010101" pitchFamily="2" charset="-122"/>
                <a:ea typeface="宋体" panose="02010600030101010101" pitchFamily="2" charset="-122"/>
                <a:cs typeface="宋体" panose="02010600030101010101" pitchFamily="2" charset="-122"/>
              </a:rPr>
              <a:t>		z.MakeTree(0,x.tree,y.tree);</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000">
                <a:latin typeface="宋体" panose="02010600030101010101" pitchFamily="2" charset="-122"/>
                <a:ea typeface="宋体" panose="02010600030101010101" pitchFamily="2" charset="-122"/>
                <a:cs typeface="宋体" panose="02010600030101010101" pitchFamily="2" charset="-122"/>
              </a:rPr>
              <a:t>		x.weight += y.weight;</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000">
                <a:latin typeface="宋体" panose="02010600030101010101" pitchFamily="2" charset="-122"/>
                <a:ea typeface="宋体" panose="02010600030101010101" pitchFamily="2" charset="-122"/>
                <a:cs typeface="宋体" panose="02010600030101010101" pitchFamily="2" charset="-122"/>
              </a:rPr>
              <a:t>		x.tree = z;</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000">
                <a:latin typeface="宋体" panose="02010600030101010101" pitchFamily="2" charset="-122"/>
                <a:ea typeface="宋体" panose="02010600030101010101" pitchFamily="2" charset="-122"/>
                <a:cs typeface="宋体" panose="02010600030101010101" pitchFamily="2" charset="-122"/>
              </a:rPr>
              <a:t>		Q.Insert(x);</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000">
                <a:latin typeface="宋体" panose="02010600030101010101" pitchFamily="2" charset="-122"/>
                <a:ea typeface="宋体" panose="02010600030101010101" pitchFamily="2" charset="-122"/>
                <a:cs typeface="宋体" panose="02010600030101010101" pitchFamily="2" charset="-122"/>
              </a:rPr>
              <a:t>	}</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000">
                <a:latin typeface="宋体" panose="02010600030101010101" pitchFamily="2" charset="-122"/>
                <a:ea typeface="宋体" panose="02010600030101010101" pitchFamily="2" charset="-122"/>
                <a:cs typeface="宋体" panose="02010600030101010101" pitchFamily="2" charset="-122"/>
              </a:rPr>
              <a:t> 	x = Q.RemoveMin();</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000">
                <a:latin typeface="宋体" panose="02010600030101010101" pitchFamily="2" charset="-122"/>
                <a:ea typeface="宋体" panose="02010600030101010101" pitchFamily="2" charset="-122"/>
                <a:cs typeface="宋体" panose="02010600030101010101" pitchFamily="2" charset="-122"/>
              </a:rPr>
              <a:t> 	delete[] w;</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000">
                <a:latin typeface="宋体" panose="02010600030101010101" pitchFamily="2" charset="-122"/>
                <a:ea typeface="宋体" panose="02010600030101010101" pitchFamily="2" charset="-122"/>
                <a:cs typeface="宋体" panose="02010600030101010101" pitchFamily="2" charset="-122"/>
              </a:rPr>
              <a:t>return x.tree;</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000">
                <a:latin typeface="宋体" panose="02010600030101010101" pitchFamily="2" charset="-122"/>
                <a:ea typeface="宋体" panose="02010600030101010101" pitchFamily="2" charset="-122"/>
                <a:cs typeface="宋体" panose="02010600030101010101" pitchFamily="2" charset="-122"/>
              </a:rPr>
              <a:t>}</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721360"/>
            <a:ext cx="10515600" cy="5455920"/>
          </a:xfrm>
        </p:spPr>
        <p:txBody>
          <a:bodyPr/>
          <a:p>
            <a:pPr marL="0" indent="457200">
              <a:buNone/>
            </a:pPr>
            <a:r>
              <a:rPr lang="zh-CN" altLang="en-US" sz="2000">
                <a:latin typeface="宋体" panose="02010600030101010101" pitchFamily="2" charset="-122"/>
                <a:ea typeface="宋体" panose="02010600030101010101" pitchFamily="2" charset="-122"/>
                <a:cs typeface="宋体" panose="02010600030101010101" pitchFamily="2" charset="-122"/>
              </a:rPr>
              <a:t>在哈夫曼算法中，首先用字符集C中每一个字符c的频率f(c)初始化优先队列Q。以f(c)为键值的优先队列Q在执行贪心选择策略时，能够有效地确定算法当前要合并的2棵具有最小频率的树。然后不断地从优先队列Q中取出具有最小频率的两棵树x和y，将它们合并为一棵新树z。z的频率是x和y的频率之和。新树z以x为其左儿子，y为其右儿子（也可以y为其左儿子，x为其右儿子。不同的次序将产生不同的编码方案，但平均码长是相同的，也就是说，哈夫曼编码不是唯一的，但平均码长时唯一的）。经过n-1次的合并后，优先队列中只剩下一棵树，即所要求的树T。</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457200">
              <a:buNone/>
            </a:pP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457200">
              <a:buNone/>
            </a:pPr>
            <a:r>
              <a:rPr lang="zh-CN" altLang="en-US" sz="2000">
                <a:latin typeface="宋体" panose="02010600030101010101" pitchFamily="2" charset="-122"/>
                <a:ea typeface="宋体" panose="02010600030101010101" pitchFamily="2" charset="-122"/>
                <a:cs typeface="宋体" panose="02010600030101010101" pitchFamily="2" charset="-122"/>
              </a:rPr>
              <a:t>例2 各字符及其频次如表5.3所示，构造过程如图5.8(a)-(g)所示</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457200" algn="ctr">
              <a:buNone/>
            </a:pPr>
            <a:r>
              <a:rPr lang="zh-CN" altLang="en-US" sz="2000">
                <a:latin typeface="宋体" panose="02010600030101010101" pitchFamily="2" charset="-122"/>
                <a:ea typeface="宋体" panose="02010600030101010101" pitchFamily="2" charset="-122"/>
                <a:cs typeface="宋体" panose="02010600030101010101" pitchFamily="2" charset="-122"/>
              </a:rPr>
              <a:t>表5.3 字符频次表</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457200" algn="ctr">
              <a:buNone/>
            </a:pP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4" name="表格 3"/>
          <p:cNvGraphicFramePr/>
          <p:nvPr>
            <p:custDataLst>
              <p:tags r:id="rId1"/>
            </p:custDataLst>
          </p:nvPr>
        </p:nvGraphicFramePr>
        <p:xfrm>
          <a:off x="1546225" y="4138930"/>
          <a:ext cx="9099550" cy="1200785"/>
        </p:xfrm>
        <a:graphic>
          <a:graphicData uri="http://schemas.openxmlformats.org/drawingml/2006/table">
            <a:tbl>
              <a:tblPr/>
              <a:tblGrid>
                <a:gridCol w="1704340"/>
                <a:gridCol w="924560"/>
                <a:gridCol w="924560"/>
                <a:gridCol w="923925"/>
                <a:gridCol w="924560"/>
                <a:gridCol w="924560"/>
                <a:gridCol w="924560"/>
                <a:gridCol w="923925"/>
                <a:gridCol w="924560"/>
              </a:tblGrid>
              <a:tr h="577215">
                <a:tc>
                  <a:txBody>
                    <a:bodyPr/>
                    <a:p>
                      <a:pPr indent="0" algn="ctr">
                        <a:buNone/>
                      </a:pPr>
                      <a:endParaRPr lang="en-US" altLang="en-US" sz="20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a</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b</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c</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d</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e</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f</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g</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h</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23570">
                <a:tc>
                  <a:txBody>
                    <a:bodyPr/>
                    <a:p>
                      <a:pPr indent="0" algn="ctr">
                        <a:buNone/>
                      </a:pPr>
                      <a:r>
                        <a:rPr lang="en-US" sz="2000" b="0">
                          <a:latin typeface="Times New Roman" panose="02020603050405020304" charset="0"/>
                          <a:cs typeface="Times New Roman" panose="02020603050405020304" charset="0"/>
                        </a:rPr>
                        <a:t>频率（万次）</a:t>
                      </a:r>
                      <a:endParaRPr lang="en-US" altLang="en-US" sz="20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20</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9</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7</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14</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5</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6</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2</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lgn="ctr"/>
            <a:r>
              <a:rPr lang="en-US" altLang="zh-CN" dirty="0"/>
              <a:t>5.1.1  </a:t>
            </a:r>
            <a:r>
              <a:rPr lang="zh-CN" altLang="en-US" dirty="0"/>
              <a:t>贪心算法实例</a:t>
            </a:r>
            <a:endParaRPr lang="zh-CN" altLang="en-US" dirty="0"/>
          </a:p>
        </p:txBody>
      </p:sp>
      <p:sp>
        <p:nvSpPr>
          <p:cNvPr id="6" name="文本框 5"/>
          <p:cNvSpPr txBox="1"/>
          <p:nvPr/>
        </p:nvSpPr>
        <p:spPr>
          <a:xfrm>
            <a:off x="2135560" y="1408443"/>
            <a:ext cx="4572000" cy="475615"/>
          </a:xfrm>
          <a:prstGeom prst="rect">
            <a:avLst/>
          </a:prstGeom>
          <a:noFill/>
        </p:spPr>
        <p:txBody>
          <a:bodyPr wrap="square">
            <a:spAutoFit/>
          </a:bodyPr>
          <a:lstStyle/>
          <a:p>
            <a:pPr indent="266700" algn="just">
              <a:lnSpc>
                <a:spcPct val="125000"/>
              </a:lnSpc>
            </a:pPr>
            <a:r>
              <a:rPr lang="zh-CN" altLang="zh-CN" sz="2000" kern="100" dirty="0">
                <a:effectLst/>
                <a:latin typeface="Times New Roman" panose="02020603050405020304" charset="0"/>
                <a:ea typeface="宋体" panose="02010600030101010101" pitchFamily="2" charset="-122"/>
              </a:rPr>
              <a:t>例</a:t>
            </a:r>
            <a:r>
              <a:rPr lang="en-US" altLang="zh-CN" sz="2000" kern="100" dirty="0">
                <a:effectLst/>
                <a:latin typeface="Times New Roman" panose="02020603050405020304" charset="0"/>
                <a:ea typeface="宋体" panose="02010600030101010101" pitchFamily="2" charset="-122"/>
              </a:rPr>
              <a:t>1 </a:t>
            </a:r>
            <a:r>
              <a:rPr lang="zh-CN" altLang="zh-CN" sz="2000" kern="100" dirty="0">
                <a:effectLst/>
                <a:latin typeface="Times New Roman" panose="02020603050405020304" charset="0"/>
                <a:ea typeface="宋体" panose="02010600030101010101" pitchFamily="2" charset="-122"/>
              </a:rPr>
              <a:t>货郎担问题</a:t>
            </a:r>
            <a:endParaRPr lang="zh-CN" altLang="zh-CN" sz="2000" kern="100" dirty="0">
              <a:effectLst/>
              <a:latin typeface="Times New Roman" panose="02020603050405020304" charset="0"/>
              <a:ea typeface="宋体" panose="02010600030101010101" pitchFamily="2" charset="-122"/>
            </a:endParaRPr>
          </a:p>
        </p:txBody>
      </p:sp>
      <p:sp>
        <p:nvSpPr>
          <p:cNvPr id="8" name="文本框 7"/>
          <p:cNvSpPr txBox="1"/>
          <p:nvPr/>
        </p:nvSpPr>
        <p:spPr>
          <a:xfrm>
            <a:off x="2639616" y="2060848"/>
            <a:ext cx="6912768" cy="4323080"/>
          </a:xfrm>
          <a:prstGeom prst="rect">
            <a:avLst/>
          </a:prstGeom>
          <a:noFill/>
        </p:spPr>
        <p:txBody>
          <a:bodyPr wrap="square">
            <a:spAutoFit/>
          </a:bodyPr>
          <a:lstStyle/>
          <a:p>
            <a:pPr indent="266700" algn="just">
              <a:lnSpc>
                <a:spcPct val="125000"/>
              </a:lnSpc>
            </a:pPr>
            <a:r>
              <a:rPr lang="zh-CN" altLang="zh-CN" sz="2000" kern="100" dirty="0">
                <a:effectLst/>
                <a:latin typeface="Times New Roman" panose="02020603050405020304" charset="0"/>
                <a:ea typeface="宋体" panose="02010600030101010101" pitchFamily="2" charset="-122"/>
              </a:rPr>
              <a:t>货郎担问题也叫旅行商问题，即</a:t>
            </a:r>
            <a:r>
              <a:rPr lang="en-US" altLang="zh-CN" sz="2000" kern="100" dirty="0">
                <a:effectLst/>
                <a:latin typeface="Times New Roman" panose="02020603050405020304" charset="0"/>
                <a:ea typeface="宋体" panose="02010600030101010101" pitchFamily="2" charset="-122"/>
              </a:rPr>
              <a:t>TSP</a:t>
            </a:r>
            <a:r>
              <a:rPr lang="zh-CN" altLang="zh-CN" sz="2000" kern="100" dirty="0">
                <a:effectLst/>
                <a:latin typeface="Times New Roman" panose="02020603050405020304" charset="0"/>
                <a:ea typeface="宋体" panose="02010600030101010101" pitchFamily="2" charset="-122"/>
              </a:rPr>
              <a:t>问题</a:t>
            </a:r>
            <a:r>
              <a:rPr lang="en-US" altLang="zh-CN" sz="2000" kern="100" dirty="0">
                <a:effectLst/>
                <a:latin typeface="Times New Roman" panose="02020603050405020304" charset="0"/>
                <a:ea typeface="宋体" panose="02010600030101010101" pitchFamily="2" charset="-122"/>
              </a:rPr>
              <a:t>(Traveling Salesman Problem)</a:t>
            </a:r>
            <a:r>
              <a:rPr lang="zh-CN" altLang="zh-CN" sz="2000" kern="100" dirty="0">
                <a:effectLst/>
                <a:latin typeface="Times New Roman" panose="02020603050405020304" charset="0"/>
                <a:ea typeface="宋体" panose="02010600030101010101" pitchFamily="2" charset="-122"/>
              </a:rPr>
              <a:t>，是数学领域中著名问题之一。在该问题中，某售货员要到若干个城市销售货物，已知各城市之间的距离，要求售货员选择出发的城市及旅行路线，使每一个城市仅经过一次，最后回到原出发城市，而总路程最短。</a:t>
            </a:r>
            <a:endParaRPr lang="zh-CN" altLang="zh-CN" sz="2800" kern="100" dirty="0">
              <a:effectLst/>
              <a:latin typeface="Times New Roman" panose="02020603050405020304" charset="0"/>
              <a:ea typeface="宋体" panose="02010600030101010101" pitchFamily="2" charset="-122"/>
            </a:endParaRPr>
          </a:p>
          <a:p>
            <a:pPr indent="266700" algn="just">
              <a:lnSpc>
                <a:spcPct val="125000"/>
              </a:lnSpc>
            </a:pPr>
            <a:r>
              <a:rPr lang="zh-CN" altLang="zh-CN" sz="2000" kern="100" dirty="0">
                <a:effectLst/>
                <a:latin typeface="Times New Roman" panose="02020603050405020304" charset="0"/>
                <a:ea typeface="宋体" panose="02010600030101010101" pitchFamily="2" charset="-122"/>
              </a:rPr>
              <a:t>货郎担问题可以形式化的描述为：假设</a:t>
            </a:r>
            <a:r>
              <a:rPr lang="en-US" altLang="zh-CN" sz="2000" kern="100" dirty="0">
                <a:effectLst/>
                <a:latin typeface="Times New Roman" panose="02020603050405020304" charset="0"/>
                <a:ea typeface="宋体" panose="02010600030101010101" pitchFamily="2" charset="-122"/>
              </a:rPr>
              <a:t>n</a:t>
            </a:r>
            <a:r>
              <a:rPr lang="zh-CN" altLang="zh-CN" sz="2000" kern="100" dirty="0">
                <a:effectLst/>
                <a:latin typeface="Times New Roman" panose="02020603050405020304" charset="0"/>
                <a:ea typeface="宋体" panose="02010600030101010101" pitchFamily="2" charset="-122"/>
              </a:rPr>
              <a:t>个城市，分别用数字</a:t>
            </a:r>
            <a:r>
              <a:rPr lang="en-US" altLang="zh-CN" sz="2000" kern="100" dirty="0">
                <a:effectLst/>
                <a:latin typeface="Times New Roman" panose="02020603050405020304" charset="0"/>
                <a:ea typeface="宋体" panose="02010600030101010101" pitchFamily="2" charset="-122"/>
              </a:rPr>
              <a:t>1</a:t>
            </a:r>
            <a:r>
              <a:rPr lang="zh-CN" altLang="zh-CN" sz="2000" kern="100" dirty="0">
                <a:effectLst/>
                <a:latin typeface="Times New Roman" panose="02020603050405020304" charset="0"/>
                <a:ea typeface="宋体" panose="02010600030101010101" pitchFamily="2" charset="-122"/>
              </a:rPr>
              <a:t>到</a:t>
            </a:r>
            <a:r>
              <a:rPr lang="en-US" altLang="zh-CN" sz="2000" kern="100" dirty="0">
                <a:effectLst/>
                <a:latin typeface="Times New Roman" panose="02020603050405020304" charset="0"/>
                <a:ea typeface="宋体" panose="02010600030101010101" pitchFamily="2" charset="-122"/>
              </a:rPr>
              <a:t>n</a:t>
            </a:r>
            <a:r>
              <a:rPr lang="zh-CN" altLang="zh-CN" sz="2000" kern="100" dirty="0">
                <a:effectLst/>
                <a:latin typeface="Times New Roman" panose="02020603050405020304" charset="0"/>
                <a:ea typeface="宋体" panose="02010600030101010101" pitchFamily="2" charset="-122"/>
              </a:rPr>
              <a:t>编号。在有向赋权图中，寻找一条路径最短的哈密尔顿回路。其中：</a:t>
            </a:r>
            <a:r>
              <a:rPr lang="en-US" altLang="zh-CN" sz="2000" kern="100" dirty="0">
                <a:effectLst/>
                <a:latin typeface="Times New Roman" panose="02020603050405020304" charset="0"/>
                <a:ea typeface="宋体" panose="02010600030101010101" pitchFamily="2" charset="-122"/>
              </a:rPr>
              <a:t>V={ 1,2,</a:t>
            </a:r>
            <a:r>
              <a:rPr lang="en-US" altLang="zh-CN" sz="2000" kern="100" dirty="0">
                <a:effectLst/>
                <a:latin typeface="Times New Roman" panose="02020603050405020304" charset="0"/>
                <a:ea typeface="宋体" panose="02010600030101010101" pitchFamily="2" charset="-122"/>
                <a:sym typeface="Symbol" panose="05050102010706020507" pitchFamily="18" charset="2"/>
              </a:rPr>
              <a:t></a:t>
            </a:r>
            <a:r>
              <a:rPr lang="en-US" altLang="zh-CN" sz="2000" kern="100" dirty="0">
                <a:effectLst/>
                <a:latin typeface="Times New Roman" panose="02020603050405020304" charset="0"/>
                <a:ea typeface="宋体" panose="02010600030101010101" pitchFamily="2" charset="-122"/>
              </a:rPr>
              <a:t>,n}</a:t>
            </a:r>
            <a:r>
              <a:rPr lang="zh-CN" altLang="zh-CN" sz="2000" kern="100" dirty="0">
                <a:effectLst/>
                <a:latin typeface="Times New Roman" panose="02020603050405020304" charset="0"/>
                <a:ea typeface="宋体" panose="02010600030101010101" pitchFamily="2" charset="-122"/>
              </a:rPr>
              <a:t>表示城市顶点；边</a:t>
            </a:r>
            <a:r>
              <a:rPr lang="en-US" altLang="zh-CN" sz="2000" kern="100" dirty="0">
                <a:effectLst/>
                <a:latin typeface="Times New Roman" panose="02020603050405020304" charset="0"/>
                <a:ea typeface="宋体" panose="02010600030101010101" pitchFamily="2" charset="-122"/>
              </a:rPr>
              <a:t>( </a:t>
            </a:r>
            <a:r>
              <a:rPr lang="en-US" altLang="zh-CN" sz="2000" kern="100" dirty="0" err="1">
                <a:effectLst/>
                <a:latin typeface="Times New Roman" panose="02020603050405020304" charset="0"/>
                <a:ea typeface="宋体" panose="02010600030101010101" pitchFamily="2" charset="-122"/>
              </a:rPr>
              <a:t>i</a:t>
            </a:r>
            <a:r>
              <a:rPr lang="en-US" altLang="zh-CN" sz="2000" kern="100" dirty="0">
                <a:effectLst/>
                <a:latin typeface="Times New Roman" panose="02020603050405020304" charset="0"/>
                <a:ea typeface="宋体" panose="02010600030101010101" pitchFamily="2" charset="-122"/>
              </a:rPr>
              <a:t>, j ) </a:t>
            </a:r>
            <a:r>
              <a:rPr lang="en-US" altLang="zh-CN" sz="2000" kern="100" dirty="0">
                <a:effectLst/>
                <a:latin typeface="Times New Roman" panose="02020603050405020304" charset="0"/>
                <a:ea typeface="宋体" panose="02010600030101010101" pitchFamily="2" charset="-122"/>
                <a:sym typeface="Symbol" panose="05050102010706020507" pitchFamily="18" charset="2"/>
              </a:rPr>
              <a:t></a:t>
            </a:r>
            <a:r>
              <a:rPr lang="en-US" altLang="zh-CN" sz="2000" kern="100" dirty="0">
                <a:effectLst/>
                <a:latin typeface="Times New Roman" panose="02020603050405020304" charset="0"/>
                <a:ea typeface="宋体" panose="02010600030101010101" pitchFamily="2" charset="-122"/>
              </a:rPr>
              <a:t> E</a:t>
            </a:r>
            <a:r>
              <a:rPr lang="zh-CN" altLang="zh-CN" sz="2000" kern="100" dirty="0">
                <a:effectLst/>
                <a:latin typeface="Times New Roman" panose="02020603050405020304" charset="0"/>
                <a:ea typeface="宋体" panose="02010600030101010101" pitchFamily="2" charset="-122"/>
              </a:rPr>
              <a:t>表示城市到城市的距离；图的邻接矩阵</a:t>
            </a:r>
            <a:r>
              <a:rPr lang="en-US" altLang="zh-CN" sz="2000" kern="100" dirty="0">
                <a:effectLst/>
                <a:latin typeface="Times New Roman" panose="02020603050405020304" charset="0"/>
                <a:ea typeface="宋体" panose="02010600030101010101" pitchFamily="2" charset="-122"/>
              </a:rPr>
              <a:t> C</a:t>
            </a:r>
            <a:r>
              <a:rPr lang="zh-CN" altLang="zh-CN" sz="2000" kern="100" dirty="0">
                <a:effectLst/>
                <a:latin typeface="Times New Roman" panose="02020603050405020304" charset="0"/>
                <a:ea typeface="宋体" panose="02010600030101010101" pitchFamily="2" charset="-122"/>
              </a:rPr>
              <a:t>表示各个城市之间的距离，称为费用矩阵；数组</a:t>
            </a:r>
            <a:r>
              <a:rPr lang="en-US" altLang="zh-CN" sz="2000" kern="100" dirty="0">
                <a:effectLst/>
                <a:latin typeface="Times New Roman" panose="02020603050405020304" charset="0"/>
                <a:ea typeface="宋体" panose="02010600030101010101" pitchFamily="2" charset="-122"/>
              </a:rPr>
              <a:t> T</a:t>
            </a:r>
            <a:r>
              <a:rPr lang="zh-CN" altLang="zh-CN" sz="2000" kern="100" dirty="0">
                <a:effectLst/>
                <a:latin typeface="Times New Roman" panose="02020603050405020304" charset="0"/>
                <a:ea typeface="宋体" panose="02010600030101010101" pitchFamily="2" charset="-122"/>
              </a:rPr>
              <a:t>表示售货员的路线，依次存放旅行路线中的城市编号。</a:t>
            </a:r>
            <a:endParaRPr lang="zh-CN" altLang="zh-CN" sz="2800" kern="100" dirty="0">
              <a:effectLst/>
              <a:latin typeface="Times New Roman" panose="02020603050405020304" charset="0"/>
              <a:ea typeface="宋体" panose="02010600030101010101" pitchFamily="2" charset="-122"/>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8" name="图片 5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2266950" y="795655"/>
            <a:ext cx="6736715" cy="535305"/>
          </a:xfrm>
          <a:prstGeom prst="rect">
            <a:avLst/>
          </a:prstGeom>
          <a:noFill/>
        </p:spPr>
      </p:pic>
      <p:pic>
        <p:nvPicPr>
          <p:cNvPr id="63" name="图片 6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1983740" y="1506855"/>
            <a:ext cx="6758940" cy="1610360"/>
          </a:xfrm>
          <a:prstGeom prst="rect">
            <a:avLst/>
          </a:prstGeom>
          <a:noFill/>
        </p:spPr>
      </p:pic>
      <p:sp>
        <p:nvSpPr>
          <p:cNvPr id="4" name="文本框 3"/>
          <p:cNvSpPr txBox="1"/>
          <p:nvPr/>
        </p:nvSpPr>
        <p:spPr>
          <a:xfrm>
            <a:off x="5056505" y="2983865"/>
            <a:ext cx="4064000" cy="368300"/>
          </a:xfrm>
          <a:prstGeom prst="rect">
            <a:avLst/>
          </a:prstGeom>
          <a:noFill/>
        </p:spPr>
        <p:txBody>
          <a:bodyPr wrap="square" rtlCol="0">
            <a:spAutoFit/>
          </a:bodyPr>
          <a:p>
            <a:r>
              <a:rPr lang="zh-CN" altLang="en-US"/>
              <a:t>（</a:t>
            </a:r>
            <a:r>
              <a:rPr lang="en-US" altLang="zh-CN"/>
              <a:t>a</a:t>
            </a:r>
            <a:r>
              <a:rPr lang="zh-CN" altLang="en-US"/>
              <a:t>）</a:t>
            </a:r>
            <a:endParaRPr lang="zh-CN" altLang="en-US"/>
          </a:p>
        </p:txBody>
      </p:sp>
      <p:pic>
        <p:nvPicPr>
          <p:cNvPr id="89090" name="图片 8909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2594610" y="3614420"/>
            <a:ext cx="5756275" cy="2778760"/>
          </a:xfrm>
          <a:prstGeom prst="rect">
            <a:avLst/>
          </a:prstGeom>
          <a:noFill/>
        </p:spPr>
      </p:pic>
      <p:sp>
        <p:nvSpPr>
          <p:cNvPr id="5" name="文本框 4"/>
          <p:cNvSpPr txBox="1"/>
          <p:nvPr/>
        </p:nvSpPr>
        <p:spPr>
          <a:xfrm>
            <a:off x="5576570" y="6120130"/>
            <a:ext cx="4064000" cy="368300"/>
          </a:xfrm>
          <a:prstGeom prst="rect">
            <a:avLst/>
          </a:prstGeom>
          <a:noFill/>
        </p:spPr>
        <p:txBody>
          <a:bodyPr wrap="square" rtlCol="0">
            <a:spAutoFit/>
          </a:bodyPr>
          <a:p>
            <a:r>
              <a:rPr lang="en-US" altLang="zh-CN"/>
              <a:t>(b)</a:t>
            </a:r>
            <a:endParaRPr lang="en-US" altLang="zh-CN"/>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9091" name="图片 8909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a:xfrm>
            <a:off x="2127250" y="531495"/>
            <a:ext cx="5623560" cy="2139315"/>
          </a:xfrm>
          <a:prstGeom prst="rect">
            <a:avLst/>
          </a:prstGeom>
          <a:noFill/>
        </p:spPr>
      </p:pic>
      <p:sp>
        <p:nvSpPr>
          <p:cNvPr id="4" name="文本框 3"/>
          <p:cNvSpPr txBox="1"/>
          <p:nvPr/>
        </p:nvSpPr>
        <p:spPr>
          <a:xfrm>
            <a:off x="4631055" y="2417445"/>
            <a:ext cx="4064000" cy="368300"/>
          </a:xfrm>
          <a:prstGeom prst="rect">
            <a:avLst/>
          </a:prstGeom>
          <a:noFill/>
        </p:spPr>
        <p:txBody>
          <a:bodyPr wrap="square" rtlCol="0">
            <a:spAutoFit/>
          </a:bodyPr>
          <a:p>
            <a:r>
              <a:rPr lang="en-US" altLang="zh-CN"/>
              <a:t>(c)</a:t>
            </a:r>
            <a:endParaRPr lang="en-US" altLang="zh-CN"/>
          </a:p>
        </p:txBody>
      </p:sp>
      <p:pic>
        <p:nvPicPr>
          <p:cNvPr id="89092" name="图片 8909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2734945" y="2867025"/>
            <a:ext cx="4655185" cy="3133090"/>
          </a:xfrm>
          <a:prstGeom prst="rect">
            <a:avLst/>
          </a:prstGeom>
          <a:noFill/>
        </p:spPr>
      </p:pic>
      <p:sp>
        <p:nvSpPr>
          <p:cNvPr id="5" name="文本框 4"/>
          <p:cNvSpPr txBox="1"/>
          <p:nvPr/>
        </p:nvSpPr>
        <p:spPr>
          <a:xfrm>
            <a:off x="5698490" y="5855970"/>
            <a:ext cx="4064000" cy="368300"/>
          </a:xfrm>
          <a:prstGeom prst="rect">
            <a:avLst/>
          </a:prstGeom>
          <a:noFill/>
        </p:spPr>
        <p:txBody>
          <a:bodyPr wrap="square" rtlCol="0">
            <a:spAutoFit/>
          </a:bodyPr>
          <a:p>
            <a:r>
              <a:rPr lang="en-US" altLang="zh-CN"/>
              <a:t>(d)</a:t>
            </a:r>
            <a:endParaRPr lang="en-US" altLang="zh-CN"/>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9093" name="图片 89093"/>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a:xfrm>
            <a:off x="1142365" y="533400"/>
            <a:ext cx="5146040" cy="3001010"/>
          </a:xfrm>
          <a:prstGeom prst="rect">
            <a:avLst/>
          </a:prstGeom>
          <a:noFill/>
        </p:spPr>
      </p:pic>
      <p:sp>
        <p:nvSpPr>
          <p:cNvPr id="4" name="文本框 3"/>
          <p:cNvSpPr txBox="1"/>
          <p:nvPr/>
        </p:nvSpPr>
        <p:spPr>
          <a:xfrm>
            <a:off x="3979545" y="3267710"/>
            <a:ext cx="4064000" cy="368300"/>
          </a:xfrm>
          <a:prstGeom prst="rect">
            <a:avLst/>
          </a:prstGeom>
          <a:noFill/>
        </p:spPr>
        <p:txBody>
          <a:bodyPr wrap="square" rtlCol="0">
            <a:spAutoFit/>
          </a:bodyPr>
          <a:p>
            <a:r>
              <a:rPr lang="en-US" altLang="zh-CN"/>
              <a:t>(e)</a:t>
            </a:r>
            <a:endParaRPr lang="en-US" altLang="zh-CN"/>
          </a:p>
        </p:txBody>
      </p:sp>
      <p:pic>
        <p:nvPicPr>
          <p:cNvPr id="89095" name="图片 8909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6877050" y="2527300"/>
            <a:ext cx="3954780" cy="3585845"/>
          </a:xfrm>
          <a:prstGeom prst="rect">
            <a:avLst/>
          </a:prstGeom>
          <a:noFill/>
        </p:spPr>
      </p:pic>
      <p:sp>
        <p:nvSpPr>
          <p:cNvPr id="5" name="文本框 4"/>
          <p:cNvSpPr txBox="1"/>
          <p:nvPr/>
        </p:nvSpPr>
        <p:spPr>
          <a:xfrm>
            <a:off x="9530715" y="5686425"/>
            <a:ext cx="4064000" cy="368300"/>
          </a:xfrm>
          <a:prstGeom prst="rect">
            <a:avLst/>
          </a:prstGeom>
          <a:noFill/>
        </p:spPr>
        <p:txBody>
          <a:bodyPr wrap="square" rtlCol="0">
            <a:spAutoFit/>
          </a:bodyPr>
          <a:p>
            <a:r>
              <a:rPr lang="en-US" altLang="zh-CN"/>
              <a:t>(f)</a:t>
            </a:r>
            <a:endParaRPr lang="en-US" altLang="zh-CN"/>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9096" name="图片 89096"/>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a:xfrm>
            <a:off x="4044950" y="805180"/>
            <a:ext cx="4110990" cy="4853940"/>
          </a:xfrm>
          <a:prstGeom prst="rect">
            <a:avLst/>
          </a:prstGeom>
          <a:noFill/>
        </p:spPr>
      </p:pic>
      <p:sp>
        <p:nvSpPr>
          <p:cNvPr id="4" name="文本框 3"/>
          <p:cNvSpPr txBox="1"/>
          <p:nvPr/>
        </p:nvSpPr>
        <p:spPr>
          <a:xfrm>
            <a:off x="4650740" y="5659120"/>
            <a:ext cx="4064000" cy="645160"/>
          </a:xfrm>
          <a:prstGeom prst="rect">
            <a:avLst/>
          </a:prstGeom>
          <a:noFill/>
        </p:spPr>
        <p:txBody>
          <a:bodyPr wrap="square" rtlCol="0">
            <a:spAutoFit/>
          </a:bodyPr>
          <a:p>
            <a:pPr marL="457200" lvl="1" indent="457200"/>
            <a:r>
              <a:rPr lang="en-US" altLang="zh-CN"/>
              <a:t>(g)</a:t>
            </a:r>
            <a:endParaRPr lang="en-US" altLang="zh-CN"/>
          </a:p>
          <a:p>
            <a:r>
              <a:rPr lang="en-US" altLang="zh-CN"/>
              <a:t>图5.8 构造哈夫曼编码</a:t>
            </a:r>
            <a:endParaRPr lang="en-US" altLang="zh-CN"/>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692785"/>
            <a:ext cx="10515600" cy="5484495"/>
          </a:xfrm>
        </p:spPr>
        <p:txBody>
          <a:bodyPr/>
          <a:p>
            <a:pPr marL="0" indent="457200">
              <a:buNone/>
            </a:pPr>
            <a:r>
              <a:rPr lang="zh-CN" altLang="en-US" sz="2000">
                <a:latin typeface="宋体" panose="02010600030101010101" pitchFamily="2" charset="-122"/>
                <a:ea typeface="宋体" panose="02010600030101010101" pitchFamily="2" charset="-122"/>
                <a:cs typeface="宋体" panose="02010600030101010101" pitchFamily="2" charset="-122"/>
              </a:rPr>
              <a:t>例2的字符集中共有8个字符，因此设置优先队列Q的大小初始为8，总共用7次合并得到最终的编码树T。每次合并使队列Q的大小减1，最终得到的树就是最优前缀编码--哈夫曼编码树，每个字符的编码由树T的根到该字符的路径上各边的路标号组成。</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457200">
              <a:buNone/>
            </a:pP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lvl="0" indent="457200" algn="l">
              <a:buNone/>
            </a:pPr>
            <a:r>
              <a:rPr lang="zh-CN" altLang="en-US" sz="2000">
                <a:solidFill>
                  <a:schemeClr val="tx1"/>
                </a:solidFill>
                <a:latin typeface="+mj-ea"/>
                <a:ea typeface="+mj-ea"/>
                <a:cs typeface="+mj-ea"/>
              </a:rPr>
              <a:t>3、哈夫曼编码的正确性</a:t>
            </a:r>
            <a:endParaRPr lang="zh-CN" altLang="en-US" sz="2000">
              <a:solidFill>
                <a:schemeClr val="tx1"/>
              </a:solidFill>
              <a:latin typeface="+mj-ea"/>
              <a:ea typeface="+mj-ea"/>
              <a:cs typeface="+mj-ea"/>
            </a:endParaRPr>
          </a:p>
          <a:p>
            <a:pPr marL="0" lvl="0" indent="457200" algn="l">
              <a:buNone/>
            </a:pP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要证明哈夫曼算法的正确性，就要证明最优前缀编码问题具有贪心选择性质和最优子结构性质。</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lvl="0" indent="457200" algn="l">
              <a:buNone/>
            </a:pP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(1)贪心选择性质</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lvl="0" indent="457200" algn="l">
              <a:buNone/>
            </a:pP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证明：权值最小的字符对应的两个结点是哈夫曼树中最深的两个结点，且互为兄弟（表明第1次贪心选择是对的）</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lvl="0" indent="457200" algn="l">
              <a:buNone/>
            </a:pP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引理：设C为一个字符集，其中每个字符c具有频率f(c)。设x和y为C中具有最低频率的两个字符，则存在C的一种最优前缀编码，其中x和y是最深的叶子结点，它们的编码长度相同但最后一位不同。</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lvl="0" indent="457200" algn="l">
              <a:buNone/>
            </a:pP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我们可以根据构造过程证明，交换任意一个结点与叶子结点不增加平均码长，来说明哈夫曼算法的贪心选择性质是正确的，可以求解最优解。</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701675"/>
            <a:ext cx="10515600" cy="5475605"/>
          </a:xfrm>
        </p:spPr>
        <p:txBody>
          <a:bodyPr/>
          <a:p>
            <a:pPr marL="0" indent="457200">
              <a:buNone/>
            </a:pPr>
            <a:r>
              <a:rPr lang="zh-CN" altLang="en-US" sz="2000">
                <a:latin typeface="宋体" panose="02010600030101010101" pitchFamily="2" charset="-122"/>
                <a:ea typeface="宋体" panose="02010600030101010101" pitchFamily="2" charset="-122"/>
                <a:cs typeface="宋体" panose="02010600030101010101" pitchFamily="2" charset="-122"/>
              </a:rPr>
              <a:t>设二叉树T表示C的任意一个最优前缀编码，m和n是二叉树T的最深叶子结点且为兄弟，如图5.9所示。假设m、n、x、y的频率满足</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0">
              <a:buNone/>
            </a:pPr>
            <a:endParaRPr lang="zh-CN" altLang="en-US"/>
          </a:p>
          <a:p>
            <a:pPr marL="0" indent="457200">
              <a:buNone/>
            </a:pPr>
            <a:r>
              <a:rPr lang="zh-CN" altLang="en-US" sz="2000">
                <a:latin typeface="宋体" panose="02010600030101010101" pitchFamily="2" charset="-122"/>
                <a:ea typeface="宋体" panose="02010600030101010101" pitchFamily="2" charset="-122"/>
                <a:cs typeface="宋体" panose="02010600030101010101" pitchFamily="2" charset="-122"/>
              </a:rPr>
              <a:t>由于x和y是C中具有最小频率的两个字符，故满足以下要求：</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pic>
        <p:nvPicPr>
          <p:cNvPr id="90123" name="图片 9012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3684270" y="1395730"/>
            <a:ext cx="3910965" cy="461645"/>
          </a:xfrm>
          <a:prstGeom prst="rect">
            <a:avLst/>
          </a:prstGeom>
          <a:noFill/>
          <a:ln>
            <a:noFill/>
          </a:ln>
          <a:effectLst/>
        </p:spPr>
      </p:pic>
      <p:pic>
        <p:nvPicPr>
          <p:cNvPr id="90124" name="图片 901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3755390" y="2331720"/>
            <a:ext cx="3839845" cy="454660"/>
          </a:xfrm>
          <a:prstGeom prst="rect">
            <a:avLst/>
          </a:prstGeom>
          <a:noFill/>
          <a:ln>
            <a:noFill/>
          </a:ln>
          <a:effectLst/>
        </p:spPr>
      </p:pic>
      <p:pic>
        <p:nvPicPr>
          <p:cNvPr id="90141" name="图片 90141"/>
          <p:cNvPicPr>
            <a:picLocks noChangeAspect="1"/>
          </p:cNvPicPr>
          <p:nvPr/>
        </p:nvPicPr>
        <p:blipFill>
          <a:blip r:embed="rId3"/>
          <a:stretch>
            <a:fillRect/>
          </a:stretch>
        </p:blipFill>
        <p:spPr>
          <a:xfrm>
            <a:off x="4258310" y="2872740"/>
            <a:ext cx="2560320" cy="2478405"/>
          </a:xfrm>
          <a:prstGeom prst="rect">
            <a:avLst/>
          </a:prstGeom>
        </p:spPr>
      </p:pic>
      <p:sp>
        <p:nvSpPr>
          <p:cNvPr id="100" name="文本框 99"/>
          <p:cNvSpPr txBox="1"/>
          <p:nvPr/>
        </p:nvSpPr>
        <p:spPr>
          <a:xfrm>
            <a:off x="2941955" y="5437505"/>
            <a:ext cx="5080000" cy="368300"/>
          </a:xfrm>
          <a:prstGeom prst="rect">
            <a:avLst/>
          </a:prstGeom>
          <a:noFill/>
          <a:ln w="9525">
            <a:noFill/>
          </a:ln>
        </p:spPr>
        <p:txBody>
          <a:bodyPr>
            <a:spAutoFit/>
          </a:bodyPr>
          <a:p>
            <a:pPr indent="266700" algn="ctr"/>
            <a:r>
              <a:rPr lang="zh-CN" b="0">
                <a:latin typeface="Times New Roman" panose="02020603050405020304" charset="0"/>
                <a:ea typeface="宋体" panose="02010600030101010101" pitchFamily="2" charset="-122"/>
              </a:rPr>
              <a:t>图</a:t>
            </a:r>
            <a:r>
              <a:rPr lang="en-US" b="0">
                <a:latin typeface="Times New Roman" panose="02020603050405020304" charset="0"/>
                <a:ea typeface="宋体" panose="02010600030101010101" pitchFamily="2" charset="-122"/>
              </a:rPr>
              <a:t>5.9 </a:t>
            </a:r>
            <a:r>
              <a:rPr lang="zh-CN" b="0">
                <a:latin typeface="Times New Roman" panose="02020603050405020304" charset="0"/>
                <a:ea typeface="宋体" panose="02010600030101010101" pitchFamily="2" charset="-122"/>
              </a:rPr>
              <a:t>二叉树</a:t>
            </a:r>
            <a:r>
              <a:rPr lang="en-US" b="0">
                <a:latin typeface="Times New Roman" panose="02020603050405020304" charset="0"/>
                <a:ea typeface="宋体" panose="02010600030101010101" pitchFamily="2" charset="-122"/>
              </a:rPr>
              <a:t>T</a:t>
            </a:r>
            <a:endParaRPr lang="en-US" altLang="en-US" b="0">
              <a:latin typeface="Times New Roman" panose="02020603050405020304" charset="0"/>
              <a:ea typeface="宋体" panose="02010600030101010101" pitchFamily="2" charset="-122"/>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607695"/>
            <a:ext cx="10515600" cy="5569585"/>
          </a:xfrm>
        </p:spPr>
        <p:txBody>
          <a:bodyPr/>
          <a:p>
            <a:pPr marL="0" indent="457200">
              <a:lnSpc>
                <a:spcPct val="90000"/>
              </a:lnSpc>
              <a:buNone/>
            </a:pPr>
            <a:r>
              <a:rPr lang="zh-CN" altLang="en-US" sz="2000">
                <a:latin typeface="宋体" panose="02010600030101010101" pitchFamily="2" charset="-122"/>
                <a:ea typeface="宋体" panose="02010600030101010101" pitchFamily="2" charset="-122"/>
                <a:cs typeface="宋体" panose="02010600030101010101" pitchFamily="2" charset="-122"/>
              </a:rPr>
              <a:t>需证明，可以对T做适当调整后得到一棵新的二叉树</a:t>
            </a:r>
            <a:r>
              <a:rPr lang="en-US" sz="2000">
                <a:latin typeface="Times New Roman" panose="02020603050405020304" charset="0"/>
                <a:ea typeface="宋体" panose="02010600030101010101" pitchFamily="2" charset="-122"/>
                <a:sym typeface="+mn-ea"/>
              </a:rPr>
              <a:t>T’’</a:t>
            </a:r>
            <a:r>
              <a:rPr lang="zh-CN" altLang="en-US" sz="2000">
                <a:latin typeface="宋体" panose="02010600030101010101" pitchFamily="2" charset="-122"/>
                <a:ea typeface="宋体" panose="02010600030101010101" pitchFamily="2" charset="-122"/>
                <a:cs typeface="宋体" panose="02010600030101010101" pitchFamily="2" charset="-122"/>
              </a:rPr>
              <a:t>，使在新树中，x和y是最深叶子且为兄弟。同时新树</a:t>
            </a:r>
            <a:r>
              <a:rPr lang="en-US" sz="2000">
                <a:latin typeface="Times New Roman" panose="02020603050405020304" charset="0"/>
                <a:ea typeface="宋体" panose="02010600030101010101" pitchFamily="2" charset="-122"/>
                <a:sym typeface="+mn-ea"/>
              </a:rPr>
              <a:t>T’’</a:t>
            </a:r>
            <a:r>
              <a:rPr lang="zh-CN" altLang="en-US" sz="2000">
                <a:latin typeface="宋体" panose="02010600030101010101" pitchFamily="2" charset="-122"/>
                <a:ea typeface="宋体" panose="02010600030101010101" pitchFamily="2" charset="-122"/>
                <a:cs typeface="宋体" panose="02010600030101010101" pitchFamily="2" charset="-122"/>
              </a:rPr>
              <a:t>表示的前缀编码也是C的最优前缀编码。</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457200">
              <a:buNone/>
            </a:pPr>
            <a:r>
              <a:rPr lang="zh-CN" altLang="en-US" sz="2000">
                <a:latin typeface="宋体" panose="02010600030101010101" pitchFamily="2" charset="-122"/>
                <a:ea typeface="宋体" panose="02010600030101010101" pitchFamily="2" charset="-122"/>
                <a:cs typeface="宋体" panose="02010600030101010101" pitchFamily="2" charset="-122"/>
              </a:rPr>
              <a:t>首先在树T中交换叶子m和x的位置得到树T’，然后在树T’中交换叶子n和y的位置得到树</a:t>
            </a:r>
            <a:r>
              <a:rPr lang="en-US" sz="2000">
                <a:latin typeface="Times New Roman" panose="02020603050405020304" charset="0"/>
                <a:ea typeface="宋体" panose="02010600030101010101" pitchFamily="2" charset="-122"/>
                <a:sym typeface="+mn-ea"/>
              </a:rPr>
              <a:t>T’’</a:t>
            </a:r>
            <a:r>
              <a:rPr lang="zh-CN" altLang="en-US" sz="2000">
                <a:latin typeface="宋体" panose="02010600030101010101" pitchFamily="2" charset="-122"/>
                <a:ea typeface="宋体" panose="02010600030101010101" pitchFamily="2" charset="-122"/>
                <a:cs typeface="宋体" panose="02010600030101010101" pitchFamily="2" charset="-122"/>
              </a:rPr>
              <a:t>，如图5.10所示。</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4" name="对象 3">
            <a:hlinkClick r:id="" action="ppaction://ole?verb="/>
          </p:cNvPr>
          <p:cNvGraphicFramePr>
            <a:graphicFrameLocks noChangeAspect="1"/>
          </p:cNvGraphicFramePr>
          <p:nvPr/>
        </p:nvGraphicFramePr>
        <p:xfrm>
          <a:off x="6038850" y="3321050"/>
          <a:ext cx="114300" cy="215900"/>
        </p:xfrm>
        <a:graphic>
          <a:graphicData uri="http://schemas.openxmlformats.org/presentationml/2006/ole">
            <mc:AlternateContent xmlns:mc="http://schemas.openxmlformats.org/markup-compatibility/2006">
              <mc:Choice xmlns:v="urn:schemas-microsoft-com:vml" Requires="v">
                <p:oleObj spid="_x0000_s1025" name="" r:id="rId1" imgW="114300" imgH="215900" progId="Equation.KSEE3">
                  <p:embed/>
                </p:oleObj>
              </mc:Choice>
              <mc:Fallback>
                <p:oleObj name="" r:id="rId1" imgW="114300" imgH="215900" progId="Equation.KSEE3">
                  <p:embed/>
                  <p:pic>
                    <p:nvPicPr>
                      <p:cNvPr id="0" name="图片 1024"/>
                      <p:cNvPicPr/>
                      <p:nvPr/>
                    </p:nvPicPr>
                    <p:blipFill>
                      <a:blip r:embed="rId2"/>
                      <a:stretch>
                        <a:fillRect/>
                      </a:stretch>
                    </p:blipFill>
                    <p:spPr>
                      <a:xfrm>
                        <a:off x="6038850" y="3321050"/>
                        <a:ext cx="114300" cy="215900"/>
                      </a:xfrm>
                      <a:prstGeom prst="rect">
                        <a:avLst/>
                      </a:prstGeom>
                    </p:spPr>
                  </p:pic>
                </p:oleObj>
              </mc:Fallback>
            </mc:AlternateContent>
          </a:graphicData>
        </a:graphic>
      </p:graphicFrame>
      <p:pic>
        <p:nvPicPr>
          <p:cNvPr id="90142" name="图片 90142"/>
          <p:cNvPicPr>
            <a:picLocks noChangeAspect="1"/>
          </p:cNvPicPr>
          <p:nvPr/>
        </p:nvPicPr>
        <p:blipFill>
          <a:blip r:embed="rId3"/>
          <a:stretch>
            <a:fillRect/>
          </a:stretch>
        </p:blipFill>
        <p:spPr>
          <a:xfrm>
            <a:off x="2230120" y="2393950"/>
            <a:ext cx="6551930" cy="2304415"/>
          </a:xfrm>
          <a:prstGeom prst="rect">
            <a:avLst/>
          </a:prstGeom>
        </p:spPr>
      </p:pic>
      <p:sp>
        <p:nvSpPr>
          <p:cNvPr id="100" name="文本框 99"/>
          <p:cNvSpPr txBox="1"/>
          <p:nvPr/>
        </p:nvSpPr>
        <p:spPr>
          <a:xfrm>
            <a:off x="3112135" y="5106035"/>
            <a:ext cx="5080000" cy="368300"/>
          </a:xfrm>
          <a:prstGeom prst="rect">
            <a:avLst/>
          </a:prstGeom>
          <a:noFill/>
          <a:ln w="9525">
            <a:noFill/>
          </a:ln>
        </p:spPr>
        <p:txBody>
          <a:bodyPr>
            <a:spAutoFit/>
          </a:bodyPr>
          <a:p>
            <a:pPr indent="266700" algn="ctr"/>
            <a:r>
              <a:rPr lang="zh-CN" b="0">
                <a:latin typeface="Times New Roman" panose="02020603050405020304" charset="0"/>
                <a:ea typeface="宋体" panose="02010600030101010101" pitchFamily="2" charset="-122"/>
              </a:rPr>
              <a:t>图</a:t>
            </a:r>
            <a:r>
              <a:rPr lang="en-US" b="0">
                <a:latin typeface="Times New Roman" panose="02020603050405020304" charset="0"/>
                <a:ea typeface="宋体" panose="02010600030101010101" pitchFamily="2" charset="-122"/>
              </a:rPr>
              <a:t>5.10 </a:t>
            </a:r>
            <a:r>
              <a:rPr lang="zh-CN" b="0">
                <a:latin typeface="Times New Roman" panose="02020603050405020304" charset="0"/>
                <a:ea typeface="宋体" panose="02010600030101010101" pitchFamily="2" charset="-122"/>
              </a:rPr>
              <a:t>二叉树</a:t>
            </a:r>
            <a:r>
              <a:rPr lang="en-US" b="0">
                <a:latin typeface="Times New Roman" panose="02020603050405020304" charset="0"/>
                <a:ea typeface="宋体" panose="02010600030101010101" pitchFamily="2" charset="-122"/>
              </a:rPr>
              <a:t>T</a:t>
            </a:r>
            <a:r>
              <a:rPr lang="zh-CN" b="0">
                <a:latin typeface="Times New Roman" panose="02020603050405020304" charset="0"/>
                <a:ea typeface="宋体" panose="02010600030101010101" pitchFamily="2" charset="-122"/>
              </a:rPr>
              <a:t>、</a:t>
            </a:r>
            <a:r>
              <a:rPr lang="en-US" b="0">
                <a:latin typeface="Times New Roman" panose="02020603050405020304" charset="0"/>
                <a:ea typeface="宋体" panose="02010600030101010101" pitchFamily="2" charset="-122"/>
              </a:rPr>
              <a:t>T’</a:t>
            </a:r>
            <a:r>
              <a:rPr lang="zh-CN" b="0">
                <a:latin typeface="Times New Roman" panose="02020603050405020304" charset="0"/>
                <a:ea typeface="宋体" panose="02010600030101010101" pitchFamily="2" charset="-122"/>
              </a:rPr>
              <a:t>、</a:t>
            </a:r>
            <a:r>
              <a:rPr lang="en-US" b="0">
                <a:latin typeface="Times New Roman" panose="02020603050405020304" charset="0"/>
                <a:ea typeface="宋体" panose="02010600030101010101" pitchFamily="2" charset="-122"/>
              </a:rPr>
              <a:t>T’’</a:t>
            </a:r>
            <a:endParaRPr lang="en-US" altLang="en-US" b="0">
              <a:latin typeface="Times New Roman" panose="02020603050405020304" charset="0"/>
              <a:ea typeface="宋体" panose="02010600030101010101" pitchFamily="2" charset="-122"/>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673735"/>
            <a:ext cx="10515600" cy="5503545"/>
          </a:xfrm>
        </p:spPr>
        <p:txBody>
          <a:bodyPr/>
          <a:p>
            <a:pPr marL="0" indent="0">
              <a:buNone/>
            </a:pPr>
            <a:r>
              <a:rPr lang="zh-CN" altLang="en-US" sz="2000">
                <a:latin typeface="宋体" panose="02010600030101010101" pitchFamily="2" charset="-122"/>
                <a:ea typeface="宋体" panose="02010600030101010101" pitchFamily="2" charset="-122"/>
                <a:cs typeface="宋体" panose="02010600030101010101" pitchFamily="2" charset="-122"/>
              </a:rPr>
              <a:t>由此可知，树T和T’表示的前缀编码的平均码长之差为：</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0">
              <a:buNone/>
            </a:pP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2" name="对象 -2147482619"/>
          <p:cNvGraphicFramePr>
            <a:graphicFrameLocks noChangeAspect="1"/>
          </p:cNvGraphicFramePr>
          <p:nvPr/>
        </p:nvGraphicFramePr>
        <p:xfrm>
          <a:off x="2162810" y="1288415"/>
          <a:ext cx="7589520" cy="1876425"/>
        </p:xfrm>
        <a:graphic>
          <a:graphicData uri="http://schemas.openxmlformats.org/presentationml/2006/ole">
            <mc:AlternateContent xmlns:mc="http://schemas.openxmlformats.org/markup-compatibility/2006">
              <mc:Choice xmlns:v="urn:schemas-microsoft-com:vml" Requires="v">
                <p:oleObj spid="_x0000_s3076" name="" r:id="rId1" imgW="4330700" imgH="1066800" progId="Equation.3">
                  <p:embed/>
                </p:oleObj>
              </mc:Choice>
              <mc:Fallback>
                <p:oleObj name="" r:id="rId1" imgW="4330700" imgH="1066800" progId="Equation.3">
                  <p:embed/>
                  <p:pic>
                    <p:nvPicPr>
                      <p:cNvPr id="0" name="图片 3075"/>
                      <p:cNvPicPr/>
                      <p:nvPr/>
                    </p:nvPicPr>
                    <p:blipFill>
                      <a:blip r:embed="rId2"/>
                      <a:stretch>
                        <a:fillRect/>
                      </a:stretch>
                    </p:blipFill>
                    <p:spPr>
                      <a:xfrm>
                        <a:off x="2162810" y="1288415"/>
                        <a:ext cx="7589520" cy="1876425"/>
                      </a:xfrm>
                      <a:prstGeom prst="rect">
                        <a:avLst/>
                      </a:prstGeom>
                      <a:noFill/>
                      <a:ln w="38100">
                        <a:noFill/>
                        <a:miter/>
                      </a:ln>
                    </p:spPr>
                  </p:pic>
                </p:oleObj>
              </mc:Fallback>
            </mc:AlternateContent>
          </a:graphicData>
        </a:graphic>
      </p:graphicFrame>
      <p:sp>
        <p:nvSpPr>
          <p:cNvPr id="100" name="文本框 99"/>
          <p:cNvSpPr txBox="1"/>
          <p:nvPr/>
        </p:nvSpPr>
        <p:spPr>
          <a:xfrm>
            <a:off x="948690" y="3302000"/>
            <a:ext cx="5080000" cy="368300"/>
          </a:xfrm>
          <a:prstGeom prst="rect">
            <a:avLst/>
          </a:prstGeom>
          <a:noFill/>
          <a:ln w="9525">
            <a:noFill/>
          </a:ln>
        </p:spPr>
        <p:txBody>
          <a:bodyPr>
            <a:spAutoFit/>
          </a:bodyPr>
          <a:p>
            <a:pPr indent="266700"/>
            <a:r>
              <a:rPr lang="zh-CN" b="0">
                <a:latin typeface="Times New Roman" panose="02020603050405020304" charset="0"/>
                <a:ea typeface="宋体" panose="02010600030101010101" pitchFamily="2" charset="-122"/>
              </a:rPr>
              <a:t>因为</a:t>
            </a:r>
            <a:r>
              <a:rPr lang="en-US" b="0">
                <a:latin typeface="Times New Roman" panose="02020603050405020304" charset="0"/>
                <a:ea typeface="宋体" panose="02010600030101010101" pitchFamily="2" charset="-122"/>
              </a:rPr>
              <a:t>m</a:t>
            </a:r>
            <a:r>
              <a:rPr lang="zh-CN" b="0">
                <a:latin typeface="Times New Roman" panose="02020603050405020304" charset="0"/>
                <a:ea typeface="宋体" panose="02010600030101010101" pitchFamily="2" charset="-122"/>
              </a:rPr>
              <a:t>的深度大于</a:t>
            </a:r>
            <a:r>
              <a:rPr lang="en-US" b="0">
                <a:latin typeface="Times New Roman" panose="02020603050405020304" charset="0"/>
                <a:ea typeface="宋体" panose="02010600030101010101" pitchFamily="2" charset="-122"/>
              </a:rPr>
              <a:t>x</a:t>
            </a:r>
            <a:r>
              <a:rPr lang="zh-CN" b="0">
                <a:latin typeface="Times New Roman" panose="02020603050405020304" charset="0"/>
                <a:ea typeface="宋体" panose="02010600030101010101" pitchFamily="2" charset="-122"/>
              </a:rPr>
              <a:t>的深度，且</a:t>
            </a:r>
            <a:endParaRPr lang="zh-CN" altLang="en-US" b="0">
              <a:latin typeface="Times New Roman" panose="02020603050405020304" charset="0"/>
              <a:ea typeface="宋体" panose="02010600030101010101" pitchFamily="2" charset="-122"/>
            </a:endParaRPr>
          </a:p>
        </p:txBody>
      </p:sp>
      <p:pic>
        <p:nvPicPr>
          <p:cNvPr id="89099" name="图片 8909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3636645" y="3807460"/>
            <a:ext cx="4261485" cy="504825"/>
          </a:xfrm>
          <a:prstGeom prst="rect">
            <a:avLst/>
          </a:prstGeom>
          <a:noFill/>
          <a:ln>
            <a:noFill/>
          </a:ln>
          <a:effectLst/>
        </p:spPr>
      </p:pic>
      <p:sp>
        <p:nvSpPr>
          <p:cNvPr id="4" name="文本框 3"/>
          <p:cNvSpPr txBox="1"/>
          <p:nvPr/>
        </p:nvSpPr>
        <p:spPr>
          <a:xfrm>
            <a:off x="1270000" y="4449445"/>
            <a:ext cx="5080000" cy="368300"/>
          </a:xfrm>
          <a:prstGeom prst="rect">
            <a:avLst/>
          </a:prstGeom>
          <a:noFill/>
          <a:ln w="9525">
            <a:noFill/>
          </a:ln>
        </p:spPr>
        <p:txBody>
          <a:bodyPr>
            <a:spAutoFit/>
          </a:bodyPr>
          <a:p>
            <a:pPr indent="266700"/>
            <a:r>
              <a:rPr lang="zh-CN" b="0">
                <a:latin typeface="Times New Roman" panose="02020603050405020304" charset="0"/>
                <a:ea typeface="宋体" panose="02010600030101010101" pitchFamily="2" charset="-122"/>
              </a:rPr>
              <a:t>则有</a:t>
            </a:r>
            <a:endParaRPr lang="zh-CN" altLang="en-US" b="0">
              <a:latin typeface="Times New Roman" panose="02020603050405020304" charset="0"/>
              <a:ea typeface="宋体" panose="02010600030101010101" pitchFamily="2" charset="-122"/>
            </a:endParaRPr>
          </a:p>
        </p:txBody>
      </p:sp>
      <p:graphicFrame>
        <p:nvGraphicFramePr>
          <p:cNvPr id="5" name="对象 -2147482618"/>
          <p:cNvGraphicFramePr>
            <a:graphicFrameLocks noChangeAspect="1"/>
          </p:cNvGraphicFramePr>
          <p:nvPr/>
        </p:nvGraphicFramePr>
        <p:xfrm>
          <a:off x="2459355" y="4954905"/>
          <a:ext cx="5826760" cy="398780"/>
        </p:xfrm>
        <a:graphic>
          <a:graphicData uri="http://schemas.openxmlformats.org/presentationml/2006/ole">
            <mc:AlternateContent xmlns:mc="http://schemas.openxmlformats.org/markup-compatibility/2006">
              <mc:Choice xmlns:v="urn:schemas-microsoft-com:vml" Requires="v">
                <p:oleObj spid="_x0000_s6" name="" r:id="rId4" imgW="3467100" imgH="228600" progId="Equation.3">
                  <p:embed/>
                </p:oleObj>
              </mc:Choice>
              <mc:Fallback>
                <p:oleObj name="" r:id="rId4" imgW="3467100" imgH="228600" progId="Equation.3">
                  <p:embed/>
                  <p:pic>
                    <p:nvPicPr>
                      <p:cNvPr id="0" name="图片 4"/>
                      <p:cNvPicPr/>
                      <p:nvPr/>
                    </p:nvPicPr>
                    <p:blipFill>
                      <a:blip r:embed="rId5"/>
                      <a:stretch>
                        <a:fillRect/>
                      </a:stretch>
                    </p:blipFill>
                    <p:spPr>
                      <a:xfrm>
                        <a:off x="2459355" y="4954905"/>
                        <a:ext cx="5826760" cy="398780"/>
                      </a:xfrm>
                      <a:prstGeom prst="rect">
                        <a:avLst/>
                      </a:prstGeom>
                      <a:noFill/>
                      <a:ln w="38100">
                        <a:noFill/>
                        <a:miter/>
                      </a:ln>
                    </p:spPr>
                  </p:pic>
                </p:oleObj>
              </mc:Fallback>
            </mc:AlternateContent>
          </a:graphicData>
        </a:graphic>
      </p:graphicFrame>
      <p:sp>
        <p:nvSpPr>
          <p:cNvPr id="7" name="文本框 6"/>
          <p:cNvSpPr txBox="1"/>
          <p:nvPr/>
        </p:nvSpPr>
        <p:spPr>
          <a:xfrm>
            <a:off x="1175385" y="5596890"/>
            <a:ext cx="8178165" cy="368300"/>
          </a:xfrm>
          <a:prstGeom prst="rect">
            <a:avLst/>
          </a:prstGeom>
          <a:noFill/>
          <a:ln w="9525">
            <a:noFill/>
          </a:ln>
        </p:spPr>
        <p:txBody>
          <a:bodyPr wrap="square">
            <a:spAutoFit/>
          </a:bodyPr>
          <a:p>
            <a:pPr indent="266700"/>
            <a:r>
              <a:rPr lang="zh-CN" b="0">
                <a:latin typeface="Times New Roman" panose="02020603050405020304" charset="0"/>
                <a:ea typeface="宋体" panose="02010600030101010101" pitchFamily="2" charset="-122"/>
              </a:rPr>
              <a:t>也就是说，</a:t>
            </a:r>
            <a:r>
              <a:rPr lang="en-US" b="0">
                <a:latin typeface="Times New Roman" panose="02020603050405020304" charset="0"/>
                <a:ea typeface="宋体" panose="02010600030101010101" pitchFamily="2" charset="-122"/>
              </a:rPr>
              <a:t>B(T) ≥B(T’)</a:t>
            </a:r>
            <a:r>
              <a:rPr lang="zh-CN" b="0">
                <a:latin typeface="Times New Roman" panose="02020603050405020304" charset="0"/>
                <a:ea typeface="宋体" panose="02010600030101010101" pitchFamily="2" charset="-122"/>
              </a:rPr>
              <a:t>，表示树</a:t>
            </a:r>
            <a:r>
              <a:rPr lang="en-US" b="0">
                <a:latin typeface="Times New Roman" panose="02020603050405020304" charset="0"/>
                <a:ea typeface="宋体" panose="02010600030101010101" pitchFamily="2" charset="-122"/>
              </a:rPr>
              <a:t>T’</a:t>
            </a:r>
            <a:r>
              <a:rPr lang="zh-CN" b="0">
                <a:latin typeface="Times New Roman" panose="02020603050405020304" charset="0"/>
                <a:ea typeface="宋体" panose="02010600030101010101" pitchFamily="2" charset="-122"/>
              </a:rPr>
              <a:t>的平均码长不会大于树</a:t>
            </a:r>
            <a:r>
              <a:rPr lang="en-US" b="0">
                <a:latin typeface="Times New Roman" panose="02020603050405020304" charset="0"/>
                <a:ea typeface="宋体" panose="02010600030101010101" pitchFamily="2" charset="-122"/>
              </a:rPr>
              <a:t>T</a:t>
            </a:r>
            <a:r>
              <a:rPr lang="zh-CN" b="0">
                <a:latin typeface="Times New Roman" panose="02020603050405020304" charset="0"/>
                <a:ea typeface="宋体" panose="02010600030101010101" pitchFamily="2" charset="-122"/>
              </a:rPr>
              <a:t>。</a:t>
            </a:r>
            <a:endParaRPr lang="zh-CN" altLang="en-US" b="0">
              <a:latin typeface="Times New Roman" panose="02020603050405020304" charset="0"/>
              <a:ea typeface="宋体" panose="02010600030101010101" pitchFamily="2" charset="-122"/>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636270"/>
            <a:ext cx="10515600" cy="5541010"/>
          </a:xfrm>
        </p:spPr>
        <p:txBody>
          <a:bodyPr/>
          <a:p>
            <a:pPr marL="0" indent="457200">
              <a:buNone/>
            </a:pPr>
            <a:r>
              <a:rPr lang="zh-CN" altLang="en-US" sz="2000">
                <a:latin typeface="宋体" panose="02010600030101010101" pitchFamily="2" charset="-122"/>
                <a:ea typeface="宋体" panose="02010600030101010101" pitchFamily="2" charset="-122"/>
                <a:cs typeface="宋体" panose="02010600030101010101" pitchFamily="2" charset="-122"/>
              </a:rPr>
              <a:t>类似地，可以证明在T’中交换y与n的位置也不增加平均码长，即：B(T’)- B(</a:t>
            </a:r>
            <a:r>
              <a:rPr lang="en-US" sz="2000">
                <a:latin typeface="Times New Roman" panose="02020603050405020304" charset="0"/>
                <a:ea typeface="宋体" panose="02010600030101010101" pitchFamily="2" charset="-122"/>
                <a:sym typeface="+mn-ea"/>
              </a:rPr>
              <a:t>T’’</a:t>
            </a:r>
            <a:r>
              <a:rPr lang="zh-CN" altLang="en-US" sz="2000">
                <a:latin typeface="宋体" panose="02010600030101010101" pitchFamily="2" charset="-122"/>
                <a:ea typeface="宋体" panose="02010600030101010101" pitchFamily="2" charset="-122"/>
                <a:cs typeface="宋体" panose="02010600030101010101" pitchFamily="2" charset="-122"/>
              </a:rPr>
              <a:t>)≥0</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000">
                <a:latin typeface="宋体" panose="02010600030101010101" pitchFamily="2" charset="-122"/>
                <a:ea typeface="宋体" panose="02010600030101010101" pitchFamily="2" charset="-122"/>
                <a:cs typeface="宋体" panose="02010600030101010101" pitchFamily="2" charset="-122"/>
              </a:rPr>
              <a:t>由此可知：B(T) ≥B(T’) ≥B(</a:t>
            </a:r>
            <a:r>
              <a:rPr lang="en-US" sz="2000">
                <a:latin typeface="Times New Roman" panose="02020603050405020304" charset="0"/>
                <a:ea typeface="宋体" panose="02010600030101010101" pitchFamily="2" charset="-122"/>
                <a:sym typeface="+mn-ea"/>
              </a:rPr>
              <a:t>T’’</a:t>
            </a:r>
            <a:r>
              <a:rPr lang="zh-CN" altLang="en-US" sz="2000">
                <a:latin typeface="宋体" panose="02010600030101010101" pitchFamily="2" charset="-122"/>
                <a:ea typeface="宋体" panose="02010600030101010101" pitchFamily="2" charset="-122"/>
                <a:cs typeface="宋体" panose="02010600030101010101" pitchFamily="2" charset="-122"/>
              </a:rPr>
              <a:t>)</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457200">
              <a:buNone/>
            </a:pPr>
            <a:r>
              <a:rPr lang="zh-CN" altLang="en-US" sz="2000">
                <a:latin typeface="宋体" panose="02010600030101010101" pitchFamily="2" charset="-122"/>
                <a:ea typeface="宋体" panose="02010600030101010101" pitchFamily="2" charset="-122"/>
                <a:cs typeface="宋体" panose="02010600030101010101" pitchFamily="2" charset="-122"/>
              </a:rPr>
              <a:t>由已知可知，T所表示的前缀编码是最优的，故B(T)≤B(</a:t>
            </a:r>
            <a:r>
              <a:rPr lang="en-US" sz="2000">
                <a:latin typeface="Times New Roman" panose="02020603050405020304" charset="0"/>
                <a:ea typeface="宋体" panose="02010600030101010101" pitchFamily="2" charset="-122"/>
                <a:sym typeface="+mn-ea"/>
              </a:rPr>
              <a:t>T’’</a:t>
            </a:r>
            <a:r>
              <a:rPr lang="zh-CN" altLang="en-US" sz="2000">
                <a:latin typeface="宋体" panose="02010600030101010101" pitchFamily="2" charset="-122"/>
                <a:ea typeface="宋体" panose="02010600030101010101" pitchFamily="2" charset="-122"/>
                <a:cs typeface="宋体" panose="02010600030101010101" pitchFamily="2" charset="-122"/>
              </a:rPr>
              <a:t>)</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000">
                <a:latin typeface="宋体" panose="02010600030101010101" pitchFamily="2" charset="-122"/>
                <a:ea typeface="宋体" panose="02010600030101010101" pitchFamily="2" charset="-122"/>
                <a:cs typeface="宋体" panose="02010600030101010101" pitchFamily="2" charset="-122"/>
              </a:rPr>
              <a:t>因此B(T)=B(</a:t>
            </a:r>
            <a:r>
              <a:rPr lang="en-US" sz="2000">
                <a:latin typeface="Times New Roman" panose="02020603050405020304" charset="0"/>
                <a:ea typeface="宋体" panose="02010600030101010101" pitchFamily="2" charset="-122"/>
                <a:sym typeface="+mn-ea"/>
              </a:rPr>
              <a:t>T’’</a:t>
            </a:r>
            <a:r>
              <a:rPr lang="zh-CN" altLang="en-US" sz="2000">
                <a:latin typeface="宋体" panose="02010600030101010101" pitchFamily="2" charset="-122"/>
                <a:ea typeface="宋体" panose="02010600030101010101" pitchFamily="2" charset="-122"/>
                <a:cs typeface="宋体" panose="02010600030101010101" pitchFamily="2" charset="-122"/>
              </a:rPr>
              <a:t>)</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457200">
              <a:buNone/>
            </a:pPr>
            <a:r>
              <a:rPr lang="zh-CN" altLang="en-US" sz="2000">
                <a:latin typeface="宋体" panose="02010600030101010101" pitchFamily="2" charset="-122"/>
                <a:ea typeface="宋体" panose="02010600030101010101" pitchFamily="2" charset="-122"/>
                <a:cs typeface="宋体" panose="02010600030101010101" pitchFamily="2" charset="-122"/>
              </a:rPr>
              <a:t>结论：</a:t>
            </a:r>
            <a:r>
              <a:rPr lang="en-US" sz="2000">
                <a:latin typeface="Times New Roman" panose="02020603050405020304" charset="0"/>
                <a:ea typeface="宋体" panose="02010600030101010101" pitchFamily="2" charset="-122"/>
                <a:sym typeface="+mn-ea"/>
              </a:rPr>
              <a:t>T’’</a:t>
            </a:r>
            <a:r>
              <a:rPr lang="zh-CN" altLang="en-US" sz="2000">
                <a:latin typeface="宋体" panose="02010600030101010101" pitchFamily="2" charset="-122"/>
                <a:ea typeface="宋体" panose="02010600030101010101" pitchFamily="2" charset="-122"/>
                <a:cs typeface="宋体" panose="02010600030101010101" pitchFamily="2" charset="-122"/>
              </a:rPr>
              <a:t>表示的前缀编码也是最优前缀编码，且x和y具有最长的码长，同时仅仅最后一位编码不同。</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457200">
              <a:buNone/>
            </a:pP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457200">
              <a:buNone/>
            </a:pPr>
            <a:r>
              <a:rPr lang="zh-CN" altLang="en-US" sz="2000">
                <a:latin typeface="宋体" panose="02010600030101010101" pitchFamily="2" charset="-122"/>
                <a:ea typeface="宋体" panose="02010600030101010101" pitchFamily="2" charset="-122"/>
                <a:cs typeface="宋体" panose="02010600030101010101" pitchFamily="2" charset="-122"/>
              </a:rPr>
              <a:t>(2)最优子结构性质</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457200">
              <a:buNone/>
            </a:pPr>
            <a:r>
              <a:rPr lang="zh-CN" altLang="en-US" sz="2000">
                <a:latin typeface="宋体" panose="02010600030101010101" pitchFamily="2" charset="-122"/>
                <a:ea typeface="宋体" panose="02010600030101010101" pitchFamily="2" charset="-122"/>
                <a:cs typeface="宋体" panose="02010600030101010101" pitchFamily="2" charset="-122"/>
              </a:rPr>
              <a:t>证明：将两个子结点合并后，得到新结点，从原来的结点集中删除两个子结点，并将新结点加入，此时变为结点集中的结点个数为n-1个，该n-1结点问题还是最优前缀编码问题（表明第2步还是要做贪心选择）</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457200">
              <a:buNone/>
            </a:pPr>
            <a:r>
              <a:rPr lang="zh-CN" altLang="en-US" sz="2000">
                <a:latin typeface="宋体" panose="02010600030101010101" pitchFamily="2" charset="-122"/>
                <a:ea typeface="宋体" panose="02010600030101010101" pitchFamily="2" charset="-122"/>
                <a:cs typeface="宋体" panose="02010600030101010101" pitchFamily="2" charset="-122"/>
              </a:rPr>
              <a:t>引理：设C为一个字符集，其中每个字符c具有频率f(c)，二叉树T表示字符集C的任意一个最优前缀编码，x和y为二叉树T中任意两个为兄弟叶结点的字符，z为它们的父结点。若认为z的频率为f(z)=f(x)+f(y)，则二叉树T’ = T - {x,y}就表示了字符集C’ = C-{x,y}∪{z}上的一种最优前缀编码。</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654685"/>
            <a:ext cx="10515600" cy="5522595"/>
          </a:xfrm>
        </p:spPr>
        <p:txBody>
          <a:bodyPr/>
          <a:p>
            <a:pPr marL="0" indent="457200">
              <a:buNone/>
            </a:pPr>
            <a:r>
              <a:rPr lang="zh-CN" altLang="en-US" sz="2000">
                <a:latin typeface="宋体" panose="02010600030101010101" pitchFamily="2" charset="-122"/>
                <a:ea typeface="宋体" panose="02010600030101010101" pitchFamily="2" charset="-122"/>
                <a:cs typeface="宋体" panose="02010600030101010101" pitchFamily="2" charset="-122"/>
              </a:rPr>
              <a:t>如图5.11所示，二叉树T表示字符集C的一个最优前缀编码，x和y为二叉树T中任意两个为兄弟叶结点的字符，z为它们的父结点。二叉树T’表示字符集C’的一个最优前缀编码。</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pic>
        <p:nvPicPr>
          <p:cNvPr id="21552" name="图片 2155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a:xfrm>
            <a:off x="3018155" y="1606550"/>
            <a:ext cx="5182870" cy="2408555"/>
          </a:xfrm>
          <a:prstGeom prst="rect">
            <a:avLst/>
          </a:prstGeom>
          <a:noFill/>
        </p:spPr>
      </p:pic>
      <p:sp>
        <p:nvSpPr>
          <p:cNvPr id="100" name="文本框 99"/>
          <p:cNvSpPr txBox="1"/>
          <p:nvPr/>
        </p:nvSpPr>
        <p:spPr>
          <a:xfrm>
            <a:off x="3338195" y="4558030"/>
            <a:ext cx="5080000" cy="368300"/>
          </a:xfrm>
          <a:prstGeom prst="rect">
            <a:avLst/>
          </a:prstGeom>
          <a:noFill/>
          <a:ln w="9525">
            <a:noFill/>
          </a:ln>
        </p:spPr>
        <p:txBody>
          <a:bodyPr>
            <a:spAutoFit/>
          </a:bodyPr>
          <a:p>
            <a:pPr indent="266700" algn="ctr"/>
            <a:r>
              <a:rPr lang="zh-CN" b="0">
                <a:latin typeface="Times New Roman" panose="02020603050405020304" charset="0"/>
                <a:ea typeface="宋体" panose="02010600030101010101" pitchFamily="2" charset="-122"/>
              </a:rPr>
              <a:t>图</a:t>
            </a:r>
            <a:r>
              <a:rPr lang="en-US" b="0">
                <a:latin typeface="Times New Roman" panose="02020603050405020304" charset="0"/>
                <a:ea typeface="宋体" panose="02010600030101010101" pitchFamily="2" charset="-122"/>
              </a:rPr>
              <a:t>5.11 </a:t>
            </a:r>
            <a:r>
              <a:rPr lang="zh-CN" b="0">
                <a:latin typeface="Times New Roman" panose="02020603050405020304" charset="0"/>
                <a:ea typeface="宋体" panose="02010600030101010101" pitchFamily="2" charset="-122"/>
              </a:rPr>
              <a:t>二叉树</a:t>
            </a:r>
            <a:r>
              <a:rPr lang="en-US" b="0">
                <a:latin typeface="Times New Roman" panose="02020603050405020304" charset="0"/>
                <a:ea typeface="宋体" panose="02010600030101010101" pitchFamily="2" charset="-122"/>
              </a:rPr>
              <a:t>T</a:t>
            </a:r>
            <a:r>
              <a:rPr lang="zh-CN" b="0">
                <a:latin typeface="Times New Roman" panose="02020603050405020304" charset="0"/>
                <a:ea typeface="宋体" panose="02010600030101010101" pitchFamily="2" charset="-122"/>
              </a:rPr>
              <a:t>、</a:t>
            </a:r>
            <a:r>
              <a:rPr lang="en-US" b="0">
                <a:latin typeface="Times New Roman" panose="02020603050405020304" charset="0"/>
                <a:ea typeface="宋体" panose="02010600030101010101" pitchFamily="2" charset="-122"/>
              </a:rPr>
              <a:t>T’</a:t>
            </a:r>
            <a:endParaRPr lang="en-US" altLang="en-US" b="0">
              <a:latin typeface="Times New Roman" panose="02020603050405020304" charset="0"/>
              <a:ea typeface="宋体" panose="0201060003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524000" y="188640"/>
            <a:ext cx="5904656" cy="553085"/>
          </a:xfrm>
          <a:prstGeom prst="rect">
            <a:avLst/>
          </a:prstGeom>
          <a:noFill/>
        </p:spPr>
        <p:txBody>
          <a:bodyPr wrap="square">
            <a:spAutoFit/>
          </a:bodyPr>
          <a:lstStyle/>
          <a:p>
            <a:pPr indent="266700" algn="l">
              <a:lnSpc>
                <a:spcPct val="125000"/>
              </a:lnSpc>
            </a:pPr>
            <a:r>
              <a:rPr lang="zh-CN" altLang="zh-CN" sz="2400" kern="100" dirty="0">
                <a:effectLst/>
                <a:latin typeface="Times New Roman" panose="02020603050405020304" charset="0"/>
                <a:ea typeface="宋体" panose="02010600030101010101" pitchFamily="2" charset="-122"/>
              </a:rPr>
              <a:t>现有</a:t>
            </a:r>
            <a:r>
              <a:rPr lang="en-US" altLang="zh-CN" sz="2400" kern="100" dirty="0">
                <a:effectLst/>
                <a:latin typeface="Times New Roman" panose="02020603050405020304" charset="0"/>
                <a:ea typeface="宋体" panose="02010600030101010101" pitchFamily="2" charset="-122"/>
              </a:rPr>
              <a:t>5</a:t>
            </a:r>
            <a:r>
              <a:rPr lang="zh-CN" altLang="zh-CN" sz="2400" kern="100" dirty="0">
                <a:effectLst/>
                <a:latin typeface="Times New Roman" panose="02020603050405020304" charset="0"/>
                <a:ea typeface="宋体" panose="02010600030101010101" pitchFamily="2" charset="-122"/>
              </a:rPr>
              <a:t>个城市，费用矩阵如表</a:t>
            </a:r>
            <a:r>
              <a:rPr lang="en-US" altLang="zh-CN" sz="2400" kern="100" dirty="0">
                <a:effectLst/>
                <a:latin typeface="Times New Roman" panose="02020603050405020304" charset="0"/>
                <a:ea typeface="宋体" panose="02010600030101010101" pitchFamily="2" charset="-122"/>
              </a:rPr>
              <a:t>5.1</a:t>
            </a:r>
            <a:r>
              <a:rPr lang="zh-CN" altLang="zh-CN" sz="2400" kern="100" dirty="0">
                <a:effectLst/>
                <a:latin typeface="Times New Roman" panose="02020603050405020304" charset="0"/>
                <a:ea typeface="宋体" panose="02010600030101010101" pitchFamily="2" charset="-122"/>
              </a:rPr>
              <a:t>所示下：</a:t>
            </a:r>
            <a:endParaRPr lang="zh-CN" altLang="zh-CN" sz="3200" kern="100" dirty="0">
              <a:effectLst/>
              <a:latin typeface="Times New Roman" panose="02020603050405020304" charset="0"/>
              <a:ea typeface="宋体" panose="02010600030101010101" pitchFamily="2" charset="-122"/>
            </a:endParaRPr>
          </a:p>
        </p:txBody>
      </p:sp>
      <p:sp>
        <p:nvSpPr>
          <p:cNvPr id="11" name="文本框 10"/>
          <p:cNvSpPr txBox="1"/>
          <p:nvPr/>
        </p:nvSpPr>
        <p:spPr>
          <a:xfrm>
            <a:off x="3810000" y="836712"/>
            <a:ext cx="4572000" cy="437515"/>
          </a:xfrm>
          <a:prstGeom prst="rect">
            <a:avLst/>
          </a:prstGeom>
          <a:noFill/>
        </p:spPr>
        <p:txBody>
          <a:bodyPr wrap="square">
            <a:spAutoFit/>
          </a:bodyPr>
          <a:lstStyle/>
          <a:p>
            <a:pPr indent="266700" algn="ctr">
              <a:lnSpc>
                <a:spcPct val="125000"/>
              </a:lnSpc>
            </a:pPr>
            <a:r>
              <a:rPr lang="zh-CN" altLang="zh-CN" sz="1800" kern="100" dirty="0">
                <a:effectLst/>
                <a:latin typeface="Times New Roman" panose="02020603050405020304" charset="0"/>
                <a:ea typeface="宋体" panose="02010600030101010101" pitchFamily="2" charset="-122"/>
              </a:rPr>
              <a:t>表</a:t>
            </a:r>
            <a:r>
              <a:rPr lang="en-US" altLang="zh-CN" sz="1800" kern="100" dirty="0">
                <a:effectLst/>
                <a:latin typeface="Times New Roman" panose="02020603050405020304" charset="0"/>
                <a:ea typeface="宋体" panose="02010600030101010101" pitchFamily="2" charset="-122"/>
              </a:rPr>
              <a:t>5.1 </a:t>
            </a:r>
            <a:r>
              <a:rPr lang="zh-CN" altLang="zh-CN" sz="1800" kern="100" dirty="0">
                <a:effectLst/>
                <a:latin typeface="Times New Roman" panose="02020603050405020304" charset="0"/>
                <a:ea typeface="宋体" panose="02010600030101010101" pitchFamily="2" charset="-122"/>
              </a:rPr>
              <a:t>货郎担费用矩阵</a:t>
            </a:r>
            <a:endParaRPr lang="zh-CN" altLang="zh-CN" sz="2400" kern="100" dirty="0">
              <a:effectLst/>
              <a:latin typeface="Times New Roman" panose="02020603050405020304" charset="0"/>
              <a:ea typeface="宋体" panose="02010600030101010101" pitchFamily="2" charset="-122"/>
            </a:endParaRPr>
          </a:p>
        </p:txBody>
      </p:sp>
      <p:graphicFrame>
        <p:nvGraphicFramePr>
          <p:cNvPr id="12" name="表格 11"/>
          <p:cNvGraphicFramePr>
            <a:graphicFrameLocks noGrp="1"/>
          </p:cNvGraphicFramePr>
          <p:nvPr/>
        </p:nvGraphicFramePr>
        <p:xfrm>
          <a:off x="2927648" y="1407200"/>
          <a:ext cx="7010400" cy="3240405"/>
        </p:xfrm>
        <a:graphic>
          <a:graphicData uri="http://schemas.openxmlformats.org/drawingml/2006/table">
            <a:tbl>
              <a:tblPr firstRow="1" bandRow="1">
                <a:tableStyleId>{5C22544A-7EE6-4342-B048-85BDC9FD1C3A}</a:tableStyleId>
              </a:tblPr>
              <a:tblGrid>
                <a:gridCol w="1168400"/>
                <a:gridCol w="1168400"/>
                <a:gridCol w="1168400"/>
                <a:gridCol w="1168400"/>
                <a:gridCol w="1168400"/>
                <a:gridCol w="1168400"/>
              </a:tblGrid>
              <a:tr h="554691">
                <a:tc>
                  <a:txBody>
                    <a:bodyPr/>
                    <a:lstStyle/>
                    <a:p>
                      <a:pPr algn="ctr"/>
                      <a:endParaRPr lang="zh-CN" altLang="en-US" dirty="0"/>
                    </a:p>
                  </a:txBody>
                  <a:tcPr/>
                </a:tc>
                <a:tc>
                  <a:txBody>
                    <a:bodyPr/>
                    <a:lstStyle/>
                    <a:p>
                      <a:pPr algn="ctr"/>
                      <a:r>
                        <a:rPr lang="en-US" altLang="zh-CN" dirty="0"/>
                        <a:t>1</a:t>
                      </a:r>
                      <a:endParaRPr lang="zh-CN" altLang="en-US" dirty="0"/>
                    </a:p>
                  </a:txBody>
                  <a:tcPr/>
                </a:tc>
                <a:tc>
                  <a:txBody>
                    <a:bodyPr/>
                    <a:lstStyle/>
                    <a:p>
                      <a:pPr algn="ctr"/>
                      <a:r>
                        <a:rPr lang="en-US" altLang="zh-CN" dirty="0"/>
                        <a:t>2</a:t>
                      </a:r>
                      <a:endParaRPr lang="zh-CN" altLang="en-US" dirty="0"/>
                    </a:p>
                  </a:txBody>
                  <a:tcPr/>
                </a:tc>
                <a:tc>
                  <a:txBody>
                    <a:bodyPr/>
                    <a:lstStyle/>
                    <a:p>
                      <a:pPr algn="ctr"/>
                      <a:r>
                        <a:rPr lang="en-US" altLang="zh-CN" dirty="0"/>
                        <a:t>3</a:t>
                      </a:r>
                      <a:endParaRPr lang="zh-CN" altLang="en-US" dirty="0"/>
                    </a:p>
                  </a:txBody>
                  <a:tcPr/>
                </a:tc>
                <a:tc>
                  <a:txBody>
                    <a:bodyPr/>
                    <a:lstStyle/>
                    <a:p>
                      <a:pPr algn="ctr"/>
                      <a:r>
                        <a:rPr lang="en-US" altLang="zh-CN" dirty="0"/>
                        <a:t>4</a:t>
                      </a:r>
                      <a:endParaRPr lang="zh-CN" altLang="en-US" dirty="0"/>
                    </a:p>
                  </a:txBody>
                  <a:tcPr/>
                </a:tc>
                <a:tc>
                  <a:txBody>
                    <a:bodyPr/>
                    <a:lstStyle/>
                    <a:p>
                      <a:pPr algn="ctr"/>
                      <a:r>
                        <a:rPr lang="en-US" altLang="zh-CN" dirty="0"/>
                        <a:t>5</a:t>
                      </a:r>
                      <a:endParaRPr lang="zh-CN" altLang="en-US" dirty="0"/>
                    </a:p>
                  </a:txBody>
                  <a:tcPr/>
                </a:tc>
              </a:tr>
              <a:tr h="554691">
                <a:tc>
                  <a:txBody>
                    <a:bodyPr/>
                    <a:lstStyle/>
                    <a:p>
                      <a:pPr algn="ctr"/>
                      <a:r>
                        <a:rPr lang="en-US" altLang="zh-CN" dirty="0"/>
                        <a:t>1</a:t>
                      </a:r>
                      <a:endParaRPr lang="zh-CN" altLang="en-US" dirty="0"/>
                    </a:p>
                  </a:txBody>
                  <a:tcPr/>
                </a:tc>
                <a:tc>
                  <a:txBody>
                    <a:bodyPr/>
                    <a:lstStyle/>
                    <a:p>
                      <a:pPr algn="ctr"/>
                      <a:r>
                        <a:rPr lang="zh-CN" altLang="en-US" dirty="0"/>
                        <a:t>∞</a:t>
                      </a:r>
                      <a:endParaRPr lang="zh-CN" altLang="en-US" dirty="0"/>
                    </a:p>
                  </a:txBody>
                  <a:tcPr/>
                </a:tc>
                <a:tc>
                  <a:txBody>
                    <a:bodyPr/>
                    <a:lstStyle/>
                    <a:p>
                      <a:pPr algn="ctr"/>
                      <a:r>
                        <a:rPr lang="en-US" altLang="zh-CN" dirty="0"/>
                        <a:t>12</a:t>
                      </a:r>
                      <a:endParaRPr lang="zh-CN" altLang="en-US" dirty="0"/>
                    </a:p>
                  </a:txBody>
                  <a:tcPr/>
                </a:tc>
                <a:tc>
                  <a:txBody>
                    <a:bodyPr/>
                    <a:lstStyle/>
                    <a:p>
                      <a:pPr algn="ctr"/>
                      <a:r>
                        <a:rPr lang="en-US" altLang="zh-CN" dirty="0"/>
                        <a:t>12</a:t>
                      </a:r>
                      <a:endParaRPr lang="zh-CN" altLang="en-US" dirty="0"/>
                    </a:p>
                  </a:txBody>
                  <a:tcPr/>
                </a:tc>
                <a:tc>
                  <a:txBody>
                    <a:bodyPr/>
                    <a:lstStyle/>
                    <a:p>
                      <a:pPr algn="ctr"/>
                      <a:r>
                        <a:rPr lang="en-US" altLang="zh-CN" dirty="0"/>
                        <a:t>7</a:t>
                      </a:r>
                      <a:endParaRPr lang="zh-CN" altLang="en-US" dirty="0"/>
                    </a:p>
                  </a:txBody>
                  <a:tcPr/>
                </a:tc>
                <a:tc>
                  <a:txBody>
                    <a:bodyPr/>
                    <a:lstStyle/>
                    <a:p>
                      <a:pPr algn="ctr"/>
                      <a:r>
                        <a:rPr lang="en-US" altLang="zh-CN" dirty="0"/>
                        <a:t>15</a:t>
                      </a:r>
                      <a:endParaRPr lang="zh-CN" altLang="en-US" dirty="0"/>
                    </a:p>
                  </a:txBody>
                  <a:tcPr/>
                </a:tc>
              </a:tr>
              <a:tr h="466989">
                <a:tc>
                  <a:txBody>
                    <a:bodyPr/>
                    <a:lstStyle/>
                    <a:p>
                      <a:pPr algn="ctr"/>
                      <a:r>
                        <a:rPr lang="en-US" altLang="zh-CN" dirty="0"/>
                        <a:t>2</a:t>
                      </a:r>
                      <a:endParaRPr lang="zh-CN" altLang="en-US" dirty="0"/>
                    </a:p>
                  </a:txBody>
                  <a:tcPr/>
                </a:tc>
                <a:tc>
                  <a:txBody>
                    <a:bodyPr/>
                    <a:lstStyle/>
                    <a:p>
                      <a:pPr algn="ctr"/>
                      <a:r>
                        <a:rPr lang="en-US" altLang="zh-CN" dirty="0"/>
                        <a:t>12</a:t>
                      </a:r>
                      <a:endParaRPr lang="zh-CN" altLang="en-US" dirty="0"/>
                    </a:p>
                  </a:txBody>
                  <a:tcPr/>
                </a:tc>
                <a:tc>
                  <a:txBody>
                    <a:bodyPr/>
                    <a:lstStyle/>
                    <a:p>
                      <a:pPr algn="ctr"/>
                      <a:r>
                        <a:rPr lang="zh-CN" altLang="en-US" dirty="0"/>
                        <a:t>∞</a:t>
                      </a:r>
                      <a:endParaRPr lang="zh-CN" altLang="en-US" dirty="0"/>
                    </a:p>
                  </a:txBody>
                  <a:tcPr/>
                </a:tc>
                <a:tc>
                  <a:txBody>
                    <a:bodyPr/>
                    <a:lstStyle/>
                    <a:p>
                      <a:pPr algn="ctr"/>
                      <a:r>
                        <a:rPr lang="en-US" altLang="zh-CN" dirty="0"/>
                        <a:t>14</a:t>
                      </a:r>
                      <a:endParaRPr lang="zh-CN" altLang="en-US" dirty="0"/>
                    </a:p>
                  </a:txBody>
                  <a:tcPr/>
                </a:tc>
                <a:tc>
                  <a:txBody>
                    <a:bodyPr/>
                    <a:lstStyle/>
                    <a:p>
                      <a:pPr algn="ctr"/>
                      <a:r>
                        <a:rPr lang="en-US" altLang="zh-CN" dirty="0"/>
                        <a:t>13</a:t>
                      </a:r>
                      <a:endParaRPr lang="zh-CN" altLang="en-US" dirty="0"/>
                    </a:p>
                  </a:txBody>
                  <a:tcPr/>
                </a:tc>
                <a:tc>
                  <a:txBody>
                    <a:bodyPr/>
                    <a:lstStyle/>
                    <a:p>
                      <a:pPr algn="ctr"/>
                      <a:r>
                        <a:rPr lang="en-US" altLang="zh-CN" dirty="0"/>
                        <a:t>8</a:t>
                      </a:r>
                      <a:endParaRPr lang="zh-CN" altLang="en-US" dirty="0"/>
                    </a:p>
                  </a:txBody>
                  <a:tcPr/>
                </a:tc>
              </a:tr>
              <a:tr h="554691">
                <a:tc>
                  <a:txBody>
                    <a:bodyPr/>
                    <a:lstStyle/>
                    <a:p>
                      <a:pPr algn="ctr"/>
                      <a:r>
                        <a:rPr lang="en-US" altLang="zh-CN" dirty="0"/>
                        <a:t>3</a:t>
                      </a:r>
                      <a:endParaRPr lang="zh-CN" altLang="en-US" dirty="0"/>
                    </a:p>
                  </a:txBody>
                  <a:tcPr/>
                </a:tc>
                <a:tc>
                  <a:txBody>
                    <a:bodyPr/>
                    <a:lstStyle/>
                    <a:p>
                      <a:pPr algn="ctr"/>
                      <a:r>
                        <a:rPr lang="en-US" altLang="zh-CN" dirty="0"/>
                        <a:t>12</a:t>
                      </a:r>
                      <a:endParaRPr lang="zh-CN" altLang="en-US" dirty="0"/>
                    </a:p>
                  </a:txBody>
                  <a:tcPr/>
                </a:tc>
                <a:tc>
                  <a:txBody>
                    <a:bodyPr/>
                    <a:lstStyle/>
                    <a:p>
                      <a:pPr algn="ctr"/>
                      <a:r>
                        <a:rPr lang="en-US" altLang="zh-CN" dirty="0"/>
                        <a:t>14</a:t>
                      </a:r>
                      <a:endParaRPr lang="zh-CN" altLang="en-US" dirty="0"/>
                    </a:p>
                  </a:txBody>
                  <a:tcPr/>
                </a:tc>
                <a:tc>
                  <a:txBody>
                    <a:bodyPr/>
                    <a:lstStyle/>
                    <a:p>
                      <a:pPr algn="ctr"/>
                      <a:r>
                        <a:rPr lang="zh-CN" altLang="en-US" dirty="0"/>
                        <a:t>∞</a:t>
                      </a:r>
                      <a:endParaRPr lang="zh-CN" altLang="en-US" dirty="0"/>
                    </a:p>
                  </a:txBody>
                  <a:tcPr/>
                </a:tc>
                <a:tc>
                  <a:txBody>
                    <a:bodyPr/>
                    <a:lstStyle/>
                    <a:p>
                      <a:pPr algn="ctr"/>
                      <a:r>
                        <a:rPr lang="en-US" altLang="zh-CN" dirty="0"/>
                        <a:t>7</a:t>
                      </a:r>
                      <a:endParaRPr lang="zh-CN" altLang="en-US" dirty="0"/>
                    </a:p>
                  </a:txBody>
                  <a:tcPr/>
                </a:tc>
                <a:tc>
                  <a:txBody>
                    <a:bodyPr/>
                    <a:lstStyle/>
                    <a:p>
                      <a:pPr algn="ctr"/>
                      <a:r>
                        <a:rPr lang="en-US" altLang="zh-CN" dirty="0"/>
                        <a:t>9</a:t>
                      </a:r>
                      <a:endParaRPr lang="zh-CN" altLang="en-US" dirty="0"/>
                    </a:p>
                  </a:txBody>
                  <a:tcPr/>
                </a:tc>
              </a:tr>
              <a:tr h="554691">
                <a:tc>
                  <a:txBody>
                    <a:bodyPr/>
                    <a:lstStyle/>
                    <a:p>
                      <a:pPr algn="ctr"/>
                      <a:r>
                        <a:rPr lang="en-US" altLang="zh-CN" dirty="0"/>
                        <a:t>4</a:t>
                      </a:r>
                      <a:endParaRPr lang="zh-CN" altLang="en-US" dirty="0"/>
                    </a:p>
                  </a:txBody>
                  <a:tcPr/>
                </a:tc>
                <a:tc>
                  <a:txBody>
                    <a:bodyPr/>
                    <a:lstStyle/>
                    <a:p>
                      <a:pPr algn="ctr"/>
                      <a:r>
                        <a:rPr lang="en-US" altLang="zh-CN" dirty="0"/>
                        <a:t>7</a:t>
                      </a:r>
                      <a:endParaRPr lang="zh-CN" altLang="en-US" dirty="0"/>
                    </a:p>
                  </a:txBody>
                  <a:tcPr/>
                </a:tc>
                <a:tc>
                  <a:txBody>
                    <a:bodyPr/>
                    <a:lstStyle/>
                    <a:p>
                      <a:pPr algn="ctr"/>
                      <a:r>
                        <a:rPr lang="en-US" altLang="zh-CN" dirty="0"/>
                        <a:t>13</a:t>
                      </a:r>
                      <a:endParaRPr lang="zh-CN" altLang="en-US" dirty="0"/>
                    </a:p>
                  </a:txBody>
                  <a:tcPr/>
                </a:tc>
                <a:tc>
                  <a:txBody>
                    <a:bodyPr/>
                    <a:lstStyle/>
                    <a:p>
                      <a:pPr algn="ctr"/>
                      <a:r>
                        <a:rPr lang="en-US" altLang="zh-CN" dirty="0"/>
                        <a:t>7</a:t>
                      </a:r>
                      <a:endParaRPr lang="zh-CN" altLang="en-US" dirty="0"/>
                    </a:p>
                  </a:txBody>
                  <a:tcPr/>
                </a:tc>
                <a:tc>
                  <a:txBody>
                    <a:bodyPr/>
                    <a:lstStyle/>
                    <a:p>
                      <a:pPr algn="ctr"/>
                      <a:r>
                        <a:rPr lang="zh-CN" altLang="en-US" dirty="0"/>
                        <a:t>∞</a:t>
                      </a:r>
                      <a:endParaRPr lang="zh-CN" altLang="en-US" dirty="0"/>
                    </a:p>
                  </a:txBody>
                  <a:tcPr/>
                </a:tc>
                <a:tc>
                  <a:txBody>
                    <a:bodyPr/>
                    <a:lstStyle/>
                    <a:p>
                      <a:pPr algn="ctr"/>
                      <a:r>
                        <a:rPr lang="en-US" altLang="zh-CN" dirty="0"/>
                        <a:t>12</a:t>
                      </a:r>
                      <a:endParaRPr lang="zh-CN" altLang="en-US" dirty="0"/>
                    </a:p>
                  </a:txBody>
                  <a:tcPr/>
                </a:tc>
              </a:tr>
              <a:tr h="554691">
                <a:tc>
                  <a:txBody>
                    <a:bodyPr/>
                    <a:lstStyle/>
                    <a:p>
                      <a:pPr algn="ctr"/>
                      <a:r>
                        <a:rPr lang="en-US" altLang="zh-CN" dirty="0"/>
                        <a:t>5</a:t>
                      </a:r>
                      <a:endParaRPr lang="zh-CN" altLang="en-US" dirty="0"/>
                    </a:p>
                  </a:txBody>
                  <a:tcPr/>
                </a:tc>
                <a:tc>
                  <a:txBody>
                    <a:bodyPr/>
                    <a:lstStyle/>
                    <a:p>
                      <a:pPr algn="ctr"/>
                      <a:r>
                        <a:rPr lang="en-US" altLang="zh-CN" dirty="0"/>
                        <a:t>15</a:t>
                      </a:r>
                      <a:endParaRPr lang="zh-CN" altLang="en-US" dirty="0"/>
                    </a:p>
                  </a:txBody>
                  <a:tcPr/>
                </a:tc>
                <a:tc>
                  <a:txBody>
                    <a:bodyPr/>
                    <a:lstStyle/>
                    <a:p>
                      <a:pPr algn="ctr"/>
                      <a:r>
                        <a:rPr lang="en-US" altLang="zh-CN" dirty="0"/>
                        <a:t>8</a:t>
                      </a:r>
                      <a:endParaRPr lang="zh-CN" altLang="en-US" dirty="0"/>
                    </a:p>
                  </a:txBody>
                  <a:tcPr/>
                </a:tc>
                <a:tc>
                  <a:txBody>
                    <a:bodyPr/>
                    <a:lstStyle/>
                    <a:p>
                      <a:pPr algn="ctr"/>
                      <a:r>
                        <a:rPr lang="en-US" altLang="zh-CN" dirty="0"/>
                        <a:t>9</a:t>
                      </a:r>
                      <a:endParaRPr lang="zh-CN" altLang="en-US" dirty="0"/>
                    </a:p>
                  </a:txBody>
                  <a:tcPr/>
                </a:tc>
                <a:tc>
                  <a:txBody>
                    <a:bodyPr/>
                    <a:lstStyle/>
                    <a:p>
                      <a:pPr algn="ctr"/>
                      <a:r>
                        <a:rPr lang="en-US" altLang="zh-CN" dirty="0"/>
                        <a:t>12</a:t>
                      </a:r>
                      <a:endParaRPr lang="zh-CN" altLang="en-US" dirty="0"/>
                    </a:p>
                  </a:txBody>
                  <a:tcPr/>
                </a:tc>
                <a:tc>
                  <a:txBody>
                    <a:bodyPr/>
                    <a:lstStyle/>
                    <a:p>
                      <a:pPr algn="ctr"/>
                      <a:r>
                        <a:rPr lang="zh-CN" altLang="en-US" dirty="0"/>
                        <a:t>∞</a:t>
                      </a:r>
                      <a:endParaRPr lang="zh-CN" altLang="en-US" dirty="0"/>
                    </a:p>
                  </a:txBody>
                  <a:tcPr/>
                </a:tc>
              </a:tr>
            </a:tbl>
          </a:graphicData>
        </a:graphic>
      </p:graphicFrame>
      <p:sp>
        <p:nvSpPr>
          <p:cNvPr id="14" name="文本框 13"/>
          <p:cNvSpPr txBox="1"/>
          <p:nvPr/>
        </p:nvSpPr>
        <p:spPr>
          <a:xfrm>
            <a:off x="2705437" y="5013176"/>
            <a:ext cx="7452859" cy="1630045"/>
          </a:xfrm>
          <a:prstGeom prst="rect">
            <a:avLst/>
          </a:prstGeom>
          <a:noFill/>
        </p:spPr>
        <p:txBody>
          <a:bodyPr wrap="square">
            <a:spAutoFit/>
          </a:bodyPr>
          <a:lstStyle/>
          <a:p>
            <a:pPr indent="266700" algn="just">
              <a:lnSpc>
                <a:spcPct val="125000"/>
              </a:lnSpc>
            </a:pPr>
            <a:r>
              <a:rPr lang="zh-CN" altLang="zh-CN" sz="2000" kern="100" dirty="0">
                <a:effectLst/>
                <a:latin typeface="Times New Roman" panose="02020603050405020304" charset="0"/>
                <a:ea typeface="宋体" panose="02010600030101010101" pitchFamily="2" charset="-122"/>
              </a:rPr>
              <a:t>假设从城市</a:t>
            </a:r>
            <a:r>
              <a:rPr lang="en-US" altLang="zh-CN" sz="2000" kern="100" dirty="0">
                <a:effectLst/>
                <a:latin typeface="Times New Roman" panose="02020603050405020304" charset="0"/>
                <a:ea typeface="宋体" panose="02010600030101010101" pitchFamily="2" charset="-122"/>
              </a:rPr>
              <a:t>1</a:t>
            </a:r>
            <a:r>
              <a:rPr lang="zh-CN" altLang="zh-CN" sz="2000" kern="100" dirty="0">
                <a:effectLst/>
                <a:latin typeface="Times New Roman" panose="02020603050405020304" charset="0"/>
                <a:ea typeface="宋体" panose="02010600030101010101" pitchFamily="2" charset="-122"/>
              </a:rPr>
              <a:t>出发，应用贪心算法求解，总是选择费用最小的路线前进，如图</a:t>
            </a:r>
            <a:r>
              <a:rPr lang="en-US" altLang="zh-CN" sz="2000" kern="100" dirty="0">
                <a:effectLst/>
                <a:latin typeface="Times New Roman" panose="02020603050405020304" charset="0"/>
                <a:ea typeface="宋体" panose="02010600030101010101" pitchFamily="2" charset="-122"/>
              </a:rPr>
              <a:t>5.1</a:t>
            </a:r>
            <a:r>
              <a:rPr lang="zh-CN" altLang="zh-CN" sz="2000" kern="100" dirty="0">
                <a:effectLst/>
                <a:latin typeface="Times New Roman" panose="02020603050405020304" charset="0"/>
                <a:ea typeface="宋体" panose="02010600030101010101" pitchFamily="2" charset="-122"/>
              </a:rPr>
              <a:t>所示，选择的路线是：</a:t>
            </a:r>
            <a:r>
              <a:rPr lang="en-US" altLang="zh-CN" sz="2000" kern="100" dirty="0">
                <a:effectLst/>
                <a:latin typeface="Times New Roman" panose="02020603050405020304" charset="0"/>
                <a:ea typeface="宋体" panose="02010600030101010101" pitchFamily="2" charset="-122"/>
              </a:rPr>
              <a:t>1</a:t>
            </a:r>
            <a:r>
              <a:rPr lang="en-US" altLang="zh-CN" sz="2000" kern="100" dirty="0">
                <a:effectLst/>
                <a:latin typeface="Times New Roman" panose="02020603050405020304" charset="0"/>
                <a:ea typeface="宋体" panose="02010600030101010101" pitchFamily="2" charset="-122"/>
                <a:sym typeface="Wingdings 3" panose="05040102010807070707" pitchFamily="18" charset="2"/>
              </a:rPr>
              <a:t></a:t>
            </a:r>
            <a:r>
              <a:rPr lang="en-US" altLang="zh-CN" sz="2000" kern="100" dirty="0">
                <a:effectLst/>
                <a:latin typeface="Times New Roman" panose="02020603050405020304" charset="0"/>
                <a:ea typeface="宋体" panose="02010600030101010101" pitchFamily="2" charset="-122"/>
              </a:rPr>
              <a:t>4</a:t>
            </a:r>
            <a:r>
              <a:rPr lang="en-US" altLang="zh-CN" sz="2000" kern="100" dirty="0">
                <a:effectLst/>
                <a:latin typeface="Times New Roman" panose="02020603050405020304" charset="0"/>
                <a:ea typeface="宋体" panose="02010600030101010101" pitchFamily="2" charset="-122"/>
                <a:sym typeface="Wingdings 3" panose="05040102010807070707" pitchFamily="18" charset="2"/>
              </a:rPr>
              <a:t></a:t>
            </a:r>
            <a:r>
              <a:rPr lang="en-US" altLang="zh-CN" sz="2000" kern="100" dirty="0">
                <a:effectLst/>
                <a:latin typeface="Times New Roman" panose="02020603050405020304" charset="0"/>
                <a:ea typeface="宋体" panose="02010600030101010101" pitchFamily="2" charset="-122"/>
              </a:rPr>
              <a:t>3</a:t>
            </a:r>
            <a:r>
              <a:rPr lang="en-US" altLang="zh-CN" sz="2000" kern="100" dirty="0">
                <a:effectLst/>
                <a:latin typeface="Times New Roman" panose="02020603050405020304" charset="0"/>
                <a:ea typeface="宋体" panose="02010600030101010101" pitchFamily="2" charset="-122"/>
                <a:sym typeface="Wingdings 3" panose="05040102010807070707" pitchFamily="18" charset="2"/>
              </a:rPr>
              <a:t></a:t>
            </a:r>
            <a:r>
              <a:rPr lang="en-US" altLang="zh-CN" sz="2000" kern="100" dirty="0">
                <a:effectLst/>
                <a:latin typeface="Times New Roman" panose="02020603050405020304" charset="0"/>
                <a:ea typeface="宋体" panose="02010600030101010101" pitchFamily="2" charset="-122"/>
              </a:rPr>
              <a:t>5</a:t>
            </a:r>
            <a:r>
              <a:rPr lang="en-US" altLang="zh-CN" sz="2000" kern="100" dirty="0">
                <a:effectLst/>
                <a:latin typeface="Times New Roman" panose="02020603050405020304" charset="0"/>
                <a:ea typeface="宋体" panose="02010600030101010101" pitchFamily="2" charset="-122"/>
                <a:sym typeface="Wingdings 3" panose="05040102010807070707" pitchFamily="18" charset="2"/>
              </a:rPr>
              <a:t></a:t>
            </a:r>
            <a:r>
              <a:rPr lang="en-US" altLang="zh-CN" sz="2000" kern="100" dirty="0">
                <a:effectLst/>
                <a:latin typeface="Times New Roman" panose="02020603050405020304" charset="0"/>
                <a:ea typeface="宋体" panose="02010600030101010101" pitchFamily="2" charset="-122"/>
              </a:rPr>
              <a:t>2</a:t>
            </a:r>
            <a:r>
              <a:rPr lang="en-US" altLang="zh-CN" sz="2000" kern="100" dirty="0">
                <a:effectLst/>
                <a:latin typeface="Times New Roman" panose="02020603050405020304" charset="0"/>
                <a:ea typeface="宋体" panose="02010600030101010101" pitchFamily="2" charset="-122"/>
                <a:sym typeface="Wingdings 3" panose="05040102010807070707" pitchFamily="18" charset="2"/>
              </a:rPr>
              <a:t></a:t>
            </a:r>
            <a:r>
              <a:rPr lang="en-US" altLang="zh-CN" sz="2000" kern="100" dirty="0">
                <a:effectLst/>
                <a:latin typeface="Times New Roman" panose="02020603050405020304" charset="0"/>
                <a:ea typeface="宋体" panose="02010600030101010101" pitchFamily="2" charset="-122"/>
              </a:rPr>
              <a:t>1</a:t>
            </a:r>
            <a:r>
              <a:rPr lang="zh-CN" altLang="zh-CN" sz="2000" kern="100" dirty="0">
                <a:effectLst/>
                <a:latin typeface="Times New Roman" panose="02020603050405020304" charset="0"/>
                <a:ea typeface="宋体" panose="02010600030101010101" pitchFamily="2" charset="-122"/>
              </a:rPr>
              <a:t>，总费用是</a:t>
            </a:r>
            <a:r>
              <a:rPr lang="en-US" altLang="zh-CN" sz="2000" kern="100" dirty="0">
                <a:effectLst/>
                <a:latin typeface="Times New Roman" panose="02020603050405020304" charset="0"/>
                <a:ea typeface="宋体" panose="02010600030101010101" pitchFamily="2" charset="-122"/>
              </a:rPr>
              <a:t>43</a:t>
            </a:r>
            <a:r>
              <a:rPr lang="zh-CN" altLang="zh-CN" sz="2000" kern="100" dirty="0">
                <a:effectLst/>
                <a:latin typeface="Times New Roman" panose="02020603050405020304" charset="0"/>
                <a:ea typeface="宋体" panose="02010600030101010101" pitchFamily="2" charset="-122"/>
              </a:rPr>
              <a:t>，这就是从城市</a:t>
            </a:r>
            <a:r>
              <a:rPr lang="en-US" altLang="zh-CN" sz="2000" kern="100" dirty="0">
                <a:effectLst/>
                <a:latin typeface="Times New Roman" panose="02020603050405020304" charset="0"/>
                <a:ea typeface="宋体" panose="02010600030101010101" pitchFamily="2" charset="-122"/>
              </a:rPr>
              <a:t>1</a:t>
            </a:r>
            <a:r>
              <a:rPr lang="zh-CN" altLang="zh-CN" sz="2000" kern="100" dirty="0">
                <a:effectLst/>
                <a:latin typeface="Times New Roman" panose="02020603050405020304" charset="0"/>
                <a:ea typeface="宋体" panose="02010600030101010101" pitchFamily="2" charset="-122"/>
              </a:rPr>
              <a:t>出发的最优的路线。也就是说，总是选择费用最小的路线前进求得了最优解。</a:t>
            </a:r>
            <a:endParaRPr lang="zh-CN" altLang="zh-CN" sz="2800" kern="100" dirty="0">
              <a:effectLst/>
              <a:latin typeface="Times New Roman" panose="02020603050405020304" charset="0"/>
              <a:ea typeface="宋体" panose="02010600030101010101" pitchFamily="2" charset="-122"/>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691515"/>
            <a:ext cx="10515600" cy="5485765"/>
          </a:xfrm>
        </p:spPr>
        <p:txBody>
          <a:bodyPr>
            <a:normAutofit lnSpcReduction="10000"/>
          </a:bodyPr>
          <a:p>
            <a:pPr marL="0" indent="0">
              <a:buNone/>
            </a:pPr>
            <a:r>
              <a:rPr lang="zh-CN" altLang="en-US" sz="2000">
                <a:latin typeface="宋体" panose="02010600030101010101" pitchFamily="2" charset="-122"/>
                <a:ea typeface="宋体" panose="02010600030101010101" pitchFamily="2" charset="-122"/>
                <a:cs typeface="宋体" panose="02010600030101010101" pitchFamily="2" charset="-122"/>
              </a:rPr>
              <a:t>首先计算x和y的码长：</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000">
                <a:latin typeface="宋体" panose="02010600030101010101" pitchFamily="2" charset="-122"/>
                <a:ea typeface="宋体" panose="02010600030101010101" pitchFamily="2" charset="-122"/>
                <a:cs typeface="宋体" panose="02010600030101010101" pitchFamily="2" charset="-122"/>
              </a:rPr>
              <a:t>z的码长：</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000">
                <a:latin typeface="宋体" panose="02010600030101010101" pitchFamily="2" charset="-122"/>
                <a:ea typeface="宋体" panose="02010600030101010101" pitchFamily="2" charset="-122"/>
                <a:cs typeface="宋体" panose="02010600030101010101" pitchFamily="2" charset="-122"/>
              </a:rPr>
              <a:t>由图5.11可知，</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000">
                <a:latin typeface="宋体" panose="02010600030101010101" pitchFamily="2" charset="-122"/>
                <a:ea typeface="宋体" panose="02010600030101010101" pitchFamily="2" charset="-122"/>
                <a:cs typeface="宋体" panose="02010600030101010101" pitchFamily="2" charset="-122"/>
              </a:rPr>
              <a:t>则</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0">
              <a:buNone/>
            </a:pP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0">
              <a:buNone/>
            </a:pP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000">
                <a:latin typeface="宋体" panose="02010600030101010101" pitchFamily="2" charset="-122"/>
                <a:ea typeface="宋体" panose="02010600030101010101" pitchFamily="2" charset="-122"/>
                <a:cs typeface="宋体" panose="02010600030101010101" pitchFamily="2" charset="-122"/>
              </a:rPr>
              <a:t>又已知f(z)=f(x)+f(y)</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0">
              <a:buNone/>
            </a:pP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000">
                <a:latin typeface="宋体" panose="02010600030101010101" pitchFamily="2" charset="-122"/>
                <a:ea typeface="宋体" panose="02010600030101010101" pitchFamily="2" charset="-122"/>
                <a:cs typeface="宋体" panose="02010600030101010101" pitchFamily="2" charset="-122"/>
              </a:rPr>
              <a:t>则</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0">
              <a:buNone/>
            </a:pP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0">
              <a:buNone/>
            </a:pP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457200">
              <a:buNone/>
            </a:pPr>
            <a:r>
              <a:rPr lang="zh-CN" altLang="en-US" sz="2000">
                <a:latin typeface="宋体" panose="02010600030101010101" pitchFamily="2" charset="-122"/>
                <a:ea typeface="宋体" panose="02010600030101010101" pitchFamily="2" charset="-122"/>
                <a:cs typeface="宋体" panose="02010600030101010101" pitchFamily="2" charset="-122"/>
              </a:rPr>
              <a:t>如果二叉树T’不是字符集C’上的最优前缀代码，二叉树T’’才是字符集C’上的最优前缀代码，在二叉树T’’中，字符集C’中的字符z为叶结点。那么将x和y插入T’’中，使它们成为z的子结点，可以得到字符集C的一种前缀代码，使得B(T'') + f[x] + f[y] &lt; B(T)，和二叉树表示字符集C的一个最优前缀编码矛盾。</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2" name="对象 -2147482612"/>
          <p:cNvGraphicFramePr>
            <a:graphicFrameLocks noChangeAspect="1"/>
          </p:cNvGraphicFramePr>
          <p:nvPr/>
        </p:nvGraphicFramePr>
        <p:xfrm>
          <a:off x="3522980" y="608965"/>
          <a:ext cx="3660140" cy="417830"/>
        </p:xfrm>
        <a:graphic>
          <a:graphicData uri="http://schemas.openxmlformats.org/presentationml/2006/ole">
            <mc:AlternateContent xmlns:mc="http://schemas.openxmlformats.org/markup-compatibility/2006">
              <mc:Choice xmlns:v="urn:schemas-microsoft-com:vml" Requires="v">
                <p:oleObj spid="_x0000_s3076" name="" r:id="rId1" imgW="2070100" imgH="228600" progId="Equation.3">
                  <p:embed/>
                </p:oleObj>
              </mc:Choice>
              <mc:Fallback>
                <p:oleObj name="" r:id="rId1" imgW="2070100" imgH="228600" progId="Equation.3">
                  <p:embed/>
                  <p:pic>
                    <p:nvPicPr>
                      <p:cNvPr id="0" name="图片 3075"/>
                      <p:cNvPicPr/>
                      <p:nvPr/>
                    </p:nvPicPr>
                    <p:blipFill>
                      <a:blip r:embed="rId2"/>
                      <a:stretch>
                        <a:fillRect/>
                      </a:stretch>
                    </p:blipFill>
                    <p:spPr>
                      <a:xfrm>
                        <a:off x="3522980" y="608965"/>
                        <a:ext cx="3660140" cy="417830"/>
                      </a:xfrm>
                      <a:prstGeom prst="rect">
                        <a:avLst/>
                      </a:prstGeom>
                      <a:noFill/>
                      <a:ln w="38100">
                        <a:noFill/>
                        <a:miter/>
                      </a:ln>
                    </p:spPr>
                  </p:pic>
                </p:oleObj>
              </mc:Fallback>
            </mc:AlternateContent>
          </a:graphicData>
        </a:graphic>
      </p:graphicFrame>
      <p:graphicFrame>
        <p:nvGraphicFramePr>
          <p:cNvPr id="4" name="对象 -2147482616"/>
          <p:cNvGraphicFramePr>
            <a:graphicFrameLocks noChangeAspect="1"/>
          </p:cNvGraphicFramePr>
          <p:nvPr/>
        </p:nvGraphicFramePr>
        <p:xfrm>
          <a:off x="2289175" y="1026795"/>
          <a:ext cx="2096770" cy="394335"/>
        </p:xfrm>
        <a:graphic>
          <a:graphicData uri="http://schemas.openxmlformats.org/presentationml/2006/ole">
            <mc:AlternateContent xmlns:mc="http://schemas.openxmlformats.org/markup-compatibility/2006">
              <mc:Choice xmlns:v="urn:schemas-microsoft-com:vml" Requires="v">
                <p:oleObj spid="_x0000_s5" name="" r:id="rId3" imgW="1257300" imgH="228600" progId="Equation.3">
                  <p:embed/>
                </p:oleObj>
              </mc:Choice>
              <mc:Fallback>
                <p:oleObj name="" r:id="rId3" imgW="1257300" imgH="228600" progId="Equation.3">
                  <p:embed/>
                  <p:pic>
                    <p:nvPicPr>
                      <p:cNvPr id="0" name="图片 3"/>
                      <p:cNvPicPr/>
                      <p:nvPr/>
                    </p:nvPicPr>
                    <p:blipFill>
                      <a:blip r:embed="rId4"/>
                      <a:stretch>
                        <a:fillRect/>
                      </a:stretch>
                    </p:blipFill>
                    <p:spPr>
                      <a:xfrm>
                        <a:off x="2289175" y="1026795"/>
                        <a:ext cx="2096770" cy="394335"/>
                      </a:xfrm>
                      <a:prstGeom prst="rect">
                        <a:avLst/>
                      </a:prstGeom>
                      <a:noFill/>
                      <a:ln w="38100">
                        <a:noFill/>
                        <a:miter/>
                      </a:ln>
                    </p:spPr>
                  </p:pic>
                </p:oleObj>
              </mc:Fallback>
            </mc:AlternateContent>
          </a:graphicData>
        </a:graphic>
      </p:graphicFrame>
      <p:graphicFrame>
        <p:nvGraphicFramePr>
          <p:cNvPr id="6" name="对象 -2147482615"/>
          <p:cNvGraphicFramePr>
            <a:graphicFrameLocks noChangeAspect="1"/>
          </p:cNvGraphicFramePr>
          <p:nvPr/>
        </p:nvGraphicFramePr>
        <p:xfrm>
          <a:off x="2743200" y="1421130"/>
          <a:ext cx="3089275" cy="398145"/>
        </p:xfrm>
        <a:graphic>
          <a:graphicData uri="http://schemas.openxmlformats.org/presentationml/2006/ole">
            <mc:AlternateContent xmlns:mc="http://schemas.openxmlformats.org/markup-compatibility/2006">
              <mc:Choice xmlns:v="urn:schemas-microsoft-com:vml" Requires="v">
                <p:oleObj spid="_x0000_s7" name="" r:id="rId5" imgW="1841500" imgH="228600" progId="Equation.3">
                  <p:embed/>
                </p:oleObj>
              </mc:Choice>
              <mc:Fallback>
                <p:oleObj name="" r:id="rId5" imgW="1841500" imgH="228600" progId="Equation.3">
                  <p:embed/>
                  <p:pic>
                    <p:nvPicPr>
                      <p:cNvPr id="0" name="图片 4"/>
                      <p:cNvPicPr/>
                      <p:nvPr/>
                    </p:nvPicPr>
                    <p:blipFill>
                      <a:blip r:embed="rId6"/>
                      <a:stretch>
                        <a:fillRect/>
                      </a:stretch>
                    </p:blipFill>
                    <p:spPr>
                      <a:xfrm>
                        <a:off x="2743200" y="1421130"/>
                        <a:ext cx="3089275" cy="398145"/>
                      </a:xfrm>
                      <a:prstGeom prst="rect">
                        <a:avLst/>
                      </a:prstGeom>
                      <a:noFill/>
                      <a:ln w="38100">
                        <a:noFill/>
                        <a:miter/>
                      </a:ln>
                    </p:spPr>
                  </p:pic>
                </p:oleObj>
              </mc:Fallback>
            </mc:AlternateContent>
          </a:graphicData>
        </a:graphic>
      </p:graphicFrame>
      <p:graphicFrame>
        <p:nvGraphicFramePr>
          <p:cNvPr id="8" name="对象 -2147482614"/>
          <p:cNvGraphicFramePr>
            <a:graphicFrameLocks noChangeAspect="1"/>
          </p:cNvGraphicFramePr>
          <p:nvPr/>
        </p:nvGraphicFramePr>
        <p:xfrm>
          <a:off x="1538605" y="1819275"/>
          <a:ext cx="3881120" cy="812165"/>
        </p:xfrm>
        <a:graphic>
          <a:graphicData uri="http://schemas.openxmlformats.org/presentationml/2006/ole">
            <mc:AlternateContent xmlns:mc="http://schemas.openxmlformats.org/markup-compatibility/2006">
              <mc:Choice xmlns:v="urn:schemas-microsoft-com:vml" Requires="v">
                <p:oleObj spid="_x0000_s9" name="" r:id="rId7" imgW="2273300" imgH="482600" progId="Equation.3">
                  <p:embed/>
                </p:oleObj>
              </mc:Choice>
              <mc:Fallback>
                <p:oleObj name="" r:id="rId7" imgW="2273300" imgH="482600" progId="Equation.3">
                  <p:embed/>
                  <p:pic>
                    <p:nvPicPr>
                      <p:cNvPr id="0" name="图片 5"/>
                      <p:cNvPicPr/>
                      <p:nvPr/>
                    </p:nvPicPr>
                    <p:blipFill>
                      <a:blip r:embed="rId8"/>
                      <a:stretch>
                        <a:fillRect/>
                      </a:stretch>
                    </p:blipFill>
                    <p:spPr>
                      <a:xfrm>
                        <a:off x="1538605" y="1819275"/>
                        <a:ext cx="3881120" cy="812165"/>
                      </a:xfrm>
                      <a:prstGeom prst="rect">
                        <a:avLst/>
                      </a:prstGeom>
                      <a:noFill/>
                      <a:ln w="38100">
                        <a:noFill/>
                        <a:miter/>
                      </a:ln>
                    </p:spPr>
                  </p:pic>
                </p:oleObj>
              </mc:Fallback>
            </mc:AlternateContent>
          </a:graphicData>
        </a:graphic>
      </p:graphicFrame>
      <p:graphicFrame>
        <p:nvGraphicFramePr>
          <p:cNvPr id="10" name="对象 -2147482613"/>
          <p:cNvGraphicFramePr>
            <a:graphicFrameLocks noChangeAspect="1"/>
          </p:cNvGraphicFramePr>
          <p:nvPr/>
        </p:nvGraphicFramePr>
        <p:xfrm>
          <a:off x="1538605" y="3596640"/>
          <a:ext cx="5498465" cy="796925"/>
        </p:xfrm>
        <a:graphic>
          <a:graphicData uri="http://schemas.openxmlformats.org/presentationml/2006/ole">
            <mc:AlternateContent xmlns:mc="http://schemas.openxmlformats.org/markup-compatibility/2006">
              <mc:Choice xmlns:v="urn:schemas-microsoft-com:vml" Requires="v">
                <p:oleObj spid="_x0000_s11" name="" r:id="rId9" imgW="3289300" imgH="482600" progId="Equation.3">
                  <p:embed/>
                </p:oleObj>
              </mc:Choice>
              <mc:Fallback>
                <p:oleObj name="" r:id="rId9" imgW="3289300" imgH="482600" progId="Equation.3">
                  <p:embed/>
                  <p:pic>
                    <p:nvPicPr>
                      <p:cNvPr id="0" name="图片 6"/>
                      <p:cNvPicPr/>
                      <p:nvPr/>
                    </p:nvPicPr>
                    <p:blipFill>
                      <a:blip r:embed="rId10"/>
                      <a:stretch>
                        <a:fillRect/>
                      </a:stretch>
                    </p:blipFill>
                    <p:spPr>
                      <a:xfrm>
                        <a:off x="1538605" y="3596640"/>
                        <a:ext cx="5498465" cy="796925"/>
                      </a:xfrm>
                      <a:prstGeom prst="rect">
                        <a:avLst/>
                      </a:prstGeom>
                      <a:noFill/>
                      <a:ln w="38100">
                        <a:noFill/>
                        <a:miter/>
                      </a:ln>
                    </p:spPr>
                  </p:pic>
                </p:oleObj>
              </mc:Fallback>
            </mc:AlternateContent>
          </a:graphicData>
        </a:graphic>
      </p:graphicFrame>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579120"/>
            <a:ext cx="10515600" cy="5862955"/>
          </a:xfrm>
        </p:spPr>
        <p:txBody>
          <a:bodyPr>
            <a:normAutofit fontScale="90000" lnSpcReduction="10000"/>
          </a:bodyPr>
          <a:p>
            <a:pPr marL="0" indent="0">
              <a:buNone/>
            </a:pPr>
            <a:r>
              <a:rPr lang="zh-CN" altLang="en-US" sz="2400"/>
              <a:t>4、问题拓展</a:t>
            </a:r>
            <a:endParaRPr lang="zh-CN" altLang="en-US" sz="2400"/>
          </a:p>
          <a:p>
            <a:pPr marL="0" indent="457200" fontAlgn="auto">
              <a:lnSpc>
                <a:spcPct val="130000"/>
              </a:lnSpc>
              <a:buNone/>
            </a:pPr>
            <a:r>
              <a:rPr lang="zh-CN" altLang="en-US" sz="2000">
                <a:latin typeface="宋体" panose="02010600030101010101" pitchFamily="2" charset="-122"/>
                <a:ea typeface="宋体" panose="02010600030101010101" pitchFamily="2" charset="-122"/>
                <a:cs typeface="宋体" panose="02010600030101010101" pitchFamily="2" charset="-122"/>
              </a:rPr>
              <a:t>哈夫曼树的应用场景比较多，如apache负载均衡的按权重请求策略的底层算法、路由器的路由算法、利用哈夫曼树实现汉字点阵字形的压缩存储、快速检索信息等等底层优化算法，核心就是因为目标带有权重、长度远近这类信息才能构建赫夫曼模型进行求解。下面给出2个拓展实例。</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457200" fontAlgn="auto">
              <a:lnSpc>
                <a:spcPct val="130000"/>
              </a:lnSpc>
              <a:buNone/>
            </a:pPr>
            <a:r>
              <a:rPr lang="zh-CN" altLang="en-US" sz="2000">
                <a:latin typeface="宋体" panose="02010600030101010101" pitchFamily="2" charset="-122"/>
                <a:ea typeface="宋体" panose="02010600030101010101" pitchFamily="2" charset="-122"/>
                <a:cs typeface="宋体" panose="02010600030101010101" pitchFamily="2" charset="-122"/>
              </a:rPr>
              <a:t>(1)金条切割问题：一块金条切成两半，是需要花费和长度数值一样的铜板的。比如长度为20的金条，不管切成长度多大的两半，都要花费20个铜板。一群人想整分整块金条，怎么分最省铜板？例如，整块金条长度为60，有3个人想把金条要分成10、20、30三个部分。如果，先把长度60的金条分成10和50，花费60；再把长度50的金条分成20和30，花费50；一共花费110铜板。但是如果，先把长度60的金条分成30和30，花费60；再把长度30金条分成10和20，花费30；一共花费90铜板。</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457200" fontAlgn="auto">
              <a:lnSpc>
                <a:spcPct val="130000"/>
              </a:lnSpc>
              <a:buNone/>
            </a:pPr>
            <a:r>
              <a:rPr lang="zh-CN" altLang="en-US" sz="2000">
                <a:latin typeface="宋体" panose="02010600030101010101" pitchFamily="2" charset="-122"/>
                <a:ea typeface="宋体" panose="02010600030101010101" pitchFamily="2" charset="-122"/>
                <a:cs typeface="宋体" panose="02010600030101010101" pitchFamily="2" charset="-122"/>
              </a:rPr>
              <a:t>该问题就是输入一个数组，返回分割的最小代价。该问题按照哈夫曼编码原理，建一个小根堆，每次取出两个出来相加，再把结果添加到小根堆里面去，直到小根堆里的元素只剩下一个时，答案就出来了。</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457200" fontAlgn="auto">
              <a:lnSpc>
                <a:spcPct val="130000"/>
              </a:lnSpc>
              <a:buNone/>
            </a:pPr>
            <a:r>
              <a:rPr lang="zh-CN" altLang="en-US" sz="2000">
                <a:latin typeface="宋体" panose="02010600030101010101" pitchFamily="2" charset="-122"/>
                <a:ea typeface="宋体" panose="02010600030101010101" pitchFamily="2" charset="-122"/>
                <a:cs typeface="宋体" panose="02010600030101010101" pitchFamily="2" charset="-122"/>
              </a:rPr>
              <a:t>(2)文件归并问题：给定一组不同长度的排好序的文件构成的集合S = { f1, … , fn}，其中fi表示第 i个文件含有的项数。使用二分归并将这些文件归并成一个有序文件。</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457200" fontAlgn="auto">
              <a:lnSpc>
                <a:spcPct val="130000"/>
              </a:lnSpc>
              <a:buNone/>
            </a:pPr>
            <a:r>
              <a:rPr lang="zh-CN" altLang="en-US" sz="2000">
                <a:latin typeface="宋体" panose="02010600030101010101" pitchFamily="2" charset="-122"/>
                <a:ea typeface="宋体" panose="02010600030101010101" pitchFamily="2" charset="-122"/>
                <a:cs typeface="宋体" panose="02010600030101010101" pitchFamily="2" charset="-122"/>
              </a:rPr>
              <a:t>该问题的归并过程对应于二叉树，其中文件为树叶。fi与 fj归并的文件是它们的父结点。</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t>5.7单源最短路径</a:t>
            </a:r>
            <a:endParaRPr lang="zh-CN" altLang="en-US"/>
          </a:p>
        </p:txBody>
      </p:sp>
      <p:sp>
        <p:nvSpPr>
          <p:cNvPr id="3" name="内容占位符 2"/>
          <p:cNvSpPr>
            <a:spLocks noGrp="1"/>
          </p:cNvSpPr>
          <p:nvPr>
            <p:ph idx="1"/>
          </p:nvPr>
        </p:nvSpPr>
        <p:spPr/>
        <p:txBody>
          <a:bodyPr>
            <a:normAutofit/>
          </a:bodyPr>
          <a:p>
            <a:pPr marL="0" indent="457200">
              <a:buNone/>
            </a:pPr>
            <a:r>
              <a:rPr lang="zh-CN" altLang="en-US" sz="2400">
                <a:latin typeface="宋体" panose="02010600030101010101" pitchFamily="2" charset="-122"/>
                <a:ea typeface="宋体" panose="02010600030101010101" pitchFamily="2" charset="-122"/>
                <a:cs typeface="宋体" panose="02010600030101010101" pitchFamily="2" charset="-122"/>
              </a:rPr>
              <a:t>现实生活中，经常遇到路径规划问题，如机器人机械臂的路径规划、飞行器航迹规划、巡航导弹路径规划、旅行商问题（TSP）以及其衍生的各种车辆（VRP）路径规划、虚拟装配路径规划、基于道路网的路径规划、电子地图GPS导航路径搜索与规划、路由问题等。路径规划问题可以用以下的数学模型进行描述。</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marL="0" indent="457200">
              <a:buNone/>
            </a:pPr>
            <a:r>
              <a:rPr lang="zh-CN" altLang="en-US" sz="2400">
                <a:latin typeface="宋体" panose="02010600030101010101" pitchFamily="2" charset="-122"/>
                <a:ea typeface="宋体" panose="02010600030101010101" pitchFamily="2" charset="-122"/>
                <a:cs typeface="宋体" panose="02010600030101010101" pitchFamily="2" charset="-122"/>
              </a:rPr>
              <a:t>给定带权有向图G=(V,E)，其中每条边的权是非负实数，给定V中的一个顶点，称为源，现在要计算从源到其他所有各顶点的最短路径长度。这里的路径长度是指路径上各边权之和，这个问题通常称为单源最短路径问题，单源最短路径可以获得一个顶点到其他点的最短距离，而不能求得任意两点之间的最短距离。如果边的权值为负值，容易出现扩展到负权边的时候会产生更短的距离，有可能就破坏了已经更新的点距离不会改变的性质。</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673100"/>
            <a:ext cx="10515600" cy="5504180"/>
          </a:xfrm>
        </p:spPr>
        <p:txBody>
          <a:bodyPr/>
          <a:p>
            <a:pPr marL="0" indent="0">
              <a:buNone/>
            </a:pPr>
            <a:r>
              <a:rPr lang="zh-CN" altLang="en-US" sz="2000">
                <a:latin typeface="宋体" panose="02010600030101010101" pitchFamily="2" charset="-122"/>
                <a:ea typeface="宋体" panose="02010600030101010101" pitchFamily="2" charset="-122"/>
                <a:cs typeface="宋体" panose="02010600030101010101" pitchFamily="2" charset="-122"/>
              </a:rPr>
              <a:t>如图5.12中的有向图，计算从源顶点1到其他顶点的最短路径，即为单源最短路径问题。</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pic>
        <p:nvPicPr>
          <p:cNvPr id="21554" name="图片 21554"/>
          <p:cNvPicPr>
            <a:picLocks noChangeAspect="1" noChangeArrowheads="1"/>
          </p:cNvPicPr>
          <p:nvPr/>
        </p:nvPicPr>
        <p:blipFill>
          <a:blip r:embed="rId1">
            <a:extLst>
              <a:ext uri="{28A0092B-C50C-407E-A947-70E740481C1C}">
                <a14:useLocalDpi xmlns:a14="http://schemas.microsoft.com/office/drawing/2010/main" val="0"/>
              </a:ext>
            </a:extLst>
          </a:blip>
          <a:srcRect r="4575" b="5858"/>
          <a:stretch>
            <a:fillRect/>
          </a:stretch>
        </p:blipFill>
        <p:spPr>
          <a:xfrm>
            <a:off x="3657600" y="1239520"/>
            <a:ext cx="3148965" cy="3561080"/>
          </a:xfrm>
          <a:prstGeom prst="rect">
            <a:avLst/>
          </a:prstGeom>
          <a:noFill/>
          <a:ln>
            <a:noFill/>
          </a:ln>
        </p:spPr>
      </p:pic>
      <p:sp>
        <p:nvSpPr>
          <p:cNvPr id="100" name="文本框 99"/>
          <p:cNvSpPr txBox="1"/>
          <p:nvPr/>
        </p:nvSpPr>
        <p:spPr>
          <a:xfrm>
            <a:off x="2979420" y="5076825"/>
            <a:ext cx="5080000" cy="368300"/>
          </a:xfrm>
          <a:prstGeom prst="rect">
            <a:avLst/>
          </a:prstGeom>
          <a:noFill/>
          <a:ln w="9525">
            <a:noFill/>
          </a:ln>
        </p:spPr>
        <p:txBody>
          <a:bodyPr>
            <a:spAutoFit/>
          </a:bodyPr>
          <a:p>
            <a:pPr indent="266700" algn="ctr"/>
            <a:r>
              <a:rPr lang="zh-CN" b="0">
                <a:latin typeface="Times New Roman" panose="02020603050405020304" charset="0"/>
                <a:ea typeface="宋体" panose="02010600030101010101" pitchFamily="2" charset="-122"/>
              </a:rPr>
              <a:t>图</a:t>
            </a:r>
            <a:r>
              <a:rPr lang="en-US" b="0">
                <a:latin typeface="Times New Roman" panose="02020603050405020304" charset="0"/>
                <a:ea typeface="宋体" panose="02010600030101010101" pitchFamily="2" charset="-122"/>
              </a:rPr>
              <a:t>5.12 </a:t>
            </a:r>
            <a:r>
              <a:rPr lang="zh-CN" b="0">
                <a:latin typeface="Times New Roman" panose="02020603050405020304" charset="0"/>
                <a:ea typeface="宋体" panose="02010600030101010101" pitchFamily="2" charset="-122"/>
              </a:rPr>
              <a:t>有向图例子</a:t>
            </a:r>
            <a:endParaRPr lang="zh-CN" altLang="en-US" b="0">
              <a:latin typeface="Times New Roman" panose="02020603050405020304" charset="0"/>
              <a:ea typeface="宋体" panose="02010600030101010101" pitchFamily="2" charset="-122"/>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721360"/>
            <a:ext cx="10515600" cy="5587365"/>
          </a:xfrm>
        </p:spPr>
        <p:txBody>
          <a:bodyPr>
            <a:normAutofit lnSpcReduction="10000"/>
          </a:bodyPr>
          <a:p>
            <a:pPr marL="0" indent="0">
              <a:buNone/>
            </a:pPr>
            <a:r>
              <a:rPr lang="zh-CN" altLang="en-US" sz="2000">
                <a:latin typeface="宋体" panose="02010600030101010101" pitchFamily="2" charset="-122"/>
                <a:ea typeface="宋体" panose="02010600030101010101" pitchFamily="2" charset="-122"/>
                <a:cs typeface="宋体" panose="02010600030101010101" pitchFamily="2" charset="-122"/>
              </a:rPr>
              <a:t>1、算法基本思想</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457200">
              <a:buNone/>
            </a:pPr>
            <a:r>
              <a:rPr lang="zh-CN" altLang="en-US" sz="2000">
                <a:latin typeface="宋体" panose="02010600030101010101" pitchFamily="2" charset="-122"/>
                <a:ea typeface="宋体" panose="02010600030101010101" pitchFamily="2" charset="-122"/>
                <a:cs typeface="宋体" panose="02010600030101010101" pitchFamily="2" charset="-122"/>
              </a:rPr>
              <a:t>Dijkstra算法是求解单源最短路径问题的一个常用的贪心算法。其基本思想是设置一个顶点集合S，初始时S中仅含有源点v1，Dijkstra算法通过不断地作贪心选择来扩充这个集合S，如果获得从源点到某顶点的最短路径，则将该顶点加入集合S，直至S中包含所有顶点为止。</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457200">
              <a:buNone/>
            </a:pPr>
            <a:r>
              <a:rPr lang="zh-CN" altLang="en-US" sz="2000">
                <a:latin typeface="宋体" panose="02010600030101010101" pitchFamily="2" charset="-122"/>
                <a:ea typeface="宋体" panose="02010600030101010101" pitchFamily="2" charset="-122"/>
                <a:cs typeface="宋体" panose="02010600030101010101" pitchFamily="2" charset="-122"/>
              </a:rPr>
              <a:t>Dijkstra算法的贪心策略是在还未产生最短路径的顶点中，选择路径长度最短的顶点，然后更新与其相邻的点的路径长度。也就是说， Dijkstra算法按路径长度顺序产生最短路径，事实上，下一条最短路径总是由已产生的最短路径再扩充一条最短的边得到的，而且这条路径所到达的顶点还未加入集合S，也就是还未获得到达该顶点的最短路径。</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457200">
              <a:buNone/>
            </a:pPr>
            <a:r>
              <a:rPr lang="zh-CN" altLang="en-US" sz="2000">
                <a:latin typeface="宋体" panose="02010600030101010101" pitchFamily="2" charset="-122"/>
                <a:ea typeface="宋体" panose="02010600030101010101" pitchFamily="2" charset="-122"/>
                <a:cs typeface="宋体" panose="02010600030101010101" pitchFamily="2" charset="-122"/>
              </a:rPr>
              <a:t>具体基本思想描述如下：</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457200">
              <a:buNone/>
            </a:pPr>
            <a:r>
              <a:rPr lang="zh-CN" altLang="en-US" sz="2000">
                <a:latin typeface="宋体" panose="02010600030101010101" pitchFamily="2" charset="-122"/>
                <a:ea typeface="宋体" panose="02010600030101010101" pitchFamily="2" charset="-122"/>
                <a:cs typeface="宋体" panose="02010600030101010101" pitchFamily="2" charset="-122"/>
              </a:rPr>
              <a:t>1) 给定带权有向图G=(V,E)，两个顶点集合S、V-S。当从源点到某一顶点的最短路径长度已知时，将该顶点加入S，也就是说S中的顶点到源点的最短路径已知，V-S中的顶点到源点的最短路径待确定。初始时，S中仅含有源点。</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457200">
              <a:buNone/>
            </a:pPr>
            <a:r>
              <a:rPr lang="zh-CN" altLang="en-US" sz="2000">
                <a:latin typeface="宋体" panose="02010600030101010101" pitchFamily="2" charset="-122"/>
                <a:ea typeface="宋体" panose="02010600030101010101" pitchFamily="2" charset="-122"/>
                <a:cs typeface="宋体" panose="02010600030101010101" pitchFamily="2" charset="-122"/>
              </a:rPr>
              <a:t>(2)设u是V-S集合中的某一个顶点，把从源点出发到u且中间只经过S中顶点的路称为从源点到u的特殊路径，用数组dist来记录当前每个顶点所对应的最短特殊路径长度。</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457200">
              <a:buNone/>
            </a:pPr>
            <a:r>
              <a:rPr lang="zh-CN" altLang="en-US" sz="2000">
                <a:latin typeface="宋体" panose="02010600030101010101" pitchFamily="2" charset="-122"/>
                <a:ea typeface="宋体" panose="02010600030101010101" pitchFamily="2" charset="-122"/>
                <a:cs typeface="宋体" panose="02010600030101010101" pitchFamily="2" charset="-122"/>
              </a:rPr>
              <a:t>(3)贪心策略：Dijkstra算法每次从V-S中取出具有最短特殊路径长度的顶点u，将u添加到 S 中，同时对数组dist作必要的修改，把u在V-S集合中去除，直到S中包含带权有向图G的所有顶点。一旦S包含了V的所有顶点，dist就记录了从源点到所有其他顶点之间的最短路径长度。</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588010"/>
            <a:ext cx="10515600" cy="5589270"/>
          </a:xfrm>
        </p:spPr>
        <p:txBody>
          <a:bodyPr/>
          <a:p>
            <a:pPr marL="0" indent="0">
              <a:buNone/>
            </a:pPr>
            <a:r>
              <a:rPr lang="zh-CN" altLang="en-US" sz="2000">
                <a:latin typeface="宋体" panose="02010600030101010101" pitchFamily="2" charset="-122"/>
                <a:ea typeface="宋体" panose="02010600030101010101" pitchFamily="2" charset="-122"/>
                <a:cs typeface="宋体" panose="02010600030101010101" pitchFamily="2" charset="-122"/>
              </a:rPr>
              <a:t>2、举例求解单源最短路径的具体过程</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457200">
              <a:buNone/>
            </a:pPr>
            <a:r>
              <a:rPr lang="zh-CN" altLang="en-US" sz="2000">
                <a:latin typeface="宋体" panose="02010600030101010101" pitchFamily="2" charset="-122"/>
                <a:ea typeface="宋体" panose="02010600030101010101" pitchFamily="2" charset="-122"/>
                <a:cs typeface="宋体" panose="02010600030101010101" pitchFamily="2" charset="-122"/>
              </a:rPr>
              <a:t>如图5.12所示，已知带权有向图G。设v1为源点，求其到其余顶点的最短路径。</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457200">
              <a:buNone/>
            </a:pPr>
            <a:r>
              <a:rPr lang="zh-CN" altLang="en-US" sz="2000">
                <a:latin typeface="宋体" panose="02010600030101010101" pitchFamily="2" charset="-122"/>
                <a:ea typeface="宋体" panose="02010600030101010101" pitchFamily="2" charset="-122"/>
                <a:cs typeface="宋体" panose="02010600030101010101" pitchFamily="2" charset="-122"/>
              </a:rPr>
              <a:t>顶点V = { v1, v2, v3, v4, v5 }；</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457200">
              <a:buNone/>
            </a:pPr>
            <a:r>
              <a:rPr lang="zh-CN" altLang="en-US" sz="2000">
                <a:latin typeface="宋体" panose="02010600030101010101" pitchFamily="2" charset="-122"/>
                <a:ea typeface="宋体" panose="02010600030101010101" pitchFamily="2" charset="-122"/>
                <a:cs typeface="宋体" panose="02010600030101010101" pitchFamily="2" charset="-122"/>
              </a:rPr>
              <a:t>边E = { &lt; v1, v2 &gt;, &lt; v1, v4 &gt;, &lt; v1, v5 &gt;, &lt; v2, v3 &gt;, &lt; v2, v4 &gt;, &lt; v4, v3 &gt;, &lt; v4, v5 &gt; }；</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457200">
              <a:buNone/>
            </a:pPr>
            <a:r>
              <a:rPr lang="zh-CN" altLang="en-US" sz="2000">
                <a:latin typeface="宋体" panose="02010600030101010101" pitchFamily="2" charset="-122"/>
                <a:ea typeface="宋体" panose="02010600030101010101" pitchFamily="2" charset="-122"/>
                <a:cs typeface="宋体" panose="02010600030101010101" pitchFamily="2" charset="-122"/>
              </a:rPr>
              <a:t>初始时，集合s只有源点v1，即加入集合s中的顶点u为v1。数组dist[]记录当前所有顶点的最短路径长度，某些点还未计算出来时，数组dist[]对应项填入一个极大值maxint。从源点v1到其它顶点的最短特殊路径（中间只有来自于集合S中的顶点）长度分别为：dist[2]=2；dist[3]=maxint；dist[4]=10；dist[5]=9。如表5.4所示。</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
        <p:nvSpPr>
          <p:cNvPr id="100" name="文本框 99"/>
          <p:cNvSpPr txBox="1"/>
          <p:nvPr/>
        </p:nvSpPr>
        <p:spPr>
          <a:xfrm>
            <a:off x="3655060" y="4000500"/>
            <a:ext cx="5080000" cy="368300"/>
          </a:xfrm>
          <a:prstGeom prst="rect">
            <a:avLst/>
          </a:prstGeom>
          <a:noFill/>
          <a:ln w="9525">
            <a:noFill/>
          </a:ln>
        </p:spPr>
        <p:txBody>
          <a:bodyPr>
            <a:spAutoFit/>
          </a:bodyPr>
          <a:p>
            <a:pPr indent="203200"/>
            <a:r>
              <a:rPr lang="zh-CN" b="0">
                <a:latin typeface="Times New Roman" panose="02020603050405020304" charset="0"/>
                <a:ea typeface="宋体" panose="02010600030101010101" pitchFamily="2" charset="-122"/>
              </a:rPr>
              <a:t>表</a:t>
            </a:r>
            <a:r>
              <a:rPr lang="en-US" b="0">
                <a:latin typeface="Times New Roman" panose="02020603050405020304" charset="0"/>
                <a:ea typeface="宋体" panose="02010600030101010101" pitchFamily="2" charset="-122"/>
              </a:rPr>
              <a:t>5.4 </a:t>
            </a:r>
            <a:r>
              <a:rPr lang="zh-CN" b="0">
                <a:latin typeface="Times New Roman" panose="02020603050405020304" charset="0"/>
                <a:ea typeface="宋体" panose="02010600030101010101" pitchFamily="2" charset="-122"/>
              </a:rPr>
              <a:t>单源最短路径</a:t>
            </a:r>
            <a:r>
              <a:rPr lang="en-US" b="0">
                <a:latin typeface="Times New Roman" panose="02020603050405020304" charset="0"/>
                <a:ea typeface="宋体" panose="02010600030101010101" pitchFamily="2" charset="-122"/>
              </a:rPr>
              <a:t>-</a:t>
            </a:r>
            <a:r>
              <a:rPr lang="zh-CN" b="0">
                <a:latin typeface="Times New Roman" panose="02020603050405020304" charset="0"/>
                <a:ea typeface="宋体" panose="02010600030101010101" pitchFamily="2" charset="-122"/>
              </a:rPr>
              <a:t>初始表格</a:t>
            </a:r>
            <a:endParaRPr lang="zh-CN" altLang="en-US" b="0">
              <a:latin typeface="Times New Roman" panose="02020603050405020304" charset="0"/>
              <a:ea typeface="宋体" panose="02010600030101010101" pitchFamily="2" charset="-122"/>
            </a:endParaRPr>
          </a:p>
        </p:txBody>
      </p:sp>
      <p:graphicFrame>
        <p:nvGraphicFramePr>
          <p:cNvPr id="4" name="表格 3"/>
          <p:cNvGraphicFramePr/>
          <p:nvPr>
            <p:custDataLst>
              <p:tags r:id="rId1"/>
            </p:custDataLst>
          </p:nvPr>
        </p:nvGraphicFramePr>
        <p:xfrm>
          <a:off x="1191895" y="4620895"/>
          <a:ext cx="10006330" cy="960120"/>
        </p:xfrm>
        <a:graphic>
          <a:graphicData uri="http://schemas.openxmlformats.org/drawingml/2006/table">
            <a:tbl>
              <a:tblPr/>
              <a:tblGrid>
                <a:gridCol w="1427480"/>
                <a:gridCol w="1428115"/>
                <a:gridCol w="1427480"/>
                <a:gridCol w="1431925"/>
                <a:gridCol w="1430020"/>
                <a:gridCol w="1431290"/>
                <a:gridCol w="1430020"/>
              </a:tblGrid>
              <a:tr h="514350">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迭代</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charset="0"/>
                          <a:cs typeface="Calibri" panose="020F0502020204030204" charset="0"/>
                        </a:rPr>
                        <a:t>S</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charset="0"/>
                          <a:cs typeface="Calibri" panose="020F0502020204030204" charset="0"/>
                        </a:rPr>
                        <a:t>u</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charset="0"/>
                          <a:cs typeface="Calibri" panose="020F0502020204030204" charset="0"/>
                        </a:rPr>
                        <a:t>Dist[2]</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charset="0"/>
                          <a:cs typeface="Calibri" panose="020F0502020204030204" charset="0"/>
                        </a:rPr>
                        <a:t>Dist[3]</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charset="0"/>
                          <a:cs typeface="Calibri" panose="020F0502020204030204" charset="0"/>
                        </a:rPr>
                        <a:t>Dist[4]</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charset="0"/>
                          <a:cs typeface="Calibri" panose="020F0502020204030204" charset="0"/>
                        </a:rPr>
                        <a:t>Dist[5]</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45770">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初始</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charset="0"/>
                          <a:cs typeface="Calibri" panose="020F0502020204030204" charset="0"/>
                        </a:rPr>
                        <a:t>{1}</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charset="0"/>
                          <a:cs typeface="Calibri" panose="020F0502020204030204" charset="0"/>
                        </a:rPr>
                        <a:t>-</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2</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charset="0"/>
                          <a:cs typeface="Calibri" panose="020F0502020204030204" charset="0"/>
                        </a:rPr>
                        <a:t>maxint</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10</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9</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711835"/>
            <a:ext cx="10515600" cy="5465445"/>
          </a:xfrm>
        </p:spPr>
        <p:txBody>
          <a:bodyPr/>
          <a:p>
            <a:pPr marL="0" indent="457200">
              <a:buNone/>
            </a:pPr>
            <a:r>
              <a:rPr lang="zh-CN" altLang="en-US" sz="2000">
                <a:latin typeface="宋体" panose="02010600030101010101" pitchFamily="2" charset="-122"/>
                <a:ea typeface="宋体" panose="02010600030101010101" pitchFamily="2" charset="-122"/>
                <a:cs typeface="宋体" panose="02010600030101010101" pitchFamily="2" charset="-122"/>
              </a:rPr>
              <a:t>集合S为{ v1}，其余顶点的最短特殊路径长度已确定。由于dist[2]=2的值最小，所以将顶点v2加入集合S中。此时集合S为{ v1, v2}，由于S中增加了一个顶点v2，从源点v1到其它顶点的最短特殊路径（中间只有来自于集合S中的顶点）需要修改，这里修改剩余的三个顶点的最短特殊路径值。例如，v3的最短特殊路径为&lt; v1, v2 &gt;，&lt; v2, v3 &gt;，长度为10。如表5.5所示。</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457200">
              <a:buNone/>
            </a:pP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
        <p:nvSpPr>
          <p:cNvPr id="100" name="文本框 99"/>
          <p:cNvSpPr txBox="1"/>
          <p:nvPr/>
        </p:nvSpPr>
        <p:spPr>
          <a:xfrm>
            <a:off x="3914775" y="2308860"/>
            <a:ext cx="5080000" cy="368300"/>
          </a:xfrm>
          <a:prstGeom prst="rect">
            <a:avLst/>
          </a:prstGeom>
          <a:noFill/>
          <a:ln w="9525">
            <a:noFill/>
          </a:ln>
        </p:spPr>
        <p:txBody>
          <a:bodyPr>
            <a:spAutoFit/>
          </a:bodyPr>
          <a:p>
            <a:pPr indent="203200"/>
            <a:r>
              <a:rPr lang="zh-CN" b="0">
                <a:solidFill>
                  <a:srgbClr val="000000"/>
                </a:solidFill>
                <a:latin typeface="Times New Roman" panose="02020603050405020304" charset="0"/>
                <a:ea typeface="宋体" panose="02010600030101010101" pitchFamily="2" charset="-122"/>
              </a:rPr>
              <a:t>表</a:t>
            </a:r>
            <a:r>
              <a:rPr lang="en-US" b="0">
                <a:solidFill>
                  <a:srgbClr val="000000"/>
                </a:solidFill>
                <a:latin typeface="Times New Roman" panose="02020603050405020304" charset="0"/>
                <a:ea typeface="宋体" panose="02010600030101010101" pitchFamily="2" charset="-122"/>
              </a:rPr>
              <a:t>5.5 </a:t>
            </a:r>
            <a:r>
              <a:rPr lang="zh-CN" b="0">
                <a:solidFill>
                  <a:srgbClr val="000000"/>
                </a:solidFill>
                <a:latin typeface="Times New Roman" panose="02020603050405020304" charset="0"/>
                <a:ea typeface="宋体" panose="02010600030101010101" pitchFamily="2" charset="-122"/>
              </a:rPr>
              <a:t>单源最短路径</a:t>
            </a:r>
            <a:endParaRPr lang="zh-CN" altLang="en-US" b="0">
              <a:solidFill>
                <a:srgbClr val="000000"/>
              </a:solidFill>
              <a:latin typeface="Times New Roman" panose="02020603050405020304" charset="0"/>
              <a:ea typeface="宋体" panose="02010600030101010101" pitchFamily="2" charset="-122"/>
            </a:endParaRPr>
          </a:p>
        </p:txBody>
      </p:sp>
      <p:graphicFrame>
        <p:nvGraphicFramePr>
          <p:cNvPr id="4" name="表格 3"/>
          <p:cNvGraphicFramePr/>
          <p:nvPr>
            <p:custDataLst>
              <p:tags r:id="rId1"/>
            </p:custDataLst>
          </p:nvPr>
        </p:nvGraphicFramePr>
        <p:xfrm>
          <a:off x="1437005" y="3219450"/>
          <a:ext cx="8561070" cy="1449070"/>
        </p:xfrm>
        <a:graphic>
          <a:graphicData uri="http://schemas.openxmlformats.org/drawingml/2006/table">
            <a:tbl>
              <a:tblPr/>
              <a:tblGrid>
                <a:gridCol w="1221740"/>
                <a:gridCol w="1221105"/>
                <a:gridCol w="1221740"/>
                <a:gridCol w="1224915"/>
                <a:gridCol w="1223645"/>
                <a:gridCol w="1224280"/>
                <a:gridCol w="1223645"/>
              </a:tblGrid>
              <a:tr h="445770">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迭代</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rgbClr val="000000"/>
                          </a:solidFill>
                          <a:latin typeface="Calibri" panose="020F0502020204030204" charset="0"/>
                          <a:cs typeface="Calibri" panose="020F0502020204030204" charset="0"/>
                        </a:rPr>
                        <a:t>S</a:t>
                      </a:r>
                      <a:endParaRPr lang="en-US" altLang="en-US" sz="2000" b="0">
                        <a:solidFill>
                          <a:srgbClr val="000000"/>
                        </a:solidFill>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rgbClr val="000000"/>
                          </a:solidFill>
                          <a:latin typeface="Calibri" panose="020F0502020204030204" charset="0"/>
                          <a:cs typeface="Calibri" panose="020F0502020204030204" charset="0"/>
                        </a:rPr>
                        <a:t>u</a:t>
                      </a:r>
                      <a:endParaRPr lang="en-US" altLang="en-US" sz="2000" b="0">
                        <a:solidFill>
                          <a:srgbClr val="000000"/>
                        </a:solidFill>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rgbClr val="000000"/>
                          </a:solidFill>
                          <a:latin typeface="Calibri" panose="020F0502020204030204" charset="0"/>
                          <a:cs typeface="Calibri" panose="020F0502020204030204" charset="0"/>
                        </a:rPr>
                        <a:t>Dist[2]</a:t>
                      </a:r>
                      <a:endParaRPr lang="en-US" altLang="en-US" sz="2000" b="0">
                        <a:solidFill>
                          <a:srgbClr val="000000"/>
                        </a:solidFill>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rgbClr val="000000"/>
                          </a:solidFill>
                          <a:latin typeface="Calibri" panose="020F0502020204030204" charset="0"/>
                          <a:cs typeface="Calibri" panose="020F0502020204030204" charset="0"/>
                        </a:rPr>
                        <a:t>Dist[3]</a:t>
                      </a:r>
                      <a:endParaRPr lang="en-US" altLang="en-US" sz="2000" b="0">
                        <a:solidFill>
                          <a:srgbClr val="000000"/>
                        </a:solidFill>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rgbClr val="000000"/>
                          </a:solidFill>
                          <a:latin typeface="Calibri" panose="020F0502020204030204" charset="0"/>
                          <a:cs typeface="Calibri" panose="020F0502020204030204" charset="0"/>
                        </a:rPr>
                        <a:t>Dist[4]</a:t>
                      </a:r>
                      <a:endParaRPr lang="en-US" altLang="en-US" sz="2000" b="0">
                        <a:solidFill>
                          <a:srgbClr val="000000"/>
                        </a:solidFill>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rgbClr val="000000"/>
                          </a:solidFill>
                          <a:latin typeface="Calibri" panose="020F0502020204030204" charset="0"/>
                          <a:cs typeface="Calibri" panose="020F0502020204030204" charset="0"/>
                        </a:rPr>
                        <a:t>Dist[5]</a:t>
                      </a:r>
                      <a:endParaRPr lang="en-US" altLang="en-US" sz="2000" b="0">
                        <a:solidFill>
                          <a:srgbClr val="000000"/>
                        </a:solidFill>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3235">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初始</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rgbClr val="000000"/>
                          </a:solidFill>
                          <a:latin typeface="Calibri" panose="020F0502020204030204" charset="0"/>
                          <a:cs typeface="Calibri" panose="020F0502020204030204" charset="0"/>
                        </a:rPr>
                        <a:t>{1}</a:t>
                      </a:r>
                      <a:endParaRPr lang="en-US" altLang="en-US" sz="2000" b="0">
                        <a:solidFill>
                          <a:srgbClr val="000000"/>
                        </a:solidFill>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rgbClr val="000000"/>
                          </a:solidFill>
                          <a:latin typeface="Calibri" panose="020F0502020204030204" charset="0"/>
                          <a:cs typeface="Calibri" panose="020F0502020204030204" charset="0"/>
                        </a:rPr>
                        <a:t>-</a:t>
                      </a:r>
                      <a:endParaRPr lang="en-US" altLang="en-US" sz="2000" b="0">
                        <a:solidFill>
                          <a:srgbClr val="000000"/>
                        </a:solidFill>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2</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rgbClr val="000000"/>
                          </a:solidFill>
                          <a:latin typeface="Calibri" panose="020F0502020204030204" charset="0"/>
                          <a:cs typeface="Calibri" panose="020F0502020204030204" charset="0"/>
                        </a:rPr>
                        <a:t>maxint</a:t>
                      </a:r>
                      <a:endParaRPr lang="en-US" altLang="en-US" sz="2000" b="0">
                        <a:solidFill>
                          <a:srgbClr val="000000"/>
                        </a:solidFill>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en-US" sz="2000" b="0">
                          <a:solidFill>
                            <a:srgbClr val="000000"/>
                          </a:solidFill>
                          <a:latin typeface="Calibri" panose="020F0502020204030204" charset="0"/>
                          <a:cs typeface="Calibri" panose="020F0502020204030204" charset="0"/>
                        </a:rPr>
                        <a:t>0</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9</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20065">
                <a:tc>
                  <a:txBody>
                    <a:bodyPr/>
                    <a:p>
                      <a:pPr indent="0" algn="ctr">
                        <a:buNone/>
                      </a:pPr>
                      <a:r>
                        <a:rPr lang="en-US" sz="2000" b="0">
                          <a:solidFill>
                            <a:srgbClr val="000000"/>
                          </a:solidFill>
                          <a:latin typeface="Calibri" panose="020F0502020204030204" charset="0"/>
                          <a:cs typeface="Calibri" panose="020F0502020204030204" charset="0"/>
                        </a:rPr>
                        <a:t>1</a:t>
                      </a:r>
                      <a:endParaRPr lang="en-US" altLang="en-US" sz="2000" b="0">
                        <a:solidFill>
                          <a:srgbClr val="000000"/>
                        </a:solidFill>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rgbClr val="000000"/>
                          </a:solidFill>
                          <a:latin typeface="Calibri" panose="020F0502020204030204" charset="0"/>
                          <a:cs typeface="Calibri" panose="020F0502020204030204" charset="0"/>
                        </a:rPr>
                        <a:t>{1,2}</a:t>
                      </a:r>
                      <a:endParaRPr lang="en-US" altLang="en-US" sz="2000" b="0">
                        <a:solidFill>
                          <a:srgbClr val="000000"/>
                        </a:solidFill>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rgbClr val="000000"/>
                          </a:solidFill>
                          <a:latin typeface="Calibri" panose="020F0502020204030204" charset="0"/>
                          <a:cs typeface="Calibri" panose="020F0502020204030204" charset="0"/>
                        </a:rPr>
                        <a:t>2</a:t>
                      </a:r>
                      <a:endParaRPr lang="en-US" altLang="en-US" sz="2000" b="0">
                        <a:solidFill>
                          <a:srgbClr val="000000"/>
                        </a:solidFill>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2</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en-US" sz="2000" b="0">
                          <a:solidFill>
                            <a:srgbClr val="000000"/>
                          </a:solidFill>
                          <a:latin typeface="Calibri" panose="020F0502020204030204" charset="0"/>
                          <a:cs typeface="Calibri" panose="020F0502020204030204" charset="0"/>
                        </a:rPr>
                        <a:t>0</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6</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9</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551180"/>
            <a:ext cx="10515600" cy="5626100"/>
          </a:xfrm>
        </p:spPr>
        <p:txBody>
          <a:bodyPr/>
          <a:p>
            <a:pPr marL="0" indent="457200">
              <a:buNone/>
            </a:pPr>
            <a:r>
              <a:rPr lang="zh-CN" altLang="en-US" sz="2000">
                <a:latin typeface="宋体" panose="02010600030101010101" pitchFamily="2" charset="-122"/>
                <a:ea typeface="宋体" panose="02010600030101010101" pitchFamily="2" charset="-122"/>
                <a:cs typeface="宋体" panose="02010600030101010101" pitchFamily="2" charset="-122"/>
              </a:rPr>
              <a:t>集合S为{ v1, v2}，其余顶点的最短特殊路径长度已确定。其中dist[2]=2的值最小， 但顶点2已加入结合S，剩下的最短路径中dist[4]=6的值最小，所以将顶点v4加入集合S中。此时集合S为{ v1, v2, v4}，S中又增加了一个顶点v4，需要修改剩余的两个顶点的最短特殊路径值。例如，v3的最短特殊路径为&lt; v1, v2 &gt;，&lt; v2, v4 &gt;，&lt; v4, v3 &gt;，长度为7；v5的最短特殊路径为&lt; v1, v2 &gt;，&lt; v2, v4 &gt;，&lt; v4, v5&gt;，长度为8。如表5.6所示。</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
        <p:nvSpPr>
          <p:cNvPr id="100" name="文本框 99"/>
          <p:cNvSpPr txBox="1"/>
          <p:nvPr/>
        </p:nvSpPr>
        <p:spPr>
          <a:xfrm>
            <a:off x="2951480" y="2394585"/>
            <a:ext cx="5080000" cy="368300"/>
          </a:xfrm>
          <a:prstGeom prst="rect">
            <a:avLst/>
          </a:prstGeom>
          <a:noFill/>
          <a:ln w="9525">
            <a:noFill/>
          </a:ln>
        </p:spPr>
        <p:txBody>
          <a:bodyPr>
            <a:spAutoFit/>
          </a:bodyPr>
          <a:p>
            <a:pPr indent="266700" algn="ctr"/>
            <a:r>
              <a:rPr lang="zh-CN" b="0">
                <a:latin typeface="Times New Roman" panose="02020603050405020304" charset="0"/>
                <a:ea typeface="宋体" panose="02010600030101010101" pitchFamily="2" charset="-122"/>
              </a:rPr>
              <a:t>表</a:t>
            </a:r>
            <a:r>
              <a:rPr lang="en-US" b="0">
                <a:latin typeface="Times New Roman" panose="02020603050405020304" charset="0"/>
                <a:ea typeface="宋体" panose="02010600030101010101" pitchFamily="2" charset="-122"/>
              </a:rPr>
              <a:t>5.6 </a:t>
            </a:r>
            <a:r>
              <a:rPr lang="zh-CN" b="0">
                <a:latin typeface="Times New Roman" panose="02020603050405020304" charset="0"/>
                <a:ea typeface="宋体" panose="02010600030101010101" pitchFamily="2" charset="-122"/>
              </a:rPr>
              <a:t>单源最短路径</a:t>
            </a:r>
            <a:endParaRPr lang="zh-CN" altLang="en-US" b="0">
              <a:latin typeface="Times New Roman" panose="02020603050405020304" charset="0"/>
              <a:ea typeface="宋体" panose="02010600030101010101" pitchFamily="2" charset="-122"/>
            </a:endParaRPr>
          </a:p>
        </p:txBody>
      </p:sp>
      <p:graphicFrame>
        <p:nvGraphicFramePr>
          <p:cNvPr id="4" name="表格 3"/>
          <p:cNvGraphicFramePr/>
          <p:nvPr>
            <p:custDataLst>
              <p:tags r:id="rId1"/>
            </p:custDataLst>
          </p:nvPr>
        </p:nvGraphicFramePr>
        <p:xfrm>
          <a:off x="2023110" y="3106420"/>
          <a:ext cx="8192770" cy="2037080"/>
        </p:xfrm>
        <a:graphic>
          <a:graphicData uri="http://schemas.openxmlformats.org/drawingml/2006/table">
            <a:tbl>
              <a:tblPr/>
              <a:tblGrid>
                <a:gridCol w="1169035"/>
                <a:gridCol w="1168400"/>
                <a:gridCol w="1169670"/>
                <a:gridCol w="1172210"/>
                <a:gridCol w="1170305"/>
                <a:gridCol w="1172210"/>
                <a:gridCol w="1170940"/>
              </a:tblGrid>
              <a:tr h="509270">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迭代</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charset="0"/>
                          <a:cs typeface="Calibri" panose="020F0502020204030204" charset="0"/>
                        </a:rPr>
                        <a:t>S</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charset="0"/>
                          <a:cs typeface="Calibri" panose="020F0502020204030204" charset="0"/>
                        </a:rPr>
                        <a:t>u</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charset="0"/>
                          <a:cs typeface="Calibri" panose="020F0502020204030204" charset="0"/>
                        </a:rPr>
                        <a:t>Dist[2]</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charset="0"/>
                          <a:cs typeface="Calibri" panose="020F0502020204030204" charset="0"/>
                        </a:rPr>
                        <a:t>Dist[3]</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charset="0"/>
                          <a:cs typeface="Calibri" panose="020F0502020204030204" charset="0"/>
                        </a:rPr>
                        <a:t>Dist[4]</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charset="0"/>
                          <a:cs typeface="Calibri" panose="020F0502020204030204" charset="0"/>
                        </a:rPr>
                        <a:t>Dist[5]</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09270">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初始</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charset="0"/>
                          <a:cs typeface="Calibri" panose="020F0502020204030204" charset="0"/>
                        </a:rPr>
                        <a:t>{1}</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charset="0"/>
                          <a:cs typeface="Calibri" panose="020F0502020204030204" charset="0"/>
                        </a:rPr>
                        <a:t>-</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2</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charset="0"/>
                          <a:cs typeface="Calibri" panose="020F0502020204030204" charset="0"/>
                        </a:rPr>
                        <a:t>maxint</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a:t>
                      </a:r>
                      <a:r>
                        <a:rPr lang="en-US" sz="2000" b="0">
                          <a:latin typeface="Calibri" panose="020F0502020204030204" charset="0"/>
                          <a:cs typeface="Calibri" panose="020F0502020204030204" charset="0"/>
                        </a:rPr>
                        <a:t>0</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9</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09270">
                <a:tc>
                  <a:txBody>
                    <a:bodyPr/>
                    <a:p>
                      <a:pPr indent="0" algn="ctr">
                        <a:buNone/>
                      </a:pPr>
                      <a:r>
                        <a:rPr lang="en-US" sz="2000" b="0">
                          <a:latin typeface="Calibri" panose="020F0502020204030204" charset="0"/>
                          <a:cs typeface="Calibri" panose="020F0502020204030204" charset="0"/>
                        </a:rPr>
                        <a:t>1</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charset="0"/>
                          <a:cs typeface="Calibri" panose="020F0502020204030204" charset="0"/>
                        </a:rPr>
                        <a:t>{1</a:t>
                      </a:r>
                      <a:r>
                        <a:rPr lang="en-US" sz="2000" b="0">
                          <a:latin typeface="宋体" panose="02010600030101010101" pitchFamily="2" charset="-122"/>
                          <a:ea typeface="宋体" panose="02010600030101010101" pitchFamily="2" charset="-122"/>
                          <a:cs typeface="宋体" panose="02010600030101010101" pitchFamily="2" charset="-122"/>
                        </a:rPr>
                        <a:t>,</a:t>
                      </a:r>
                      <a:r>
                        <a:rPr lang="en-US" sz="2000" b="0">
                          <a:latin typeface="Calibri" panose="020F0502020204030204" charset="0"/>
                          <a:cs typeface="Calibri" panose="020F0502020204030204" charset="0"/>
                        </a:rPr>
                        <a:t>2}</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charset="0"/>
                          <a:cs typeface="Calibri" panose="020F0502020204030204" charset="0"/>
                        </a:rPr>
                        <a:t>2</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2</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a:t>
                      </a:r>
                      <a:r>
                        <a:rPr lang="en-US" sz="2000" b="0">
                          <a:latin typeface="Calibri" panose="020F0502020204030204" charset="0"/>
                          <a:cs typeface="Calibri" panose="020F0502020204030204" charset="0"/>
                        </a:rPr>
                        <a:t>0</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6</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9</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09270">
                <a:tc>
                  <a:txBody>
                    <a:bodyPr/>
                    <a:p>
                      <a:pPr indent="0" algn="ctr">
                        <a:buNone/>
                      </a:pPr>
                      <a:r>
                        <a:rPr lang="en-US" sz="2000" b="0">
                          <a:latin typeface="Calibri" panose="020F0502020204030204" charset="0"/>
                          <a:cs typeface="Calibri" panose="020F0502020204030204" charset="0"/>
                        </a:rPr>
                        <a:t>2</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charset="0"/>
                          <a:cs typeface="Calibri" panose="020F0502020204030204" charset="0"/>
                        </a:rPr>
                        <a:t>{1,2,4}</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charset="0"/>
                          <a:cs typeface="Calibri" panose="020F0502020204030204" charset="0"/>
                        </a:rPr>
                        <a:t>4</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2</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7</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6</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8</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1014095"/>
            <a:ext cx="10515600" cy="5163185"/>
          </a:xfrm>
        </p:spPr>
        <p:txBody>
          <a:bodyPr/>
          <a:p>
            <a:pPr marL="0" indent="457200">
              <a:buNone/>
            </a:pPr>
            <a:r>
              <a:rPr lang="zh-CN" altLang="en-US" sz="2400">
                <a:latin typeface="宋体" panose="02010600030101010101" pitchFamily="2" charset="-122"/>
                <a:ea typeface="宋体" panose="02010600030101010101" pitchFamily="2" charset="-122"/>
                <a:cs typeface="宋体" panose="02010600030101010101" pitchFamily="2" charset="-122"/>
              </a:rPr>
              <a:t>集合S为{ v1, v2, v4}，其余顶点的最短特殊路径长度已确定。其中未加入集合S的顶点中dist[3]=7的值最小，所以将顶点v3加入集合S中。此时集合S为{ v1, v2, v4, v3}，S中又增加了一个顶点v3，需要修改剩余的一个顶点的最短特殊路径值如表5.7所示。</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100" name="文本框 99"/>
          <p:cNvSpPr txBox="1"/>
          <p:nvPr/>
        </p:nvSpPr>
        <p:spPr>
          <a:xfrm>
            <a:off x="4330700" y="2715895"/>
            <a:ext cx="5080000" cy="368300"/>
          </a:xfrm>
          <a:prstGeom prst="rect">
            <a:avLst/>
          </a:prstGeom>
          <a:noFill/>
          <a:ln w="9525">
            <a:noFill/>
          </a:ln>
        </p:spPr>
        <p:txBody>
          <a:bodyPr>
            <a:spAutoFit/>
          </a:bodyPr>
          <a:p>
            <a:pPr indent="203200"/>
            <a:r>
              <a:rPr lang="zh-CN" b="0">
                <a:latin typeface="Times New Roman" panose="02020603050405020304" charset="0"/>
                <a:ea typeface="宋体" panose="02010600030101010101" pitchFamily="2" charset="-122"/>
              </a:rPr>
              <a:t>表</a:t>
            </a:r>
            <a:r>
              <a:rPr lang="en-US" b="0">
                <a:latin typeface="Times New Roman" panose="02020603050405020304" charset="0"/>
                <a:ea typeface="宋体" panose="02010600030101010101" pitchFamily="2" charset="-122"/>
              </a:rPr>
              <a:t>5.7 </a:t>
            </a:r>
            <a:r>
              <a:rPr lang="zh-CN" b="0">
                <a:latin typeface="Times New Roman" panose="02020603050405020304" charset="0"/>
                <a:ea typeface="宋体" panose="02010600030101010101" pitchFamily="2" charset="-122"/>
              </a:rPr>
              <a:t>单源最短路径</a:t>
            </a:r>
            <a:endParaRPr lang="zh-CN" altLang="en-US" b="0">
              <a:latin typeface="Times New Roman" panose="02020603050405020304" charset="0"/>
              <a:ea typeface="宋体" panose="02010600030101010101" pitchFamily="2" charset="-122"/>
            </a:endParaRPr>
          </a:p>
        </p:txBody>
      </p:sp>
      <p:graphicFrame>
        <p:nvGraphicFramePr>
          <p:cNvPr id="4" name="表格 3"/>
          <p:cNvGraphicFramePr/>
          <p:nvPr>
            <p:custDataLst>
              <p:tags r:id="rId1"/>
            </p:custDataLst>
          </p:nvPr>
        </p:nvGraphicFramePr>
        <p:xfrm>
          <a:off x="1966595" y="3215005"/>
          <a:ext cx="8467090" cy="2057400"/>
        </p:xfrm>
        <a:graphic>
          <a:graphicData uri="http://schemas.openxmlformats.org/drawingml/2006/table">
            <a:tbl>
              <a:tblPr/>
              <a:tblGrid>
                <a:gridCol w="1208405"/>
                <a:gridCol w="1207770"/>
                <a:gridCol w="1208405"/>
                <a:gridCol w="1210945"/>
                <a:gridCol w="1210310"/>
                <a:gridCol w="1210945"/>
                <a:gridCol w="1210310"/>
              </a:tblGrid>
              <a:tr h="411480">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迭代</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charset="0"/>
                          <a:cs typeface="Calibri" panose="020F0502020204030204" charset="0"/>
                        </a:rPr>
                        <a:t>S</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charset="0"/>
                          <a:cs typeface="Calibri" panose="020F0502020204030204" charset="0"/>
                        </a:rPr>
                        <a:t>u</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charset="0"/>
                          <a:cs typeface="Calibri" panose="020F0502020204030204" charset="0"/>
                        </a:rPr>
                        <a:t>Dist[2]</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charset="0"/>
                          <a:cs typeface="Calibri" panose="020F0502020204030204" charset="0"/>
                        </a:rPr>
                        <a:t>Dist[3]</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charset="0"/>
                          <a:cs typeface="Calibri" panose="020F0502020204030204" charset="0"/>
                        </a:rPr>
                        <a:t>Dist[4]</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charset="0"/>
                          <a:cs typeface="Calibri" panose="020F0502020204030204" charset="0"/>
                        </a:rPr>
                        <a:t>Dist[5]</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11480">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初始</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charset="0"/>
                          <a:cs typeface="Calibri" panose="020F0502020204030204" charset="0"/>
                        </a:rPr>
                        <a:t>{1}</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charset="0"/>
                          <a:cs typeface="Calibri" panose="020F0502020204030204" charset="0"/>
                        </a:rPr>
                        <a:t>-</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2</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charset="0"/>
                          <a:cs typeface="Calibri" panose="020F0502020204030204" charset="0"/>
                        </a:rPr>
                        <a:t>maxint</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a:t>
                      </a:r>
                      <a:r>
                        <a:rPr lang="en-US" sz="2000" b="0">
                          <a:latin typeface="Calibri" panose="020F0502020204030204" charset="0"/>
                          <a:cs typeface="Calibri" panose="020F0502020204030204" charset="0"/>
                        </a:rPr>
                        <a:t>0</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9</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11480">
                <a:tc>
                  <a:txBody>
                    <a:bodyPr/>
                    <a:p>
                      <a:pPr indent="0" algn="ctr">
                        <a:buNone/>
                      </a:pPr>
                      <a:r>
                        <a:rPr lang="en-US" sz="2000" b="0">
                          <a:latin typeface="Calibri" panose="020F0502020204030204" charset="0"/>
                          <a:cs typeface="Calibri" panose="020F0502020204030204" charset="0"/>
                        </a:rPr>
                        <a:t>1</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charset="0"/>
                          <a:cs typeface="Calibri" panose="020F0502020204030204" charset="0"/>
                        </a:rPr>
                        <a:t>{1</a:t>
                      </a:r>
                      <a:r>
                        <a:rPr lang="en-US" sz="2000" b="0">
                          <a:latin typeface="宋体" panose="02010600030101010101" pitchFamily="2" charset="-122"/>
                          <a:ea typeface="宋体" panose="02010600030101010101" pitchFamily="2" charset="-122"/>
                          <a:cs typeface="宋体" panose="02010600030101010101" pitchFamily="2" charset="-122"/>
                        </a:rPr>
                        <a:t>,</a:t>
                      </a:r>
                      <a:r>
                        <a:rPr lang="en-US" sz="2000" b="0">
                          <a:latin typeface="Calibri" panose="020F0502020204030204" charset="0"/>
                          <a:cs typeface="Calibri" panose="020F0502020204030204" charset="0"/>
                        </a:rPr>
                        <a:t>2}</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charset="0"/>
                          <a:cs typeface="Calibri" panose="020F0502020204030204" charset="0"/>
                        </a:rPr>
                        <a:t>2</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2</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a:t>
                      </a:r>
                      <a:r>
                        <a:rPr lang="en-US" sz="2000" b="0">
                          <a:latin typeface="Calibri" panose="020F0502020204030204" charset="0"/>
                          <a:cs typeface="Calibri" panose="020F0502020204030204" charset="0"/>
                        </a:rPr>
                        <a:t>0</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6</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9</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11480">
                <a:tc>
                  <a:txBody>
                    <a:bodyPr/>
                    <a:p>
                      <a:pPr indent="0" algn="ctr">
                        <a:buNone/>
                      </a:pPr>
                      <a:r>
                        <a:rPr lang="en-US" sz="2000" b="0">
                          <a:latin typeface="Calibri" panose="020F0502020204030204" charset="0"/>
                          <a:cs typeface="Calibri" panose="020F0502020204030204" charset="0"/>
                        </a:rPr>
                        <a:t>2</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charset="0"/>
                          <a:cs typeface="Calibri" panose="020F0502020204030204" charset="0"/>
                        </a:rPr>
                        <a:t>{1,2,4}</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charset="0"/>
                          <a:cs typeface="Calibri" panose="020F0502020204030204" charset="0"/>
                        </a:rPr>
                        <a:t>4</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2</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7</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6</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8</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11480">
                <a:tc>
                  <a:txBody>
                    <a:bodyPr/>
                    <a:p>
                      <a:pPr indent="0" algn="ctr">
                        <a:buNone/>
                      </a:pPr>
                      <a:r>
                        <a:rPr lang="en-US" sz="2000" b="0">
                          <a:latin typeface="Calibri" panose="020F0502020204030204" charset="0"/>
                          <a:cs typeface="Calibri" panose="020F0502020204030204" charset="0"/>
                        </a:rPr>
                        <a:t>3</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charset="0"/>
                          <a:cs typeface="Calibri" panose="020F0502020204030204" charset="0"/>
                        </a:rPr>
                        <a:t>{1,2,4,3}</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charset="0"/>
                          <a:cs typeface="Calibri" panose="020F0502020204030204" charset="0"/>
                        </a:rPr>
                        <a:t>3</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2</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7</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6</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8</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541655"/>
            <a:ext cx="10515600" cy="5635625"/>
          </a:xfrm>
        </p:spPr>
        <p:txBody>
          <a:bodyPr/>
          <a:p>
            <a:pPr marL="0" indent="457200">
              <a:buNone/>
            </a:pPr>
            <a:r>
              <a:rPr lang="zh-CN" altLang="en-US" sz="2000">
                <a:latin typeface="宋体" panose="02010600030101010101" pitchFamily="2" charset="-122"/>
                <a:ea typeface="宋体" panose="02010600030101010101" pitchFamily="2" charset="-122"/>
                <a:cs typeface="宋体" panose="02010600030101010101" pitchFamily="2" charset="-122"/>
              </a:rPr>
              <a:t>集合S为{ v1, v2, v4, v3}，其余顶点的最短特殊路径长度已确定。由于只剩余1个顶点v5不在集合中，所以把它加入集合S中。此时集合S为{ v1, v2, v4, v3, v5}，所有顶点已遍历完成。</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457200">
              <a:buNone/>
            </a:pPr>
            <a:r>
              <a:rPr lang="zh-CN" altLang="en-US" sz="2000">
                <a:latin typeface="宋体" panose="02010600030101010101" pitchFamily="2" charset="-122"/>
                <a:ea typeface="宋体" panose="02010600030101010101" pitchFamily="2" charset="-122"/>
                <a:cs typeface="宋体" panose="02010600030101010101" pitchFamily="2" charset="-122"/>
              </a:rPr>
              <a:t>此时，dist值为源点到对应顶点的最短特殊路径长度。如表5.8所示。</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
        <p:nvSpPr>
          <p:cNvPr id="100" name="文本框 99"/>
          <p:cNvSpPr txBox="1"/>
          <p:nvPr/>
        </p:nvSpPr>
        <p:spPr>
          <a:xfrm>
            <a:off x="3933825" y="2007235"/>
            <a:ext cx="5080000" cy="368300"/>
          </a:xfrm>
          <a:prstGeom prst="rect">
            <a:avLst/>
          </a:prstGeom>
          <a:noFill/>
          <a:ln w="9525">
            <a:noFill/>
          </a:ln>
        </p:spPr>
        <p:txBody>
          <a:bodyPr>
            <a:spAutoFit/>
          </a:bodyPr>
          <a:p>
            <a:pPr indent="203200"/>
            <a:r>
              <a:rPr lang="zh-CN" b="0">
                <a:latin typeface="Times New Roman" panose="02020603050405020304" charset="0"/>
                <a:ea typeface="宋体" panose="02010600030101010101" pitchFamily="2" charset="-122"/>
              </a:rPr>
              <a:t>表</a:t>
            </a:r>
            <a:r>
              <a:rPr lang="en-US" b="0">
                <a:latin typeface="Times New Roman" panose="02020603050405020304" charset="0"/>
                <a:ea typeface="宋体" panose="02010600030101010101" pitchFamily="2" charset="-122"/>
              </a:rPr>
              <a:t>5.8 </a:t>
            </a:r>
            <a:r>
              <a:rPr lang="zh-CN" b="0">
                <a:latin typeface="Times New Roman" panose="02020603050405020304" charset="0"/>
                <a:ea typeface="宋体" panose="02010600030101010101" pitchFamily="2" charset="-122"/>
              </a:rPr>
              <a:t>单源最短路径</a:t>
            </a:r>
            <a:endParaRPr lang="zh-CN" altLang="en-US" b="0">
              <a:latin typeface="Times New Roman" panose="02020603050405020304" charset="0"/>
              <a:ea typeface="宋体" panose="02010600030101010101" pitchFamily="2" charset="-122"/>
            </a:endParaRPr>
          </a:p>
        </p:txBody>
      </p:sp>
      <p:graphicFrame>
        <p:nvGraphicFramePr>
          <p:cNvPr id="4" name="表格 3"/>
          <p:cNvGraphicFramePr/>
          <p:nvPr>
            <p:custDataLst>
              <p:tags r:id="rId1"/>
            </p:custDataLst>
          </p:nvPr>
        </p:nvGraphicFramePr>
        <p:xfrm>
          <a:off x="1834515" y="2375535"/>
          <a:ext cx="7995285" cy="2125980"/>
        </p:xfrm>
        <a:graphic>
          <a:graphicData uri="http://schemas.openxmlformats.org/drawingml/2006/table">
            <a:tbl>
              <a:tblPr/>
              <a:tblGrid>
                <a:gridCol w="1140460"/>
                <a:gridCol w="1141095"/>
                <a:gridCol w="1141095"/>
                <a:gridCol w="1143000"/>
                <a:gridCol w="1143635"/>
                <a:gridCol w="1143635"/>
                <a:gridCol w="1142365"/>
              </a:tblGrid>
              <a:tr h="354330">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迭代</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charset="0"/>
                          <a:cs typeface="Calibri" panose="020F0502020204030204" charset="0"/>
                        </a:rPr>
                        <a:t>S</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charset="0"/>
                          <a:cs typeface="Calibri" panose="020F0502020204030204" charset="0"/>
                        </a:rPr>
                        <a:t>u</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charset="0"/>
                          <a:cs typeface="Calibri" panose="020F0502020204030204" charset="0"/>
                        </a:rPr>
                        <a:t>Dist[2]</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charset="0"/>
                          <a:cs typeface="Calibri" panose="020F0502020204030204" charset="0"/>
                        </a:rPr>
                        <a:t>Dist[3]</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charset="0"/>
                          <a:cs typeface="Calibri" panose="020F0502020204030204" charset="0"/>
                        </a:rPr>
                        <a:t>Dist[4]</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charset="0"/>
                          <a:cs typeface="Calibri" panose="020F0502020204030204" charset="0"/>
                        </a:rPr>
                        <a:t>Dist[5]</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4330">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初始</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charset="0"/>
                          <a:cs typeface="Calibri" panose="020F0502020204030204" charset="0"/>
                        </a:rPr>
                        <a:t>{1}</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charset="0"/>
                          <a:cs typeface="Calibri" panose="020F0502020204030204" charset="0"/>
                        </a:rPr>
                        <a:t>-</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2</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charset="0"/>
                          <a:cs typeface="Calibri" panose="020F0502020204030204" charset="0"/>
                        </a:rPr>
                        <a:t>maxint</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a:t>
                      </a:r>
                      <a:r>
                        <a:rPr lang="en-US" sz="2000" b="0">
                          <a:latin typeface="Calibri" panose="020F0502020204030204" charset="0"/>
                          <a:cs typeface="Calibri" panose="020F0502020204030204" charset="0"/>
                        </a:rPr>
                        <a:t>0</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9</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4330">
                <a:tc>
                  <a:txBody>
                    <a:bodyPr/>
                    <a:p>
                      <a:pPr indent="0" algn="ctr">
                        <a:buNone/>
                      </a:pPr>
                      <a:r>
                        <a:rPr lang="en-US" sz="2000" b="0">
                          <a:latin typeface="Calibri" panose="020F0502020204030204" charset="0"/>
                          <a:cs typeface="Calibri" panose="020F0502020204030204" charset="0"/>
                        </a:rPr>
                        <a:t>1</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charset="0"/>
                          <a:cs typeface="Calibri" panose="020F0502020204030204" charset="0"/>
                        </a:rPr>
                        <a:t>{1</a:t>
                      </a:r>
                      <a:r>
                        <a:rPr lang="en-US" sz="2000" b="0">
                          <a:latin typeface="宋体" panose="02010600030101010101" pitchFamily="2" charset="-122"/>
                          <a:ea typeface="宋体" panose="02010600030101010101" pitchFamily="2" charset="-122"/>
                          <a:cs typeface="宋体" panose="02010600030101010101" pitchFamily="2" charset="-122"/>
                        </a:rPr>
                        <a:t>,</a:t>
                      </a:r>
                      <a:r>
                        <a:rPr lang="en-US" sz="2000" b="0">
                          <a:latin typeface="Calibri" panose="020F0502020204030204" charset="0"/>
                          <a:cs typeface="Calibri" panose="020F0502020204030204" charset="0"/>
                        </a:rPr>
                        <a:t>2}</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charset="0"/>
                          <a:cs typeface="Calibri" panose="020F0502020204030204" charset="0"/>
                        </a:rPr>
                        <a:t>2</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2</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a:t>
                      </a:r>
                      <a:r>
                        <a:rPr lang="en-US" sz="2000" b="0">
                          <a:latin typeface="Calibri" panose="020F0502020204030204" charset="0"/>
                          <a:cs typeface="Calibri" panose="020F0502020204030204" charset="0"/>
                        </a:rPr>
                        <a:t>0</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6</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9</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4330">
                <a:tc>
                  <a:txBody>
                    <a:bodyPr/>
                    <a:p>
                      <a:pPr indent="0" algn="ctr">
                        <a:buNone/>
                      </a:pPr>
                      <a:r>
                        <a:rPr lang="en-US" sz="2000" b="0">
                          <a:latin typeface="Calibri" panose="020F0502020204030204" charset="0"/>
                          <a:cs typeface="Calibri" panose="020F0502020204030204" charset="0"/>
                        </a:rPr>
                        <a:t>2</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charset="0"/>
                          <a:cs typeface="Calibri" panose="020F0502020204030204" charset="0"/>
                        </a:rPr>
                        <a:t>{1,2,4}</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charset="0"/>
                          <a:cs typeface="Calibri" panose="020F0502020204030204" charset="0"/>
                        </a:rPr>
                        <a:t>4</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2</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7</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6</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8</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4330">
                <a:tc>
                  <a:txBody>
                    <a:bodyPr/>
                    <a:p>
                      <a:pPr indent="0" algn="ctr">
                        <a:buNone/>
                      </a:pPr>
                      <a:r>
                        <a:rPr lang="en-US" sz="2000" b="0">
                          <a:latin typeface="Calibri" panose="020F0502020204030204" charset="0"/>
                          <a:cs typeface="Calibri" panose="020F0502020204030204" charset="0"/>
                        </a:rPr>
                        <a:t>3</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charset="0"/>
                          <a:cs typeface="Calibri" panose="020F0502020204030204" charset="0"/>
                        </a:rPr>
                        <a:t>{1,2,4,3}</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charset="0"/>
                          <a:cs typeface="Calibri" panose="020F0502020204030204" charset="0"/>
                        </a:rPr>
                        <a:t>3</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2</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7</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6</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8</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4330">
                <a:tc>
                  <a:txBody>
                    <a:bodyPr/>
                    <a:p>
                      <a:pPr indent="0" algn="ctr">
                        <a:buNone/>
                      </a:pPr>
                      <a:r>
                        <a:rPr lang="en-US" sz="2000" b="0">
                          <a:latin typeface="Calibri" panose="020F0502020204030204" charset="0"/>
                          <a:cs typeface="Calibri" panose="020F0502020204030204" charset="0"/>
                        </a:rPr>
                        <a:t>4</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charset="0"/>
                          <a:cs typeface="Calibri" panose="020F0502020204030204" charset="0"/>
                        </a:rPr>
                        <a:t>{1,2,4,3,5}</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charset="0"/>
                          <a:cs typeface="Calibri" panose="020F0502020204030204" charset="0"/>
                        </a:rPr>
                        <a:t>5</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2</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7</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6</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8</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5" name="文本框 4"/>
          <p:cNvSpPr txBox="1"/>
          <p:nvPr/>
        </p:nvSpPr>
        <p:spPr>
          <a:xfrm>
            <a:off x="930910" y="4978400"/>
            <a:ext cx="10422890" cy="1630045"/>
          </a:xfrm>
          <a:prstGeom prst="rect">
            <a:avLst/>
          </a:prstGeom>
          <a:noFill/>
          <a:ln w="9525">
            <a:noFill/>
          </a:ln>
        </p:spPr>
        <p:txBody>
          <a:bodyPr wrap="square">
            <a:spAutoFit/>
          </a:bodyPr>
          <a:p>
            <a:pPr indent="203200"/>
            <a:r>
              <a:rPr lang="zh-CN" sz="2000" b="0">
                <a:latin typeface="宋体" panose="02010600030101010101" pitchFamily="2" charset="-122"/>
                <a:ea typeface="宋体" panose="02010600030101010101" pitchFamily="2" charset="-122"/>
                <a:cs typeface="宋体" panose="02010600030101010101" pitchFamily="2" charset="-122"/>
              </a:rPr>
              <a:t>由表</a:t>
            </a:r>
            <a:r>
              <a:rPr lang="en-US" sz="2000" b="0">
                <a:latin typeface="宋体" panose="02010600030101010101" pitchFamily="2" charset="-122"/>
                <a:ea typeface="宋体" panose="02010600030101010101" pitchFamily="2" charset="-122"/>
                <a:cs typeface="宋体" panose="02010600030101010101" pitchFamily="2" charset="-122"/>
              </a:rPr>
              <a:t>5.8</a:t>
            </a:r>
            <a:r>
              <a:rPr lang="zh-CN" sz="2000" b="0">
                <a:latin typeface="宋体" panose="02010600030101010101" pitchFamily="2" charset="-122"/>
                <a:ea typeface="宋体" panose="02010600030101010101" pitchFamily="2" charset="-122"/>
                <a:cs typeface="宋体" panose="02010600030101010101" pitchFamily="2" charset="-122"/>
              </a:rPr>
              <a:t>的构造过程可知，按长度顺序产生最短路径时，下一条最短路径总是由已产生的最短路径再扩充一条最短的边得到的，且这条路径所到达的顶点其最短路径还未产生。如第</a:t>
            </a:r>
            <a:r>
              <a:rPr lang="en-US" sz="2000" b="0">
                <a:latin typeface="宋体" panose="02010600030101010101" pitchFamily="2" charset="-122"/>
                <a:ea typeface="宋体" panose="02010600030101010101" pitchFamily="2" charset="-122"/>
                <a:cs typeface="宋体" panose="02010600030101010101" pitchFamily="2" charset="-122"/>
              </a:rPr>
              <a:t>1</a:t>
            </a:r>
            <a:r>
              <a:rPr lang="zh-CN" sz="2000" b="0">
                <a:latin typeface="宋体" panose="02010600030101010101" pitchFamily="2" charset="-122"/>
                <a:ea typeface="宋体" panose="02010600030101010101" pitchFamily="2" charset="-122"/>
                <a:cs typeface="宋体" panose="02010600030101010101" pitchFamily="2" charset="-122"/>
              </a:rPr>
              <a:t>次迭代时，到达顶点</a:t>
            </a:r>
            <a:r>
              <a:rPr lang="en-US" sz="2000" b="0">
                <a:latin typeface="宋体" panose="02010600030101010101" pitchFamily="2" charset="-122"/>
                <a:ea typeface="宋体" panose="02010600030101010101" pitchFamily="2" charset="-122"/>
                <a:cs typeface="宋体" panose="02010600030101010101" pitchFamily="2" charset="-122"/>
              </a:rPr>
              <a:t>3</a:t>
            </a:r>
            <a:r>
              <a:rPr lang="zh-CN" sz="2000" b="0">
                <a:latin typeface="宋体" panose="02010600030101010101" pitchFamily="2" charset="-122"/>
                <a:ea typeface="宋体" panose="02010600030101010101" pitchFamily="2" charset="-122"/>
                <a:cs typeface="宋体" panose="02010600030101010101" pitchFamily="2" charset="-122"/>
              </a:rPr>
              <a:t>的最短路径是在到达顶点</a:t>
            </a:r>
            <a:r>
              <a:rPr lang="en-US" sz="2000" b="0">
                <a:latin typeface="宋体" panose="02010600030101010101" pitchFamily="2" charset="-122"/>
                <a:ea typeface="宋体" panose="02010600030101010101" pitchFamily="2" charset="-122"/>
                <a:cs typeface="宋体" panose="02010600030101010101" pitchFamily="2" charset="-122"/>
              </a:rPr>
              <a:t>2</a:t>
            </a:r>
            <a:r>
              <a:rPr lang="zh-CN" sz="2000" b="0">
                <a:latin typeface="宋体" panose="02010600030101010101" pitchFamily="2" charset="-122"/>
                <a:ea typeface="宋体" panose="02010600030101010101" pitchFamily="2" charset="-122"/>
                <a:cs typeface="宋体" panose="02010600030101010101" pitchFamily="2" charset="-122"/>
              </a:rPr>
              <a:t>的最短路径的基础上扩充了一条边形成的，第</a:t>
            </a:r>
            <a:r>
              <a:rPr lang="en-US" sz="2000" b="0">
                <a:latin typeface="宋体" panose="02010600030101010101" pitchFamily="2" charset="-122"/>
                <a:ea typeface="宋体" panose="02010600030101010101" pitchFamily="2" charset="-122"/>
                <a:cs typeface="宋体" panose="02010600030101010101" pitchFamily="2" charset="-122"/>
              </a:rPr>
              <a:t>2</a:t>
            </a:r>
            <a:r>
              <a:rPr lang="zh-CN" sz="2000" b="0">
                <a:latin typeface="宋体" panose="02010600030101010101" pitchFamily="2" charset="-122"/>
                <a:ea typeface="宋体" panose="02010600030101010101" pitchFamily="2" charset="-122"/>
                <a:cs typeface="宋体" panose="02010600030101010101" pitchFamily="2" charset="-122"/>
              </a:rPr>
              <a:t>次迭代时，到达顶点</a:t>
            </a:r>
            <a:r>
              <a:rPr lang="en-US" sz="2000" b="0">
                <a:latin typeface="宋体" panose="02010600030101010101" pitchFamily="2" charset="-122"/>
                <a:ea typeface="宋体" panose="02010600030101010101" pitchFamily="2" charset="-122"/>
                <a:cs typeface="宋体" panose="02010600030101010101" pitchFamily="2" charset="-122"/>
              </a:rPr>
              <a:t>3</a:t>
            </a:r>
            <a:r>
              <a:rPr lang="zh-CN" sz="2000" b="0">
                <a:latin typeface="宋体" panose="02010600030101010101" pitchFamily="2" charset="-122"/>
                <a:ea typeface="宋体" panose="02010600030101010101" pitchFamily="2" charset="-122"/>
                <a:cs typeface="宋体" panose="02010600030101010101" pitchFamily="2" charset="-122"/>
              </a:rPr>
              <a:t>的最短路径是在到达顶点</a:t>
            </a:r>
            <a:r>
              <a:rPr lang="en-US" sz="2000" b="0">
                <a:latin typeface="宋体" panose="02010600030101010101" pitchFamily="2" charset="-122"/>
                <a:ea typeface="宋体" panose="02010600030101010101" pitchFamily="2" charset="-122"/>
                <a:cs typeface="宋体" panose="02010600030101010101" pitchFamily="2" charset="-122"/>
              </a:rPr>
              <a:t>4</a:t>
            </a:r>
            <a:r>
              <a:rPr lang="zh-CN" sz="2000" b="0">
                <a:latin typeface="宋体" panose="02010600030101010101" pitchFamily="2" charset="-122"/>
                <a:ea typeface="宋体" panose="02010600030101010101" pitchFamily="2" charset="-122"/>
                <a:cs typeface="宋体" panose="02010600030101010101" pitchFamily="2" charset="-122"/>
              </a:rPr>
              <a:t>的最短路径的基础上扩充了一条边形成的。</a:t>
            </a:r>
            <a:endParaRPr lang="zh-CN" altLang="en-US" sz="2000" b="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495600" y="116632"/>
            <a:ext cx="7419975" cy="5514975"/>
          </a:xfrm>
          <a:prstGeom prst="rect">
            <a:avLst/>
          </a:prstGeom>
        </p:spPr>
      </p:pic>
      <p:sp>
        <p:nvSpPr>
          <p:cNvPr id="7" name="文本框 6"/>
          <p:cNvSpPr txBox="1"/>
          <p:nvPr/>
        </p:nvSpPr>
        <p:spPr>
          <a:xfrm>
            <a:off x="3810000" y="5877272"/>
            <a:ext cx="4572000" cy="368300"/>
          </a:xfrm>
          <a:prstGeom prst="rect">
            <a:avLst/>
          </a:prstGeom>
          <a:noFill/>
        </p:spPr>
        <p:txBody>
          <a:bodyPr wrap="square">
            <a:spAutoFit/>
          </a:bodyPr>
          <a:lstStyle/>
          <a:p>
            <a:pPr indent="203200" algn="ctr">
              <a:tabLst>
                <a:tab pos="3535680" algn="l"/>
              </a:tabLst>
            </a:pPr>
            <a:r>
              <a:rPr lang="zh-CN" altLang="zh-CN" sz="1800" kern="100" dirty="0">
                <a:effectLst/>
                <a:latin typeface="Times New Roman" panose="02020603050405020304" charset="0"/>
                <a:ea typeface="宋体" panose="02010600030101010101" pitchFamily="2" charset="-122"/>
              </a:rPr>
              <a:t>图</a:t>
            </a:r>
            <a:r>
              <a:rPr lang="en-US" altLang="zh-CN" sz="1800" kern="100" dirty="0">
                <a:effectLst/>
                <a:latin typeface="Times New Roman" panose="02020603050405020304" charset="0"/>
                <a:ea typeface="宋体" panose="02010600030101010101" pitchFamily="2" charset="-122"/>
              </a:rPr>
              <a:t>5.1 </a:t>
            </a:r>
            <a:r>
              <a:rPr lang="zh-CN" altLang="zh-CN" sz="1800" kern="100" dirty="0">
                <a:effectLst/>
                <a:latin typeface="Times New Roman" panose="02020603050405020304" charset="0"/>
                <a:ea typeface="宋体" panose="02010600030101010101" pitchFamily="2" charset="-122"/>
              </a:rPr>
              <a:t>贪心算法求解</a:t>
            </a:r>
            <a:r>
              <a:rPr lang="en-US" altLang="zh-CN" sz="1800" kern="100" dirty="0">
                <a:effectLst/>
                <a:latin typeface="Times New Roman" panose="02020603050405020304" charset="0"/>
                <a:ea typeface="宋体" panose="02010600030101010101" pitchFamily="2" charset="-122"/>
              </a:rPr>
              <a:t>TSP</a:t>
            </a:r>
            <a:r>
              <a:rPr lang="zh-CN" altLang="zh-CN" sz="1800" kern="100" dirty="0">
                <a:effectLst/>
                <a:latin typeface="Times New Roman" panose="02020603050405020304" charset="0"/>
                <a:ea typeface="宋体" panose="02010600030101010101" pitchFamily="2" charset="-122"/>
              </a:rPr>
              <a:t>问题</a:t>
            </a:r>
            <a:endParaRPr lang="zh-CN" altLang="zh-CN" sz="2400" kern="100" dirty="0">
              <a:effectLst/>
              <a:latin typeface="Times New Roman" panose="02020603050405020304" charset="0"/>
              <a:ea typeface="宋体" panose="02010600030101010101" pitchFamily="2" charset="-122"/>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626110"/>
            <a:ext cx="10515600" cy="5551170"/>
          </a:xfrm>
        </p:spPr>
        <p:txBody>
          <a:bodyPr/>
          <a:p>
            <a:pPr marL="0" indent="0">
              <a:buNone/>
            </a:pPr>
            <a:r>
              <a:rPr lang="zh-CN" altLang="en-US" sz="2400"/>
              <a:t>3、算法描述</a:t>
            </a:r>
            <a:endParaRPr lang="zh-CN" altLang="en-US" sz="2400"/>
          </a:p>
          <a:p>
            <a:pPr marL="0" indent="457200">
              <a:buNone/>
            </a:pPr>
            <a:r>
              <a:rPr lang="zh-CN" altLang="en-US" sz="2400">
                <a:latin typeface="宋体" panose="02010600030101010101" pitchFamily="2" charset="-122"/>
                <a:ea typeface="宋体" panose="02010600030101010101" pitchFamily="2" charset="-122"/>
                <a:cs typeface="宋体" panose="02010600030101010101" pitchFamily="2" charset="-122"/>
              </a:rPr>
              <a:t>下面给出求解单源最短路径的步骤描述。</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marL="0" indent="457200">
              <a:buNone/>
            </a:pPr>
            <a:r>
              <a:rPr lang="zh-CN" altLang="en-US" sz="2400">
                <a:latin typeface="宋体" panose="02010600030101010101" pitchFamily="2" charset="-122"/>
                <a:ea typeface="宋体" panose="02010600030101010101" pitchFamily="2" charset="-122"/>
                <a:cs typeface="宋体" panose="02010600030101010101" pitchFamily="2" charset="-122"/>
              </a:rPr>
              <a:t>(1)用带权的邻接矩阵c来表示带权有向图, c[i][j]表示边&lt;vi,vj&gt;上的权值，如果顶点vi到vj没有边，则记为maxint。S为已知最短路径的终点的集合，它的初始状态为空集（开始只有源点u）。从源点v1经过集合S中的顶点到图上其余各点vi的当前最短路径长度的初值为：dist[i]=c[v][i], vi属于V。</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(2) 扫描非S集中Dist[]值最小的结点Dist[u]，也就是找出下一条最短路径，把结点u加入S集中。也就是说需要选择u, 使得dist[u]=Min{dist[i] | vi属于V-S},vj就是长度最短的最短路径的终点。令S=S∪{u}。</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marL="0" indent="457200">
              <a:buNone/>
            </a:pPr>
            <a:r>
              <a:rPr lang="zh-CN" altLang="en-US" sz="2400">
                <a:latin typeface="宋体" panose="02010600030101010101" pitchFamily="2" charset="-122"/>
                <a:ea typeface="宋体" panose="02010600030101010101" pitchFamily="2" charset="-122"/>
                <a:cs typeface="宋体" panose="02010600030101010101" pitchFamily="2" charset="-122"/>
              </a:rPr>
              <a:t>(3) 更新从v到集合V-S上任一顶点vi的当前最短路径长度，看看是否可通过新加入的u点让其路径更短：如果dist[u]+c[u][j]&lt;dist[j]，则修改dist[j]=dist[u]+c[u][j]。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marL="0" indent="457200">
              <a:buNone/>
            </a:pPr>
            <a:r>
              <a:rPr lang="zh-CN" altLang="en-US" sz="2400">
                <a:latin typeface="宋体" panose="02010600030101010101" pitchFamily="2" charset="-122"/>
                <a:ea typeface="宋体" panose="02010600030101010101" pitchFamily="2" charset="-122"/>
                <a:cs typeface="宋体" panose="02010600030101010101" pitchFamily="2" charset="-122"/>
              </a:rPr>
              <a:t>(4) 重复操作(2)，(3)共n-1次，依次找出所有顶点的最短路径。</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579120"/>
            <a:ext cx="10515600" cy="5598160"/>
          </a:xfrm>
        </p:spPr>
        <p:txBody>
          <a:bodyPr/>
          <a:p>
            <a:pPr marL="0" indent="0">
              <a:buNone/>
            </a:pPr>
            <a:r>
              <a:rPr lang="zh-CN" altLang="en-US" sz="2000">
                <a:latin typeface="宋体" panose="02010600030101010101" pitchFamily="2" charset="-122"/>
                <a:ea typeface="宋体" panose="02010600030101010101" pitchFamily="2" charset="-122"/>
              </a:rPr>
              <a:t>求解单源最短路径的伪代码如下：</a:t>
            </a:r>
            <a:endParaRPr lang="zh-CN" altLang="en-US" sz="2000">
              <a:latin typeface="宋体" panose="02010600030101010101" pitchFamily="2" charset="-122"/>
              <a:ea typeface="宋体" panose="02010600030101010101" pitchFamily="2" charset="-122"/>
            </a:endParaRPr>
          </a:p>
        </p:txBody>
      </p:sp>
      <p:sp>
        <p:nvSpPr>
          <p:cNvPr id="100" name="文本框 99"/>
          <p:cNvSpPr txBox="1"/>
          <p:nvPr/>
        </p:nvSpPr>
        <p:spPr>
          <a:xfrm>
            <a:off x="1600835" y="1110615"/>
            <a:ext cx="6931025" cy="4684395"/>
          </a:xfrm>
          <a:prstGeom prst="rect">
            <a:avLst/>
          </a:prstGeom>
          <a:noFill/>
          <a:ln w="9525">
            <a:noFill/>
          </a:ln>
        </p:spPr>
        <p:txBody>
          <a:bodyPr>
            <a:noAutofit/>
          </a:bodyPr>
          <a:p>
            <a:pPr indent="266700"/>
            <a:r>
              <a:rPr lang="en-US" sz="2400" b="0">
                <a:latin typeface="Times New Roman" panose="02020603050405020304" charset="0"/>
                <a:ea typeface="宋体" panose="02010600030101010101" pitchFamily="2" charset="-122"/>
              </a:rPr>
              <a:t>int dijkstra(int s,int t)     {     </a:t>
            </a:r>
            <a:r>
              <a:rPr lang="zh-CN" sz="2400" b="0">
                <a:latin typeface="Times New Roman" panose="02020603050405020304" charset="0"/>
                <a:ea typeface="宋体" panose="02010600030101010101" pitchFamily="2" charset="-122"/>
              </a:rPr>
              <a:t>初始化</a:t>
            </a:r>
            <a:r>
              <a:rPr lang="en-US" sz="2400" b="0">
                <a:latin typeface="Times New Roman" panose="02020603050405020304" charset="0"/>
                <a:ea typeface="宋体" panose="02010600030101010101" pitchFamily="2" charset="-122"/>
              </a:rPr>
              <a:t>S={</a:t>
            </a:r>
            <a:r>
              <a:rPr lang="zh-CN" sz="2400" b="0">
                <a:latin typeface="Times New Roman" panose="02020603050405020304" charset="0"/>
                <a:ea typeface="宋体" panose="02010600030101010101" pitchFamily="2" charset="-122"/>
              </a:rPr>
              <a:t>空集</a:t>
            </a:r>
            <a:r>
              <a:rPr lang="en-US" sz="2400" b="0">
                <a:latin typeface="Times New Roman" panose="02020603050405020304" charset="0"/>
                <a:ea typeface="宋体" panose="02010600030101010101" pitchFamily="2" charset="-122"/>
              </a:rPr>
              <a:t>}           d[s] = 0; </a:t>
            </a:r>
            <a:r>
              <a:rPr lang="zh-CN" sz="2400" b="0">
                <a:latin typeface="Times New Roman" panose="02020603050405020304" charset="0"/>
                <a:ea typeface="宋体" panose="02010600030101010101" pitchFamily="2" charset="-122"/>
              </a:rPr>
              <a:t>其余</a:t>
            </a:r>
            <a:r>
              <a:rPr lang="en-US" sz="2400" b="0">
                <a:latin typeface="Times New Roman" panose="02020603050405020304" charset="0"/>
                <a:ea typeface="宋体" panose="02010600030101010101" pitchFamily="2" charset="-122"/>
              </a:rPr>
              <a:t>d</a:t>
            </a:r>
            <a:r>
              <a:rPr lang="zh-CN" sz="2400" b="0">
                <a:latin typeface="Times New Roman" panose="02020603050405020304" charset="0"/>
                <a:ea typeface="宋体" panose="02010600030101010101" pitchFamily="2" charset="-122"/>
              </a:rPr>
              <a:t>值为正无穷大</a:t>
            </a:r>
            <a:r>
              <a:rPr lang="en-US" sz="2400" b="0">
                <a:latin typeface="Times New Roman" panose="02020603050405020304" charset="0"/>
                <a:ea typeface="宋体" panose="02010600030101010101" pitchFamily="2" charset="-122"/>
              </a:rPr>
              <a:t>           while (NOT t  in S)            {   </a:t>
            </a:r>
            <a:r>
              <a:rPr lang="zh-CN" sz="2400" b="0">
                <a:latin typeface="Times New Roman" panose="02020603050405020304" charset="0"/>
                <a:ea typeface="宋体" panose="02010600030101010101" pitchFamily="2" charset="-122"/>
              </a:rPr>
              <a:t>取出不在</a:t>
            </a:r>
            <a:r>
              <a:rPr lang="en-US" sz="2400" b="0">
                <a:latin typeface="Times New Roman" panose="02020603050405020304" charset="0"/>
                <a:ea typeface="宋体" panose="02010600030101010101" pitchFamily="2" charset="-122"/>
              </a:rPr>
              <a:t>S</a:t>
            </a:r>
            <a:r>
              <a:rPr lang="zh-CN" sz="2400" b="0">
                <a:latin typeface="Times New Roman" panose="02020603050405020304" charset="0"/>
                <a:ea typeface="宋体" panose="02010600030101010101" pitchFamily="2" charset="-122"/>
              </a:rPr>
              <a:t>中的最小的</a:t>
            </a:r>
            <a:r>
              <a:rPr lang="en-US" sz="2400" b="0">
                <a:latin typeface="Times New Roman" panose="02020603050405020304" charset="0"/>
                <a:ea typeface="宋体" panose="02010600030101010101" pitchFamily="2" charset="-122"/>
              </a:rPr>
              <a:t>d[i];                  for (</a:t>
            </a:r>
            <a:r>
              <a:rPr lang="zh-CN" sz="2400" b="0">
                <a:latin typeface="Times New Roman" panose="02020603050405020304" charset="0"/>
                <a:ea typeface="宋体" panose="02010600030101010101" pitchFamily="2" charset="-122"/>
              </a:rPr>
              <a:t>所有不在</a:t>
            </a:r>
            <a:r>
              <a:rPr lang="en-US" sz="2400" b="0">
                <a:latin typeface="Times New Roman" panose="02020603050405020304" charset="0"/>
                <a:ea typeface="宋体" panose="02010600030101010101" pitchFamily="2" charset="-122"/>
              </a:rPr>
              <a:t>S</a:t>
            </a:r>
            <a:r>
              <a:rPr lang="zh-CN" sz="2400" b="0">
                <a:latin typeface="Times New Roman" panose="02020603050405020304" charset="0"/>
                <a:ea typeface="宋体" panose="02010600030101010101" pitchFamily="2" charset="-122"/>
              </a:rPr>
              <a:t>中且与</a:t>
            </a:r>
            <a:r>
              <a:rPr lang="en-US" sz="2400" b="0">
                <a:latin typeface="Times New Roman" panose="02020603050405020304" charset="0"/>
                <a:ea typeface="宋体" panose="02010600030101010101" pitchFamily="2" charset="-122"/>
              </a:rPr>
              <a:t>i</a:t>
            </a:r>
            <a:r>
              <a:rPr lang="zh-CN" sz="2400" b="0">
                <a:latin typeface="Times New Roman" panose="02020603050405020304" charset="0"/>
                <a:ea typeface="宋体" panose="02010600030101010101" pitchFamily="2" charset="-122"/>
              </a:rPr>
              <a:t>相邻的点</a:t>
            </a:r>
            <a:r>
              <a:rPr lang="en-US" sz="2400" b="0">
                <a:latin typeface="Times New Roman" panose="02020603050405020304" charset="0"/>
                <a:ea typeface="宋体" panose="02010600030101010101" pitchFamily="2" charset="-122"/>
              </a:rPr>
              <a:t>j)                       if (d[j] &gt; d[i] + cost[i][j])     // </a:t>
            </a:r>
            <a:r>
              <a:rPr lang="zh-CN" sz="2400" b="0">
                <a:latin typeface="Times New Roman" panose="02020603050405020304" charset="0"/>
                <a:ea typeface="宋体" panose="02010600030101010101" pitchFamily="2" charset="-122"/>
              </a:rPr>
              <a:t>有更短的路径</a:t>
            </a:r>
            <a:r>
              <a:rPr lang="en-US" sz="2400" b="0">
                <a:latin typeface="Times New Roman" panose="02020603050405020304" charset="0"/>
                <a:ea typeface="宋体" panose="02010600030101010101" pitchFamily="2" charset="-122"/>
              </a:rPr>
              <a:t>d[j] = d[i] + cost[i][j];   //</a:t>
            </a:r>
            <a:r>
              <a:rPr lang="zh-CN" sz="2400" b="0">
                <a:latin typeface="Times New Roman" panose="02020603050405020304" charset="0"/>
                <a:ea typeface="宋体" panose="02010600030101010101" pitchFamily="2" charset="-122"/>
              </a:rPr>
              <a:t>更新最短路径</a:t>
            </a:r>
            <a:r>
              <a:rPr lang="en-US" sz="2400" b="0">
                <a:latin typeface="Times New Roman" panose="02020603050405020304" charset="0"/>
                <a:ea typeface="宋体" panose="02010600030101010101" pitchFamily="2" charset="-122"/>
              </a:rPr>
              <a:t>                S = S + {i}; //</a:t>
            </a:r>
            <a:r>
              <a:rPr lang="zh-CN" sz="2400" b="0">
                <a:latin typeface="Times New Roman" panose="02020603050405020304" charset="0"/>
                <a:ea typeface="宋体" panose="02010600030101010101" pitchFamily="2" charset="-122"/>
              </a:rPr>
              <a:t>把</a:t>
            </a:r>
            <a:r>
              <a:rPr lang="en-US" sz="2400" b="0">
                <a:latin typeface="Times New Roman" panose="02020603050405020304" charset="0"/>
                <a:ea typeface="宋体" panose="02010600030101010101" pitchFamily="2" charset="-122"/>
              </a:rPr>
              <a:t>i</a:t>
            </a:r>
            <a:r>
              <a:rPr lang="zh-CN" sz="2400" b="0">
                <a:latin typeface="Times New Roman" panose="02020603050405020304" charset="0"/>
                <a:ea typeface="宋体" panose="02010600030101010101" pitchFamily="2" charset="-122"/>
              </a:rPr>
              <a:t>点添加到集合</a:t>
            </a:r>
            <a:r>
              <a:rPr lang="en-US" sz="2400" b="0">
                <a:latin typeface="Times New Roman" panose="02020603050405020304" charset="0"/>
                <a:ea typeface="宋体" panose="02010600030101010101" pitchFamily="2" charset="-122"/>
              </a:rPr>
              <a:t>S</a:t>
            </a:r>
            <a:r>
              <a:rPr lang="zh-CN" sz="2400" b="0">
                <a:latin typeface="Times New Roman" panose="02020603050405020304" charset="0"/>
                <a:ea typeface="宋体" panose="02010600030101010101" pitchFamily="2" charset="-122"/>
              </a:rPr>
              <a:t>里</a:t>
            </a:r>
            <a:r>
              <a:rPr lang="en-US" sz="2400" b="0">
                <a:latin typeface="Times New Roman" panose="02020603050405020304" charset="0"/>
                <a:ea typeface="宋体" panose="02010600030101010101" pitchFamily="2" charset="-122"/>
              </a:rPr>
              <a:t>           }      return d[t];    }</a:t>
            </a:r>
            <a:r>
              <a:rPr lang="en-US" b="0">
                <a:latin typeface="Times New Roman" panose="02020603050405020304" charset="0"/>
                <a:ea typeface="宋体" panose="02010600030101010101" pitchFamily="2" charset="-122"/>
              </a:rPr>
              <a:t> </a:t>
            </a:r>
            <a:endParaRPr lang="en-US" altLang="en-US" b="0">
              <a:latin typeface="Times New Roman" panose="02020603050405020304" charset="0"/>
              <a:ea typeface="宋体" panose="02010600030101010101" pitchFamily="2" charset="-122"/>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701675"/>
            <a:ext cx="10515600" cy="5475605"/>
          </a:xfrm>
        </p:spPr>
        <p:txBody>
          <a:bodyPr/>
          <a:p>
            <a:pPr marL="0" indent="0">
              <a:buNone/>
            </a:pPr>
            <a:r>
              <a:rPr lang="zh-CN" altLang="en-US" sz="2400"/>
              <a:t>4、具体代码描述</a:t>
            </a:r>
            <a:endParaRPr lang="zh-CN" altLang="en-US" sz="2400"/>
          </a:p>
          <a:p>
            <a:pPr marL="0" indent="0">
              <a:buNone/>
            </a:pPr>
            <a:r>
              <a:rPr lang="zh-CN" altLang="en-US" sz="2000">
                <a:latin typeface="宋体" panose="02010600030101010101" pitchFamily="2" charset="-122"/>
                <a:ea typeface="宋体" panose="02010600030101010101" pitchFamily="2" charset="-122"/>
              </a:rPr>
              <a:t>求解单源最短路径的代码如下：</a:t>
            </a:r>
            <a:endParaRPr lang="zh-CN" altLang="en-US" sz="2000">
              <a:latin typeface="宋体" panose="02010600030101010101" pitchFamily="2" charset="-122"/>
              <a:ea typeface="宋体" panose="02010600030101010101" pitchFamily="2" charset="-122"/>
            </a:endParaRPr>
          </a:p>
        </p:txBody>
      </p:sp>
      <p:sp>
        <p:nvSpPr>
          <p:cNvPr id="100" name="文本框 99"/>
          <p:cNvSpPr txBox="1"/>
          <p:nvPr/>
        </p:nvSpPr>
        <p:spPr>
          <a:xfrm>
            <a:off x="1883410" y="1527175"/>
            <a:ext cx="7336790" cy="4589780"/>
          </a:xfrm>
          <a:prstGeom prst="rect">
            <a:avLst/>
          </a:prstGeom>
          <a:noFill/>
          <a:ln w="9525">
            <a:noFill/>
          </a:ln>
        </p:spPr>
        <p:txBody>
          <a:bodyPr>
            <a:noAutofit/>
          </a:bodyPr>
          <a:p>
            <a:pPr indent="266700"/>
            <a:r>
              <a:rPr lang="en-US" sz="2000" b="0">
                <a:latin typeface="Times New Roman" panose="02020603050405020304" charset="0"/>
                <a:ea typeface="宋体" panose="02010600030101010101" pitchFamily="2" charset="-122"/>
              </a:rPr>
              <a:t>template&lt;class Type&gt;void Dijkstra(int n,int v,int dist[],int prev[])  {    for(int i=1;i&lt;=n;i++)    {    dist[i]=c[v][i]; </a:t>
            </a:r>
            <a:r>
              <a:rPr lang="en-US" sz="2000" b="0">
                <a:latin typeface="Times New Roman" panose="02020603050405020304" charset="0"/>
                <a:ea typeface="宋体" panose="02010600030101010101" pitchFamily="2" charset="-122"/>
                <a:cs typeface="Times New Roman" panose="02020603050405020304" charset="0"/>
              </a:rPr>
              <a:t> </a:t>
            </a:r>
            <a:r>
              <a:rPr lang="en-US" sz="2000" b="0">
                <a:latin typeface="Times New Roman" panose="02020603050405020304" charset="0"/>
                <a:ea typeface="宋体" panose="02010600030101010101" pitchFamily="2" charset="-122"/>
              </a:rPr>
              <a:t>//</a:t>
            </a:r>
            <a:r>
              <a:rPr lang="zh-CN" sz="2000" b="0">
                <a:latin typeface="Times New Roman" panose="02020603050405020304" charset="0"/>
                <a:ea typeface="宋体" panose="02010600030101010101" pitchFamily="2" charset="-122"/>
              </a:rPr>
              <a:t>对</a:t>
            </a:r>
            <a:r>
              <a:rPr lang="en-US" sz="2000" b="0">
                <a:latin typeface="Times New Roman" panose="02020603050405020304" charset="0"/>
                <a:ea typeface="宋体" panose="02010600030101010101" pitchFamily="2" charset="-122"/>
              </a:rPr>
              <a:t>dist</a:t>
            </a:r>
            <a:r>
              <a:rPr lang="zh-CN" sz="2000" b="0">
                <a:latin typeface="Times New Roman" panose="02020603050405020304" charset="0"/>
                <a:ea typeface="宋体" panose="02010600030101010101" pitchFamily="2" charset="-122"/>
              </a:rPr>
              <a:t>数组进行初始化，从源点到</a:t>
            </a:r>
            <a:r>
              <a:rPr lang="en-US" sz="2000" b="0">
                <a:latin typeface="Times New Roman" panose="02020603050405020304" charset="0"/>
                <a:ea typeface="宋体" panose="02010600030101010101" pitchFamily="2" charset="-122"/>
              </a:rPr>
              <a:t>i</a:t>
            </a:r>
            <a:r>
              <a:rPr lang="zh-CN" sz="2000" b="0">
                <a:latin typeface="Times New Roman" panose="02020603050405020304" charset="0"/>
                <a:ea typeface="宋体" panose="02010600030101010101" pitchFamily="2" charset="-122"/>
              </a:rPr>
              <a:t>的距离：</a:t>
            </a:r>
            <a:r>
              <a:rPr lang="en-US" sz="2000" b="0">
                <a:latin typeface="Times New Roman" panose="02020603050405020304" charset="0"/>
                <a:ea typeface="宋体" panose="02010600030101010101" pitchFamily="2" charset="-122"/>
              </a:rPr>
              <a:t>V-&gt;i </a:t>
            </a:r>
            <a:r>
              <a:rPr lang="zh-CN" sz="2000" b="0">
                <a:latin typeface="Times New Roman" panose="02020603050405020304" charset="0"/>
                <a:ea typeface="宋体" panose="02010600030101010101" pitchFamily="2" charset="-122"/>
              </a:rPr>
              <a:t>赋值给</a:t>
            </a:r>
            <a:r>
              <a:rPr lang="en-US" sz="2000" b="0">
                <a:latin typeface="Times New Roman" panose="02020603050405020304" charset="0"/>
                <a:ea typeface="宋体" panose="02010600030101010101" pitchFamily="2" charset="-122"/>
              </a:rPr>
              <a:t>dist       </a:t>
            </a:r>
            <a:r>
              <a:rPr lang="en-US" sz="2000" b="0">
                <a:latin typeface="Times New Roman" panose="02020603050405020304" charset="0"/>
                <a:ea typeface="宋体" panose="02010600030101010101" pitchFamily="2" charset="-122"/>
                <a:cs typeface="Times New Roman" panose="02020603050405020304" charset="0"/>
              </a:rPr>
              <a:t>   </a:t>
            </a:r>
            <a:r>
              <a:rPr lang="en-US" sz="2000" b="0">
                <a:latin typeface="Times New Roman" panose="02020603050405020304" charset="0"/>
                <a:ea typeface="宋体" panose="02010600030101010101" pitchFamily="2" charset="-122"/>
              </a:rPr>
              <a:t>  s[i]=false;//</a:t>
            </a:r>
            <a:r>
              <a:rPr lang="zh-CN" sz="2000" b="0">
                <a:latin typeface="Times New Roman" panose="02020603050405020304" charset="0"/>
                <a:ea typeface="宋体" panose="02010600030101010101" pitchFamily="2" charset="-122"/>
              </a:rPr>
              <a:t>将</a:t>
            </a:r>
            <a:r>
              <a:rPr lang="en-US" sz="2000" b="0">
                <a:latin typeface="Times New Roman" panose="02020603050405020304" charset="0"/>
                <a:ea typeface="宋体" panose="02010600030101010101" pitchFamily="2" charset="-122"/>
              </a:rPr>
              <a:t>s</a:t>
            </a:r>
            <a:r>
              <a:rPr lang="zh-CN" sz="2000" b="0">
                <a:latin typeface="Times New Roman" panose="02020603050405020304" charset="0"/>
                <a:ea typeface="宋体" panose="02010600030101010101" pitchFamily="2" charset="-122"/>
              </a:rPr>
              <a:t>数组置空</a:t>
            </a:r>
            <a:r>
              <a:rPr lang="en-US" sz="2000" b="0">
                <a:latin typeface="Times New Roman" panose="02020603050405020304" charset="0"/>
                <a:ea typeface="宋体" panose="02010600030101010101" pitchFamily="2" charset="-122"/>
              </a:rPr>
              <a:t>        </a:t>
            </a:r>
            <a:r>
              <a:rPr lang="en-US" sz="2000" b="0">
                <a:latin typeface="Times New Roman" panose="02020603050405020304" charset="0"/>
                <a:ea typeface="宋体" panose="02010600030101010101" pitchFamily="2" charset="-122"/>
                <a:cs typeface="Times New Roman" panose="02020603050405020304" charset="0"/>
              </a:rPr>
              <a:t>   </a:t>
            </a:r>
            <a:r>
              <a:rPr lang="en-US" sz="2000" b="0">
                <a:latin typeface="Times New Roman" panose="02020603050405020304" charset="0"/>
                <a:ea typeface="宋体" panose="02010600030101010101" pitchFamily="2" charset="-122"/>
              </a:rPr>
              <a:t>   if(dist[i]==maxint) </a:t>
            </a:r>
            <a:r>
              <a:rPr lang="en-US" sz="2000" b="0">
                <a:latin typeface="Times New Roman" panose="02020603050405020304" charset="0"/>
                <a:ea typeface="宋体" panose="02010600030101010101" pitchFamily="2" charset="-122"/>
                <a:cs typeface="Times New Roman" panose="02020603050405020304" charset="0"/>
              </a:rPr>
              <a:t>   </a:t>
            </a:r>
            <a:r>
              <a:rPr lang="en-US" sz="2000" b="0">
                <a:latin typeface="Times New Roman" panose="02020603050405020304" charset="0"/>
                <a:ea typeface="宋体" panose="02010600030101010101" pitchFamily="2" charset="-122"/>
              </a:rPr>
              <a:t>//</a:t>
            </a:r>
            <a:r>
              <a:rPr lang="zh-CN" sz="2000" b="0">
                <a:latin typeface="Times New Roman" panose="02020603050405020304" charset="0"/>
                <a:ea typeface="宋体" panose="02010600030101010101" pitchFamily="2" charset="-122"/>
              </a:rPr>
              <a:t>判断</a:t>
            </a:r>
            <a:r>
              <a:rPr lang="en-US" sz="2000" b="0">
                <a:latin typeface="Times New Roman" panose="02020603050405020304" charset="0"/>
                <a:ea typeface="宋体" panose="02010600030101010101" pitchFamily="2" charset="-122"/>
              </a:rPr>
              <a:t>V-&gt;i</a:t>
            </a:r>
            <a:r>
              <a:rPr lang="zh-CN" sz="2000" b="0">
                <a:latin typeface="Times New Roman" panose="02020603050405020304" charset="0"/>
                <a:ea typeface="宋体" panose="02010600030101010101" pitchFamily="2" charset="-122"/>
              </a:rPr>
              <a:t>是否可以直达，如果可以直达的话，给</a:t>
            </a:r>
            <a:r>
              <a:rPr lang="en-US" sz="2000" b="0">
                <a:latin typeface="Times New Roman" panose="02020603050405020304" charset="0"/>
                <a:ea typeface="宋体" panose="02010600030101010101" pitchFamily="2" charset="-122"/>
              </a:rPr>
              <a:t>prev</a:t>
            </a:r>
            <a:r>
              <a:rPr lang="zh-CN" sz="2000" b="0">
                <a:latin typeface="Times New Roman" panose="02020603050405020304" charset="0"/>
                <a:ea typeface="宋体" panose="02010600030101010101" pitchFamily="2" charset="-122"/>
              </a:rPr>
              <a:t>数组赋值为其前一个结点</a:t>
            </a:r>
            <a:r>
              <a:rPr lang="en-US" sz="2000" b="0">
                <a:latin typeface="Times New Roman" panose="02020603050405020304" charset="0"/>
                <a:ea typeface="宋体" panose="02010600030101010101" pitchFamily="2" charset="-122"/>
              </a:rPr>
              <a:t>prev[i]=0;      </a:t>
            </a:r>
            <a:r>
              <a:rPr lang="en-US" sz="2000" b="0">
                <a:latin typeface="Times New Roman" panose="02020603050405020304" charset="0"/>
                <a:ea typeface="宋体" panose="02010600030101010101" pitchFamily="2" charset="-122"/>
                <a:cs typeface="Times New Roman" panose="02020603050405020304" charset="0"/>
              </a:rPr>
              <a:t>   </a:t>
            </a:r>
            <a:r>
              <a:rPr lang="en-US" sz="2000" b="0">
                <a:latin typeface="Times New Roman" panose="02020603050405020304" charset="0"/>
                <a:ea typeface="宋体" panose="02010600030101010101" pitchFamily="2" charset="-122"/>
              </a:rPr>
              <a:t>  else prev[i]=v;      }  </a:t>
            </a:r>
            <a:endParaRPr lang="en-US" altLang="en-US" sz="2000" b="0">
              <a:latin typeface="Times New Roman" panose="02020603050405020304" charset="0"/>
              <a:ea typeface="宋体" panose="02010600030101010101" pitchFamily="2" charset="-122"/>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081530" y="1111250"/>
            <a:ext cx="6336030" cy="4505325"/>
          </a:xfrm>
          <a:prstGeom prst="rect">
            <a:avLst/>
          </a:prstGeom>
          <a:noFill/>
          <a:ln w="9525">
            <a:noFill/>
          </a:ln>
        </p:spPr>
        <p:txBody>
          <a:bodyPr>
            <a:noAutofit/>
          </a:bodyPr>
          <a:p>
            <a:pPr indent="266700"/>
            <a:r>
              <a:rPr lang="en-US" sz="2400" b="0">
                <a:latin typeface="Times New Roman" panose="02020603050405020304" charset="0"/>
                <a:ea typeface="宋体" panose="02010600030101010101" pitchFamily="2" charset="-122"/>
                <a:cs typeface="Times New Roman" panose="02020603050405020304" charset="0"/>
              </a:rPr>
              <a:t> </a:t>
            </a:r>
            <a:r>
              <a:rPr lang="en-US" sz="2400" b="0">
                <a:latin typeface="Times New Roman" panose="02020603050405020304" charset="0"/>
                <a:ea typeface="宋体" panose="02010600030101010101" pitchFamily="2" charset="-122"/>
              </a:rPr>
              <a:t>dist[v]=0;</a:t>
            </a:r>
            <a:r>
              <a:rPr lang="en-US" sz="2400" b="0">
                <a:latin typeface="Times New Roman" panose="02020603050405020304" charset="0"/>
                <a:ea typeface="宋体" panose="02010600030101010101" pitchFamily="2" charset="-122"/>
                <a:cs typeface="Times New Roman" panose="02020603050405020304" charset="0"/>
              </a:rPr>
              <a:t>     </a:t>
            </a:r>
            <a:r>
              <a:rPr lang="en-US" sz="2400" b="0">
                <a:latin typeface="Times New Roman" panose="02020603050405020304" charset="0"/>
                <a:ea typeface="宋体" panose="02010600030101010101" pitchFamily="2" charset="-122"/>
              </a:rPr>
              <a:t> //</a:t>
            </a:r>
            <a:r>
              <a:rPr lang="zh-CN" sz="2400" b="0">
                <a:latin typeface="Times New Roman" panose="02020603050405020304" charset="0"/>
                <a:ea typeface="宋体" panose="02010600030101010101" pitchFamily="2" charset="-122"/>
              </a:rPr>
              <a:t>先将源点设为</a:t>
            </a:r>
            <a:r>
              <a:rPr lang="en-US" sz="2400" b="0">
                <a:latin typeface="Times New Roman" panose="02020603050405020304" charset="0"/>
                <a:ea typeface="宋体" panose="02010600030101010101" pitchFamily="2" charset="-122"/>
              </a:rPr>
              <a:t>true</a:t>
            </a:r>
            <a:r>
              <a:rPr lang="zh-CN" sz="2400" b="0">
                <a:latin typeface="Times New Roman" panose="02020603050405020304" charset="0"/>
                <a:ea typeface="宋体" panose="02010600030101010101" pitchFamily="2" charset="-122"/>
              </a:rPr>
              <a:t>，将其纳入</a:t>
            </a:r>
            <a:r>
              <a:rPr lang="en-US" sz="2400" b="0">
                <a:latin typeface="Times New Roman" panose="02020603050405020304" charset="0"/>
                <a:ea typeface="宋体" panose="02010600030101010101" pitchFamily="2" charset="-122"/>
              </a:rPr>
              <a:t>s</a:t>
            </a:r>
            <a:r>
              <a:rPr lang="zh-CN" sz="2400" b="0">
                <a:latin typeface="Times New Roman" panose="02020603050405020304" charset="0"/>
                <a:ea typeface="宋体" panose="02010600030101010101" pitchFamily="2" charset="-122"/>
              </a:rPr>
              <a:t>集合</a:t>
            </a:r>
            <a:r>
              <a:rPr lang="en-US" sz="2400" b="0">
                <a:latin typeface="Times New Roman" panose="02020603050405020304" charset="0"/>
                <a:ea typeface="宋体" panose="02010600030101010101" pitchFamily="2" charset="-122"/>
              </a:rPr>
              <a:t>s[v]=true;for(int i=1;i&lt;=n;i++)  </a:t>
            </a:r>
            <a:r>
              <a:rPr lang="en-US" sz="2400" b="0">
                <a:latin typeface="Times New Roman" panose="02020603050405020304" charset="0"/>
                <a:ea typeface="宋体" panose="02010600030101010101" pitchFamily="2" charset="-122"/>
                <a:cs typeface="Times New Roman" panose="02020603050405020304" charset="0"/>
              </a:rPr>
              <a:t> </a:t>
            </a:r>
            <a:r>
              <a:rPr lang="en-US" sz="2400" b="0">
                <a:latin typeface="Times New Roman" panose="02020603050405020304" charset="0"/>
                <a:ea typeface="宋体" panose="02010600030101010101" pitchFamily="2" charset="-122"/>
              </a:rPr>
              <a:t>  {  int temp=maxint;         </a:t>
            </a:r>
            <a:r>
              <a:rPr lang="en-US" sz="2400" b="0">
                <a:latin typeface="Times New Roman" panose="02020603050405020304" charset="0"/>
                <a:ea typeface="宋体" panose="02010600030101010101" pitchFamily="2" charset="-122"/>
                <a:cs typeface="Times New Roman" panose="02020603050405020304" charset="0"/>
              </a:rPr>
              <a:t>   </a:t>
            </a:r>
            <a:r>
              <a:rPr lang="en-US" sz="2400" b="0">
                <a:latin typeface="Times New Roman" panose="02020603050405020304" charset="0"/>
                <a:ea typeface="宋体" panose="02010600030101010101" pitchFamily="2" charset="-122"/>
              </a:rPr>
              <a:t> int u=v;            for(int j=1;j&lt;=n;j++) </a:t>
            </a:r>
            <a:r>
              <a:rPr lang="en-US" sz="2400" b="0">
                <a:latin typeface="Times New Roman" panose="02020603050405020304" charset="0"/>
                <a:ea typeface="宋体" panose="02010600030101010101" pitchFamily="2" charset="-122"/>
                <a:cs typeface="Times New Roman" panose="02020603050405020304" charset="0"/>
              </a:rPr>
              <a:t>     </a:t>
            </a:r>
            <a:r>
              <a:rPr lang="en-US" sz="2400" b="0">
                <a:latin typeface="Times New Roman" panose="02020603050405020304" charset="0"/>
                <a:ea typeface="宋体" panose="02010600030101010101" pitchFamily="2" charset="-122"/>
              </a:rPr>
              <a:t> {     if((!s[j])&amp;&amp;(dist[j]&lt;temp))</a:t>
            </a:r>
            <a:r>
              <a:rPr lang="en-US" sz="2400" b="0">
                <a:latin typeface="Times New Roman" panose="02020603050405020304" charset="0"/>
                <a:ea typeface="宋体" panose="02010600030101010101" pitchFamily="2" charset="-122"/>
                <a:cs typeface="Times New Roman" panose="02020603050405020304" charset="0"/>
              </a:rPr>
              <a:t> </a:t>
            </a:r>
            <a:r>
              <a:rPr lang="en-US" sz="2400" b="0">
                <a:latin typeface="Times New Roman" panose="02020603050405020304" charset="0"/>
                <a:ea typeface="宋体" panose="02010600030101010101" pitchFamily="2" charset="-122"/>
              </a:rPr>
              <a:t> //</a:t>
            </a:r>
            <a:r>
              <a:rPr lang="zh-CN" sz="2400" b="0">
                <a:latin typeface="Times New Roman" panose="02020603050405020304" charset="0"/>
                <a:ea typeface="宋体" panose="02010600030101010101" pitchFamily="2" charset="-122"/>
              </a:rPr>
              <a:t>找出除</a:t>
            </a:r>
            <a:r>
              <a:rPr lang="en-US" sz="2400" b="0">
                <a:latin typeface="Times New Roman" panose="02020603050405020304" charset="0"/>
                <a:ea typeface="宋体" panose="02010600030101010101" pitchFamily="2" charset="-122"/>
              </a:rPr>
              <a:t>s</a:t>
            </a:r>
            <a:r>
              <a:rPr lang="zh-CN" sz="2400" b="0">
                <a:latin typeface="Times New Roman" panose="02020603050405020304" charset="0"/>
                <a:ea typeface="宋体" panose="02010600030101010101" pitchFamily="2" charset="-122"/>
              </a:rPr>
              <a:t>集合外的，且路径最短的一个点</a:t>
            </a:r>
            <a:r>
              <a:rPr lang="en-US" sz="2400" b="0">
                <a:latin typeface="Times New Roman" panose="02020603050405020304" charset="0"/>
                <a:ea typeface="宋体" panose="02010600030101010101" pitchFamily="2" charset="-122"/>
              </a:rPr>
              <a:t>         </a:t>
            </a:r>
            <a:r>
              <a:rPr lang="en-US" sz="2400" b="0">
                <a:latin typeface="Times New Roman" panose="02020603050405020304" charset="0"/>
                <a:ea typeface="宋体" panose="02010600030101010101" pitchFamily="2" charset="-122"/>
                <a:cs typeface="Times New Roman" panose="02020603050405020304" charset="0"/>
              </a:rPr>
              <a:t> </a:t>
            </a:r>
            <a:r>
              <a:rPr lang="en-US" sz="2400" b="0">
                <a:latin typeface="Times New Roman" panose="02020603050405020304" charset="0"/>
                <a:ea typeface="宋体" panose="02010600030101010101" pitchFamily="2" charset="-122"/>
              </a:rPr>
              <a:t>{  u=j;             </a:t>
            </a:r>
            <a:r>
              <a:rPr lang="en-US" sz="2400" b="0">
                <a:latin typeface="Times New Roman" panose="02020603050405020304" charset="0"/>
                <a:ea typeface="宋体" panose="02010600030101010101" pitchFamily="2" charset="-122"/>
                <a:cs typeface="Times New Roman" panose="02020603050405020304" charset="0"/>
              </a:rPr>
              <a:t>    </a:t>
            </a:r>
            <a:r>
              <a:rPr lang="en-US" sz="2400" b="0">
                <a:latin typeface="Times New Roman" panose="02020603050405020304" charset="0"/>
                <a:ea typeface="宋体" panose="02010600030101010101" pitchFamily="2" charset="-122"/>
              </a:rPr>
              <a:t>     temp=dist[j];         </a:t>
            </a:r>
            <a:r>
              <a:rPr lang="en-US" sz="2400" b="0">
                <a:latin typeface="Times New Roman" panose="02020603050405020304" charset="0"/>
                <a:ea typeface="宋体" panose="02010600030101010101" pitchFamily="2" charset="-122"/>
                <a:cs typeface="Times New Roman" panose="02020603050405020304" charset="0"/>
              </a:rPr>
              <a:t>    </a:t>
            </a:r>
            <a:r>
              <a:rPr lang="en-US" sz="2400" b="0">
                <a:latin typeface="Times New Roman" panose="02020603050405020304" charset="0"/>
                <a:ea typeface="宋体" panose="02010600030101010101" pitchFamily="2" charset="-122"/>
              </a:rPr>
              <a:t>     }      </a:t>
            </a:r>
            <a:r>
              <a:rPr lang="en-US" sz="2400" b="0">
                <a:latin typeface="Times New Roman" panose="02020603050405020304" charset="0"/>
                <a:ea typeface="宋体" panose="02010600030101010101" pitchFamily="2" charset="-122"/>
                <a:cs typeface="Times New Roman" panose="02020603050405020304" charset="0"/>
              </a:rPr>
              <a:t>  </a:t>
            </a:r>
            <a:r>
              <a:rPr lang="en-US" sz="2400" b="0">
                <a:latin typeface="Times New Roman" panose="02020603050405020304" charset="0"/>
                <a:ea typeface="宋体" panose="02010600030101010101" pitchFamily="2" charset="-122"/>
              </a:rPr>
              <a:t>    </a:t>
            </a:r>
            <a:r>
              <a:rPr lang="en-US" sz="2400" b="0">
                <a:latin typeface="Times New Roman" panose="02020603050405020304" charset="0"/>
                <a:ea typeface="宋体" panose="02010600030101010101" pitchFamily="2" charset="-122"/>
                <a:cs typeface="Times New Roman" panose="02020603050405020304" charset="0"/>
              </a:rPr>
              <a:t> </a:t>
            </a:r>
            <a:r>
              <a:rPr lang="en-US" sz="2400" b="0">
                <a:latin typeface="Times New Roman" panose="02020603050405020304" charset="0"/>
                <a:ea typeface="宋体" panose="02010600030101010101" pitchFamily="2" charset="-122"/>
              </a:rPr>
              <a:t>}  </a:t>
            </a:r>
            <a:endParaRPr lang="en-US" altLang="en-US" sz="2400" b="0">
              <a:latin typeface="Times New Roman" panose="02020603050405020304" charset="0"/>
              <a:ea typeface="宋体" panose="02010600030101010101" pitchFamily="2" charset="-122"/>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654685"/>
            <a:ext cx="10515600" cy="5522595"/>
          </a:xfrm>
        </p:spPr>
        <p:txBody>
          <a:bodyPr>
            <a:normAutofit fontScale="70000"/>
          </a:bodyPr>
          <a:p>
            <a:pPr marL="0" indent="0">
              <a:buNone/>
            </a:pPr>
            <a:r>
              <a:rPr lang="zh-CN" altLang="en-US">
                <a:latin typeface="宋体" panose="02010600030101010101" pitchFamily="2" charset="-122"/>
                <a:ea typeface="宋体" panose="02010600030101010101" pitchFamily="2" charset="-122"/>
                <a:cs typeface="宋体" panose="02010600030101010101" pitchFamily="2" charset="-122"/>
              </a:rPr>
              <a:t>s[u]=true;             //将本次循环新找到的点，纳入s集合中   </a:t>
            </a:r>
            <a:endParaRPr lang="zh-CN" altLang="en-US">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a:latin typeface="宋体" panose="02010600030101010101" pitchFamily="2" charset="-122"/>
                <a:ea typeface="宋体" panose="02010600030101010101" pitchFamily="2" charset="-122"/>
                <a:cs typeface="宋体" panose="02010600030101010101" pitchFamily="2" charset="-122"/>
              </a:rPr>
              <a:t>        for(int j=1;j&lt;=n;j++)    //将u作为源，更新dist数组中的数据 </a:t>
            </a:r>
            <a:endParaRPr lang="zh-CN" altLang="en-US">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a:latin typeface="宋体" panose="02010600030101010101" pitchFamily="2" charset="-122"/>
                <a:ea typeface="宋体" panose="02010600030101010101" pitchFamily="2" charset="-122"/>
                <a:cs typeface="宋体" panose="02010600030101010101" pitchFamily="2" charset="-122"/>
              </a:rPr>
              <a:t>        {  if((!s[j])&amp;&amp;(c[u][j]&lt;maxint))   //j不在s集合中，且从u-&gt;j可以直达</a:t>
            </a:r>
            <a:endParaRPr lang="zh-CN" altLang="en-US">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a:latin typeface="宋体" panose="02010600030101010101" pitchFamily="2" charset="-122"/>
                <a:ea typeface="宋体" panose="02010600030101010101" pitchFamily="2" charset="-122"/>
                <a:cs typeface="宋体" panose="02010600030101010101" pitchFamily="2" charset="-122"/>
              </a:rPr>
              <a:t>          {  int newdist = dist[u]+c[u][j];</a:t>
            </a:r>
            <a:endParaRPr lang="zh-CN" altLang="en-US">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a:latin typeface="宋体" panose="02010600030101010101" pitchFamily="2" charset="-122"/>
                <a:ea typeface="宋体" panose="02010600030101010101" pitchFamily="2" charset="-122"/>
                <a:cs typeface="宋体" panose="02010600030101010101" pitchFamily="2" charset="-122"/>
              </a:rPr>
              <a:t>                     if(newdist&lt;dist[j])</a:t>
            </a:r>
            <a:endParaRPr lang="zh-CN" altLang="en-US">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a:latin typeface="宋体" panose="02010600030101010101" pitchFamily="2" charset="-122"/>
                <a:ea typeface="宋体" panose="02010600030101010101" pitchFamily="2" charset="-122"/>
                <a:cs typeface="宋体" panose="02010600030101010101" pitchFamily="2" charset="-122"/>
              </a:rPr>
              <a:t>               { //若通过u-&gt;j的路线，比原来的路线要短，则更新dist数组中的数据   </a:t>
            </a:r>
            <a:endParaRPr lang="zh-CN" altLang="en-US">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a:latin typeface="宋体" panose="02010600030101010101" pitchFamily="2" charset="-122"/>
                <a:ea typeface="宋体" panose="02010600030101010101" pitchFamily="2" charset="-122"/>
                <a:cs typeface="宋体" panose="02010600030101010101" pitchFamily="2" charset="-122"/>
              </a:rPr>
              <a:t>                            dist[j]=newdist;   </a:t>
            </a:r>
            <a:endParaRPr lang="zh-CN" altLang="en-US">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a:latin typeface="宋体" panose="02010600030101010101" pitchFamily="2" charset="-122"/>
                <a:ea typeface="宋体" panose="02010600030101010101" pitchFamily="2" charset="-122"/>
                <a:cs typeface="宋体" panose="02010600030101010101" pitchFamily="2" charset="-122"/>
              </a:rPr>
              <a:t>                            prev[j]=u;  </a:t>
            </a:r>
            <a:endParaRPr lang="zh-CN" altLang="en-US">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a:latin typeface="宋体" panose="02010600030101010101" pitchFamily="2" charset="-122"/>
                <a:ea typeface="宋体" panose="02010600030101010101" pitchFamily="2" charset="-122"/>
                <a:cs typeface="宋体" panose="02010600030101010101" pitchFamily="2" charset="-122"/>
              </a:rPr>
              <a:t>                       }  </a:t>
            </a:r>
            <a:endParaRPr lang="zh-CN" altLang="en-US">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a:latin typeface="宋体" panose="02010600030101010101" pitchFamily="2" charset="-122"/>
                <a:ea typeface="宋体" panose="02010600030101010101" pitchFamily="2" charset="-122"/>
                <a:cs typeface="宋体" panose="02010600030101010101" pitchFamily="2" charset="-122"/>
              </a:rPr>
              <a:t>                }  </a:t>
            </a:r>
            <a:endParaRPr lang="zh-CN" altLang="en-US">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a:latin typeface="宋体" panose="02010600030101010101" pitchFamily="2" charset="-122"/>
                <a:ea typeface="宋体" panose="02010600030101010101" pitchFamily="2" charset="-122"/>
                <a:cs typeface="宋体" panose="02010600030101010101" pitchFamily="2" charset="-122"/>
              </a:rPr>
              <a:t>            }  </a:t>
            </a:r>
            <a:endParaRPr lang="zh-CN" altLang="en-US">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a:latin typeface="宋体" panose="02010600030101010101" pitchFamily="2" charset="-122"/>
                <a:ea typeface="宋体" panose="02010600030101010101" pitchFamily="2" charset="-122"/>
                <a:cs typeface="宋体" panose="02010600030101010101" pitchFamily="2" charset="-122"/>
              </a:rPr>
              <a:t>}</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824230"/>
            <a:ext cx="10515600" cy="5353050"/>
          </a:xfrm>
        </p:spPr>
        <p:txBody>
          <a:bodyPr>
            <a:normAutofit lnSpcReduction="10000"/>
          </a:bodyPr>
          <a:p>
            <a:pPr marL="0" indent="0">
              <a:buNone/>
            </a:pPr>
            <a:r>
              <a:rPr lang="zh-CN" altLang="en-US" sz="2400"/>
              <a:t>5、算法的正确性和计算复杂度</a:t>
            </a:r>
            <a:endParaRPr lang="zh-CN" altLang="en-US" sz="2400"/>
          </a:p>
          <a:p>
            <a:pPr marL="0" indent="0" fontAlgn="auto">
              <a:lnSpc>
                <a:spcPct val="140000"/>
              </a:lnSpc>
              <a:buNone/>
            </a:pPr>
            <a:r>
              <a:rPr lang="zh-CN" altLang="en-US" sz="2400">
                <a:latin typeface="宋体" panose="02010600030101010101" pitchFamily="2" charset="-122"/>
                <a:ea typeface="宋体" panose="02010600030101010101" pitchFamily="2" charset="-122"/>
                <a:cs typeface="宋体" panose="02010600030101010101" pitchFamily="2" charset="-122"/>
              </a:rPr>
              <a:t>(1)贪心选择性质</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marL="0" indent="0" fontAlgn="auto">
              <a:lnSpc>
                <a:spcPct val="140000"/>
              </a:lnSpc>
              <a:buNone/>
            </a:pPr>
            <a:r>
              <a:rPr lang="zh-CN" altLang="en-US" sz="2400">
                <a:latin typeface="宋体" panose="02010600030101010101" pitchFamily="2" charset="-122"/>
                <a:ea typeface="宋体" panose="02010600030101010101" pitchFamily="2" charset="-122"/>
                <a:cs typeface="宋体" panose="02010600030101010101" pitchFamily="2" charset="-122"/>
              </a:rPr>
              <a:t>Dijkstra算法是贪心算法比较典型的例子，选择当前从源点v1出发用最短的路径所到达的顶点u，这就是目前的局部最优解，也就是当前所做的贪心选择。</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marL="0" indent="0" fontAlgn="auto">
              <a:lnSpc>
                <a:spcPct val="140000"/>
              </a:lnSpc>
              <a:buNone/>
            </a:pPr>
            <a:r>
              <a:rPr lang="zh-CN" altLang="en-US" sz="2400">
                <a:latin typeface="宋体" panose="02010600030101010101" pitchFamily="2" charset="-122"/>
                <a:ea typeface="宋体" panose="02010600030101010101" pitchFamily="2" charset="-122"/>
                <a:cs typeface="宋体" panose="02010600030101010101" pitchFamily="2" charset="-122"/>
              </a:rPr>
              <a:t>用反证法证明该性质。我们从集合V-S中选择了具有最短特殊路径的顶点u，从而确定了从源点v到u的最短路径长度dist[u]。那么从源点v到u有没有其他更短的路径？如图5.13所示，如果存在一条从源点v到u且长度比dist[u]更短的路，设这条路初次走出S之外到达的顶点为x(x属于V-S)，然后徘徊于S内外若干次，最后离开S到达u。在这条路上分别记d(v,x)、d(x,u)、d(v,u)为源点v到顶点x、顶点x到顶点u、源点v到顶点u的路径长度。</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88315" y="513080"/>
            <a:ext cx="10865485" cy="5664200"/>
          </a:xfrm>
        </p:spPr>
        <p:txBody>
          <a:bodyPr/>
          <a:p>
            <a:pPr marL="0" indent="0">
              <a:buNone/>
            </a:pPr>
            <a:r>
              <a:rPr lang="zh-CN" altLang="en-US" sz="2000">
                <a:latin typeface="宋体" panose="02010600030101010101" pitchFamily="2" charset="-122"/>
                <a:ea typeface="宋体" panose="02010600030101010101" pitchFamily="2" charset="-122"/>
                <a:cs typeface="宋体" panose="02010600030101010101" pitchFamily="2" charset="-122"/>
              </a:rPr>
              <a:t>根据我们的假设则有以下关系式：</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000">
                <a:latin typeface="宋体" panose="02010600030101010101" pitchFamily="2" charset="-122"/>
                <a:ea typeface="宋体" panose="02010600030101010101" pitchFamily="2" charset="-122"/>
                <a:cs typeface="宋体" panose="02010600030101010101" pitchFamily="2" charset="-122"/>
              </a:rPr>
              <a:t>d(v,x)+ d(x,u)= d(v,u)&lt;dist[u]       //存在一条从源点v到u且长度比dist[u]更短的路</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000">
                <a:latin typeface="宋体" panose="02010600030101010101" pitchFamily="2" charset="-122"/>
                <a:ea typeface="宋体" panose="02010600030101010101" pitchFamily="2" charset="-122"/>
                <a:cs typeface="宋体" panose="02010600030101010101" pitchFamily="2" charset="-122"/>
              </a:rPr>
              <a:t>∵d(x,u)≥0                 //路长（边的权非负）满足≥0</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000">
                <a:latin typeface="宋体" panose="02010600030101010101" pitchFamily="2" charset="-122"/>
                <a:ea typeface="宋体" panose="02010600030101010101" pitchFamily="2" charset="-122"/>
                <a:cs typeface="宋体" panose="02010600030101010101" pitchFamily="2" charset="-122"/>
              </a:rPr>
              <a:t>∴d(v,x) ≤d(v,u)&lt;dist[u]</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000">
                <a:latin typeface="宋体" panose="02010600030101010101" pitchFamily="2" charset="-122"/>
                <a:ea typeface="宋体" panose="02010600030101010101" pitchFamily="2" charset="-122"/>
                <a:cs typeface="宋体" panose="02010600030101010101" pitchFamily="2" charset="-122"/>
              </a:rPr>
              <a:t>又∵dist[x]≤d(v,x)  //从源点v到x的最短路径长度dist[x]不会比源点v到顶点x的路径长度更长</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000">
                <a:latin typeface="宋体" panose="02010600030101010101" pitchFamily="2" charset="-122"/>
                <a:ea typeface="宋体" panose="02010600030101010101" pitchFamily="2" charset="-122"/>
                <a:cs typeface="宋体" panose="02010600030101010101" pitchFamily="2" charset="-122"/>
              </a:rPr>
              <a:t>∴dist[x]&lt;dist[u]  //从源点v到x的最短路径dist[x]比从源点v到u的最短路径长度dist[u]短</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000">
                <a:latin typeface="宋体" panose="02010600030101010101" pitchFamily="2" charset="-122"/>
                <a:ea typeface="宋体" panose="02010600030101010101" pitchFamily="2" charset="-122"/>
                <a:cs typeface="宋体" panose="02010600030101010101" pitchFamily="2" charset="-122"/>
              </a:rPr>
              <a:t>Dijkstra算法的贪心选择性质是选择当前从源点出发用最短的路径所到达的顶点，那么此时顶点x应该是当前贪心选择最优的顶点，这与顶点u是当前贪心选择矛盾!由此得证。</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pic>
        <p:nvPicPr>
          <p:cNvPr id="174" name="图片 17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3881120" y="3914140"/>
            <a:ext cx="2769235" cy="2150745"/>
          </a:xfrm>
          <a:prstGeom prst="rect">
            <a:avLst/>
          </a:prstGeom>
          <a:noFill/>
        </p:spPr>
      </p:pic>
      <p:sp>
        <p:nvSpPr>
          <p:cNvPr id="100" name="文本框 99"/>
          <p:cNvSpPr txBox="1"/>
          <p:nvPr/>
        </p:nvSpPr>
        <p:spPr>
          <a:xfrm>
            <a:off x="3763645" y="6177280"/>
            <a:ext cx="5080000" cy="368300"/>
          </a:xfrm>
          <a:prstGeom prst="rect">
            <a:avLst/>
          </a:prstGeom>
          <a:noFill/>
          <a:ln w="9525">
            <a:noFill/>
          </a:ln>
        </p:spPr>
        <p:txBody>
          <a:bodyPr>
            <a:spAutoFit/>
          </a:bodyPr>
          <a:p>
            <a:pPr indent="203200"/>
            <a:r>
              <a:rPr lang="zh-CN" b="0">
                <a:latin typeface="Times New Roman" panose="02020603050405020304" charset="0"/>
                <a:ea typeface="宋体" panose="02010600030101010101" pitchFamily="2" charset="-122"/>
              </a:rPr>
              <a:t>图</a:t>
            </a:r>
            <a:r>
              <a:rPr lang="en-US" b="0">
                <a:latin typeface="Times New Roman" panose="02020603050405020304" charset="0"/>
                <a:ea typeface="宋体" panose="02010600030101010101" pitchFamily="2" charset="-122"/>
              </a:rPr>
              <a:t>5.13 </a:t>
            </a:r>
            <a:r>
              <a:rPr lang="zh-CN" b="0">
                <a:latin typeface="Times New Roman" panose="02020603050405020304" charset="0"/>
                <a:ea typeface="宋体" panose="02010600030101010101" pitchFamily="2" charset="-122"/>
              </a:rPr>
              <a:t>从源</a:t>
            </a:r>
            <a:r>
              <a:rPr lang="zh-CN" b="0">
                <a:solidFill>
                  <a:srgbClr val="000000"/>
                </a:solidFill>
                <a:latin typeface="Times New Roman" panose="02020603050405020304" charset="0"/>
                <a:ea typeface="宋体" panose="02010600030101010101" pitchFamily="2" charset="-122"/>
              </a:rPr>
              <a:t>点</a:t>
            </a:r>
            <a:r>
              <a:rPr lang="en-US" b="0">
                <a:solidFill>
                  <a:srgbClr val="000000"/>
                </a:solidFill>
                <a:latin typeface="Times New Roman" panose="02020603050405020304" charset="0"/>
                <a:ea typeface="宋体" panose="02010600030101010101" pitchFamily="2" charset="-122"/>
              </a:rPr>
              <a:t>v</a:t>
            </a:r>
            <a:r>
              <a:rPr lang="zh-CN" b="0">
                <a:latin typeface="Times New Roman" panose="02020603050405020304" charset="0"/>
                <a:ea typeface="宋体" panose="02010600030101010101" pitchFamily="2" charset="-122"/>
              </a:rPr>
              <a:t>到</a:t>
            </a:r>
            <a:r>
              <a:rPr lang="en-US" b="0">
                <a:latin typeface="Times New Roman" panose="02020603050405020304" charset="0"/>
                <a:ea typeface="宋体" panose="02010600030101010101" pitchFamily="2" charset="-122"/>
              </a:rPr>
              <a:t>u</a:t>
            </a:r>
            <a:r>
              <a:rPr lang="zh-CN" b="0">
                <a:latin typeface="Times New Roman" panose="02020603050405020304" charset="0"/>
                <a:ea typeface="宋体" panose="02010600030101010101" pitchFamily="2" charset="-122"/>
              </a:rPr>
              <a:t>的最短路径</a:t>
            </a:r>
            <a:endParaRPr lang="zh-CN" altLang="en-US" b="0">
              <a:latin typeface="Times New Roman" panose="02020603050405020304" charset="0"/>
              <a:ea typeface="宋体" panose="02010600030101010101" pitchFamily="2" charset="-122"/>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749300"/>
            <a:ext cx="10515600" cy="5427980"/>
          </a:xfrm>
        </p:spPr>
        <p:txBody>
          <a:bodyPr>
            <a:normAutofit/>
          </a:bodyPr>
          <a:p>
            <a:pPr marL="0" indent="0">
              <a:buNone/>
            </a:pPr>
            <a:r>
              <a:rPr lang="zh-CN" altLang="en-US" sz="2400">
                <a:latin typeface="宋体" panose="02010600030101010101" pitchFamily="2" charset="-122"/>
                <a:ea typeface="宋体" panose="02010600030101010101" pitchFamily="2" charset="-122"/>
                <a:cs typeface="宋体" panose="02010600030101010101" pitchFamily="2" charset="-122"/>
              </a:rPr>
              <a:t>(2)最优子结构性质</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400">
                <a:latin typeface="宋体" panose="02010600030101010101" pitchFamily="2" charset="-122"/>
                <a:ea typeface="宋体" panose="02010600030101010101" pitchFamily="2" charset="-122"/>
                <a:cs typeface="宋体" panose="02010600030101010101" pitchFamily="2" charset="-122"/>
              </a:rPr>
              <a:t>该性质描述为：如果S(i,j)={Vi....Vk..Vn...Vj}是从顶点i到j的最短路径，k和n是这条路径上的中间顶点，那么S(k,n)必定是从k到n的最短路径。下面证明该性质的正确性。</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400">
                <a:latin typeface="宋体" panose="02010600030101010101" pitchFamily="2" charset="-122"/>
                <a:ea typeface="宋体" panose="02010600030101010101" pitchFamily="2" charset="-122"/>
                <a:cs typeface="宋体" panose="02010600030101010101" pitchFamily="2" charset="-122"/>
              </a:rPr>
              <a:t>若S(i,j)={Vi....Vk..Vn...Vj}是从顶点i到j的最短路径，则有S(i,j)=S(i,k)+S(k,n)+S(n,j)。假设S(k,n)不是从k到n的最短距离，那么必定存在另一条从k到n的最短路径S'(k,n)，那么S'(i,j)=S(i,k)+S'(k,n)+S(n,j)&lt;S(i,j)。这与S(i,j)是从i到j的最短路径相矛盾。因此该性质得证。</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400">
                <a:latin typeface="宋体" panose="02010600030101010101" pitchFamily="2" charset="-122"/>
                <a:ea typeface="宋体" panose="02010600030101010101" pitchFamily="2" charset="-122"/>
                <a:cs typeface="宋体" panose="02010600030101010101" pitchFamily="2" charset="-122"/>
              </a:rPr>
              <a:t>(3)计算复杂度</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400">
                <a:latin typeface="宋体" panose="02010600030101010101" pitchFamily="2" charset="-122"/>
                <a:ea typeface="宋体" panose="02010600030101010101" pitchFamily="2" charset="-122"/>
                <a:cs typeface="宋体" panose="02010600030101010101" pitchFamily="2" charset="-122"/>
              </a:rPr>
              <a:t>对于具有n个顶点和e条边的带权有向图，如果用带权邻接矩阵表示这个图，那么Dijkstra算法的主循环体需要O(n)时间。这个循环需要执行n-1次，所以完成循环需要O(n2)时间。算法的其余部分所需要时间不超过O(n2)。因此算法时间复杂度为O(n2)。</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795655"/>
            <a:ext cx="10515600" cy="5381625"/>
          </a:xfrm>
        </p:spPr>
        <p:txBody>
          <a:bodyPr/>
          <a:p>
            <a:pPr marL="0" indent="0">
              <a:buNone/>
            </a:pPr>
            <a:r>
              <a:rPr lang="zh-CN" altLang="en-US" sz="2400"/>
              <a:t>6、实例</a:t>
            </a:r>
            <a:endParaRPr lang="zh-CN" altLang="en-US" sz="2400"/>
          </a:p>
          <a:p>
            <a:pPr marL="0" indent="0">
              <a:buNone/>
            </a:pPr>
            <a:r>
              <a:rPr lang="zh-CN" altLang="en-US" sz="2000">
                <a:latin typeface="宋体" panose="02010600030101010101" pitchFamily="2" charset="-122"/>
                <a:ea typeface="宋体" panose="02010600030101010101" pitchFamily="2" charset="-122"/>
                <a:cs typeface="宋体" panose="02010600030101010101" pitchFamily="2" charset="-122"/>
              </a:rPr>
              <a:t>求图5.14中顶点a到其它所有顶点的最短路径，这里该图的权值用邻接表表示，如图5.15所示：</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pic>
        <p:nvPicPr>
          <p:cNvPr id="160" name="图片 160"/>
          <p:cNvPicPr>
            <a:picLocks noChangeAspect="1" noChangeArrowheads="1"/>
          </p:cNvPicPr>
          <p:nvPr/>
        </p:nvPicPr>
        <p:blipFill>
          <a:blip r:embed="rId1">
            <a:extLst>
              <a:ext uri="{28A0092B-C50C-407E-A947-70E740481C1C}">
                <a14:useLocalDpi xmlns:a14="http://schemas.microsoft.com/office/drawing/2010/main" val="0"/>
              </a:ext>
            </a:extLst>
          </a:blip>
          <a:srcRect l="45595" t="3304" r="-220" b="59760"/>
          <a:stretch>
            <a:fillRect/>
          </a:stretch>
        </p:blipFill>
        <p:spPr>
          <a:xfrm>
            <a:off x="2817495" y="1873250"/>
            <a:ext cx="6395720" cy="3156585"/>
          </a:xfrm>
          <a:prstGeom prst="rect">
            <a:avLst/>
          </a:prstGeom>
          <a:noFill/>
          <a:ln>
            <a:noFill/>
          </a:ln>
        </p:spPr>
      </p:pic>
      <p:sp>
        <p:nvSpPr>
          <p:cNvPr id="100" name="文本框 99"/>
          <p:cNvSpPr txBox="1"/>
          <p:nvPr/>
        </p:nvSpPr>
        <p:spPr>
          <a:xfrm>
            <a:off x="3178175" y="5228590"/>
            <a:ext cx="5080000" cy="368300"/>
          </a:xfrm>
          <a:prstGeom prst="rect">
            <a:avLst/>
          </a:prstGeom>
          <a:noFill/>
          <a:ln w="9525">
            <a:noFill/>
          </a:ln>
        </p:spPr>
        <p:txBody>
          <a:bodyPr>
            <a:spAutoFit/>
          </a:bodyPr>
          <a:p>
            <a:pPr indent="266700" algn="ctr"/>
            <a:r>
              <a:rPr lang="zh-CN" b="0">
                <a:latin typeface="Times New Roman" panose="02020603050405020304" charset="0"/>
                <a:ea typeface="宋体" panose="02010600030101010101" pitchFamily="2" charset="-122"/>
              </a:rPr>
              <a:t>图</a:t>
            </a:r>
            <a:r>
              <a:rPr lang="en-US" b="0">
                <a:latin typeface="Times New Roman" panose="02020603050405020304" charset="0"/>
                <a:ea typeface="宋体" panose="02010600030101010101" pitchFamily="2" charset="-122"/>
              </a:rPr>
              <a:t>5.14 </a:t>
            </a:r>
            <a:r>
              <a:rPr lang="zh-CN" b="0">
                <a:latin typeface="Times New Roman" panose="02020603050405020304" charset="0"/>
                <a:ea typeface="宋体" panose="02010600030101010101" pitchFamily="2" charset="-122"/>
              </a:rPr>
              <a:t>有向带权图</a:t>
            </a:r>
            <a:endParaRPr lang="zh-CN" altLang="en-US" b="0">
              <a:latin typeface="Times New Roman" panose="02020603050405020304" charset="0"/>
              <a:ea typeface="宋体" panose="02010600030101010101" pitchFamily="2" charset="-122"/>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9" name="图片 159"/>
          <p:cNvPicPr>
            <a:picLocks noChangeAspect="1" noChangeArrowheads="1"/>
          </p:cNvPicPr>
          <p:nvPr/>
        </p:nvPicPr>
        <p:blipFill>
          <a:blip r:embed="rId1">
            <a:extLst>
              <a:ext uri="{28A0092B-C50C-407E-A947-70E740481C1C}">
                <a14:useLocalDpi xmlns:a14="http://schemas.microsoft.com/office/drawing/2010/main" val="0"/>
              </a:ext>
            </a:extLst>
          </a:blip>
          <a:srcRect l="-1541" t="40240" r="18503" b="-3023"/>
          <a:stretch>
            <a:fillRect/>
          </a:stretch>
        </p:blipFill>
        <p:spPr>
          <a:xfrm>
            <a:off x="2701290" y="1367155"/>
            <a:ext cx="6703695" cy="3707130"/>
          </a:xfrm>
          <a:prstGeom prst="rect">
            <a:avLst/>
          </a:prstGeom>
          <a:noFill/>
          <a:ln>
            <a:noFill/>
          </a:ln>
        </p:spPr>
      </p:pic>
      <p:sp>
        <p:nvSpPr>
          <p:cNvPr id="100" name="文本框 99"/>
          <p:cNvSpPr txBox="1"/>
          <p:nvPr/>
        </p:nvSpPr>
        <p:spPr>
          <a:xfrm>
            <a:off x="3244215" y="5351145"/>
            <a:ext cx="5080000" cy="368300"/>
          </a:xfrm>
          <a:prstGeom prst="rect">
            <a:avLst/>
          </a:prstGeom>
          <a:noFill/>
          <a:ln w="9525">
            <a:noFill/>
          </a:ln>
        </p:spPr>
        <p:txBody>
          <a:bodyPr>
            <a:spAutoFit/>
          </a:bodyPr>
          <a:p>
            <a:pPr indent="266700" algn="ctr"/>
            <a:r>
              <a:rPr lang="zh-CN" b="0">
                <a:latin typeface="Times New Roman" panose="02020603050405020304" charset="0"/>
                <a:ea typeface="宋体" panose="02010600030101010101" pitchFamily="2" charset="-122"/>
              </a:rPr>
              <a:t>图</a:t>
            </a:r>
            <a:r>
              <a:rPr lang="en-US" b="0">
                <a:latin typeface="Times New Roman" panose="02020603050405020304" charset="0"/>
                <a:ea typeface="宋体" panose="02010600030101010101" pitchFamily="2" charset="-122"/>
              </a:rPr>
              <a:t>5.15 </a:t>
            </a:r>
            <a:r>
              <a:rPr lang="zh-CN" b="0">
                <a:latin typeface="Times New Roman" panose="02020603050405020304" charset="0"/>
                <a:ea typeface="宋体" panose="02010600030101010101" pitchFamily="2" charset="-122"/>
              </a:rPr>
              <a:t>邻接表</a:t>
            </a:r>
            <a:endParaRPr lang="zh-CN" altLang="en-US" b="0">
              <a:latin typeface="Times New Roman" panose="02020603050405020304" charset="0"/>
              <a:ea typeface="宋体" panose="02010600030101010101"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51384" y="731837"/>
            <a:ext cx="4618856" cy="457199"/>
          </a:xfrm>
        </p:spPr>
        <p:txBody>
          <a:bodyPr>
            <a:normAutofit fontScale="90000"/>
          </a:bodyPr>
          <a:lstStyle/>
          <a:p>
            <a:r>
              <a:rPr lang="zh-CN" altLang="zh-CN" sz="2400" kern="100" dirty="0">
                <a:effectLst/>
                <a:latin typeface="Times New Roman" panose="02020603050405020304" charset="0"/>
                <a:ea typeface="宋体" panose="02010600030101010101" pitchFamily="2" charset="-122"/>
              </a:rPr>
              <a:t>例</a:t>
            </a:r>
            <a:r>
              <a:rPr lang="en-US" altLang="zh-CN" sz="2400" kern="100" dirty="0">
                <a:effectLst/>
                <a:latin typeface="Times New Roman" panose="02020603050405020304" charset="0"/>
                <a:ea typeface="宋体" panose="02010600030101010101" pitchFamily="2" charset="-122"/>
              </a:rPr>
              <a:t>2 </a:t>
            </a:r>
            <a:r>
              <a:rPr lang="zh-CN" altLang="zh-CN" sz="2400" kern="100" dirty="0">
                <a:effectLst/>
                <a:latin typeface="Times New Roman" panose="02020603050405020304" charset="0"/>
                <a:ea typeface="宋体" panose="02010600030101010101" pitchFamily="2" charset="-122"/>
              </a:rPr>
              <a:t>硬币找零问题</a:t>
            </a:r>
            <a:br>
              <a:rPr lang="zh-CN" altLang="zh-CN" sz="2000" kern="100" dirty="0">
                <a:effectLst/>
                <a:latin typeface="Times New Roman" panose="02020603050405020304" charset="0"/>
                <a:ea typeface="宋体" panose="02010600030101010101" pitchFamily="2" charset="-122"/>
              </a:rPr>
            </a:br>
            <a:endParaRPr lang="zh-CN" altLang="en-US" sz="4800" dirty="0"/>
          </a:p>
        </p:txBody>
      </p:sp>
      <p:sp>
        <p:nvSpPr>
          <p:cNvPr id="7" name="文本框 6"/>
          <p:cNvSpPr txBox="1"/>
          <p:nvPr/>
        </p:nvSpPr>
        <p:spPr>
          <a:xfrm>
            <a:off x="2171564" y="1169090"/>
            <a:ext cx="7848872" cy="1245235"/>
          </a:xfrm>
          <a:prstGeom prst="rect">
            <a:avLst/>
          </a:prstGeom>
          <a:noFill/>
        </p:spPr>
        <p:txBody>
          <a:bodyPr wrap="square">
            <a:spAutoFit/>
          </a:bodyPr>
          <a:lstStyle/>
          <a:p>
            <a:pPr indent="266700" algn="l">
              <a:lnSpc>
                <a:spcPct val="125000"/>
              </a:lnSpc>
            </a:pPr>
            <a:r>
              <a:rPr lang="en-US" altLang="zh-CN" sz="2000" kern="100" dirty="0">
                <a:effectLst/>
                <a:latin typeface="Times New Roman" panose="02020603050405020304" charset="0"/>
                <a:ea typeface="宋体" panose="02010600030101010101" pitchFamily="2" charset="-122"/>
              </a:rPr>
              <a:t>(1)</a:t>
            </a:r>
            <a:r>
              <a:rPr lang="zh-CN" altLang="zh-CN" sz="2000" kern="100" dirty="0">
                <a:effectLst/>
                <a:latin typeface="Times New Roman" panose="02020603050405020304" charset="0"/>
                <a:ea typeface="宋体" panose="02010600030101010101" pitchFamily="2" charset="-122"/>
              </a:rPr>
              <a:t>有顾客在水果商店买了一斤苹果，花费三元</a:t>
            </a:r>
            <a:r>
              <a:rPr lang="en-US" altLang="zh-CN" sz="2000" kern="100" dirty="0">
                <a:effectLst/>
                <a:latin typeface="Times New Roman" panose="02020603050405020304" charset="0"/>
                <a:ea typeface="宋体" panose="02010600030101010101" pitchFamily="2" charset="-122"/>
              </a:rPr>
              <a:t>7</a:t>
            </a:r>
            <a:r>
              <a:rPr lang="zh-CN" altLang="zh-CN" sz="2000" kern="100" dirty="0">
                <a:effectLst/>
                <a:latin typeface="Times New Roman" panose="02020603050405020304" charset="0"/>
                <a:ea typeface="宋体" panose="02010600030101010101" pitchFamily="2" charset="-122"/>
              </a:rPr>
              <a:t>角，顾客给了</a:t>
            </a:r>
            <a:r>
              <a:rPr lang="en-US" altLang="zh-CN" sz="2000" kern="100" dirty="0">
                <a:effectLst/>
                <a:latin typeface="Times New Roman" panose="02020603050405020304" charset="0"/>
                <a:ea typeface="宋体" panose="02010600030101010101" pitchFamily="2" charset="-122"/>
              </a:rPr>
              <a:t>10</a:t>
            </a:r>
            <a:r>
              <a:rPr lang="zh-CN" altLang="zh-CN" sz="2000" kern="100" dirty="0">
                <a:effectLst/>
                <a:latin typeface="Times New Roman" panose="02020603050405020304" charset="0"/>
                <a:ea typeface="宋体" panose="02010600030101010101" pitchFamily="2" charset="-122"/>
              </a:rPr>
              <a:t>元钱，需要找给顾客六元三角钱，假设有四种硬币，它们的面值分别为五元、一元、五角和一角，请给出硬币个数最少的找钱方案。</a:t>
            </a:r>
            <a:endParaRPr lang="zh-CN" altLang="zh-CN" sz="2800" kern="100" dirty="0">
              <a:effectLst/>
              <a:latin typeface="Times New Roman" panose="02020603050405020304" charset="0"/>
              <a:ea typeface="宋体" panose="02010600030101010101" pitchFamily="2" charset="-122"/>
            </a:endParaRPr>
          </a:p>
        </p:txBody>
      </p:sp>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t="11032"/>
          <a:stretch>
            <a:fillRect/>
          </a:stretch>
        </p:blipFill>
        <p:spPr>
          <a:xfrm>
            <a:off x="3143672" y="2606998"/>
            <a:ext cx="5514975" cy="822002"/>
          </a:xfrm>
          <a:prstGeom prst="rect">
            <a:avLst/>
          </a:prstGeom>
        </p:spPr>
      </p:pic>
      <p:sp>
        <p:nvSpPr>
          <p:cNvPr id="11" name="文本框 10"/>
          <p:cNvSpPr txBox="1"/>
          <p:nvPr/>
        </p:nvSpPr>
        <p:spPr>
          <a:xfrm>
            <a:off x="2423592" y="3861048"/>
            <a:ext cx="7416824" cy="2014855"/>
          </a:xfrm>
          <a:prstGeom prst="rect">
            <a:avLst/>
          </a:prstGeom>
          <a:noFill/>
        </p:spPr>
        <p:txBody>
          <a:bodyPr wrap="square">
            <a:spAutoFit/>
          </a:bodyPr>
          <a:lstStyle/>
          <a:p>
            <a:pPr indent="266700" algn="just">
              <a:lnSpc>
                <a:spcPct val="125000"/>
              </a:lnSpc>
            </a:pPr>
            <a:r>
              <a:rPr lang="zh-CN" altLang="zh-CN" sz="2000" kern="100" dirty="0">
                <a:effectLst/>
                <a:latin typeface="Times New Roman" panose="02020603050405020304" charset="0"/>
                <a:ea typeface="宋体" panose="02010600030101010101" pitchFamily="2" charset="-122"/>
              </a:rPr>
              <a:t>应用贪心算法求解，每次选择不大于该找给顾客金额的最大面值的硬币。首先选不大于六元三角的最大面值硬币五元，然后从六元三角减去五元，剩下一元三角；再选不大于一元三角的最大面值硬币一元，然后从一元三角减去一元，剩下三角；最后选</a:t>
            </a:r>
            <a:r>
              <a:rPr lang="en-US" altLang="zh-CN" sz="2000" kern="100" dirty="0">
                <a:effectLst/>
                <a:latin typeface="Times New Roman" panose="02020603050405020304" charset="0"/>
                <a:ea typeface="宋体" panose="02010600030101010101" pitchFamily="2" charset="-122"/>
              </a:rPr>
              <a:t>3</a:t>
            </a:r>
            <a:r>
              <a:rPr lang="zh-CN" altLang="zh-CN" sz="2000" kern="100" dirty="0">
                <a:effectLst/>
                <a:latin typeface="Times New Roman" panose="02020603050405020304" charset="0"/>
                <a:ea typeface="宋体" panose="02010600030101010101" pitchFamily="2" charset="-122"/>
              </a:rPr>
              <a:t>个一角硬币即可求得最优解：钱币个数为</a:t>
            </a:r>
            <a:r>
              <a:rPr lang="en-US" altLang="zh-CN" sz="2000" kern="100" dirty="0">
                <a:effectLst/>
                <a:latin typeface="Times New Roman" panose="02020603050405020304" charset="0"/>
                <a:ea typeface="宋体" panose="02010600030101010101" pitchFamily="2" charset="-122"/>
              </a:rPr>
              <a:t>5</a:t>
            </a:r>
            <a:r>
              <a:rPr lang="zh-CN" altLang="zh-CN" sz="2000" kern="100" dirty="0">
                <a:effectLst/>
                <a:latin typeface="Times New Roman" panose="02020603050405020304" charset="0"/>
                <a:ea typeface="宋体" panose="02010600030101010101" pitchFamily="2" charset="-122"/>
              </a:rPr>
              <a:t>个。</a:t>
            </a:r>
            <a:endParaRPr lang="zh-CN" altLang="zh-CN" sz="2800" kern="100" dirty="0">
              <a:effectLst/>
              <a:latin typeface="Times New Roman" panose="02020603050405020304" charset="0"/>
              <a:ea typeface="宋体" panose="02010600030101010101" pitchFamily="2" charset="-122"/>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881380"/>
            <a:ext cx="10515600" cy="5295900"/>
          </a:xfrm>
        </p:spPr>
        <p:txBody>
          <a:bodyPr/>
          <a:p>
            <a:pPr marL="0" indent="0">
              <a:buNone/>
            </a:pPr>
            <a:r>
              <a:rPr lang="zh-CN" altLang="en-US" sz="2000">
                <a:latin typeface="宋体" panose="02010600030101010101" pitchFamily="2" charset="-122"/>
                <a:ea typeface="宋体" panose="02010600030101010101" pitchFamily="2" charset="-122"/>
                <a:cs typeface="宋体" panose="02010600030101010101" pitchFamily="2" charset="-122"/>
              </a:rPr>
              <a:t>根据Dijkstra算法的描述，图中顶点a到其他所有顶点的最短路径的求解过程如表5.9所示：</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
        <p:nvSpPr>
          <p:cNvPr id="100" name="文本框 99"/>
          <p:cNvSpPr txBox="1"/>
          <p:nvPr/>
        </p:nvSpPr>
        <p:spPr>
          <a:xfrm>
            <a:off x="3300730" y="1374775"/>
            <a:ext cx="5080000" cy="368300"/>
          </a:xfrm>
          <a:prstGeom prst="rect">
            <a:avLst/>
          </a:prstGeom>
          <a:noFill/>
          <a:ln w="9525">
            <a:noFill/>
          </a:ln>
        </p:spPr>
        <p:txBody>
          <a:bodyPr>
            <a:spAutoFit/>
          </a:bodyPr>
          <a:p>
            <a:pPr indent="266700" algn="ctr"/>
            <a:r>
              <a:rPr lang="zh-CN" b="0">
                <a:latin typeface="Times New Roman" panose="02020603050405020304" charset="0"/>
                <a:ea typeface="宋体" panose="02010600030101010101" pitchFamily="2" charset="-122"/>
              </a:rPr>
              <a:t>表</a:t>
            </a:r>
            <a:r>
              <a:rPr lang="en-US" b="0">
                <a:latin typeface="Times New Roman" panose="02020603050405020304" charset="0"/>
                <a:ea typeface="宋体" panose="02010600030101010101" pitchFamily="2" charset="-122"/>
              </a:rPr>
              <a:t>5.9</a:t>
            </a:r>
            <a:r>
              <a:rPr lang="zh-CN" b="0">
                <a:latin typeface="Times New Roman" panose="02020603050405020304" charset="0"/>
                <a:ea typeface="宋体" panose="02010600030101010101" pitchFamily="2" charset="-122"/>
              </a:rPr>
              <a:t>单源最短路径求解过程</a:t>
            </a:r>
            <a:endParaRPr lang="zh-CN" altLang="en-US" b="0">
              <a:latin typeface="Times New Roman" panose="02020603050405020304" charset="0"/>
              <a:ea typeface="宋体" panose="02010600030101010101" pitchFamily="2" charset="-122"/>
            </a:endParaRPr>
          </a:p>
        </p:txBody>
      </p:sp>
      <p:graphicFrame>
        <p:nvGraphicFramePr>
          <p:cNvPr id="4" name="表格 3"/>
          <p:cNvGraphicFramePr/>
          <p:nvPr>
            <p:custDataLst>
              <p:tags r:id="rId1"/>
            </p:custDataLst>
          </p:nvPr>
        </p:nvGraphicFramePr>
        <p:xfrm>
          <a:off x="1489075" y="1887855"/>
          <a:ext cx="9779635" cy="3886200"/>
        </p:xfrm>
        <a:graphic>
          <a:graphicData uri="http://schemas.openxmlformats.org/drawingml/2006/table">
            <a:tbl>
              <a:tblPr/>
              <a:tblGrid>
                <a:gridCol w="773430"/>
                <a:gridCol w="1406525"/>
                <a:gridCol w="706755"/>
                <a:gridCol w="976630"/>
                <a:gridCol w="950595"/>
                <a:gridCol w="974090"/>
                <a:gridCol w="998220"/>
                <a:gridCol w="998220"/>
                <a:gridCol w="996950"/>
                <a:gridCol w="998220"/>
              </a:tblGrid>
              <a:tr h="721995">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迭代</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S</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u</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Dist[b</a:t>
                      </a:r>
                      <a:r>
                        <a:rPr lang="en-US" sz="2000" b="0">
                          <a:latin typeface="宋体" panose="02010600030101010101" pitchFamily="2" charset="-122"/>
                          <a:ea typeface="宋体" panose="02010600030101010101" pitchFamily="2" charset="-122"/>
                          <a:cs typeface="宋体" panose="02010600030101010101" pitchFamily="2" charset="-122"/>
                        </a:rPr>
                        <a:t>]</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Dist[c</a:t>
                      </a:r>
                      <a:r>
                        <a:rPr lang="en-US" sz="2000" b="0">
                          <a:latin typeface="宋体" panose="02010600030101010101" pitchFamily="2" charset="-122"/>
                          <a:ea typeface="宋体" panose="02010600030101010101" pitchFamily="2" charset="-122"/>
                          <a:cs typeface="宋体" panose="02010600030101010101" pitchFamily="2" charset="-122"/>
                        </a:rPr>
                        <a:t>]</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Dist[d</a:t>
                      </a:r>
                      <a:r>
                        <a:rPr lang="en-US" sz="2000" b="0">
                          <a:latin typeface="宋体" panose="02010600030101010101" pitchFamily="2" charset="-122"/>
                          <a:ea typeface="宋体" panose="02010600030101010101" pitchFamily="2" charset="-122"/>
                          <a:cs typeface="宋体" panose="02010600030101010101" pitchFamily="2" charset="-122"/>
                        </a:rPr>
                        <a:t>]</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Dist[e</a:t>
                      </a:r>
                      <a:r>
                        <a:rPr lang="en-US" sz="2000" b="0">
                          <a:latin typeface="宋体" panose="02010600030101010101" pitchFamily="2" charset="-122"/>
                          <a:ea typeface="宋体" panose="02010600030101010101" pitchFamily="2" charset="-122"/>
                          <a:cs typeface="宋体" panose="02010600030101010101" pitchFamily="2" charset="-122"/>
                        </a:rPr>
                        <a:t>]</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Dist[f</a:t>
                      </a:r>
                      <a:r>
                        <a:rPr lang="en-US" sz="2000" b="0">
                          <a:latin typeface="宋体" panose="02010600030101010101" pitchFamily="2" charset="-122"/>
                          <a:ea typeface="宋体" panose="02010600030101010101" pitchFamily="2" charset="-122"/>
                          <a:cs typeface="宋体" panose="02010600030101010101" pitchFamily="2" charset="-122"/>
                        </a:rPr>
                        <a:t>]</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Dist[g</a:t>
                      </a:r>
                      <a:r>
                        <a:rPr lang="en-US" sz="2000" b="0">
                          <a:latin typeface="宋体" panose="02010600030101010101" pitchFamily="2" charset="-122"/>
                          <a:ea typeface="宋体" panose="02010600030101010101" pitchFamily="2" charset="-122"/>
                          <a:cs typeface="宋体" panose="02010600030101010101" pitchFamily="2" charset="-122"/>
                        </a:rPr>
                        <a:t>]</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Dist[h</a:t>
                      </a:r>
                      <a:r>
                        <a:rPr lang="en-US" sz="2000" b="0">
                          <a:latin typeface="宋体" panose="02010600030101010101" pitchFamily="2" charset="-122"/>
                          <a:ea typeface="宋体" panose="02010600030101010101" pitchFamily="2" charset="-122"/>
                          <a:cs typeface="宋体" panose="02010600030101010101" pitchFamily="2" charset="-122"/>
                        </a:rPr>
                        <a:t>]</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20725">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初始</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a:t>
                      </a:r>
                      <a:r>
                        <a:rPr lang="en-US" sz="2000" b="0">
                          <a:latin typeface="Calibri" panose="020F0502020204030204" charset="0"/>
                          <a:cs typeface="Calibri" panose="020F0502020204030204" charset="0"/>
                        </a:rPr>
                        <a:t>a</a:t>
                      </a:r>
                      <a:r>
                        <a:rPr lang="en-US" sz="2000" b="0">
                          <a:latin typeface="宋体" panose="02010600030101010101" pitchFamily="2" charset="-122"/>
                          <a:ea typeface="宋体" panose="02010600030101010101" pitchFamily="2" charset="-122"/>
                          <a:cs typeface="宋体" panose="02010600030101010101" pitchFamily="2" charset="-122"/>
                        </a:rPr>
                        <a:t>}</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1</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4</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4</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maxint</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maxint</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maxint</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maxint</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9250">
                <a:tc>
                  <a:txBody>
                    <a:bodyPr/>
                    <a:p>
                      <a:pPr indent="0">
                        <a:buNone/>
                      </a:pPr>
                      <a:r>
                        <a:rPr lang="en-US" sz="2000" b="0">
                          <a:latin typeface="Calibri" panose="020F0502020204030204" charset="0"/>
                          <a:cs typeface="Calibri" panose="020F0502020204030204" charset="0"/>
                        </a:rPr>
                        <a:t>1</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a:t>
                      </a:r>
                      <a:r>
                        <a:rPr lang="en-US" sz="2000" b="0">
                          <a:latin typeface="Calibri" panose="020F0502020204030204" charset="0"/>
                          <a:cs typeface="Calibri" panose="020F0502020204030204" charset="0"/>
                        </a:rPr>
                        <a:t>ab</a:t>
                      </a:r>
                      <a:r>
                        <a:rPr lang="en-US" sz="2000" b="0">
                          <a:latin typeface="宋体" panose="02010600030101010101" pitchFamily="2" charset="-122"/>
                          <a:ea typeface="宋体" panose="02010600030101010101" pitchFamily="2" charset="-122"/>
                          <a:cs typeface="宋体" panose="02010600030101010101" pitchFamily="2" charset="-122"/>
                        </a:rPr>
                        <a:t>}</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b</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1</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3</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4</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10</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maxint</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maxint</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maxint</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8615">
                <a:tc>
                  <a:txBody>
                    <a:bodyPr/>
                    <a:p>
                      <a:pPr indent="0">
                        <a:buNone/>
                      </a:pPr>
                      <a:r>
                        <a:rPr lang="en-US" sz="2000" b="0">
                          <a:latin typeface="Calibri" panose="020F0502020204030204" charset="0"/>
                          <a:cs typeface="Calibri" panose="020F0502020204030204" charset="0"/>
                        </a:rPr>
                        <a:t>2</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a:t>
                      </a:r>
                      <a:r>
                        <a:rPr lang="en-US" sz="2000" b="0">
                          <a:latin typeface="Calibri" panose="020F0502020204030204" charset="0"/>
                          <a:cs typeface="Calibri" panose="020F0502020204030204" charset="0"/>
                        </a:rPr>
                        <a:t>abc</a:t>
                      </a:r>
                      <a:r>
                        <a:rPr lang="en-US" sz="2000" b="0">
                          <a:latin typeface="宋体" panose="02010600030101010101" pitchFamily="2" charset="-122"/>
                          <a:ea typeface="宋体" panose="02010600030101010101" pitchFamily="2" charset="-122"/>
                          <a:cs typeface="宋体" panose="02010600030101010101" pitchFamily="2" charset="-122"/>
                        </a:rPr>
                        <a:t>}</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c</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1</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3</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4</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9</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6</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7</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maxint</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5755">
                <a:tc>
                  <a:txBody>
                    <a:bodyPr/>
                    <a:p>
                      <a:pPr indent="0">
                        <a:buNone/>
                      </a:pPr>
                      <a:r>
                        <a:rPr lang="en-US" sz="2000" b="0">
                          <a:latin typeface="Calibri" panose="020F0502020204030204" charset="0"/>
                          <a:cs typeface="Calibri" panose="020F0502020204030204" charset="0"/>
                        </a:rPr>
                        <a:t>3</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a:t>
                      </a:r>
                      <a:r>
                        <a:rPr lang="en-US" sz="2000" b="0">
                          <a:latin typeface="Calibri" panose="020F0502020204030204" charset="0"/>
                          <a:cs typeface="Calibri" panose="020F0502020204030204" charset="0"/>
                        </a:rPr>
                        <a:t>abcd</a:t>
                      </a:r>
                      <a:r>
                        <a:rPr lang="en-US" sz="2000" b="0">
                          <a:latin typeface="宋体" panose="02010600030101010101" pitchFamily="2" charset="-122"/>
                          <a:ea typeface="宋体" panose="02010600030101010101" pitchFamily="2" charset="-122"/>
                          <a:cs typeface="宋体" panose="02010600030101010101" pitchFamily="2" charset="-122"/>
                        </a:rPr>
                        <a:t>}</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d</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1</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3</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4</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9</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6</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7</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maxint</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9250">
                <a:tc>
                  <a:txBody>
                    <a:bodyPr/>
                    <a:p>
                      <a:pPr indent="0">
                        <a:buNone/>
                      </a:pPr>
                      <a:r>
                        <a:rPr lang="en-US" sz="2000" b="0">
                          <a:latin typeface="Calibri" panose="020F0502020204030204" charset="0"/>
                          <a:cs typeface="Calibri" panose="020F0502020204030204" charset="0"/>
                        </a:rPr>
                        <a:t>4</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a:t>
                      </a:r>
                      <a:r>
                        <a:rPr lang="en-US" sz="2000" b="0">
                          <a:latin typeface="Calibri" panose="020F0502020204030204" charset="0"/>
                          <a:cs typeface="Calibri" panose="020F0502020204030204" charset="0"/>
                        </a:rPr>
                        <a:t>abcdf</a:t>
                      </a:r>
                      <a:r>
                        <a:rPr lang="en-US" sz="2000" b="0">
                          <a:latin typeface="宋体" panose="02010600030101010101" pitchFamily="2" charset="-122"/>
                          <a:ea typeface="宋体" panose="02010600030101010101" pitchFamily="2" charset="-122"/>
                          <a:cs typeface="宋体" panose="02010600030101010101" pitchFamily="2" charset="-122"/>
                        </a:rPr>
                        <a:t>}</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f</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1</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3</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4</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8</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6</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7</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11</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8615">
                <a:tc>
                  <a:txBody>
                    <a:bodyPr/>
                    <a:p>
                      <a:pPr indent="0">
                        <a:buNone/>
                      </a:pPr>
                      <a:r>
                        <a:rPr lang="en-US" sz="2000" b="0">
                          <a:latin typeface="Calibri" panose="020F0502020204030204" charset="0"/>
                          <a:cs typeface="Calibri" panose="020F0502020204030204" charset="0"/>
                        </a:rPr>
                        <a:t>5</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a:t>
                      </a:r>
                      <a:r>
                        <a:rPr lang="en-US" sz="2000" b="0">
                          <a:latin typeface="Calibri" panose="020F0502020204030204" charset="0"/>
                          <a:cs typeface="Calibri" panose="020F0502020204030204" charset="0"/>
                        </a:rPr>
                        <a:t>abcdfg</a:t>
                      </a:r>
                      <a:r>
                        <a:rPr lang="en-US" sz="2000" b="0">
                          <a:latin typeface="宋体" panose="02010600030101010101" pitchFamily="2" charset="-122"/>
                          <a:ea typeface="宋体" panose="02010600030101010101" pitchFamily="2" charset="-122"/>
                          <a:cs typeface="宋体" panose="02010600030101010101" pitchFamily="2" charset="-122"/>
                        </a:rPr>
                        <a:t>}</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g</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1</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3</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4</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8</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6</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7</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10</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9250">
                <a:tc>
                  <a:txBody>
                    <a:bodyPr/>
                    <a:p>
                      <a:pPr indent="0">
                        <a:buNone/>
                      </a:pPr>
                      <a:r>
                        <a:rPr lang="en-US" sz="2000" b="0">
                          <a:latin typeface="Calibri" panose="020F0502020204030204" charset="0"/>
                          <a:cs typeface="Calibri" panose="020F0502020204030204" charset="0"/>
                        </a:rPr>
                        <a:t>6</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a:t>
                      </a:r>
                      <a:r>
                        <a:rPr lang="en-US" sz="2000" b="0">
                          <a:latin typeface="Calibri" panose="020F0502020204030204" charset="0"/>
                          <a:cs typeface="Calibri" panose="020F0502020204030204" charset="0"/>
                        </a:rPr>
                        <a:t>abcdfge</a:t>
                      </a:r>
                      <a:r>
                        <a:rPr lang="en-US" sz="2000" b="0">
                          <a:latin typeface="宋体" panose="02010600030101010101" pitchFamily="2" charset="-122"/>
                          <a:ea typeface="宋体" panose="02010600030101010101" pitchFamily="2" charset="-122"/>
                          <a:cs typeface="宋体" panose="02010600030101010101" pitchFamily="2" charset="-122"/>
                        </a:rPr>
                        <a:t>}</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e</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1</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3</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4</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8</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6</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7</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9</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72745">
                <a:tc>
                  <a:txBody>
                    <a:bodyPr/>
                    <a:p>
                      <a:pPr indent="0">
                        <a:buNone/>
                      </a:pPr>
                      <a:r>
                        <a:rPr lang="en-US" sz="2000" b="0">
                          <a:latin typeface="Calibri" panose="020F0502020204030204" charset="0"/>
                          <a:cs typeface="Calibri" panose="020F0502020204030204" charset="0"/>
                        </a:rPr>
                        <a:t>7</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a:t>
                      </a:r>
                      <a:r>
                        <a:rPr lang="en-US" sz="2000" b="0">
                          <a:latin typeface="Calibri" panose="020F0502020204030204" charset="0"/>
                          <a:cs typeface="Calibri" panose="020F0502020204030204" charset="0"/>
                        </a:rPr>
                        <a:t>abcdfgeh</a:t>
                      </a:r>
                      <a:r>
                        <a:rPr lang="en-US" sz="2000" b="0">
                          <a:latin typeface="宋体" panose="02010600030101010101" pitchFamily="2" charset="-122"/>
                          <a:ea typeface="宋体" panose="02010600030101010101" pitchFamily="2" charset="-122"/>
                          <a:cs typeface="宋体" panose="02010600030101010101" pitchFamily="2" charset="-122"/>
                        </a:rPr>
                        <a:t>}</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h</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1</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3</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4</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8</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6</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7</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Calibri" panose="020F0502020204030204" charset="0"/>
                          <a:cs typeface="Calibri" panose="020F0502020204030204" charset="0"/>
                        </a:rPr>
                        <a:t>9</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lgn="ctr"/>
            <a:r>
              <a:rPr lang="en-US" altLang="zh-CN" dirty="0"/>
              <a:t>5.8 </a:t>
            </a:r>
            <a:r>
              <a:rPr lang="zh-CN" altLang="en-US" dirty="0"/>
              <a:t>最小生成树</a:t>
            </a:r>
            <a:endParaRPr lang="zh-CN" altLang="en-US" dirty="0"/>
          </a:p>
        </p:txBody>
      </p:sp>
      <p:sp>
        <p:nvSpPr>
          <p:cNvPr id="5" name="内容占位符 4"/>
          <p:cNvSpPr>
            <a:spLocks noGrp="1"/>
          </p:cNvSpPr>
          <p:nvPr>
            <p:ph idx="1"/>
          </p:nvPr>
        </p:nvSpPr>
        <p:spPr>
          <a:xfrm>
            <a:off x="1725930" y="1635760"/>
            <a:ext cx="8968105" cy="3586480"/>
          </a:xfrm>
        </p:spPr>
        <p:txBody>
          <a:bodyPr>
            <a:normAutofit/>
          </a:bodyPr>
          <a:lstStyle/>
          <a:p>
            <a:pPr marL="0" indent="0">
              <a:buNone/>
            </a:pPr>
            <a:r>
              <a:rPr lang="zh-CN" altLang="en-US" sz="2400" dirty="0">
                <a:solidFill>
                  <a:srgbClr val="000000"/>
                </a:solidFill>
                <a:effectLst/>
                <a:latin typeface="宋体" panose="02010600030101010101" pitchFamily="2" charset="-122"/>
                <a:ea typeface="宋体" panose="02010600030101010101" pitchFamily="2" charset="-122"/>
              </a:rPr>
              <a:t>在实际生活中，图的最小生成树问题有着广泛的应用。例如，用图的顶点代表城市，顶点与顶点之间的边代表城市之间的道路或通信线路，用边的权代表道路的长度或通信线路的费用，则最小花费生成树问题，就表示为城市之间最短的道路或费用最少的通信线路问题。</a:t>
            </a:r>
            <a:endParaRPr lang="zh-CN" altLang="en-US" sz="2400" dirty="0">
              <a:latin typeface="宋体" panose="02010600030101010101" pitchFamily="2" charset="-122"/>
              <a:ea typeface="宋体" panose="02010600030101010101" pitchFamily="2" charset="-122"/>
            </a:endParaRPr>
          </a:p>
        </p:txBody>
      </p:sp>
      <p:pic>
        <p:nvPicPr>
          <p:cNvPr id="1028" name="Picture 4" descr="最小生成树-Kruskal与Prim算法及优化 - 知乎"/>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162425" y="3639107"/>
            <a:ext cx="3867150" cy="28575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t="-1" r="849" b="3660"/>
          <a:stretch>
            <a:fillRect/>
          </a:stretch>
        </p:blipFill>
        <p:spPr bwMode="auto">
          <a:xfrm>
            <a:off x="2711624" y="4725144"/>
            <a:ext cx="6530832" cy="1354162"/>
          </a:xfrm>
          <a:prstGeom prst="rect">
            <a:avLst/>
          </a:prstGeom>
          <a:noFill/>
          <a:ln>
            <a:noFill/>
          </a:ln>
        </p:spPr>
      </p:pic>
      <p:sp>
        <p:nvSpPr>
          <p:cNvPr id="4" name="标题 3"/>
          <p:cNvSpPr>
            <a:spLocks noGrp="1"/>
          </p:cNvSpPr>
          <p:nvPr>
            <p:ph type="title"/>
          </p:nvPr>
        </p:nvSpPr>
        <p:spPr/>
        <p:txBody>
          <a:bodyPr/>
          <a:lstStyle/>
          <a:p>
            <a:r>
              <a:rPr lang="en-US" altLang="zh-CN" dirty="0"/>
              <a:t>5.8 </a:t>
            </a:r>
            <a:r>
              <a:rPr lang="zh-CN" altLang="en-US" dirty="0"/>
              <a:t>最小生成树</a:t>
            </a:r>
            <a:endParaRPr lang="zh-CN" altLang="en-US" dirty="0"/>
          </a:p>
        </p:txBody>
      </p:sp>
      <p:sp>
        <p:nvSpPr>
          <p:cNvPr id="5" name="内容占位符 4"/>
          <p:cNvSpPr>
            <a:spLocks noGrp="1"/>
          </p:cNvSpPr>
          <p:nvPr>
            <p:ph idx="1"/>
          </p:nvPr>
        </p:nvSpPr>
        <p:spPr>
          <a:xfrm>
            <a:off x="2238400" y="1094290"/>
            <a:ext cx="7715200" cy="3888432"/>
          </a:xfrm>
        </p:spPr>
        <p:txBody>
          <a:bodyPr>
            <a:normAutofit fontScale="92500" lnSpcReduction="20000"/>
          </a:bodyPr>
          <a:lstStyle/>
          <a:p>
            <a:pPr marL="0" indent="0" eaLnBrk="1" hangingPunct="1">
              <a:lnSpc>
                <a:spcPct val="150000"/>
              </a:lnSpc>
              <a:buNone/>
            </a:pPr>
            <a:r>
              <a:rPr lang="zh-CN" altLang="en-US" sz="2600" dirty="0">
                <a:latin typeface="黑体" panose="02010609060101010101" charset="-122"/>
                <a:ea typeface="黑体" panose="02010609060101010101" charset="-122"/>
              </a:rPr>
              <a:t>（</a:t>
            </a:r>
            <a:r>
              <a:rPr lang="en-US" altLang="zh-CN" sz="2600" dirty="0">
                <a:latin typeface="黑体" panose="02010609060101010101" charset="-122"/>
                <a:ea typeface="黑体" panose="02010609060101010101" charset="-122"/>
              </a:rPr>
              <a:t>1</a:t>
            </a:r>
            <a:r>
              <a:rPr lang="zh-CN" altLang="en-US" sz="2600" dirty="0">
                <a:latin typeface="黑体" panose="02010609060101010101" charset="-122"/>
                <a:ea typeface="黑体" panose="02010609060101010101" charset="-122"/>
              </a:rPr>
              <a:t>）：生成树的定义</a:t>
            </a:r>
            <a:endParaRPr lang="en-US" altLang="zh-CN" sz="2600" dirty="0">
              <a:latin typeface="黑体" panose="02010609060101010101" charset="-122"/>
              <a:ea typeface="黑体" panose="02010609060101010101" charset="-122"/>
            </a:endParaRPr>
          </a:p>
          <a:p>
            <a:pPr marL="0" indent="0" eaLnBrk="1" hangingPunct="1">
              <a:lnSpc>
                <a:spcPct val="150000"/>
              </a:lnSpc>
              <a:buNone/>
            </a:pPr>
            <a:r>
              <a:rPr lang="zh-CN" altLang="en-US" sz="1800" dirty="0">
                <a:latin typeface="Times New Roman" panose="02020603050405020304" charset="0"/>
                <a:ea typeface="宋体" panose="02010600030101010101" pitchFamily="2" charset="-122"/>
                <a:cs typeface="Times New Roman" panose="02020603050405020304" charset="0"/>
              </a:rPr>
              <a:t>定义</a:t>
            </a:r>
            <a:r>
              <a:rPr lang="en-US" altLang="zh-CN" sz="1800" dirty="0">
                <a:latin typeface="Times New Roman" panose="02020603050405020304" charset="0"/>
                <a:ea typeface="宋体" panose="02010600030101010101" pitchFamily="2" charset="-122"/>
                <a:cs typeface="Times New Roman" panose="02020603050405020304" charset="0"/>
              </a:rPr>
              <a:t>1</a:t>
            </a:r>
            <a:r>
              <a:rPr lang="zh-CN" altLang="en-US" sz="1800" dirty="0">
                <a:latin typeface="Times New Roman" panose="02020603050405020304" charset="0"/>
                <a:ea typeface="宋体" panose="02010600030101010101" pitchFamily="2" charset="-122"/>
                <a:cs typeface="Times New Roman" panose="02020603050405020304" charset="0"/>
              </a:rPr>
              <a:t>：</a:t>
            </a:r>
            <a:r>
              <a:rPr lang="zh-CN" altLang="zh-CN" sz="1800" dirty="0">
                <a:effectLst/>
                <a:latin typeface="Times New Roman" panose="02020603050405020304" charset="0"/>
                <a:ea typeface="宋体" panose="02010600030101010101" pitchFamily="2" charset="-122"/>
                <a:cs typeface="Times New Roman" panose="02020603050405020304" charset="0"/>
              </a:rPr>
              <a:t>设有无向连通图</a:t>
            </a:r>
            <a:r>
              <a:rPr lang="en-US" altLang="zh-CN" sz="1800" dirty="0">
                <a:effectLst/>
                <a:latin typeface="Times New Roman" panose="02020603050405020304" charset="0"/>
                <a:ea typeface="宋体" panose="02010600030101010101" pitchFamily="2" charset="-122"/>
              </a:rPr>
              <a:t>G =&lt;V</a:t>
            </a:r>
            <a:r>
              <a:rPr lang="zh-CN" altLang="zh-CN" sz="1800" dirty="0">
                <a:effectLst/>
                <a:latin typeface="Times New Roman" panose="02020603050405020304" charset="0"/>
                <a:ea typeface="宋体" panose="02010600030101010101" pitchFamily="2" charset="-122"/>
                <a:cs typeface="Times New Roman" panose="02020603050405020304" charset="0"/>
              </a:rPr>
              <a:t>，</a:t>
            </a:r>
            <a:r>
              <a:rPr lang="en-US" altLang="zh-CN" sz="1800" dirty="0">
                <a:effectLst/>
                <a:latin typeface="Times New Roman" panose="02020603050405020304" charset="0"/>
                <a:ea typeface="宋体" panose="02010600030101010101" pitchFamily="2" charset="-122"/>
              </a:rPr>
              <a:t>E&gt;</a:t>
            </a:r>
            <a:r>
              <a:rPr lang="zh-CN" altLang="zh-CN" sz="1800" dirty="0">
                <a:effectLst/>
                <a:latin typeface="Times New Roman" panose="02020603050405020304" charset="0"/>
                <a:ea typeface="宋体" panose="02010600030101010101" pitchFamily="2" charset="-122"/>
                <a:cs typeface="Times New Roman" panose="02020603050405020304" charset="0"/>
              </a:rPr>
              <a:t>，其中</a:t>
            </a:r>
            <a:r>
              <a:rPr lang="en-US" altLang="zh-CN" sz="1800" dirty="0">
                <a:effectLst/>
                <a:latin typeface="Times New Roman" panose="02020603050405020304" charset="0"/>
                <a:ea typeface="宋体" panose="02010600030101010101" pitchFamily="2" charset="-122"/>
              </a:rPr>
              <a:t>V</a:t>
            </a:r>
            <a:r>
              <a:rPr lang="zh-CN" altLang="zh-CN" sz="1800" dirty="0">
                <a:effectLst/>
                <a:latin typeface="Times New Roman" panose="02020603050405020304" charset="0"/>
                <a:ea typeface="宋体" panose="02010600030101010101" pitchFamily="2" charset="-122"/>
                <a:cs typeface="Times New Roman" panose="02020603050405020304" charset="0"/>
              </a:rPr>
              <a:t>为图</a:t>
            </a:r>
            <a:r>
              <a:rPr lang="en-US" altLang="zh-CN" sz="1800" dirty="0">
                <a:effectLst/>
                <a:latin typeface="Times New Roman" panose="02020603050405020304" charset="0"/>
                <a:ea typeface="宋体" panose="02010600030101010101" pitchFamily="2" charset="-122"/>
              </a:rPr>
              <a:t>G</a:t>
            </a:r>
            <a:r>
              <a:rPr lang="zh-CN" altLang="zh-CN" sz="1800" dirty="0">
                <a:effectLst/>
                <a:latin typeface="Times New Roman" panose="02020603050405020304" charset="0"/>
                <a:ea typeface="宋体" panose="02010600030101010101" pitchFamily="2" charset="-122"/>
                <a:cs typeface="Times New Roman" panose="02020603050405020304" charset="0"/>
              </a:rPr>
              <a:t>中所有顶点集合，</a:t>
            </a:r>
            <a:r>
              <a:rPr lang="en-US" altLang="zh-CN" sz="1800" dirty="0">
                <a:effectLst/>
                <a:latin typeface="Times New Roman" panose="02020603050405020304" charset="0"/>
                <a:ea typeface="宋体" panose="02010600030101010101" pitchFamily="2" charset="-122"/>
              </a:rPr>
              <a:t>E</a:t>
            </a:r>
            <a:r>
              <a:rPr lang="zh-CN" altLang="zh-CN" sz="1800" dirty="0">
                <a:effectLst/>
                <a:latin typeface="Times New Roman" panose="02020603050405020304" charset="0"/>
                <a:ea typeface="宋体" panose="02010600030101010101" pitchFamily="2" charset="-122"/>
                <a:cs typeface="Times New Roman" panose="02020603050405020304" charset="0"/>
              </a:rPr>
              <a:t>为图</a:t>
            </a:r>
            <a:r>
              <a:rPr lang="en-US" altLang="zh-CN" sz="1800" dirty="0">
                <a:effectLst/>
                <a:latin typeface="Times New Roman" panose="02020603050405020304" charset="0"/>
                <a:ea typeface="宋体" panose="02010600030101010101" pitchFamily="2" charset="-122"/>
              </a:rPr>
              <a:t>G</a:t>
            </a:r>
            <a:r>
              <a:rPr lang="zh-CN" altLang="zh-CN" sz="1800" dirty="0">
                <a:effectLst/>
                <a:latin typeface="Times New Roman" panose="02020603050405020304" charset="0"/>
                <a:ea typeface="宋体" panose="02010600030101010101" pitchFamily="2" charset="-122"/>
                <a:cs typeface="Times New Roman" panose="02020603050405020304" charset="0"/>
              </a:rPr>
              <a:t>中所有边的权值集合；无向连通图</a:t>
            </a:r>
            <a:r>
              <a:rPr lang="en-US" altLang="zh-CN" sz="1800" dirty="0">
                <a:effectLst/>
                <a:latin typeface="Times New Roman" panose="02020603050405020304" charset="0"/>
                <a:ea typeface="宋体" panose="02010600030101010101" pitchFamily="2" charset="-122"/>
              </a:rPr>
              <a:t>G’= &lt;V’</a:t>
            </a:r>
            <a:r>
              <a:rPr lang="zh-CN" altLang="zh-CN" sz="1800" dirty="0">
                <a:effectLst/>
                <a:latin typeface="Times New Roman" panose="02020603050405020304" charset="0"/>
                <a:ea typeface="宋体" panose="02010600030101010101" pitchFamily="2" charset="-122"/>
                <a:cs typeface="Times New Roman" panose="02020603050405020304" charset="0"/>
              </a:rPr>
              <a:t>，</a:t>
            </a:r>
            <a:r>
              <a:rPr lang="en-US" altLang="zh-CN" sz="1800" dirty="0">
                <a:effectLst/>
                <a:latin typeface="Times New Roman" panose="02020603050405020304" charset="0"/>
                <a:ea typeface="宋体" panose="02010600030101010101" pitchFamily="2" charset="-122"/>
              </a:rPr>
              <a:t>E’&gt;</a:t>
            </a:r>
            <a:r>
              <a:rPr lang="zh-CN" altLang="zh-CN" sz="1800" dirty="0">
                <a:effectLst/>
                <a:latin typeface="Times New Roman" panose="02020603050405020304" charset="0"/>
                <a:ea typeface="宋体" panose="02010600030101010101" pitchFamily="2" charset="-122"/>
                <a:cs typeface="Times New Roman" panose="02020603050405020304" charset="0"/>
              </a:rPr>
              <a:t>，其中</a:t>
            </a:r>
            <a:r>
              <a:rPr lang="en-US" altLang="zh-CN" sz="1800" dirty="0">
                <a:effectLst/>
                <a:latin typeface="Times New Roman" panose="02020603050405020304" charset="0"/>
                <a:ea typeface="宋体" panose="02010600030101010101" pitchFamily="2" charset="-122"/>
              </a:rPr>
              <a:t>V’</a:t>
            </a:r>
            <a:r>
              <a:rPr lang="zh-CN" altLang="zh-CN" sz="1800" dirty="0">
                <a:effectLst/>
                <a:latin typeface="Times New Roman" panose="02020603050405020304" charset="0"/>
                <a:ea typeface="宋体" panose="02010600030101010101" pitchFamily="2" charset="-122"/>
                <a:cs typeface="Times New Roman" panose="02020603050405020304" charset="0"/>
              </a:rPr>
              <a:t>为图</a:t>
            </a:r>
            <a:r>
              <a:rPr lang="en-US" altLang="zh-CN" sz="1800" dirty="0">
                <a:effectLst/>
                <a:latin typeface="Times New Roman" panose="02020603050405020304" charset="0"/>
                <a:ea typeface="宋体" panose="02010600030101010101" pitchFamily="2" charset="-122"/>
              </a:rPr>
              <a:t>G’</a:t>
            </a:r>
            <a:r>
              <a:rPr lang="zh-CN" altLang="zh-CN" sz="1800" dirty="0">
                <a:effectLst/>
                <a:latin typeface="Times New Roman" panose="02020603050405020304" charset="0"/>
                <a:ea typeface="宋体" panose="02010600030101010101" pitchFamily="2" charset="-122"/>
                <a:cs typeface="Times New Roman" panose="02020603050405020304" charset="0"/>
              </a:rPr>
              <a:t>中所有顶点集合，</a:t>
            </a:r>
            <a:r>
              <a:rPr lang="en-US" altLang="zh-CN" sz="1800" dirty="0">
                <a:effectLst/>
                <a:latin typeface="Times New Roman" panose="02020603050405020304" charset="0"/>
                <a:ea typeface="宋体" panose="02010600030101010101" pitchFamily="2" charset="-122"/>
              </a:rPr>
              <a:t>E’</a:t>
            </a:r>
            <a:r>
              <a:rPr lang="zh-CN" altLang="zh-CN" sz="1800" dirty="0">
                <a:effectLst/>
                <a:latin typeface="Times New Roman" panose="02020603050405020304" charset="0"/>
                <a:ea typeface="宋体" panose="02010600030101010101" pitchFamily="2" charset="-122"/>
                <a:cs typeface="Times New Roman" panose="02020603050405020304" charset="0"/>
              </a:rPr>
              <a:t>为图</a:t>
            </a:r>
            <a:r>
              <a:rPr lang="en-US" altLang="zh-CN" sz="1800" dirty="0">
                <a:effectLst/>
                <a:latin typeface="Times New Roman" panose="02020603050405020304" charset="0"/>
                <a:ea typeface="宋体" panose="02010600030101010101" pitchFamily="2" charset="-122"/>
              </a:rPr>
              <a:t>G’</a:t>
            </a:r>
            <a:r>
              <a:rPr lang="zh-CN" altLang="zh-CN" sz="1800" dirty="0">
                <a:effectLst/>
                <a:latin typeface="Times New Roman" panose="02020603050405020304" charset="0"/>
                <a:ea typeface="宋体" panose="02010600030101010101" pitchFamily="2" charset="-122"/>
                <a:cs typeface="Times New Roman" panose="02020603050405020304" charset="0"/>
              </a:rPr>
              <a:t>中所有边的权值集合。若</a:t>
            </a:r>
            <a:r>
              <a:rPr lang="en-US" altLang="zh-CN" sz="1800" dirty="0">
                <a:effectLst/>
                <a:latin typeface="Times New Roman" panose="02020603050405020304" charset="0"/>
                <a:ea typeface="宋体" panose="02010600030101010101" pitchFamily="2" charset="-122"/>
              </a:rPr>
              <a:t>G’</a:t>
            </a:r>
            <a:r>
              <a:rPr lang="en-US" altLang="zh-CN" sz="1800" dirty="0">
                <a:effectLst/>
                <a:latin typeface="Times New Roman" panose="02020603050405020304" charset="0"/>
                <a:ea typeface="宋体" panose="02010600030101010101" pitchFamily="2" charset="-122"/>
                <a:cs typeface="Times New Roman" panose="02020603050405020304" charset="0"/>
                <a:sym typeface="Symbol" panose="05050102010706020507" pitchFamily="18" charset="2"/>
              </a:rPr>
              <a:t></a:t>
            </a:r>
            <a:r>
              <a:rPr lang="en-US" altLang="zh-CN" sz="1800" dirty="0">
                <a:effectLst/>
                <a:latin typeface="Times New Roman" panose="02020603050405020304" charset="0"/>
                <a:ea typeface="宋体" panose="02010600030101010101" pitchFamily="2" charset="-122"/>
              </a:rPr>
              <a:t> G</a:t>
            </a:r>
            <a:r>
              <a:rPr lang="zh-CN" altLang="zh-CN" sz="1800" dirty="0">
                <a:effectLst/>
                <a:latin typeface="Times New Roman" panose="02020603050405020304" charset="0"/>
                <a:ea typeface="宋体" panose="02010600030101010101" pitchFamily="2" charset="-122"/>
                <a:cs typeface="Times New Roman" panose="02020603050405020304" charset="0"/>
              </a:rPr>
              <a:t>，且</a:t>
            </a:r>
            <a:r>
              <a:rPr lang="en-US" altLang="zh-CN" sz="1800" dirty="0">
                <a:effectLst/>
                <a:latin typeface="Times New Roman" panose="02020603050405020304" charset="0"/>
                <a:ea typeface="宋体" panose="02010600030101010101" pitchFamily="2" charset="-122"/>
              </a:rPr>
              <a:t>V’=V</a:t>
            </a:r>
            <a:r>
              <a:rPr lang="zh-CN" altLang="zh-CN" sz="1800" dirty="0">
                <a:effectLst/>
                <a:latin typeface="Times New Roman" panose="02020603050405020304" charset="0"/>
                <a:ea typeface="宋体" panose="02010600030101010101" pitchFamily="2" charset="-122"/>
                <a:cs typeface="Times New Roman" panose="02020603050405020304" charset="0"/>
              </a:rPr>
              <a:t>，则称</a:t>
            </a:r>
            <a:r>
              <a:rPr lang="en-US" altLang="zh-CN" sz="1800" dirty="0">
                <a:effectLst/>
                <a:latin typeface="Times New Roman" panose="02020603050405020304" charset="0"/>
                <a:ea typeface="宋体" panose="02010600030101010101" pitchFamily="2" charset="-122"/>
              </a:rPr>
              <a:t>G’</a:t>
            </a:r>
            <a:r>
              <a:rPr lang="zh-CN" altLang="zh-CN" sz="1800" dirty="0">
                <a:effectLst/>
                <a:latin typeface="Times New Roman" panose="02020603050405020304" charset="0"/>
                <a:ea typeface="宋体" panose="02010600030101010101" pitchFamily="2" charset="-122"/>
                <a:cs typeface="Times New Roman" panose="02020603050405020304" charset="0"/>
              </a:rPr>
              <a:t>是</a:t>
            </a:r>
            <a:r>
              <a:rPr lang="en-US" altLang="zh-CN" sz="1800" dirty="0">
                <a:effectLst/>
                <a:latin typeface="Times New Roman" panose="02020603050405020304" charset="0"/>
                <a:ea typeface="宋体" panose="02010600030101010101" pitchFamily="2" charset="-122"/>
              </a:rPr>
              <a:t>G</a:t>
            </a:r>
            <a:r>
              <a:rPr lang="zh-CN" altLang="zh-CN" sz="1800" dirty="0">
                <a:effectLst/>
                <a:latin typeface="Times New Roman" panose="02020603050405020304" charset="0"/>
                <a:ea typeface="宋体" panose="02010600030101010101" pitchFamily="2" charset="-122"/>
                <a:cs typeface="Times New Roman" panose="02020603050405020304" charset="0"/>
              </a:rPr>
              <a:t>的生成子图。</a:t>
            </a:r>
            <a:endParaRPr lang="en-US" altLang="zh-CN" sz="1800" dirty="0">
              <a:effectLst/>
              <a:latin typeface="Times New Roman" panose="02020603050405020304" charset="0"/>
              <a:ea typeface="宋体" panose="02010600030101010101" pitchFamily="2" charset="-122"/>
              <a:cs typeface="Times New Roman" panose="02020603050405020304" charset="0"/>
            </a:endParaRPr>
          </a:p>
          <a:p>
            <a:pPr marL="0" indent="0" eaLnBrk="1" hangingPunct="1">
              <a:lnSpc>
                <a:spcPct val="150000"/>
              </a:lnSpc>
              <a:buNone/>
            </a:pPr>
            <a:r>
              <a:rPr lang="zh-CN" altLang="en-US" sz="1800" dirty="0">
                <a:latin typeface="Times New Roman" panose="02020603050405020304" charset="0"/>
                <a:ea typeface="宋体" panose="02010600030101010101" pitchFamily="2" charset="-122"/>
                <a:cs typeface="Times New Roman" panose="02020603050405020304" charset="0"/>
              </a:rPr>
              <a:t>例如：图</a:t>
            </a:r>
            <a:r>
              <a:rPr lang="en-US" altLang="zh-CN" sz="1800" dirty="0">
                <a:latin typeface="Times New Roman" panose="02020603050405020304" charset="0"/>
                <a:ea typeface="宋体" panose="02010600030101010101" pitchFamily="2" charset="-122"/>
                <a:cs typeface="Times New Roman" panose="02020603050405020304" charset="0"/>
              </a:rPr>
              <a:t>5.16</a:t>
            </a:r>
            <a:r>
              <a:rPr lang="zh-CN" altLang="en-US" sz="1800" dirty="0">
                <a:latin typeface="Times New Roman" panose="02020603050405020304" charset="0"/>
                <a:ea typeface="宋体" panose="02010600030101010101" pitchFamily="2" charset="-122"/>
                <a:cs typeface="Times New Roman" panose="02020603050405020304" charset="0"/>
              </a:rPr>
              <a:t>中，</a:t>
            </a:r>
            <a:r>
              <a:rPr lang="en-US" altLang="zh-CN" sz="1800" dirty="0">
                <a:latin typeface="Times New Roman" panose="02020603050405020304" charset="0"/>
                <a:ea typeface="宋体" panose="02010600030101010101" pitchFamily="2" charset="-122"/>
                <a:cs typeface="Times New Roman" panose="02020603050405020304" charset="0"/>
              </a:rPr>
              <a:t>(a)</a:t>
            </a:r>
            <a:r>
              <a:rPr lang="zh-CN" altLang="en-US" sz="1800" dirty="0">
                <a:latin typeface="Times New Roman" panose="02020603050405020304" charset="0"/>
                <a:ea typeface="宋体" panose="02010600030101010101" pitchFamily="2" charset="-122"/>
                <a:cs typeface="Times New Roman" panose="02020603050405020304" charset="0"/>
              </a:rPr>
              <a:t>是无向完全图，</a:t>
            </a:r>
            <a:r>
              <a:rPr lang="en-US" altLang="zh-CN" sz="1800" dirty="0">
                <a:latin typeface="Times New Roman" panose="02020603050405020304" charset="0"/>
                <a:ea typeface="宋体" panose="02010600030101010101" pitchFamily="2" charset="-122"/>
                <a:cs typeface="Times New Roman" panose="02020603050405020304" charset="0"/>
              </a:rPr>
              <a:t>(b)</a:t>
            </a:r>
            <a:r>
              <a:rPr lang="zh-CN" altLang="en-US" sz="1800" dirty="0">
                <a:latin typeface="Times New Roman" panose="02020603050405020304" charset="0"/>
                <a:ea typeface="宋体" panose="02010600030101010101" pitchFamily="2" charset="-122"/>
                <a:cs typeface="Times New Roman" panose="02020603050405020304" charset="0"/>
              </a:rPr>
              <a:t>、</a:t>
            </a:r>
            <a:r>
              <a:rPr lang="en-US" altLang="zh-CN" sz="1800" dirty="0">
                <a:latin typeface="Times New Roman" panose="02020603050405020304" charset="0"/>
                <a:ea typeface="宋体" panose="02010600030101010101" pitchFamily="2" charset="-122"/>
                <a:cs typeface="Times New Roman" panose="02020603050405020304" charset="0"/>
              </a:rPr>
              <a:t>(c)</a:t>
            </a:r>
            <a:r>
              <a:rPr lang="zh-CN" altLang="en-US" sz="1800" dirty="0">
                <a:latin typeface="Times New Roman" panose="02020603050405020304" charset="0"/>
                <a:ea typeface="宋体" panose="02010600030101010101" pitchFamily="2" charset="-122"/>
                <a:cs typeface="Times New Roman" panose="02020603050405020304" charset="0"/>
              </a:rPr>
              <a:t>、</a:t>
            </a:r>
            <a:r>
              <a:rPr lang="en-US" altLang="zh-CN" sz="1800" dirty="0">
                <a:latin typeface="Times New Roman" panose="02020603050405020304" charset="0"/>
                <a:ea typeface="宋体" panose="02010600030101010101" pitchFamily="2" charset="-122"/>
                <a:cs typeface="Times New Roman" panose="02020603050405020304" charset="0"/>
              </a:rPr>
              <a:t>(d)</a:t>
            </a:r>
            <a:r>
              <a:rPr lang="zh-CN" altLang="en-US" sz="1800" dirty="0">
                <a:latin typeface="Times New Roman" panose="02020603050405020304" charset="0"/>
                <a:ea typeface="宋体" panose="02010600030101010101" pitchFamily="2" charset="-122"/>
                <a:cs typeface="Times New Roman" panose="02020603050405020304" charset="0"/>
              </a:rPr>
              <a:t>、</a:t>
            </a:r>
            <a:r>
              <a:rPr lang="en-US" altLang="zh-CN" sz="1800" dirty="0">
                <a:latin typeface="Times New Roman" panose="02020603050405020304" charset="0"/>
                <a:ea typeface="宋体" panose="02010600030101010101" pitchFamily="2" charset="-122"/>
                <a:cs typeface="Times New Roman" panose="02020603050405020304" charset="0"/>
              </a:rPr>
              <a:t>(e)</a:t>
            </a:r>
            <a:r>
              <a:rPr lang="zh-CN" altLang="en-US" sz="1800" dirty="0">
                <a:latin typeface="Times New Roman" panose="02020603050405020304" charset="0"/>
                <a:ea typeface="宋体" panose="02010600030101010101" pitchFamily="2" charset="-122"/>
                <a:cs typeface="Times New Roman" panose="02020603050405020304" charset="0"/>
              </a:rPr>
              <a:t>是它的生成子图。</a:t>
            </a:r>
            <a:endParaRPr lang="en-US" altLang="zh-CN" sz="1800" dirty="0">
              <a:latin typeface="Times New Roman" panose="02020603050405020304" charset="0"/>
              <a:ea typeface="宋体" panose="02010600030101010101" pitchFamily="2" charset="-122"/>
              <a:cs typeface="Times New Roman" panose="02020603050405020304" charset="0"/>
            </a:endParaRPr>
          </a:p>
          <a:p>
            <a:pPr marL="0" indent="0" eaLnBrk="1" hangingPunct="1">
              <a:lnSpc>
                <a:spcPct val="150000"/>
              </a:lnSpc>
              <a:buNone/>
            </a:pPr>
            <a:endParaRPr lang="en-US" altLang="zh-CN" sz="1800" kern="100" dirty="0">
              <a:effectLst/>
              <a:latin typeface="Times New Roman" panose="02020603050405020304" charset="0"/>
              <a:ea typeface="宋体" panose="02010600030101010101" pitchFamily="2" charset="-122"/>
              <a:cs typeface="Times New Roman" panose="02020603050405020304" charset="0"/>
            </a:endParaRPr>
          </a:p>
          <a:p>
            <a:pPr marL="0" indent="0" eaLnBrk="1" hangingPunct="1">
              <a:lnSpc>
                <a:spcPct val="150000"/>
              </a:lnSpc>
              <a:buNone/>
            </a:pPr>
            <a:r>
              <a:rPr lang="zh-CN" altLang="zh-CN" sz="1800" kern="100" dirty="0">
                <a:effectLst/>
                <a:latin typeface="Times New Roman" panose="02020603050405020304" charset="0"/>
                <a:ea typeface="宋体" panose="02010600030101010101" pitchFamily="2" charset="-122"/>
              </a:rPr>
              <a:t>定义</a:t>
            </a:r>
            <a:r>
              <a:rPr lang="en-US" altLang="zh-CN" sz="1800" kern="100" dirty="0">
                <a:effectLst/>
                <a:latin typeface="Times New Roman" panose="02020603050405020304" charset="0"/>
                <a:ea typeface="宋体" panose="02010600030101010101" pitchFamily="2" charset="-122"/>
              </a:rPr>
              <a:t>2</a:t>
            </a:r>
            <a:r>
              <a:rPr lang="zh-CN" altLang="zh-CN" sz="1800" kern="100" dirty="0">
                <a:effectLst/>
                <a:latin typeface="Times New Roman" panose="02020603050405020304" charset="0"/>
                <a:ea typeface="宋体" panose="02010600030101010101" pitchFamily="2" charset="-122"/>
              </a:rPr>
              <a:t>：若无向图</a:t>
            </a:r>
            <a:r>
              <a:rPr lang="en-US" altLang="zh-CN" sz="1800" kern="100" dirty="0">
                <a:effectLst/>
                <a:latin typeface="Times New Roman" panose="02020603050405020304" charset="0"/>
                <a:ea typeface="宋体" panose="02010600030101010101" pitchFamily="2" charset="-122"/>
              </a:rPr>
              <a:t>G</a:t>
            </a:r>
            <a:r>
              <a:rPr lang="zh-CN" altLang="zh-CN" sz="1800" kern="100" dirty="0">
                <a:effectLst/>
                <a:latin typeface="Times New Roman" panose="02020603050405020304" charset="0"/>
                <a:ea typeface="宋体" panose="02010600030101010101" pitchFamily="2" charset="-122"/>
              </a:rPr>
              <a:t>的生成子图</a:t>
            </a:r>
            <a:r>
              <a:rPr lang="en-US" altLang="zh-CN" sz="1800" kern="100" dirty="0">
                <a:effectLst/>
                <a:latin typeface="Times New Roman" panose="02020603050405020304" charset="0"/>
                <a:ea typeface="宋体" panose="02010600030101010101" pitchFamily="2" charset="-122"/>
              </a:rPr>
              <a:t>T</a:t>
            </a:r>
            <a:r>
              <a:rPr lang="zh-CN" altLang="zh-CN" sz="1800" kern="100" dirty="0">
                <a:effectLst/>
                <a:latin typeface="Times New Roman" panose="02020603050405020304" charset="0"/>
                <a:ea typeface="宋体" panose="02010600030101010101" pitchFamily="2" charset="-122"/>
              </a:rPr>
              <a:t>是树，则称</a:t>
            </a:r>
            <a:r>
              <a:rPr lang="en-US" altLang="zh-CN" sz="1800" kern="100" dirty="0">
                <a:effectLst/>
                <a:latin typeface="Times New Roman" panose="02020603050405020304" charset="0"/>
                <a:ea typeface="宋体" panose="02010600030101010101" pitchFamily="2" charset="-122"/>
              </a:rPr>
              <a:t>T</a:t>
            </a:r>
            <a:r>
              <a:rPr lang="zh-CN" altLang="zh-CN" sz="1800" kern="100" dirty="0">
                <a:effectLst/>
                <a:latin typeface="Times New Roman" panose="02020603050405020304" charset="0"/>
                <a:ea typeface="宋体" panose="02010600030101010101" pitchFamily="2" charset="-122"/>
              </a:rPr>
              <a:t>是</a:t>
            </a:r>
            <a:r>
              <a:rPr lang="en-US" altLang="zh-CN" sz="1800" kern="100" dirty="0">
                <a:effectLst/>
                <a:latin typeface="Times New Roman" panose="02020603050405020304" charset="0"/>
                <a:ea typeface="宋体" panose="02010600030101010101" pitchFamily="2" charset="-122"/>
              </a:rPr>
              <a:t>G</a:t>
            </a:r>
            <a:r>
              <a:rPr lang="zh-CN" altLang="zh-CN" sz="1800" kern="100" dirty="0">
                <a:effectLst/>
                <a:latin typeface="Times New Roman" panose="02020603050405020304" charset="0"/>
                <a:ea typeface="宋体" panose="02010600030101010101" pitchFamily="2" charset="-122"/>
              </a:rPr>
              <a:t>的生成树，也叫支撑树。生成树中的边称为树枝。例如：图</a:t>
            </a:r>
            <a:r>
              <a:rPr lang="en-US" altLang="zh-CN" sz="1800" kern="100" dirty="0">
                <a:effectLst/>
                <a:latin typeface="Times New Roman" panose="02020603050405020304" charset="0"/>
                <a:ea typeface="宋体" panose="02010600030101010101" pitchFamily="2" charset="-122"/>
              </a:rPr>
              <a:t>5.15</a:t>
            </a:r>
            <a:r>
              <a:rPr lang="zh-CN" altLang="zh-CN" sz="1800" kern="100" dirty="0">
                <a:effectLst/>
                <a:latin typeface="Times New Roman" panose="02020603050405020304" charset="0"/>
                <a:ea typeface="宋体" panose="02010600030101010101" pitchFamily="2" charset="-122"/>
              </a:rPr>
              <a:t>中，</a:t>
            </a:r>
            <a:r>
              <a:rPr lang="en-US" altLang="zh-CN" sz="1800" kern="100" dirty="0">
                <a:effectLst/>
                <a:latin typeface="Times New Roman" panose="02020603050405020304" charset="0"/>
                <a:ea typeface="宋体" panose="02010600030101010101" pitchFamily="2" charset="-122"/>
              </a:rPr>
              <a:t>(b)</a:t>
            </a:r>
            <a:r>
              <a:rPr lang="zh-CN" altLang="zh-CN" sz="1800" kern="100" dirty="0">
                <a:effectLst/>
                <a:latin typeface="Times New Roman" panose="02020603050405020304" charset="0"/>
                <a:ea typeface="宋体" panose="02010600030101010101" pitchFamily="2" charset="-122"/>
              </a:rPr>
              <a:t>不是图</a:t>
            </a:r>
            <a:r>
              <a:rPr lang="en-US" altLang="zh-CN" sz="1800" kern="100" dirty="0">
                <a:effectLst/>
                <a:latin typeface="Times New Roman" panose="02020603050405020304" charset="0"/>
                <a:ea typeface="宋体" panose="02010600030101010101" pitchFamily="2" charset="-122"/>
              </a:rPr>
              <a:t>(a)</a:t>
            </a:r>
            <a:r>
              <a:rPr lang="zh-CN" altLang="zh-CN" sz="1800" kern="100" dirty="0">
                <a:effectLst/>
                <a:latin typeface="Times New Roman" panose="02020603050405020304" charset="0"/>
                <a:ea typeface="宋体" panose="02010600030101010101" pitchFamily="2" charset="-122"/>
              </a:rPr>
              <a:t>的生成树，而图</a:t>
            </a:r>
            <a:r>
              <a:rPr lang="en-US" altLang="zh-CN" sz="1800" kern="100" dirty="0">
                <a:effectLst/>
                <a:latin typeface="Times New Roman" panose="02020603050405020304" charset="0"/>
                <a:ea typeface="宋体" panose="02010600030101010101" pitchFamily="2" charset="-122"/>
              </a:rPr>
              <a:t>(c)</a:t>
            </a:r>
            <a:r>
              <a:rPr lang="zh-CN" altLang="zh-CN" sz="1800" kern="100" dirty="0">
                <a:effectLst/>
                <a:latin typeface="Times New Roman" panose="02020603050405020304" charset="0"/>
                <a:ea typeface="宋体" panose="02010600030101010101" pitchFamily="2" charset="-122"/>
              </a:rPr>
              <a:t>、</a:t>
            </a:r>
            <a:r>
              <a:rPr lang="en-US" altLang="zh-CN" sz="1800" kern="100" dirty="0">
                <a:effectLst/>
                <a:latin typeface="Times New Roman" panose="02020603050405020304" charset="0"/>
                <a:ea typeface="宋体" panose="02010600030101010101" pitchFamily="2" charset="-122"/>
              </a:rPr>
              <a:t>(d)</a:t>
            </a:r>
            <a:r>
              <a:rPr lang="zh-CN" altLang="zh-CN" sz="1800" kern="100" dirty="0">
                <a:effectLst/>
                <a:latin typeface="Times New Roman" panose="02020603050405020304" charset="0"/>
                <a:ea typeface="宋体" panose="02010600030101010101" pitchFamily="2" charset="-122"/>
              </a:rPr>
              <a:t>、</a:t>
            </a:r>
            <a:r>
              <a:rPr lang="en-US" altLang="zh-CN" sz="1800" kern="100" dirty="0">
                <a:effectLst/>
                <a:latin typeface="Times New Roman" panose="02020603050405020304" charset="0"/>
                <a:ea typeface="宋体" panose="02010600030101010101" pitchFamily="2" charset="-122"/>
              </a:rPr>
              <a:t>(e)</a:t>
            </a:r>
            <a:r>
              <a:rPr lang="zh-CN" altLang="zh-CN" sz="1800" kern="100" dirty="0">
                <a:effectLst/>
                <a:latin typeface="Times New Roman" panose="02020603050405020304" charset="0"/>
                <a:ea typeface="宋体" panose="02010600030101010101" pitchFamily="2" charset="-122"/>
              </a:rPr>
              <a:t>都是</a:t>
            </a:r>
            <a:r>
              <a:rPr lang="en-US" altLang="zh-CN" sz="1800" kern="100" dirty="0">
                <a:effectLst/>
                <a:latin typeface="Times New Roman" panose="02020603050405020304" charset="0"/>
                <a:ea typeface="宋体" panose="02010600030101010101" pitchFamily="2" charset="-122"/>
              </a:rPr>
              <a:t>(a)</a:t>
            </a:r>
            <a:r>
              <a:rPr lang="zh-CN" altLang="zh-CN" sz="1800" kern="100" dirty="0">
                <a:effectLst/>
                <a:latin typeface="Times New Roman" panose="02020603050405020304" charset="0"/>
                <a:ea typeface="宋体" panose="02010600030101010101" pitchFamily="2" charset="-122"/>
              </a:rPr>
              <a:t>的生成树。</a:t>
            </a:r>
            <a:endParaRPr lang="zh-CN" altLang="zh-CN" sz="1800" kern="100" dirty="0">
              <a:effectLst/>
              <a:latin typeface="Times New Roman" panose="02020603050405020304" charset="0"/>
              <a:ea typeface="宋体" panose="02010600030101010101" pitchFamily="2" charset="-122"/>
            </a:endParaRPr>
          </a:p>
          <a:p>
            <a:pPr marL="0" indent="0" eaLnBrk="1" hangingPunct="1">
              <a:lnSpc>
                <a:spcPct val="150000"/>
              </a:lnSpc>
              <a:buNone/>
            </a:pPr>
            <a:endParaRPr lang="en-US" altLang="zh-CN" sz="2400" dirty="0"/>
          </a:p>
        </p:txBody>
      </p:sp>
      <p:sp>
        <p:nvSpPr>
          <p:cNvPr id="6" name="文本框 5"/>
          <p:cNvSpPr txBox="1"/>
          <p:nvPr/>
        </p:nvSpPr>
        <p:spPr>
          <a:xfrm>
            <a:off x="3810000" y="6003472"/>
            <a:ext cx="4572000" cy="437515"/>
          </a:xfrm>
          <a:prstGeom prst="rect">
            <a:avLst/>
          </a:prstGeom>
          <a:noFill/>
        </p:spPr>
        <p:txBody>
          <a:bodyPr wrap="square">
            <a:spAutoFit/>
          </a:bodyPr>
          <a:lstStyle/>
          <a:p>
            <a:pPr indent="266700" algn="ctr">
              <a:lnSpc>
                <a:spcPct val="125000"/>
              </a:lnSpc>
            </a:pPr>
            <a:r>
              <a:rPr lang="zh-CN" altLang="zh-CN" sz="1800" kern="100" dirty="0">
                <a:effectLst/>
                <a:latin typeface="Times New Roman" panose="02020603050405020304" charset="0"/>
                <a:ea typeface="宋体" panose="02010600030101010101" pitchFamily="2" charset="-122"/>
              </a:rPr>
              <a:t>图</a:t>
            </a:r>
            <a:r>
              <a:rPr lang="en-US" altLang="zh-CN" sz="1800" kern="100" dirty="0">
                <a:effectLst/>
                <a:latin typeface="Times New Roman" panose="02020603050405020304" charset="0"/>
                <a:ea typeface="宋体" panose="02010600030101010101" pitchFamily="2" charset="-122"/>
              </a:rPr>
              <a:t>5.16 </a:t>
            </a:r>
            <a:r>
              <a:rPr lang="zh-CN" altLang="zh-CN" sz="1800" kern="100" dirty="0">
                <a:effectLst/>
                <a:latin typeface="Times New Roman" panose="02020603050405020304" charset="0"/>
                <a:ea typeface="宋体" panose="02010600030101010101" pitchFamily="2" charset="-122"/>
              </a:rPr>
              <a:t>树及生成树</a:t>
            </a:r>
            <a:endParaRPr lang="zh-CN" altLang="zh-CN" sz="2400" kern="100" dirty="0">
              <a:effectLst/>
              <a:latin typeface="Times New Roman" panose="02020603050405020304" charset="0"/>
              <a:ea typeface="宋体" panose="02010600030101010101" pitchFamily="2" charset="-122"/>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4"/>
          <p:cNvSpPr txBox="1"/>
          <p:nvPr/>
        </p:nvSpPr>
        <p:spPr bwMode="auto">
          <a:xfrm>
            <a:off x="2238400" y="785481"/>
            <a:ext cx="7715200" cy="528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rmAutofit fontScale="70000" lnSpcReduction="20000"/>
          </a:bodyPr>
          <a:lstStyle>
            <a:lvl1pPr marL="342900" indent="-342900" algn="l" rtl="0" eaLnBrk="0" fontAlgn="base" hangingPunct="0">
              <a:spcBef>
                <a:spcPct val="20000"/>
              </a:spcBef>
              <a:spcAft>
                <a:spcPct val="0"/>
              </a:spcAft>
              <a:buFont typeface="Arial" panose="020B0604020202020204" pitchFamily="34" charset="0"/>
              <a:buChar char="•"/>
              <a:defRPr sz="3200" b="1"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b="1"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b="1"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b="1"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eaLnBrk="1" hangingPunct="1">
              <a:lnSpc>
                <a:spcPct val="150000"/>
              </a:lnSpc>
              <a:buFont typeface="Arial" panose="020B0604020202020204" pitchFamily="34" charset="0"/>
              <a:buNone/>
            </a:pPr>
            <a:r>
              <a:rPr lang="zh-CN" altLang="en-US" sz="3400" dirty="0">
                <a:latin typeface="宋体" panose="02010600030101010101" pitchFamily="2" charset="-122"/>
                <a:ea typeface="宋体" panose="02010600030101010101" pitchFamily="2" charset="-122"/>
                <a:cs typeface="宋体" panose="02010600030101010101" pitchFamily="2" charset="-122"/>
              </a:rPr>
              <a:t>（</a:t>
            </a:r>
            <a:r>
              <a:rPr lang="en-US" altLang="zh-CN" sz="3400" dirty="0">
                <a:latin typeface="宋体" panose="02010600030101010101" pitchFamily="2" charset="-122"/>
                <a:ea typeface="宋体" panose="02010600030101010101" pitchFamily="2" charset="-122"/>
                <a:cs typeface="宋体" panose="02010600030101010101" pitchFamily="2" charset="-122"/>
              </a:rPr>
              <a:t>2</a:t>
            </a:r>
            <a:r>
              <a:rPr lang="zh-CN" altLang="en-US" sz="3400" dirty="0">
                <a:latin typeface="宋体" panose="02010600030101010101" pitchFamily="2" charset="-122"/>
                <a:ea typeface="宋体" panose="02010600030101010101" pitchFamily="2" charset="-122"/>
                <a:cs typeface="宋体" panose="02010600030101010101" pitchFamily="2" charset="-122"/>
              </a:rPr>
              <a:t>）：生成树的性质</a:t>
            </a:r>
            <a:endParaRPr lang="en-US" altLang="zh-CN" sz="3400" dirty="0">
              <a:latin typeface="宋体" panose="02010600030101010101" pitchFamily="2" charset="-122"/>
              <a:ea typeface="宋体" panose="02010600030101010101" pitchFamily="2" charset="-122"/>
              <a:cs typeface="宋体" panose="02010600030101010101" pitchFamily="2" charset="-122"/>
            </a:endParaRPr>
          </a:p>
          <a:p>
            <a:pPr marL="0" indent="0" eaLnBrk="1" hangingPunct="1">
              <a:lnSpc>
                <a:spcPct val="150000"/>
              </a:lnSpc>
              <a:buFont typeface="Arial" panose="020B0604020202020204" pitchFamily="34" charset="0"/>
              <a:buNone/>
            </a:pPr>
            <a:r>
              <a:rPr lang="zh-CN" altLang="en-US" sz="3400" dirty="0">
                <a:latin typeface="宋体" panose="02010600030101010101" pitchFamily="2" charset="-122"/>
                <a:ea typeface="宋体" panose="02010600030101010101" pitchFamily="2" charset="-122"/>
                <a:cs typeface="宋体" panose="02010600030101010101" pitchFamily="2" charset="-122"/>
              </a:rPr>
              <a:t>若无向连通图</a:t>
            </a:r>
            <a:r>
              <a:rPr lang="en-US" altLang="zh-CN" sz="3400" dirty="0">
                <a:latin typeface="宋体" panose="02010600030101010101" pitchFamily="2" charset="-122"/>
                <a:ea typeface="宋体" panose="02010600030101010101" pitchFamily="2" charset="-122"/>
                <a:cs typeface="宋体" panose="02010600030101010101" pitchFamily="2" charset="-122"/>
              </a:rPr>
              <a:t>G=&lt;V</a:t>
            </a:r>
            <a:r>
              <a:rPr lang="zh-CN" altLang="en-US" sz="3400" dirty="0">
                <a:latin typeface="宋体" panose="02010600030101010101" pitchFamily="2" charset="-122"/>
                <a:ea typeface="宋体" panose="02010600030101010101" pitchFamily="2" charset="-122"/>
                <a:cs typeface="宋体" panose="02010600030101010101" pitchFamily="2" charset="-122"/>
              </a:rPr>
              <a:t>，</a:t>
            </a:r>
            <a:r>
              <a:rPr lang="en-US" altLang="zh-CN" sz="3400" dirty="0">
                <a:latin typeface="宋体" panose="02010600030101010101" pitchFamily="2" charset="-122"/>
                <a:ea typeface="宋体" panose="02010600030101010101" pitchFamily="2" charset="-122"/>
                <a:cs typeface="宋体" panose="02010600030101010101" pitchFamily="2" charset="-122"/>
              </a:rPr>
              <a:t>E&gt;</a:t>
            </a:r>
            <a:r>
              <a:rPr lang="zh-CN" altLang="en-US" sz="3400" dirty="0">
                <a:latin typeface="宋体" panose="02010600030101010101" pitchFamily="2" charset="-122"/>
                <a:ea typeface="宋体" panose="02010600030101010101" pitchFamily="2" charset="-122"/>
                <a:cs typeface="宋体" panose="02010600030101010101" pitchFamily="2" charset="-122"/>
              </a:rPr>
              <a:t>，</a:t>
            </a:r>
            <a:r>
              <a:rPr lang="en-US" altLang="zh-CN" sz="3400" dirty="0">
                <a:latin typeface="宋体" panose="02010600030101010101" pitchFamily="2" charset="-122"/>
                <a:ea typeface="宋体" panose="02010600030101010101" pitchFamily="2" charset="-122"/>
                <a:cs typeface="宋体" panose="02010600030101010101" pitchFamily="2" charset="-122"/>
              </a:rPr>
              <a:t>T</a:t>
            </a:r>
            <a:r>
              <a:rPr lang="zh-CN" altLang="en-US" sz="3400" dirty="0">
                <a:latin typeface="宋体" panose="02010600030101010101" pitchFamily="2" charset="-122"/>
                <a:ea typeface="宋体" panose="02010600030101010101" pitchFamily="2" charset="-122"/>
                <a:cs typeface="宋体" panose="02010600030101010101" pitchFamily="2" charset="-122"/>
              </a:rPr>
              <a:t>是</a:t>
            </a:r>
            <a:r>
              <a:rPr lang="en-US" altLang="zh-CN" sz="3400" dirty="0">
                <a:latin typeface="宋体" panose="02010600030101010101" pitchFamily="2" charset="-122"/>
                <a:ea typeface="宋体" panose="02010600030101010101" pitchFamily="2" charset="-122"/>
                <a:cs typeface="宋体" panose="02010600030101010101" pitchFamily="2" charset="-122"/>
              </a:rPr>
              <a:t>G</a:t>
            </a:r>
            <a:r>
              <a:rPr lang="zh-CN" altLang="en-US" sz="3400" dirty="0">
                <a:latin typeface="宋体" panose="02010600030101010101" pitchFamily="2" charset="-122"/>
                <a:ea typeface="宋体" panose="02010600030101010101" pitchFamily="2" charset="-122"/>
                <a:cs typeface="宋体" panose="02010600030101010101" pitchFamily="2" charset="-122"/>
              </a:rPr>
              <a:t>的生成树。则生成树</a:t>
            </a:r>
            <a:r>
              <a:rPr lang="en-US" altLang="zh-CN" sz="3400" dirty="0">
                <a:latin typeface="宋体" panose="02010600030101010101" pitchFamily="2" charset="-122"/>
                <a:ea typeface="宋体" panose="02010600030101010101" pitchFamily="2" charset="-122"/>
                <a:cs typeface="宋体" panose="02010600030101010101" pitchFamily="2" charset="-122"/>
              </a:rPr>
              <a:t>T</a:t>
            </a:r>
            <a:r>
              <a:rPr lang="zh-CN" altLang="en-US" sz="3400" dirty="0">
                <a:latin typeface="宋体" panose="02010600030101010101" pitchFamily="2" charset="-122"/>
                <a:ea typeface="宋体" panose="02010600030101010101" pitchFamily="2" charset="-122"/>
                <a:cs typeface="宋体" panose="02010600030101010101" pitchFamily="2" charset="-122"/>
              </a:rPr>
              <a:t>有如下性质：</a:t>
            </a:r>
            <a:endParaRPr lang="zh-CN" altLang="en-US" sz="3400" dirty="0">
              <a:latin typeface="宋体" panose="02010600030101010101" pitchFamily="2" charset="-122"/>
              <a:ea typeface="宋体" panose="02010600030101010101" pitchFamily="2" charset="-122"/>
              <a:cs typeface="宋体" panose="02010600030101010101" pitchFamily="2" charset="-122"/>
            </a:endParaRPr>
          </a:p>
          <a:p>
            <a:pPr marL="0" indent="0" eaLnBrk="1" hangingPunct="1">
              <a:lnSpc>
                <a:spcPct val="150000"/>
              </a:lnSpc>
              <a:buFont typeface="Arial" panose="020B0604020202020204" pitchFamily="34" charset="0"/>
              <a:buNone/>
            </a:pPr>
            <a:r>
              <a:rPr lang="zh-CN" altLang="en-US" sz="3400" dirty="0">
                <a:latin typeface="宋体" panose="02010600030101010101" pitchFamily="2" charset="-122"/>
                <a:ea typeface="宋体" panose="02010600030101010101" pitchFamily="2" charset="-122"/>
                <a:cs typeface="宋体" panose="02010600030101010101" pitchFamily="2" charset="-122"/>
              </a:rPr>
              <a:t>性质 </a:t>
            </a:r>
            <a:r>
              <a:rPr lang="en-US" altLang="zh-CN" sz="3400" dirty="0">
                <a:latin typeface="宋体" panose="02010600030101010101" pitchFamily="2" charset="-122"/>
                <a:ea typeface="宋体" panose="02010600030101010101" pitchFamily="2" charset="-122"/>
                <a:cs typeface="宋体" panose="02010600030101010101" pitchFamily="2" charset="-122"/>
              </a:rPr>
              <a:t>1</a:t>
            </a:r>
            <a:r>
              <a:rPr lang="zh-CN" altLang="en-US" sz="3400" dirty="0">
                <a:latin typeface="宋体" panose="02010600030101010101" pitchFamily="2" charset="-122"/>
                <a:ea typeface="宋体" panose="02010600030101010101" pitchFamily="2" charset="-122"/>
                <a:cs typeface="宋体" panose="02010600030101010101" pitchFamily="2" charset="-122"/>
              </a:rPr>
              <a:t>：</a:t>
            </a:r>
            <a:r>
              <a:rPr lang="en-US" altLang="zh-CN" sz="3400" dirty="0">
                <a:latin typeface="宋体" panose="02010600030101010101" pitchFamily="2" charset="-122"/>
                <a:ea typeface="宋体" panose="02010600030101010101" pitchFamily="2" charset="-122"/>
                <a:cs typeface="宋体" panose="02010600030101010101" pitchFamily="2" charset="-122"/>
              </a:rPr>
              <a:t>T</a:t>
            </a:r>
            <a:r>
              <a:rPr lang="zh-CN" altLang="en-US" sz="3400" dirty="0">
                <a:latin typeface="宋体" panose="02010600030101010101" pitchFamily="2" charset="-122"/>
                <a:ea typeface="宋体" panose="02010600030101010101" pitchFamily="2" charset="-122"/>
                <a:cs typeface="宋体" panose="02010600030101010101" pitchFamily="2" charset="-122"/>
              </a:rPr>
              <a:t>是不含简单回路的连通图。</a:t>
            </a:r>
            <a:endParaRPr lang="zh-CN" altLang="en-US" sz="3400" dirty="0">
              <a:latin typeface="宋体" panose="02010600030101010101" pitchFamily="2" charset="-122"/>
              <a:ea typeface="宋体" panose="02010600030101010101" pitchFamily="2" charset="-122"/>
              <a:cs typeface="宋体" panose="02010600030101010101" pitchFamily="2" charset="-122"/>
            </a:endParaRPr>
          </a:p>
          <a:p>
            <a:pPr marL="0" indent="0" eaLnBrk="1" hangingPunct="1">
              <a:lnSpc>
                <a:spcPct val="150000"/>
              </a:lnSpc>
              <a:buFont typeface="Arial" panose="020B0604020202020204" pitchFamily="34" charset="0"/>
              <a:buNone/>
            </a:pPr>
            <a:r>
              <a:rPr lang="zh-CN" altLang="en-US" sz="3400" dirty="0">
                <a:latin typeface="宋体" panose="02010600030101010101" pitchFamily="2" charset="-122"/>
                <a:ea typeface="宋体" panose="02010600030101010101" pitchFamily="2" charset="-122"/>
                <a:cs typeface="宋体" panose="02010600030101010101" pitchFamily="2" charset="-122"/>
              </a:rPr>
              <a:t>性质 </a:t>
            </a:r>
            <a:r>
              <a:rPr lang="en-US" altLang="zh-CN" sz="3400" dirty="0">
                <a:latin typeface="宋体" panose="02010600030101010101" pitchFamily="2" charset="-122"/>
                <a:ea typeface="宋体" panose="02010600030101010101" pitchFamily="2" charset="-122"/>
                <a:cs typeface="宋体" panose="02010600030101010101" pitchFamily="2" charset="-122"/>
              </a:rPr>
              <a:t>2</a:t>
            </a:r>
            <a:r>
              <a:rPr lang="zh-CN" altLang="en-US" sz="3400" dirty="0">
                <a:latin typeface="宋体" panose="02010600030101010101" pitchFamily="2" charset="-122"/>
                <a:ea typeface="宋体" panose="02010600030101010101" pitchFamily="2" charset="-122"/>
                <a:cs typeface="宋体" panose="02010600030101010101" pitchFamily="2" charset="-122"/>
              </a:rPr>
              <a:t>：</a:t>
            </a:r>
            <a:r>
              <a:rPr lang="en-US" altLang="zh-CN" sz="3400" dirty="0">
                <a:latin typeface="宋体" panose="02010600030101010101" pitchFamily="2" charset="-122"/>
                <a:ea typeface="宋体" panose="02010600030101010101" pitchFamily="2" charset="-122"/>
                <a:cs typeface="宋体" panose="02010600030101010101" pitchFamily="2" charset="-122"/>
              </a:rPr>
              <a:t>T</a:t>
            </a:r>
            <a:r>
              <a:rPr lang="zh-CN" altLang="en-US" sz="3400" dirty="0">
                <a:latin typeface="宋体" panose="02010600030101010101" pitchFamily="2" charset="-122"/>
                <a:ea typeface="宋体" panose="02010600030101010101" pitchFamily="2" charset="-122"/>
                <a:cs typeface="宋体" panose="02010600030101010101" pitchFamily="2" charset="-122"/>
              </a:rPr>
              <a:t>中的每一对顶点</a:t>
            </a:r>
            <a:r>
              <a:rPr lang="en-US" altLang="zh-CN" sz="3400" dirty="0">
                <a:latin typeface="宋体" panose="02010600030101010101" pitchFamily="2" charset="-122"/>
                <a:ea typeface="宋体" panose="02010600030101010101" pitchFamily="2" charset="-122"/>
                <a:cs typeface="宋体" panose="02010600030101010101" pitchFamily="2" charset="-122"/>
              </a:rPr>
              <a:t>u</a:t>
            </a:r>
            <a:r>
              <a:rPr lang="zh-CN" altLang="en-US" sz="3400" dirty="0">
                <a:latin typeface="宋体" panose="02010600030101010101" pitchFamily="2" charset="-122"/>
                <a:ea typeface="宋体" panose="02010600030101010101" pitchFamily="2" charset="-122"/>
                <a:cs typeface="宋体" panose="02010600030101010101" pitchFamily="2" charset="-122"/>
              </a:rPr>
              <a:t>和</a:t>
            </a:r>
            <a:r>
              <a:rPr lang="en-US" altLang="zh-CN" sz="3400" dirty="0">
                <a:latin typeface="宋体" panose="02010600030101010101" pitchFamily="2" charset="-122"/>
                <a:ea typeface="宋体" panose="02010600030101010101" pitchFamily="2" charset="-122"/>
                <a:cs typeface="宋体" panose="02010600030101010101" pitchFamily="2" charset="-122"/>
              </a:rPr>
              <a:t>v</a:t>
            </a:r>
            <a:r>
              <a:rPr lang="zh-CN" altLang="en-US" sz="3400" dirty="0">
                <a:latin typeface="宋体" panose="02010600030101010101" pitchFamily="2" charset="-122"/>
                <a:ea typeface="宋体" panose="02010600030101010101" pitchFamily="2" charset="-122"/>
                <a:cs typeface="宋体" panose="02010600030101010101" pitchFamily="2" charset="-122"/>
              </a:rPr>
              <a:t>，恰好有一条从</a:t>
            </a:r>
            <a:r>
              <a:rPr lang="en-US" altLang="zh-CN" sz="3400" dirty="0">
                <a:latin typeface="宋体" panose="02010600030101010101" pitchFamily="2" charset="-122"/>
                <a:ea typeface="宋体" panose="02010600030101010101" pitchFamily="2" charset="-122"/>
                <a:cs typeface="宋体" panose="02010600030101010101" pitchFamily="2" charset="-122"/>
              </a:rPr>
              <a:t>u</a:t>
            </a:r>
            <a:r>
              <a:rPr lang="zh-CN" altLang="en-US" sz="3400" dirty="0">
                <a:latin typeface="宋体" panose="02010600030101010101" pitchFamily="2" charset="-122"/>
                <a:ea typeface="宋体" panose="02010600030101010101" pitchFamily="2" charset="-122"/>
                <a:cs typeface="宋体" panose="02010600030101010101" pitchFamily="2" charset="-122"/>
              </a:rPr>
              <a:t>到</a:t>
            </a:r>
            <a:r>
              <a:rPr lang="en-US" altLang="zh-CN" sz="3400" dirty="0">
                <a:latin typeface="宋体" panose="02010600030101010101" pitchFamily="2" charset="-122"/>
                <a:ea typeface="宋体" panose="02010600030101010101" pitchFamily="2" charset="-122"/>
                <a:cs typeface="宋体" panose="02010600030101010101" pitchFamily="2" charset="-122"/>
              </a:rPr>
              <a:t>v</a:t>
            </a:r>
            <a:r>
              <a:rPr lang="zh-CN" altLang="en-US" sz="3400" dirty="0">
                <a:latin typeface="宋体" panose="02010600030101010101" pitchFamily="2" charset="-122"/>
                <a:ea typeface="宋体" panose="02010600030101010101" pitchFamily="2" charset="-122"/>
                <a:cs typeface="宋体" panose="02010600030101010101" pitchFamily="2" charset="-122"/>
              </a:rPr>
              <a:t>的基本通路。</a:t>
            </a:r>
            <a:endParaRPr lang="zh-CN" altLang="en-US" sz="3400" dirty="0">
              <a:latin typeface="宋体" panose="02010600030101010101" pitchFamily="2" charset="-122"/>
              <a:ea typeface="宋体" panose="02010600030101010101" pitchFamily="2" charset="-122"/>
              <a:cs typeface="宋体" panose="02010600030101010101" pitchFamily="2" charset="-122"/>
            </a:endParaRPr>
          </a:p>
          <a:p>
            <a:pPr marL="0" indent="0" eaLnBrk="1" hangingPunct="1">
              <a:lnSpc>
                <a:spcPct val="150000"/>
              </a:lnSpc>
              <a:buFont typeface="Arial" panose="020B0604020202020204" pitchFamily="34" charset="0"/>
              <a:buNone/>
            </a:pPr>
            <a:r>
              <a:rPr lang="zh-CN" altLang="en-US" sz="3400" dirty="0">
                <a:latin typeface="宋体" panose="02010600030101010101" pitchFamily="2" charset="-122"/>
                <a:ea typeface="宋体" panose="02010600030101010101" pitchFamily="2" charset="-122"/>
                <a:cs typeface="宋体" panose="02010600030101010101" pitchFamily="2" charset="-122"/>
              </a:rPr>
              <a:t>性质 </a:t>
            </a:r>
            <a:r>
              <a:rPr lang="en-US" altLang="zh-CN" sz="3400" dirty="0">
                <a:latin typeface="宋体" panose="02010600030101010101" pitchFamily="2" charset="-122"/>
                <a:ea typeface="宋体" panose="02010600030101010101" pitchFamily="2" charset="-122"/>
                <a:cs typeface="宋体" panose="02010600030101010101" pitchFamily="2" charset="-122"/>
              </a:rPr>
              <a:t>3</a:t>
            </a:r>
            <a:r>
              <a:rPr lang="zh-CN" altLang="en-US" sz="3400" dirty="0">
                <a:latin typeface="宋体" panose="02010600030101010101" pitchFamily="2" charset="-122"/>
                <a:ea typeface="宋体" panose="02010600030101010101" pitchFamily="2" charset="-122"/>
                <a:cs typeface="宋体" panose="02010600030101010101" pitchFamily="2" charset="-122"/>
              </a:rPr>
              <a:t>：若</a:t>
            </a:r>
            <a:r>
              <a:rPr lang="en-US" altLang="zh-CN" sz="3400" dirty="0">
                <a:latin typeface="宋体" panose="02010600030101010101" pitchFamily="2" charset="-122"/>
                <a:ea typeface="宋体" panose="02010600030101010101" pitchFamily="2" charset="-122"/>
                <a:cs typeface="宋体" panose="02010600030101010101" pitchFamily="2" charset="-122"/>
              </a:rPr>
              <a:t>T</a:t>
            </a:r>
            <a:r>
              <a:rPr lang="zh-CN" altLang="en-US" sz="3400" dirty="0">
                <a:latin typeface="宋体" panose="02010600030101010101" pitchFamily="2" charset="-122"/>
                <a:ea typeface="宋体" panose="02010600030101010101" pitchFamily="2" charset="-122"/>
                <a:cs typeface="宋体" panose="02010600030101010101" pitchFamily="2" charset="-122"/>
              </a:rPr>
              <a:t>中顶点个数</a:t>
            </a:r>
            <a:r>
              <a:rPr lang="en-US" altLang="zh-CN" sz="3400" dirty="0">
                <a:latin typeface="宋体" panose="02010600030101010101" pitchFamily="2" charset="-122"/>
                <a:ea typeface="宋体" panose="02010600030101010101" pitchFamily="2" charset="-122"/>
                <a:cs typeface="宋体" panose="02010600030101010101" pitchFamily="2" charset="-122"/>
              </a:rPr>
              <a:t>|V |=n</a:t>
            </a:r>
            <a:r>
              <a:rPr lang="zh-CN" altLang="en-US" sz="3400" dirty="0">
                <a:latin typeface="宋体" panose="02010600030101010101" pitchFamily="2" charset="-122"/>
                <a:ea typeface="宋体" panose="02010600030101010101" pitchFamily="2" charset="-122"/>
                <a:cs typeface="宋体" panose="02010600030101010101" pitchFamily="2" charset="-122"/>
              </a:rPr>
              <a:t>，边的条数</a:t>
            </a:r>
            <a:r>
              <a:rPr lang="en-US" altLang="zh-CN" sz="3400" dirty="0">
                <a:latin typeface="宋体" panose="02010600030101010101" pitchFamily="2" charset="-122"/>
                <a:ea typeface="宋体" panose="02010600030101010101" pitchFamily="2" charset="-122"/>
                <a:cs typeface="宋体" panose="02010600030101010101" pitchFamily="2" charset="-122"/>
              </a:rPr>
              <a:t>|E|=m</a:t>
            </a:r>
            <a:r>
              <a:rPr lang="zh-CN" altLang="en-US" sz="3400" dirty="0">
                <a:latin typeface="宋体" panose="02010600030101010101" pitchFamily="2" charset="-122"/>
                <a:ea typeface="宋体" panose="02010600030101010101" pitchFamily="2" charset="-122"/>
                <a:cs typeface="宋体" panose="02010600030101010101" pitchFamily="2" charset="-122"/>
              </a:rPr>
              <a:t>，则有</a:t>
            </a:r>
            <a:r>
              <a:rPr lang="en-US" altLang="zh-CN" sz="3400" dirty="0">
                <a:latin typeface="宋体" panose="02010600030101010101" pitchFamily="2" charset="-122"/>
                <a:ea typeface="宋体" panose="02010600030101010101" pitchFamily="2" charset="-122"/>
                <a:cs typeface="宋体" panose="02010600030101010101" pitchFamily="2" charset="-122"/>
              </a:rPr>
              <a:t>m=n–1</a:t>
            </a:r>
            <a:r>
              <a:rPr lang="zh-CN" altLang="en-US" sz="3400" dirty="0">
                <a:latin typeface="宋体" panose="02010600030101010101" pitchFamily="2" charset="-122"/>
                <a:ea typeface="宋体" panose="02010600030101010101" pitchFamily="2" charset="-122"/>
                <a:cs typeface="宋体" panose="02010600030101010101" pitchFamily="2" charset="-122"/>
              </a:rPr>
              <a:t>。</a:t>
            </a:r>
            <a:endParaRPr lang="zh-CN" altLang="en-US" sz="3400" dirty="0">
              <a:latin typeface="宋体" panose="02010600030101010101" pitchFamily="2" charset="-122"/>
              <a:ea typeface="宋体" panose="02010600030101010101" pitchFamily="2" charset="-122"/>
              <a:cs typeface="宋体" panose="02010600030101010101" pitchFamily="2" charset="-122"/>
            </a:endParaRPr>
          </a:p>
          <a:p>
            <a:pPr marL="0" indent="0" eaLnBrk="1" hangingPunct="1">
              <a:lnSpc>
                <a:spcPct val="150000"/>
              </a:lnSpc>
              <a:buFont typeface="Arial" panose="020B0604020202020204" pitchFamily="34" charset="0"/>
              <a:buNone/>
            </a:pPr>
            <a:r>
              <a:rPr lang="zh-CN" altLang="en-US" sz="3400" dirty="0">
                <a:latin typeface="宋体" panose="02010600030101010101" pitchFamily="2" charset="-122"/>
                <a:ea typeface="宋体" panose="02010600030101010101" pitchFamily="2" charset="-122"/>
                <a:cs typeface="宋体" panose="02010600030101010101" pitchFamily="2" charset="-122"/>
              </a:rPr>
              <a:t>性质 </a:t>
            </a:r>
            <a:r>
              <a:rPr lang="en-US" altLang="zh-CN" sz="3400" dirty="0">
                <a:latin typeface="宋体" panose="02010600030101010101" pitchFamily="2" charset="-122"/>
                <a:ea typeface="宋体" panose="02010600030101010101" pitchFamily="2" charset="-122"/>
                <a:cs typeface="宋体" panose="02010600030101010101" pitchFamily="2" charset="-122"/>
              </a:rPr>
              <a:t>4</a:t>
            </a:r>
            <a:r>
              <a:rPr lang="zh-CN" altLang="en-US" sz="3400" dirty="0">
                <a:latin typeface="宋体" panose="02010600030101010101" pitchFamily="2" charset="-122"/>
                <a:ea typeface="宋体" panose="02010600030101010101" pitchFamily="2" charset="-122"/>
                <a:cs typeface="宋体" panose="02010600030101010101" pitchFamily="2" charset="-122"/>
              </a:rPr>
              <a:t>：在</a:t>
            </a:r>
            <a:r>
              <a:rPr lang="en-US" altLang="zh-CN" sz="3400" dirty="0">
                <a:latin typeface="宋体" panose="02010600030101010101" pitchFamily="2" charset="-122"/>
                <a:ea typeface="宋体" panose="02010600030101010101" pitchFamily="2" charset="-122"/>
                <a:cs typeface="宋体" panose="02010600030101010101" pitchFamily="2" charset="-122"/>
              </a:rPr>
              <a:t>T</a:t>
            </a:r>
            <a:r>
              <a:rPr lang="zh-CN" altLang="en-US" sz="3400" dirty="0">
                <a:latin typeface="宋体" panose="02010600030101010101" pitchFamily="2" charset="-122"/>
                <a:ea typeface="宋体" panose="02010600030101010101" pitchFamily="2" charset="-122"/>
                <a:cs typeface="宋体" panose="02010600030101010101" pitchFamily="2" charset="-122"/>
              </a:rPr>
              <a:t>中的任何两个不相邻接的顶点之间增加一条边，则得到</a:t>
            </a:r>
            <a:r>
              <a:rPr lang="en-US" altLang="zh-CN" sz="3400" dirty="0">
                <a:latin typeface="宋体" panose="02010600030101010101" pitchFamily="2" charset="-122"/>
                <a:ea typeface="宋体" panose="02010600030101010101" pitchFamily="2" charset="-122"/>
                <a:cs typeface="宋体" panose="02010600030101010101" pitchFamily="2" charset="-122"/>
              </a:rPr>
              <a:t>T</a:t>
            </a:r>
            <a:r>
              <a:rPr lang="zh-CN" altLang="en-US" sz="3400" dirty="0">
                <a:latin typeface="宋体" panose="02010600030101010101" pitchFamily="2" charset="-122"/>
                <a:ea typeface="宋体" panose="02010600030101010101" pitchFamily="2" charset="-122"/>
                <a:cs typeface="宋体" panose="02010600030101010101" pitchFamily="2" charset="-122"/>
              </a:rPr>
              <a:t>中唯一的一条基本回路。</a:t>
            </a:r>
            <a:endParaRPr lang="zh-CN" altLang="en-US" sz="3400" dirty="0">
              <a:latin typeface="宋体" panose="02010600030101010101" pitchFamily="2" charset="-122"/>
              <a:ea typeface="宋体" panose="02010600030101010101" pitchFamily="2" charset="-122"/>
              <a:cs typeface="宋体" panose="02010600030101010101" pitchFamily="2" charset="-122"/>
            </a:endParaRPr>
          </a:p>
          <a:p>
            <a:pPr marL="0" indent="0" eaLnBrk="1" hangingPunct="1">
              <a:lnSpc>
                <a:spcPct val="150000"/>
              </a:lnSpc>
              <a:buFont typeface="Arial" panose="020B0604020202020204" pitchFamily="34" charset="0"/>
              <a:buNone/>
            </a:pPr>
            <a:endParaRPr lang="en-US" altLang="zh-CN" sz="2400" dirty="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5.8.1 </a:t>
            </a:r>
            <a:r>
              <a:rPr lang="zh-CN" altLang="en-US" dirty="0"/>
              <a:t>最小生成树性质</a:t>
            </a:r>
            <a:endParaRPr lang="zh-CN" altLang="en-US" dirty="0"/>
          </a:p>
        </p:txBody>
      </p:sp>
      <p:sp>
        <p:nvSpPr>
          <p:cNvPr id="5" name="内容占位符 4"/>
          <p:cNvSpPr>
            <a:spLocks noGrp="1"/>
          </p:cNvSpPr>
          <p:nvPr>
            <p:ph idx="1"/>
          </p:nvPr>
        </p:nvSpPr>
        <p:spPr>
          <a:xfrm>
            <a:off x="2238400" y="1456419"/>
            <a:ext cx="7715200" cy="3888432"/>
          </a:xfrm>
        </p:spPr>
        <p:txBody>
          <a:bodyPr>
            <a:normAutofit lnSpcReduction="10000"/>
          </a:bodyPr>
          <a:lstStyle/>
          <a:p>
            <a:pPr marL="0" indent="0" eaLnBrk="1" hangingPunct="1">
              <a:lnSpc>
                <a:spcPct val="150000"/>
              </a:lnSpc>
              <a:buNone/>
            </a:pPr>
            <a:r>
              <a:rPr lang="zh-CN" altLang="en-US" sz="2400" dirty="0">
                <a:latin typeface="Times New Roman" panose="02020603050405020304" charset="0"/>
                <a:ea typeface="宋体" panose="02010600030101010101" pitchFamily="2" charset="-122"/>
              </a:rPr>
              <a:t>将贪心策略用于求解无向连通图的最小代价生成树时，核心问题是需要确定贪心选择性质。根据确定好的贪心选择性质，算法的每一步从图中选择一条符合该贪心策略的边，共选择</a:t>
            </a:r>
            <a:r>
              <a:rPr lang="en-US" altLang="zh-CN" sz="2400" dirty="0">
                <a:latin typeface="Times New Roman" panose="02020603050405020304" charset="0"/>
                <a:ea typeface="宋体" panose="02010600030101010101" pitchFamily="2" charset="-122"/>
              </a:rPr>
              <a:t>n-1</a:t>
            </a:r>
            <a:r>
              <a:rPr lang="zh-CN" altLang="en-US" sz="2400" dirty="0">
                <a:latin typeface="Times New Roman" panose="02020603050405020304" charset="0"/>
                <a:ea typeface="宋体" panose="02010600030101010101" pitchFamily="2" charset="-122"/>
              </a:rPr>
              <a:t>条边，构成无向连通图的一棵生成树。贪心算法求解的关键是该贪心策略必须足够好，它应当保证依据此准则选出</a:t>
            </a:r>
            <a:r>
              <a:rPr lang="en-US" altLang="zh-CN" sz="2400" dirty="0">
                <a:latin typeface="Times New Roman" panose="02020603050405020304" charset="0"/>
                <a:ea typeface="宋体" panose="02010600030101010101" pitchFamily="2" charset="-122"/>
              </a:rPr>
              <a:t>n-1</a:t>
            </a:r>
            <a:r>
              <a:rPr lang="zh-CN" altLang="en-US" sz="2400" dirty="0">
                <a:latin typeface="Times New Roman" panose="02020603050405020304" charset="0"/>
                <a:ea typeface="宋体" panose="02010600030101010101" pitchFamily="2" charset="-122"/>
              </a:rPr>
              <a:t>条边构成原图的一棵生成树，必定是最小代价生成树。</a:t>
            </a:r>
            <a:endParaRPr lang="en-US" altLang="zh-CN" sz="2400" dirty="0">
              <a:latin typeface="Times New Roman" panose="02020603050405020304" charset="0"/>
              <a:ea typeface="宋体" panose="02010600030101010101" pitchFamily="2" charset="-122"/>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2078968" y="368660"/>
            <a:ext cx="8034064" cy="6120680"/>
          </a:xfrm>
        </p:spPr>
        <p:txBody>
          <a:bodyPr>
            <a:noAutofit/>
          </a:bodyPr>
          <a:lstStyle/>
          <a:p>
            <a:pPr marL="0" indent="0" eaLnBrk="1" hangingPunct="1">
              <a:lnSpc>
                <a:spcPct val="150000"/>
              </a:lnSpc>
              <a:buNone/>
            </a:pPr>
            <a:r>
              <a:rPr lang="zh-CN" altLang="en-US" sz="2000" dirty="0">
                <a:latin typeface="Times New Roman" panose="02020603050405020304" charset="0"/>
                <a:ea typeface="宋体" panose="02010600030101010101" pitchFamily="2" charset="-122"/>
              </a:rPr>
              <a:t>将贪心策略用于求解无向连通图的最小代价生成树时，核心问题是需要确定贪心选择性质。根据确定好的贪心选择性质，算法的每一步从图中选择一条符合该贪心策略的边，共选择</a:t>
            </a:r>
            <a:r>
              <a:rPr lang="en-US" altLang="zh-CN" sz="2000" dirty="0">
                <a:latin typeface="Times New Roman" panose="02020603050405020304" charset="0"/>
                <a:ea typeface="宋体" panose="02010600030101010101" pitchFamily="2" charset="-122"/>
              </a:rPr>
              <a:t>n-1</a:t>
            </a:r>
            <a:r>
              <a:rPr lang="zh-CN" altLang="en-US" sz="2000" dirty="0">
                <a:latin typeface="Times New Roman" panose="02020603050405020304" charset="0"/>
                <a:ea typeface="宋体" panose="02010600030101010101" pitchFamily="2" charset="-122"/>
              </a:rPr>
              <a:t>条边，构成无向连通图的一棵生成树。贪心算法求解的关键是该贪心策略必须足够好，它应当保证依据此准则选出</a:t>
            </a:r>
            <a:r>
              <a:rPr lang="en-US" altLang="zh-CN" sz="2000" dirty="0">
                <a:latin typeface="Times New Roman" panose="02020603050405020304" charset="0"/>
                <a:ea typeface="宋体" panose="02010600030101010101" pitchFamily="2" charset="-122"/>
              </a:rPr>
              <a:t>n-1</a:t>
            </a:r>
            <a:r>
              <a:rPr lang="zh-CN" altLang="en-US" sz="2000" dirty="0">
                <a:latin typeface="Times New Roman" panose="02020603050405020304" charset="0"/>
                <a:ea typeface="宋体" panose="02010600030101010101" pitchFamily="2" charset="-122"/>
              </a:rPr>
              <a:t>条边构成原图的一棵生成树，必定是最小代价生成树。</a:t>
            </a:r>
            <a:endParaRPr lang="zh-CN" altLang="en-US" sz="2000" dirty="0">
              <a:latin typeface="Times New Roman" panose="02020603050405020304" charset="0"/>
              <a:ea typeface="宋体" panose="02010600030101010101" pitchFamily="2" charset="-122"/>
            </a:endParaRPr>
          </a:p>
          <a:p>
            <a:pPr marL="0" indent="0" eaLnBrk="1" hangingPunct="1">
              <a:lnSpc>
                <a:spcPct val="150000"/>
              </a:lnSpc>
              <a:buNone/>
            </a:pPr>
            <a:r>
              <a:rPr lang="zh-CN" altLang="en-US" sz="2000" dirty="0">
                <a:latin typeface="Times New Roman" panose="02020603050405020304" charset="0"/>
                <a:ea typeface="宋体" panose="02010600030101010101" pitchFamily="2" charset="-122"/>
              </a:rPr>
              <a:t>本节介绍的构造最小生成树的</a:t>
            </a:r>
            <a:r>
              <a:rPr lang="en-US" altLang="zh-CN" sz="2000" dirty="0">
                <a:latin typeface="Times New Roman" panose="02020603050405020304" charset="0"/>
                <a:ea typeface="宋体" panose="02010600030101010101" pitchFamily="2" charset="-122"/>
              </a:rPr>
              <a:t>Prim</a:t>
            </a:r>
            <a:r>
              <a:rPr lang="zh-CN" altLang="en-US" sz="2000" dirty="0">
                <a:latin typeface="Times New Roman" panose="02020603050405020304" charset="0"/>
                <a:ea typeface="宋体" panose="02010600030101010101" pitchFamily="2" charset="-122"/>
              </a:rPr>
              <a:t>算法和</a:t>
            </a:r>
            <a:r>
              <a:rPr lang="en-US" altLang="zh-CN" sz="2000" dirty="0">
                <a:latin typeface="Times New Roman" panose="02020603050405020304" charset="0"/>
                <a:ea typeface="宋体" panose="02010600030101010101" pitchFamily="2" charset="-122"/>
              </a:rPr>
              <a:t>Kruskal</a:t>
            </a:r>
            <a:r>
              <a:rPr lang="zh-CN" altLang="en-US" sz="2000" dirty="0">
                <a:latin typeface="Times New Roman" panose="02020603050405020304" charset="0"/>
                <a:ea typeface="宋体" panose="02010600030101010101" pitchFamily="2" charset="-122"/>
              </a:rPr>
              <a:t>算法都可以看作是应用贪心算法设计策略的例子。尽管这</a:t>
            </a:r>
            <a:r>
              <a:rPr lang="en-US" altLang="zh-CN" sz="2000" dirty="0">
                <a:latin typeface="Times New Roman" panose="02020603050405020304" charset="0"/>
                <a:ea typeface="宋体" panose="02010600030101010101" pitchFamily="2" charset="-122"/>
              </a:rPr>
              <a:t>2</a:t>
            </a:r>
            <a:r>
              <a:rPr lang="zh-CN" altLang="en-US" sz="2000" dirty="0">
                <a:latin typeface="Times New Roman" panose="02020603050405020304" charset="0"/>
                <a:ea typeface="宋体" panose="02010600030101010101" pitchFamily="2" charset="-122"/>
              </a:rPr>
              <a:t>个算法做贪心选择的方式不同，它们都利用了下面的最小生成树性质：</a:t>
            </a:r>
            <a:endParaRPr lang="zh-CN" altLang="en-US" sz="2000" dirty="0">
              <a:latin typeface="Times New Roman" panose="02020603050405020304" charset="0"/>
              <a:ea typeface="宋体" panose="02010600030101010101" pitchFamily="2" charset="-122"/>
            </a:endParaRPr>
          </a:p>
          <a:p>
            <a:pPr marL="0" indent="0" eaLnBrk="1" hangingPunct="1">
              <a:lnSpc>
                <a:spcPct val="150000"/>
              </a:lnSpc>
              <a:buNone/>
            </a:pPr>
            <a:r>
              <a:rPr lang="zh-CN" altLang="en-US" sz="2000" dirty="0">
                <a:latin typeface="Times New Roman" panose="02020603050405020304" charset="0"/>
                <a:ea typeface="宋体" panose="02010600030101010101" pitchFamily="2" charset="-122"/>
              </a:rPr>
              <a:t>设</a:t>
            </a:r>
            <a:r>
              <a:rPr lang="en-US" altLang="zh-CN" sz="2000" dirty="0">
                <a:latin typeface="Times New Roman" panose="02020603050405020304" charset="0"/>
                <a:ea typeface="宋体" panose="02010600030101010101" pitchFamily="2" charset="-122"/>
              </a:rPr>
              <a:t>G=(V,E)</a:t>
            </a:r>
            <a:r>
              <a:rPr lang="zh-CN" altLang="en-US" sz="2000" dirty="0">
                <a:latin typeface="Times New Roman" panose="02020603050405020304" charset="0"/>
                <a:ea typeface="宋体" panose="02010600030101010101" pitchFamily="2" charset="-122"/>
              </a:rPr>
              <a:t>是连通带权图，</a:t>
            </a:r>
            <a:r>
              <a:rPr lang="en-US" altLang="zh-CN" sz="2000" dirty="0">
                <a:latin typeface="Times New Roman" panose="02020603050405020304" charset="0"/>
                <a:ea typeface="宋体" panose="02010600030101010101" pitchFamily="2" charset="-122"/>
              </a:rPr>
              <a:t>U</a:t>
            </a:r>
            <a:r>
              <a:rPr lang="zh-CN" altLang="en-US" sz="2000" dirty="0">
                <a:latin typeface="Times New Roman" panose="02020603050405020304" charset="0"/>
                <a:ea typeface="宋体" panose="02010600030101010101" pitchFamily="2" charset="-122"/>
              </a:rPr>
              <a:t>是</a:t>
            </a:r>
            <a:r>
              <a:rPr lang="en-US" altLang="zh-CN" sz="2000" dirty="0">
                <a:latin typeface="Times New Roman" panose="02020603050405020304" charset="0"/>
                <a:ea typeface="宋体" panose="02010600030101010101" pitchFamily="2" charset="-122"/>
              </a:rPr>
              <a:t>V</a:t>
            </a:r>
            <a:r>
              <a:rPr lang="zh-CN" altLang="en-US" sz="2000" dirty="0">
                <a:latin typeface="Times New Roman" panose="02020603050405020304" charset="0"/>
                <a:ea typeface="宋体" panose="02010600030101010101" pitchFamily="2" charset="-122"/>
              </a:rPr>
              <a:t>的真子集。如果</a:t>
            </a:r>
            <a:r>
              <a:rPr lang="en-US" altLang="zh-CN" sz="2000" dirty="0">
                <a:latin typeface="Times New Roman" panose="02020603050405020304" charset="0"/>
                <a:ea typeface="宋体" panose="02010600030101010101" pitchFamily="2" charset="-122"/>
              </a:rPr>
              <a:t>(</a:t>
            </a:r>
            <a:r>
              <a:rPr lang="en-US" altLang="zh-CN" sz="2000" dirty="0" err="1">
                <a:latin typeface="Times New Roman" panose="02020603050405020304" charset="0"/>
                <a:ea typeface="宋体" panose="02010600030101010101" pitchFamily="2" charset="-122"/>
              </a:rPr>
              <a:t>u,v</a:t>
            </a:r>
            <a:r>
              <a:rPr lang="en-US" altLang="zh-CN" sz="2000" dirty="0">
                <a:latin typeface="Times New Roman" panose="02020603050405020304" charset="0"/>
                <a:ea typeface="宋体" panose="02010600030101010101" pitchFamily="2" charset="-122"/>
              </a:rPr>
              <a:t>)</a:t>
            </a:r>
            <a:r>
              <a:rPr lang="en-US" altLang="zh-CN" sz="2000" dirty="0">
                <a:latin typeface="Times New Roman" panose="02020603050405020304" charset="0"/>
                <a:ea typeface="宋体" panose="02010600030101010101" pitchFamily="2" charset="-122"/>
                <a:sym typeface="Symbol" panose="05050102010706020507" pitchFamily="18" charset="2"/>
              </a:rPr>
              <a:t> </a:t>
            </a:r>
            <a:r>
              <a:rPr lang="en-US" altLang="zh-CN" sz="2000" dirty="0">
                <a:latin typeface="Times New Roman" panose="02020603050405020304" charset="0"/>
                <a:ea typeface="宋体" panose="02010600030101010101" pitchFamily="2" charset="-122"/>
              </a:rPr>
              <a:t>E</a:t>
            </a:r>
            <a:r>
              <a:rPr lang="zh-CN" altLang="en-US" sz="2000" dirty="0">
                <a:latin typeface="Times New Roman" panose="02020603050405020304" charset="0"/>
                <a:ea typeface="宋体" panose="02010600030101010101" pitchFamily="2" charset="-122"/>
              </a:rPr>
              <a:t>，</a:t>
            </a:r>
            <a:r>
              <a:rPr lang="en-US" altLang="zh-CN" sz="2000" dirty="0">
                <a:latin typeface="Times New Roman" panose="02020603050405020304" charset="0"/>
                <a:ea typeface="宋体" panose="02010600030101010101" pitchFamily="2" charset="-122"/>
              </a:rPr>
              <a:t>u</a:t>
            </a:r>
            <a:r>
              <a:rPr lang="en-US" altLang="zh-CN" sz="2000" dirty="0">
                <a:latin typeface="Times New Roman" panose="02020603050405020304" charset="0"/>
                <a:ea typeface="宋体" panose="02010600030101010101" pitchFamily="2" charset="-122"/>
                <a:sym typeface="Symbol" panose="05050102010706020507" pitchFamily="18" charset="2"/>
              </a:rPr>
              <a:t>  </a:t>
            </a:r>
            <a:r>
              <a:rPr lang="en-US" altLang="zh-CN" sz="2000" dirty="0">
                <a:latin typeface="Times New Roman" panose="02020603050405020304" charset="0"/>
                <a:ea typeface="宋体" panose="02010600030101010101" pitchFamily="2" charset="-122"/>
              </a:rPr>
              <a:t>U</a:t>
            </a:r>
            <a:r>
              <a:rPr lang="zh-CN" altLang="en-US" sz="2000" dirty="0">
                <a:latin typeface="Times New Roman" panose="02020603050405020304" charset="0"/>
                <a:ea typeface="宋体" panose="02010600030101010101" pitchFamily="2" charset="-122"/>
              </a:rPr>
              <a:t>，</a:t>
            </a:r>
            <a:r>
              <a:rPr lang="en-US" altLang="zh-CN" sz="2000" dirty="0">
                <a:latin typeface="Times New Roman" panose="02020603050405020304" charset="0"/>
                <a:ea typeface="宋体" panose="02010600030101010101" pitchFamily="2" charset="-122"/>
              </a:rPr>
              <a:t>v</a:t>
            </a:r>
            <a:r>
              <a:rPr lang="en-US" altLang="zh-CN" sz="2000" dirty="0">
                <a:latin typeface="Times New Roman" panose="02020603050405020304" charset="0"/>
                <a:ea typeface="宋体" panose="02010600030101010101" pitchFamily="2" charset="-122"/>
                <a:sym typeface="Symbol" panose="05050102010706020507" pitchFamily="18" charset="2"/>
              </a:rPr>
              <a:t>  </a:t>
            </a:r>
            <a:r>
              <a:rPr lang="en-US" altLang="zh-CN" sz="2000" dirty="0">
                <a:latin typeface="Times New Roman" panose="02020603050405020304" charset="0"/>
                <a:ea typeface="宋体" panose="02010600030101010101" pitchFamily="2" charset="-122"/>
              </a:rPr>
              <a:t>V-U</a:t>
            </a:r>
            <a:r>
              <a:rPr lang="zh-CN" altLang="en-US" sz="2000" dirty="0">
                <a:latin typeface="Times New Roman" panose="02020603050405020304" charset="0"/>
                <a:ea typeface="宋体" panose="02010600030101010101" pitchFamily="2" charset="-122"/>
              </a:rPr>
              <a:t>，且在所有这样的边中，</a:t>
            </a:r>
            <a:r>
              <a:rPr lang="en-US" altLang="zh-CN" sz="2000" dirty="0">
                <a:latin typeface="Times New Roman" panose="02020603050405020304" charset="0"/>
                <a:ea typeface="宋体" panose="02010600030101010101" pitchFamily="2" charset="-122"/>
              </a:rPr>
              <a:t>(</a:t>
            </a:r>
            <a:r>
              <a:rPr lang="en-US" altLang="zh-CN" sz="2000" dirty="0" err="1">
                <a:latin typeface="Times New Roman" panose="02020603050405020304" charset="0"/>
                <a:ea typeface="宋体" panose="02010600030101010101" pitchFamily="2" charset="-122"/>
              </a:rPr>
              <a:t>u,v</a:t>
            </a:r>
            <a:r>
              <a:rPr lang="en-US" altLang="zh-CN" sz="2000" dirty="0">
                <a:latin typeface="Times New Roman" panose="02020603050405020304" charset="0"/>
                <a:ea typeface="宋体" panose="02010600030101010101" pitchFamily="2" charset="-122"/>
              </a:rPr>
              <a:t>)</a:t>
            </a:r>
            <a:r>
              <a:rPr lang="zh-CN" altLang="en-US" sz="2000" dirty="0">
                <a:latin typeface="Times New Roman" panose="02020603050405020304" charset="0"/>
                <a:ea typeface="宋体" panose="02010600030101010101" pitchFamily="2" charset="-122"/>
              </a:rPr>
              <a:t>的权</a:t>
            </a:r>
            <a:r>
              <a:rPr lang="en-US" altLang="zh-CN" sz="2000" dirty="0">
                <a:latin typeface="Times New Roman" panose="02020603050405020304" charset="0"/>
                <a:ea typeface="宋体" panose="02010600030101010101" pitchFamily="2" charset="-122"/>
              </a:rPr>
              <a:t>c[u][v]</a:t>
            </a:r>
            <a:r>
              <a:rPr lang="zh-CN" altLang="en-US" sz="2000" dirty="0">
                <a:latin typeface="Times New Roman" panose="02020603050405020304" charset="0"/>
                <a:ea typeface="宋体" panose="02010600030101010101" pitchFamily="2" charset="-122"/>
              </a:rPr>
              <a:t>最小，那么一定存在</a:t>
            </a:r>
            <a:r>
              <a:rPr lang="en-US" altLang="zh-CN" sz="2000" dirty="0">
                <a:latin typeface="Times New Roman" panose="02020603050405020304" charset="0"/>
                <a:ea typeface="宋体" panose="02010600030101010101" pitchFamily="2" charset="-122"/>
              </a:rPr>
              <a:t>G</a:t>
            </a:r>
            <a:r>
              <a:rPr lang="zh-CN" altLang="en-US" sz="2000" dirty="0">
                <a:latin typeface="Times New Roman" panose="02020603050405020304" charset="0"/>
                <a:ea typeface="宋体" panose="02010600030101010101" pitchFamily="2" charset="-122"/>
              </a:rPr>
              <a:t>的一棵最小生成树，它以</a:t>
            </a:r>
            <a:r>
              <a:rPr lang="en-US" altLang="zh-CN" sz="2000" dirty="0">
                <a:latin typeface="Times New Roman" panose="02020603050405020304" charset="0"/>
                <a:ea typeface="宋体" panose="02010600030101010101" pitchFamily="2" charset="-122"/>
              </a:rPr>
              <a:t>(</a:t>
            </a:r>
            <a:r>
              <a:rPr lang="en-US" altLang="zh-CN" sz="2000" dirty="0" err="1">
                <a:latin typeface="Times New Roman" panose="02020603050405020304" charset="0"/>
                <a:ea typeface="宋体" panose="02010600030101010101" pitchFamily="2" charset="-122"/>
              </a:rPr>
              <a:t>u,v</a:t>
            </a:r>
            <a:r>
              <a:rPr lang="en-US" altLang="zh-CN" sz="2000" dirty="0">
                <a:latin typeface="Times New Roman" panose="02020603050405020304" charset="0"/>
                <a:ea typeface="宋体" panose="02010600030101010101" pitchFamily="2" charset="-122"/>
              </a:rPr>
              <a:t>)</a:t>
            </a:r>
            <a:r>
              <a:rPr lang="zh-CN" altLang="en-US" sz="2000" dirty="0">
                <a:latin typeface="Times New Roman" panose="02020603050405020304" charset="0"/>
                <a:ea typeface="宋体" panose="02010600030101010101" pitchFamily="2" charset="-122"/>
              </a:rPr>
              <a:t>为其中一条边。这个性质有时也称为</a:t>
            </a:r>
            <a:r>
              <a:rPr lang="en-US" altLang="zh-CN" sz="2000" dirty="0">
                <a:latin typeface="Times New Roman" panose="02020603050405020304" charset="0"/>
                <a:ea typeface="宋体" panose="02010600030101010101" pitchFamily="2" charset="-122"/>
              </a:rPr>
              <a:t>MST</a:t>
            </a:r>
            <a:r>
              <a:rPr lang="zh-CN" altLang="en-US" sz="2000" dirty="0">
                <a:latin typeface="Times New Roman" panose="02020603050405020304" charset="0"/>
                <a:ea typeface="宋体" panose="02010600030101010101" pitchFamily="2" charset="-122"/>
              </a:rPr>
              <a:t>性质。 </a:t>
            </a:r>
            <a:endParaRPr lang="zh-CN" altLang="en-US" sz="2000" dirty="0">
              <a:latin typeface="Times New Roman" panose="02020603050405020304" charset="0"/>
              <a:ea typeface="宋体" panose="02010600030101010101" pitchFamily="2" charset="-122"/>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2078968" y="440668"/>
            <a:ext cx="8034064" cy="5976664"/>
          </a:xfrm>
        </p:spPr>
        <p:txBody>
          <a:bodyPr>
            <a:noAutofit/>
          </a:bodyPr>
          <a:lstStyle/>
          <a:p>
            <a:pPr marL="0" indent="0" eaLnBrk="1" hangingPunct="1">
              <a:lnSpc>
                <a:spcPct val="145000"/>
              </a:lnSpc>
              <a:buNone/>
            </a:pPr>
            <a:r>
              <a:rPr lang="zh-CN" altLang="en-US" sz="1800" dirty="0">
                <a:latin typeface="Times New Roman" panose="02020603050405020304" charset="0"/>
                <a:ea typeface="宋体" panose="02010600030101010101" pitchFamily="2" charset="-122"/>
              </a:rPr>
              <a:t>证明：可以用反证法证明。</a:t>
            </a:r>
            <a:endParaRPr lang="zh-CN" altLang="en-US" sz="1800" dirty="0">
              <a:latin typeface="Times New Roman" panose="02020603050405020304" charset="0"/>
              <a:ea typeface="宋体" panose="02010600030101010101" pitchFamily="2" charset="-122"/>
            </a:endParaRPr>
          </a:p>
          <a:p>
            <a:pPr marL="0" indent="0" eaLnBrk="1" hangingPunct="1">
              <a:lnSpc>
                <a:spcPct val="145000"/>
              </a:lnSpc>
              <a:buNone/>
            </a:pPr>
            <a:r>
              <a:rPr lang="zh-CN" altLang="en-US" sz="1800" dirty="0">
                <a:latin typeface="Times New Roman" panose="02020603050405020304" charset="0"/>
                <a:ea typeface="宋体" panose="02010600030101010101" pitchFamily="2" charset="-122"/>
              </a:rPr>
              <a:t>如果图</a:t>
            </a:r>
            <a:r>
              <a:rPr lang="en-US" altLang="zh-CN" sz="1800" dirty="0">
                <a:latin typeface="Times New Roman" panose="02020603050405020304" charset="0"/>
                <a:ea typeface="宋体" panose="02010600030101010101" pitchFamily="2" charset="-122"/>
              </a:rPr>
              <a:t>G</a:t>
            </a:r>
            <a:r>
              <a:rPr lang="zh-CN" altLang="en-US" sz="1800" dirty="0">
                <a:latin typeface="Times New Roman" panose="02020603050405020304" charset="0"/>
                <a:ea typeface="宋体" panose="02010600030101010101" pitchFamily="2" charset="-122"/>
              </a:rPr>
              <a:t>的任何一棵最小代价生成树都不包括</a:t>
            </a:r>
            <a:r>
              <a:rPr lang="en-US" altLang="zh-CN" sz="1800" dirty="0">
                <a:latin typeface="Times New Roman" panose="02020603050405020304" charset="0"/>
                <a:ea typeface="宋体" panose="02010600030101010101" pitchFamily="2" charset="-122"/>
              </a:rPr>
              <a:t>(</a:t>
            </a:r>
            <a:r>
              <a:rPr lang="en-US" altLang="zh-CN" sz="1800" dirty="0" err="1">
                <a:latin typeface="Times New Roman" panose="02020603050405020304" charset="0"/>
                <a:ea typeface="宋体" panose="02010600030101010101" pitchFamily="2" charset="-122"/>
              </a:rPr>
              <a:t>u,v</a:t>
            </a:r>
            <a:r>
              <a:rPr lang="en-US" altLang="zh-CN" sz="1800" dirty="0">
                <a:latin typeface="Times New Roman" panose="02020603050405020304" charset="0"/>
                <a:ea typeface="宋体" panose="02010600030101010101" pitchFamily="2" charset="-122"/>
              </a:rPr>
              <a:t>)</a:t>
            </a:r>
            <a:r>
              <a:rPr lang="zh-CN" altLang="en-US" sz="1800" dirty="0">
                <a:latin typeface="Times New Roman" panose="02020603050405020304" charset="0"/>
                <a:ea typeface="宋体" panose="02010600030101010101" pitchFamily="2" charset="-122"/>
              </a:rPr>
              <a:t>。将</a:t>
            </a:r>
            <a:r>
              <a:rPr lang="en-US" altLang="zh-CN" sz="1800" dirty="0">
                <a:latin typeface="Times New Roman" panose="02020603050405020304" charset="0"/>
                <a:ea typeface="宋体" panose="02010600030101010101" pitchFamily="2" charset="-122"/>
              </a:rPr>
              <a:t>(</a:t>
            </a:r>
            <a:r>
              <a:rPr lang="en-US" altLang="zh-CN" sz="1800" dirty="0" err="1">
                <a:latin typeface="Times New Roman" panose="02020603050405020304" charset="0"/>
                <a:ea typeface="宋体" panose="02010600030101010101" pitchFamily="2" charset="-122"/>
              </a:rPr>
              <a:t>u,v</a:t>
            </a:r>
            <a:r>
              <a:rPr lang="en-US" altLang="zh-CN" sz="1800" dirty="0">
                <a:latin typeface="Times New Roman" panose="02020603050405020304" charset="0"/>
                <a:ea typeface="宋体" panose="02010600030101010101" pitchFamily="2" charset="-122"/>
              </a:rPr>
              <a:t>)</a:t>
            </a:r>
            <a:r>
              <a:rPr lang="zh-CN" altLang="en-US" sz="1800" dirty="0">
                <a:latin typeface="Times New Roman" panose="02020603050405020304" charset="0"/>
                <a:ea typeface="宋体" panose="02010600030101010101" pitchFamily="2" charset="-122"/>
              </a:rPr>
              <a:t>加到图</a:t>
            </a:r>
            <a:r>
              <a:rPr lang="en-US" altLang="zh-CN" sz="1800" dirty="0">
                <a:latin typeface="Times New Roman" panose="02020603050405020304" charset="0"/>
                <a:ea typeface="宋体" panose="02010600030101010101" pitchFamily="2" charset="-122"/>
              </a:rPr>
              <a:t>G</a:t>
            </a:r>
            <a:r>
              <a:rPr lang="zh-CN" altLang="en-US" sz="1800" dirty="0">
                <a:latin typeface="Times New Roman" panose="02020603050405020304" charset="0"/>
                <a:ea typeface="宋体" panose="02010600030101010101" pitchFamily="2" charset="-122"/>
              </a:rPr>
              <a:t>的一棵最小代价生成树</a:t>
            </a:r>
            <a:r>
              <a:rPr lang="en-US" altLang="zh-CN" sz="1800" dirty="0">
                <a:latin typeface="Times New Roman" panose="02020603050405020304" charset="0"/>
                <a:ea typeface="宋体" panose="02010600030101010101" pitchFamily="2" charset="-122"/>
              </a:rPr>
              <a:t>T</a:t>
            </a:r>
            <a:r>
              <a:rPr lang="zh-CN" altLang="en-US" sz="1800" dirty="0">
                <a:latin typeface="Times New Roman" panose="02020603050405020304" charset="0"/>
                <a:ea typeface="宋体" panose="02010600030101010101" pitchFamily="2" charset="-122"/>
              </a:rPr>
              <a:t>中，将形成一条包含边</a:t>
            </a:r>
            <a:r>
              <a:rPr lang="en-US" altLang="zh-CN" sz="1800" dirty="0">
                <a:latin typeface="Times New Roman" panose="02020603050405020304" charset="0"/>
                <a:ea typeface="宋体" panose="02010600030101010101" pitchFamily="2" charset="-122"/>
              </a:rPr>
              <a:t>(</a:t>
            </a:r>
            <a:r>
              <a:rPr lang="en-US" altLang="zh-CN" sz="1800" dirty="0" err="1">
                <a:latin typeface="Times New Roman" panose="02020603050405020304" charset="0"/>
                <a:ea typeface="宋体" panose="02010600030101010101" pitchFamily="2" charset="-122"/>
              </a:rPr>
              <a:t>u,v</a:t>
            </a:r>
            <a:r>
              <a:rPr lang="en-US" altLang="zh-CN" sz="1800" dirty="0">
                <a:latin typeface="Times New Roman" panose="02020603050405020304" charset="0"/>
                <a:ea typeface="宋体" panose="02010600030101010101" pitchFamily="2" charset="-122"/>
              </a:rPr>
              <a:t>)</a:t>
            </a:r>
            <a:r>
              <a:rPr lang="zh-CN" altLang="en-US" sz="1800" dirty="0">
                <a:latin typeface="Times New Roman" panose="02020603050405020304" charset="0"/>
                <a:ea typeface="宋体" panose="02010600030101010101" pitchFamily="2" charset="-122"/>
              </a:rPr>
              <a:t>的回路，并且在此回路上必定存在另一条不同的边</a:t>
            </a:r>
            <a:r>
              <a:rPr lang="en-US" altLang="zh-CN" sz="1800" dirty="0">
                <a:latin typeface="Times New Roman" panose="02020603050405020304" charset="0"/>
                <a:ea typeface="宋体" panose="02010600030101010101" pitchFamily="2" charset="-122"/>
              </a:rPr>
              <a:t>(</a:t>
            </a:r>
            <a:r>
              <a:rPr lang="en-US" altLang="zh-CN" sz="1800" dirty="0" err="1">
                <a:latin typeface="Times New Roman" panose="02020603050405020304" charset="0"/>
                <a:ea typeface="宋体" panose="02010600030101010101" pitchFamily="2" charset="-122"/>
              </a:rPr>
              <a:t>u’,v</a:t>
            </a:r>
            <a:r>
              <a:rPr lang="en-US" altLang="zh-CN" sz="1800" dirty="0">
                <a:latin typeface="Times New Roman" panose="02020603050405020304" charset="0"/>
                <a:ea typeface="宋体" panose="02010600030101010101" pitchFamily="2" charset="-122"/>
              </a:rPr>
              <a:t>,)</a:t>
            </a:r>
            <a:r>
              <a:rPr lang="zh-CN" altLang="en-US" sz="1800" dirty="0">
                <a:latin typeface="Times New Roman" panose="02020603050405020304" charset="0"/>
                <a:ea typeface="宋体" panose="02010600030101010101" pitchFamily="2" charset="-122"/>
              </a:rPr>
              <a:t>，使得</a:t>
            </a:r>
            <a:r>
              <a:rPr lang="en-US" altLang="zh-CN" sz="1800" dirty="0" err="1">
                <a:latin typeface="Times New Roman" panose="02020603050405020304" charset="0"/>
                <a:ea typeface="宋体" panose="02010600030101010101" pitchFamily="2" charset="-122"/>
              </a:rPr>
              <a:t>u’∈U</a:t>
            </a:r>
            <a:r>
              <a:rPr lang="zh-CN" altLang="en-US" sz="1800" dirty="0">
                <a:latin typeface="Times New Roman" panose="02020603050405020304" charset="0"/>
                <a:ea typeface="宋体" panose="02010600030101010101" pitchFamily="2" charset="-122"/>
              </a:rPr>
              <a:t>，</a:t>
            </a:r>
            <a:r>
              <a:rPr lang="en-US" altLang="zh-CN" sz="1800" dirty="0" err="1">
                <a:latin typeface="Times New Roman" panose="02020603050405020304" charset="0"/>
                <a:ea typeface="宋体" panose="02010600030101010101" pitchFamily="2" charset="-122"/>
              </a:rPr>
              <a:t>v∈V-U</a:t>
            </a:r>
            <a:r>
              <a:rPr lang="zh-CN" altLang="en-US" sz="1800" dirty="0">
                <a:latin typeface="Times New Roman" panose="02020603050405020304" charset="0"/>
                <a:ea typeface="宋体" panose="02010600030101010101" pitchFamily="2" charset="-122"/>
              </a:rPr>
              <a:t>。删除边</a:t>
            </a:r>
            <a:r>
              <a:rPr lang="en-US" altLang="zh-CN" sz="1800" dirty="0">
                <a:latin typeface="Times New Roman" panose="02020603050405020304" charset="0"/>
                <a:ea typeface="宋体" panose="02010600030101010101" pitchFamily="2" charset="-122"/>
              </a:rPr>
              <a:t>(</a:t>
            </a:r>
            <a:r>
              <a:rPr lang="en-US" altLang="zh-CN" sz="1800" dirty="0" err="1">
                <a:latin typeface="Times New Roman" panose="02020603050405020304" charset="0"/>
                <a:ea typeface="宋体" panose="02010600030101010101" pitchFamily="2" charset="-122"/>
              </a:rPr>
              <a:t>u’,v</a:t>
            </a:r>
            <a:r>
              <a:rPr lang="en-US" altLang="zh-CN" sz="1800" dirty="0">
                <a:latin typeface="Times New Roman" panose="02020603050405020304" charset="0"/>
                <a:ea typeface="宋体" panose="02010600030101010101" pitchFamily="2" charset="-122"/>
              </a:rPr>
              <a:t>,) </a:t>
            </a:r>
            <a:r>
              <a:rPr lang="zh-CN" altLang="en-US" sz="1800" dirty="0">
                <a:latin typeface="Times New Roman" panose="02020603050405020304" charset="0"/>
                <a:ea typeface="宋体" panose="02010600030101010101" pitchFamily="2" charset="-122"/>
              </a:rPr>
              <a:t>，便可消除回路，并同时得到另一棵生成树</a:t>
            </a:r>
            <a:r>
              <a:rPr lang="en-US" altLang="zh-CN" sz="1800" dirty="0">
                <a:latin typeface="Times New Roman" panose="02020603050405020304" charset="0"/>
                <a:ea typeface="宋体" panose="02010600030101010101" pitchFamily="2" charset="-122"/>
              </a:rPr>
              <a:t>T’</a:t>
            </a:r>
            <a:r>
              <a:rPr lang="zh-CN" altLang="en-US" sz="1800" dirty="0">
                <a:latin typeface="Times New Roman" panose="02020603050405020304" charset="0"/>
                <a:ea typeface="宋体" panose="02010600030101010101" pitchFamily="2" charset="-122"/>
              </a:rPr>
              <a:t>。</a:t>
            </a:r>
            <a:endParaRPr lang="zh-CN" altLang="en-US" sz="1800" dirty="0">
              <a:latin typeface="Times New Roman" panose="02020603050405020304" charset="0"/>
              <a:ea typeface="宋体" panose="02010600030101010101" pitchFamily="2" charset="-122"/>
            </a:endParaRPr>
          </a:p>
          <a:p>
            <a:pPr marL="0" indent="0" eaLnBrk="1" hangingPunct="1">
              <a:lnSpc>
                <a:spcPct val="145000"/>
              </a:lnSpc>
              <a:buNone/>
            </a:pPr>
            <a:r>
              <a:rPr lang="zh-CN" altLang="en-US" sz="1800" dirty="0">
                <a:latin typeface="Times New Roman" panose="02020603050405020304" charset="0"/>
                <a:ea typeface="宋体" panose="02010600030101010101" pitchFamily="2" charset="-122"/>
              </a:rPr>
              <a:t>因为</a:t>
            </a:r>
            <a:r>
              <a:rPr lang="en-US" altLang="zh-CN" sz="1800" dirty="0">
                <a:latin typeface="Times New Roman" panose="02020603050405020304" charset="0"/>
                <a:ea typeface="宋体" panose="02010600030101010101" pitchFamily="2" charset="-122"/>
              </a:rPr>
              <a:t>(</a:t>
            </a:r>
            <a:r>
              <a:rPr lang="en-US" altLang="zh-CN" sz="1800" dirty="0" err="1">
                <a:latin typeface="Times New Roman" panose="02020603050405020304" charset="0"/>
                <a:ea typeface="宋体" panose="02010600030101010101" pitchFamily="2" charset="-122"/>
              </a:rPr>
              <a:t>u,v</a:t>
            </a:r>
            <a:r>
              <a:rPr lang="en-US" altLang="zh-CN" sz="1800" dirty="0">
                <a:latin typeface="Times New Roman" panose="02020603050405020304" charset="0"/>
                <a:ea typeface="宋体" panose="02010600030101010101" pitchFamily="2" charset="-122"/>
              </a:rPr>
              <a:t>)</a:t>
            </a:r>
            <a:r>
              <a:rPr lang="zh-CN" altLang="en-US" sz="1800" dirty="0">
                <a:latin typeface="Times New Roman" panose="02020603050405020304" charset="0"/>
                <a:ea typeface="宋体" panose="02010600030101010101" pitchFamily="2" charset="-122"/>
              </a:rPr>
              <a:t>的权值不高于</a:t>
            </a:r>
            <a:r>
              <a:rPr lang="en-US" altLang="zh-CN" sz="1800" dirty="0">
                <a:latin typeface="Times New Roman" panose="02020603050405020304" charset="0"/>
                <a:ea typeface="宋体" panose="02010600030101010101" pitchFamily="2" charset="-122"/>
              </a:rPr>
              <a:t>(</a:t>
            </a:r>
            <a:r>
              <a:rPr lang="en-US" altLang="zh-CN" sz="1800" dirty="0" err="1">
                <a:latin typeface="Times New Roman" panose="02020603050405020304" charset="0"/>
                <a:ea typeface="宋体" panose="02010600030101010101" pitchFamily="2" charset="-122"/>
              </a:rPr>
              <a:t>u’,v</a:t>
            </a:r>
            <a:r>
              <a:rPr lang="en-US" altLang="zh-CN" sz="1800" dirty="0">
                <a:latin typeface="Times New Roman" panose="02020603050405020304" charset="0"/>
                <a:ea typeface="宋体" panose="02010600030101010101" pitchFamily="2" charset="-122"/>
              </a:rPr>
              <a:t>) </a:t>
            </a:r>
            <a:r>
              <a:rPr lang="zh-CN" altLang="en-US" sz="1800" dirty="0">
                <a:latin typeface="Times New Roman" panose="02020603050405020304" charset="0"/>
                <a:ea typeface="宋体" panose="02010600030101010101" pitchFamily="2" charset="-122"/>
              </a:rPr>
              <a:t>，则</a:t>
            </a:r>
            <a:r>
              <a:rPr lang="en-US" altLang="zh-CN" sz="1800" dirty="0">
                <a:latin typeface="Times New Roman" panose="02020603050405020304" charset="0"/>
                <a:ea typeface="宋体" panose="02010600030101010101" pitchFamily="2" charset="-122"/>
              </a:rPr>
              <a:t>T’</a:t>
            </a:r>
            <a:r>
              <a:rPr lang="zh-CN" altLang="en-US" sz="1800" dirty="0">
                <a:latin typeface="Times New Roman" panose="02020603050405020304" charset="0"/>
                <a:ea typeface="宋体" panose="02010600030101010101" pitchFamily="2" charset="-122"/>
              </a:rPr>
              <a:t>的代价亦不高于</a:t>
            </a:r>
            <a:r>
              <a:rPr lang="en-US" altLang="zh-CN" sz="1800" dirty="0">
                <a:latin typeface="Times New Roman" panose="02020603050405020304" charset="0"/>
                <a:ea typeface="宋体" panose="02010600030101010101" pitchFamily="2" charset="-122"/>
              </a:rPr>
              <a:t>T</a:t>
            </a:r>
            <a:r>
              <a:rPr lang="zh-CN" altLang="en-US" sz="1800" dirty="0">
                <a:latin typeface="Times New Roman" panose="02020603050405020304" charset="0"/>
                <a:ea typeface="宋体" panose="02010600030101010101" pitchFamily="2" charset="-122"/>
              </a:rPr>
              <a:t>，且</a:t>
            </a:r>
            <a:r>
              <a:rPr lang="en-US" altLang="zh-CN" sz="1800" dirty="0">
                <a:latin typeface="Times New Roman" panose="02020603050405020304" charset="0"/>
                <a:ea typeface="宋体" panose="02010600030101010101" pitchFamily="2" charset="-122"/>
              </a:rPr>
              <a:t>T’</a:t>
            </a:r>
            <a:r>
              <a:rPr lang="zh-CN" altLang="en-US" sz="1800" dirty="0">
                <a:latin typeface="Times New Roman" panose="02020603050405020304" charset="0"/>
                <a:ea typeface="宋体" panose="02010600030101010101" pitchFamily="2" charset="-122"/>
              </a:rPr>
              <a:t>包含</a:t>
            </a:r>
            <a:r>
              <a:rPr lang="en-US" altLang="zh-CN" sz="1800" dirty="0">
                <a:latin typeface="Times New Roman" panose="02020603050405020304" charset="0"/>
                <a:ea typeface="宋体" panose="02010600030101010101" pitchFamily="2" charset="-122"/>
              </a:rPr>
              <a:t>(</a:t>
            </a:r>
            <a:r>
              <a:rPr lang="en-US" altLang="zh-CN" sz="1800" dirty="0" err="1">
                <a:latin typeface="Times New Roman" panose="02020603050405020304" charset="0"/>
                <a:ea typeface="宋体" panose="02010600030101010101" pitchFamily="2" charset="-122"/>
              </a:rPr>
              <a:t>u,v</a:t>
            </a:r>
            <a:r>
              <a:rPr lang="en-US" altLang="zh-CN" sz="1800" dirty="0">
                <a:latin typeface="Times New Roman" panose="02020603050405020304" charset="0"/>
                <a:ea typeface="宋体" panose="02010600030101010101" pitchFamily="2" charset="-122"/>
              </a:rPr>
              <a:t>)</a:t>
            </a:r>
            <a:r>
              <a:rPr lang="zh-CN" altLang="en-US" sz="1800" dirty="0">
                <a:latin typeface="Times New Roman" panose="02020603050405020304" charset="0"/>
                <a:ea typeface="宋体" panose="02010600030101010101" pitchFamily="2" charset="-122"/>
              </a:rPr>
              <a:t>，故与假设矛盾。</a:t>
            </a:r>
            <a:endParaRPr lang="zh-CN" altLang="en-US" sz="1800" dirty="0">
              <a:latin typeface="Times New Roman" panose="02020603050405020304" charset="0"/>
              <a:ea typeface="宋体" panose="02010600030101010101" pitchFamily="2" charset="-122"/>
            </a:endParaRPr>
          </a:p>
          <a:p>
            <a:pPr marL="0" indent="0" eaLnBrk="1" hangingPunct="1">
              <a:lnSpc>
                <a:spcPct val="145000"/>
              </a:lnSpc>
              <a:buNone/>
            </a:pPr>
            <a:r>
              <a:rPr lang="zh-CN" altLang="en-US" sz="1800" dirty="0">
                <a:latin typeface="Times New Roman" panose="02020603050405020304" charset="0"/>
                <a:ea typeface="宋体" panose="02010600030101010101" pitchFamily="2" charset="-122"/>
              </a:rPr>
              <a:t>这一结论是</a:t>
            </a:r>
            <a:r>
              <a:rPr lang="en-US" altLang="zh-CN" sz="1800" dirty="0">
                <a:latin typeface="Times New Roman" panose="02020603050405020304" charset="0"/>
                <a:ea typeface="宋体" panose="02010600030101010101" pitchFamily="2" charset="-122"/>
              </a:rPr>
              <a:t>Prim</a:t>
            </a:r>
            <a:r>
              <a:rPr lang="zh-CN" altLang="en-US" sz="1800" dirty="0">
                <a:latin typeface="Times New Roman" panose="02020603050405020304" charset="0"/>
                <a:ea typeface="宋体" panose="02010600030101010101" pitchFamily="2" charset="-122"/>
              </a:rPr>
              <a:t>算法和</a:t>
            </a:r>
            <a:r>
              <a:rPr lang="en-US" altLang="zh-CN" sz="1800" dirty="0">
                <a:latin typeface="Times New Roman" panose="02020603050405020304" charset="0"/>
                <a:ea typeface="宋体" panose="02010600030101010101" pitchFamily="2" charset="-122"/>
              </a:rPr>
              <a:t>Kruskal</a:t>
            </a:r>
            <a:r>
              <a:rPr lang="zh-CN" altLang="en-US" sz="1800" dirty="0">
                <a:latin typeface="Times New Roman" panose="02020603050405020304" charset="0"/>
                <a:ea typeface="宋体" panose="02010600030101010101" pitchFamily="2" charset="-122"/>
              </a:rPr>
              <a:t>算法的理论基础。</a:t>
            </a:r>
            <a:endParaRPr lang="zh-CN" altLang="en-US" sz="1800" dirty="0">
              <a:latin typeface="Times New Roman" panose="02020603050405020304" charset="0"/>
              <a:ea typeface="宋体" panose="02010600030101010101" pitchFamily="2" charset="-122"/>
            </a:endParaRPr>
          </a:p>
          <a:p>
            <a:pPr marL="0" indent="0" eaLnBrk="1" hangingPunct="1">
              <a:lnSpc>
                <a:spcPct val="145000"/>
              </a:lnSpc>
              <a:buNone/>
            </a:pPr>
            <a:r>
              <a:rPr lang="zh-CN" altLang="en-US" sz="1800" dirty="0">
                <a:latin typeface="Times New Roman" panose="02020603050405020304" charset="0"/>
                <a:ea typeface="宋体" panose="02010600030101010101" pitchFamily="2" charset="-122"/>
              </a:rPr>
              <a:t>无论</a:t>
            </a:r>
            <a:r>
              <a:rPr lang="en-US" altLang="zh-CN" sz="1800" dirty="0">
                <a:latin typeface="Times New Roman" panose="02020603050405020304" charset="0"/>
                <a:ea typeface="宋体" panose="02010600030101010101" pitchFamily="2" charset="-122"/>
              </a:rPr>
              <a:t>Prim</a:t>
            </a:r>
            <a:r>
              <a:rPr lang="zh-CN" altLang="en-US" sz="1800" dirty="0">
                <a:latin typeface="Times New Roman" panose="02020603050405020304" charset="0"/>
                <a:ea typeface="宋体" panose="02010600030101010101" pitchFamily="2" charset="-122"/>
              </a:rPr>
              <a:t>算法和还是</a:t>
            </a:r>
            <a:r>
              <a:rPr lang="en-US" altLang="zh-CN" sz="1800" dirty="0">
                <a:latin typeface="Times New Roman" panose="02020603050405020304" charset="0"/>
                <a:ea typeface="宋体" panose="02010600030101010101" pitchFamily="2" charset="-122"/>
              </a:rPr>
              <a:t>Kruskal</a:t>
            </a:r>
            <a:r>
              <a:rPr lang="zh-CN" altLang="en-US" sz="1800" dirty="0">
                <a:latin typeface="Times New Roman" panose="02020603050405020304" charset="0"/>
                <a:ea typeface="宋体" panose="02010600030101010101" pitchFamily="2" charset="-122"/>
              </a:rPr>
              <a:t>算法，每一步选择的边均符合</a:t>
            </a:r>
            <a:r>
              <a:rPr lang="en-US" altLang="zh-CN" sz="1800" dirty="0">
                <a:latin typeface="Times New Roman" panose="02020603050405020304" charset="0"/>
                <a:ea typeface="宋体" panose="02010600030101010101" pitchFamily="2" charset="-122"/>
              </a:rPr>
              <a:t>MST</a:t>
            </a:r>
            <a:r>
              <a:rPr lang="zh-CN" altLang="en-US" sz="1800" dirty="0">
                <a:latin typeface="Times New Roman" panose="02020603050405020304" charset="0"/>
                <a:ea typeface="宋体" panose="02010600030101010101" pitchFamily="2" charset="-122"/>
              </a:rPr>
              <a:t>，因此必定存在一棵最小代价生成树包含每一步上已经形成的生成树（或者森林），并包含新添加的边。其中</a:t>
            </a:r>
            <a:r>
              <a:rPr lang="en-US" altLang="zh-CN" sz="1800" dirty="0">
                <a:latin typeface="Times New Roman" panose="02020603050405020304" charset="0"/>
                <a:ea typeface="宋体" panose="02010600030101010101" pitchFamily="2" charset="-122"/>
              </a:rPr>
              <a:t>Prim</a:t>
            </a:r>
            <a:r>
              <a:rPr lang="zh-CN" altLang="en-US" sz="1800" dirty="0">
                <a:latin typeface="Times New Roman" panose="02020603050405020304" charset="0"/>
                <a:ea typeface="宋体" panose="02010600030101010101" pitchFamily="2" charset="-122"/>
              </a:rPr>
              <a:t>算法的贪心准则是：在保证</a:t>
            </a:r>
            <a:r>
              <a:rPr lang="en-US" altLang="zh-CN" sz="1800" dirty="0">
                <a:latin typeface="Times New Roman" panose="02020603050405020304" charset="0"/>
                <a:ea typeface="宋体" panose="02010600030101010101" pitchFamily="2" charset="-122"/>
              </a:rPr>
              <a:t>S</a:t>
            </a:r>
            <a:r>
              <a:rPr lang="zh-CN" altLang="en-US" sz="1800" dirty="0">
                <a:latin typeface="Times New Roman" panose="02020603050405020304" charset="0"/>
                <a:ea typeface="宋体" panose="02010600030101010101" pitchFamily="2" charset="-122"/>
              </a:rPr>
              <a:t>所代表的子图是一棵树的前提下选择一条最小代价的边</a:t>
            </a:r>
            <a:r>
              <a:rPr lang="en-US" altLang="zh-CN" sz="1800" dirty="0">
                <a:latin typeface="Times New Roman" panose="02020603050405020304" charset="0"/>
                <a:ea typeface="宋体" panose="02010600030101010101" pitchFamily="2" charset="-122"/>
              </a:rPr>
              <a:t>e=(</a:t>
            </a:r>
            <a:r>
              <a:rPr lang="en-US" altLang="zh-CN" sz="1800" dirty="0" err="1">
                <a:latin typeface="Times New Roman" panose="02020603050405020304" charset="0"/>
                <a:ea typeface="宋体" panose="02010600030101010101" pitchFamily="2" charset="-122"/>
              </a:rPr>
              <a:t>u,v</a:t>
            </a:r>
            <a:r>
              <a:rPr lang="en-US" altLang="zh-CN" sz="1800" dirty="0">
                <a:latin typeface="Times New Roman" panose="02020603050405020304" charset="0"/>
                <a:ea typeface="宋体" panose="02010600030101010101" pitchFamily="2" charset="-122"/>
              </a:rPr>
              <a:t>)</a:t>
            </a:r>
            <a:r>
              <a:rPr lang="zh-CN" altLang="en-US" sz="1800" dirty="0">
                <a:latin typeface="Times New Roman" panose="02020603050405020304" charset="0"/>
                <a:ea typeface="宋体" panose="02010600030101010101" pitchFamily="2" charset="-122"/>
              </a:rPr>
              <a:t>。</a:t>
            </a:r>
            <a:r>
              <a:rPr lang="en-US" altLang="zh-CN" sz="1800" dirty="0">
                <a:latin typeface="Times New Roman" panose="02020603050405020304" charset="0"/>
                <a:ea typeface="宋体" panose="02010600030101010101" pitchFamily="2" charset="-122"/>
              </a:rPr>
              <a:t>Kruskal</a:t>
            </a:r>
            <a:r>
              <a:rPr lang="zh-CN" altLang="en-US" sz="1800" dirty="0">
                <a:latin typeface="Times New Roman" panose="02020603050405020304" charset="0"/>
                <a:ea typeface="宋体" panose="02010600030101010101" pitchFamily="2" charset="-122"/>
              </a:rPr>
              <a:t>算法的贪心准则是：按边代价的非减次序考察</a:t>
            </a:r>
            <a:r>
              <a:rPr lang="en-US" altLang="zh-CN" sz="1800" dirty="0">
                <a:latin typeface="Times New Roman" panose="02020603050405020304" charset="0"/>
                <a:ea typeface="宋体" panose="02010600030101010101" pitchFamily="2" charset="-122"/>
              </a:rPr>
              <a:t>E</a:t>
            </a:r>
            <a:r>
              <a:rPr lang="zh-CN" altLang="en-US" sz="1800" dirty="0">
                <a:latin typeface="Times New Roman" panose="02020603050405020304" charset="0"/>
                <a:ea typeface="宋体" panose="02010600030101010101" pitchFamily="2" charset="-122"/>
              </a:rPr>
              <a:t>中的边，从中选择一条代价最小的边</a:t>
            </a:r>
            <a:r>
              <a:rPr lang="en-US" altLang="zh-CN" sz="1800" dirty="0">
                <a:latin typeface="Times New Roman" panose="02020603050405020304" charset="0"/>
                <a:ea typeface="宋体" panose="02010600030101010101" pitchFamily="2" charset="-122"/>
              </a:rPr>
              <a:t>e=(</a:t>
            </a:r>
            <a:r>
              <a:rPr lang="en-US" altLang="zh-CN" sz="1800" dirty="0" err="1">
                <a:latin typeface="Times New Roman" panose="02020603050405020304" charset="0"/>
                <a:ea typeface="宋体" panose="02010600030101010101" pitchFamily="2" charset="-122"/>
              </a:rPr>
              <a:t>u,v</a:t>
            </a:r>
            <a:r>
              <a:rPr lang="en-US" altLang="zh-CN" sz="1800" dirty="0">
                <a:latin typeface="Times New Roman" panose="02020603050405020304" charset="0"/>
                <a:ea typeface="宋体" panose="02010600030101010101" pitchFamily="2" charset="-122"/>
              </a:rPr>
              <a:t>)</a:t>
            </a:r>
            <a:r>
              <a:rPr lang="zh-CN" altLang="en-US" sz="1800" dirty="0">
                <a:latin typeface="Times New Roman" panose="02020603050405020304" charset="0"/>
                <a:ea typeface="宋体" panose="02010600030101010101" pitchFamily="2" charset="-122"/>
              </a:rPr>
              <a:t>。这种做法使得算法在构造生成树的过程中，当前子图不一定是连通的。</a:t>
            </a:r>
            <a:endParaRPr lang="zh-CN" altLang="en-US" sz="1800" dirty="0">
              <a:latin typeface="Times New Roman" panose="02020603050405020304" charset="0"/>
              <a:ea typeface="宋体" panose="02010600030101010101" pitchFamily="2" charset="-122"/>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2078968" y="476672"/>
            <a:ext cx="8034064" cy="5616624"/>
          </a:xfrm>
        </p:spPr>
        <p:txBody>
          <a:bodyPr>
            <a:normAutofit/>
          </a:bodyPr>
          <a:lstStyle/>
          <a:p>
            <a:pPr marL="0" indent="0" eaLnBrk="1" hangingPunct="1">
              <a:lnSpc>
                <a:spcPct val="145000"/>
              </a:lnSpc>
              <a:buNone/>
            </a:pPr>
            <a:r>
              <a:rPr lang="zh-CN" altLang="en-US" sz="2000" dirty="0">
                <a:latin typeface="Times New Roman" panose="02020603050405020304" charset="0"/>
                <a:ea typeface="宋体" panose="02010600030101010101" pitchFamily="2" charset="-122"/>
              </a:rPr>
              <a:t>设</a:t>
            </a:r>
            <a:r>
              <a:rPr lang="en-US" altLang="zh-CN" sz="2000" dirty="0">
                <a:latin typeface="Times New Roman" panose="02020603050405020304" charset="0"/>
                <a:ea typeface="宋体" panose="02010600030101010101" pitchFamily="2" charset="-122"/>
              </a:rPr>
              <a:t>G=(V,E)</a:t>
            </a:r>
            <a:r>
              <a:rPr lang="zh-CN" altLang="en-US" sz="2000" dirty="0">
                <a:latin typeface="Times New Roman" panose="02020603050405020304" charset="0"/>
                <a:ea typeface="宋体" panose="02010600030101010101" pitchFamily="2" charset="-122"/>
              </a:rPr>
              <a:t>是带权的连通图，</a:t>
            </a:r>
            <a:r>
              <a:rPr lang="en-US" altLang="zh-CN" sz="2000" dirty="0">
                <a:latin typeface="Times New Roman" panose="02020603050405020304" charset="0"/>
                <a:ea typeface="宋体" panose="02010600030101010101" pitchFamily="2" charset="-122"/>
              </a:rPr>
              <a:t>TE=(V,S)</a:t>
            </a:r>
            <a:r>
              <a:rPr lang="zh-CN" altLang="en-US" sz="2000" dirty="0">
                <a:latin typeface="Times New Roman" panose="02020603050405020304" charset="0"/>
                <a:ea typeface="宋体" panose="02010600030101010101" pitchFamily="2" charset="-122"/>
              </a:rPr>
              <a:t>是图</a:t>
            </a:r>
            <a:r>
              <a:rPr lang="en-US" altLang="zh-CN" sz="2000" dirty="0">
                <a:latin typeface="Times New Roman" panose="02020603050405020304" charset="0"/>
                <a:ea typeface="宋体" panose="02010600030101010101" pitchFamily="2" charset="-122"/>
              </a:rPr>
              <a:t>G</a:t>
            </a:r>
            <a:r>
              <a:rPr lang="zh-CN" altLang="en-US" sz="2000" dirty="0">
                <a:latin typeface="Times New Roman" panose="02020603050405020304" charset="0"/>
                <a:ea typeface="宋体" panose="02010600030101010101" pitchFamily="2" charset="-122"/>
              </a:rPr>
              <a:t>的最小代价生成树，根据最小生成树性质，可得描述最小生成树算法的伪代码如下：</a:t>
            </a:r>
            <a:endParaRPr lang="en-US" altLang="zh-CN" sz="2000" dirty="0">
              <a:latin typeface="Times New Roman" panose="02020603050405020304" charset="0"/>
              <a:ea typeface="宋体" panose="02010600030101010101" pitchFamily="2" charset="-122"/>
            </a:endParaRPr>
          </a:p>
          <a:p>
            <a:pPr marL="0" indent="0" eaLnBrk="1" hangingPunct="1">
              <a:lnSpc>
                <a:spcPct val="145000"/>
              </a:lnSpc>
              <a:buNone/>
            </a:pPr>
            <a:endParaRPr lang="zh-CN" altLang="en-US" sz="1800" dirty="0">
              <a:latin typeface="黑体" panose="02010609060101010101" charset="-122"/>
              <a:ea typeface="黑体" panose="02010609060101010101" charset="-122"/>
            </a:endParaRPr>
          </a:p>
        </p:txBody>
      </p:sp>
      <p:sp>
        <p:nvSpPr>
          <p:cNvPr id="2" name="Rectangle 1"/>
          <p:cNvSpPr>
            <a:spLocks noChangeArrowheads="1"/>
          </p:cNvSpPr>
          <p:nvPr/>
        </p:nvSpPr>
        <p:spPr bwMode="auto">
          <a:xfrm>
            <a:off x="2423592" y="1549742"/>
            <a:ext cx="7344816" cy="483108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2200" b="0" i="0" u="none" strike="noStrike" cap="none" normalizeH="0" baseline="0" dirty="0">
                <a:ln>
                  <a:noFill/>
                </a:ln>
                <a:solidFill>
                  <a:srgbClr val="080808"/>
                </a:solidFill>
                <a:effectLst/>
                <a:latin typeface="Arial Unicode MS"/>
                <a:ea typeface="JetBrains Mono"/>
              </a:rPr>
              <a:t>ESetType </a:t>
            </a:r>
            <a:r>
              <a:rPr kumimoji="0" lang="zh-CN" altLang="zh-CN" sz="2200" b="0" i="0" u="none" strike="noStrike" cap="none" normalizeH="0" baseline="0" dirty="0">
                <a:ln>
                  <a:noFill/>
                </a:ln>
                <a:solidFill>
                  <a:srgbClr val="00627A"/>
                </a:solidFill>
                <a:effectLst/>
                <a:latin typeface="Arial Unicode MS"/>
                <a:ea typeface="JetBrains Mono"/>
              </a:rPr>
              <a:t>SpanningTree</a:t>
            </a:r>
            <a:r>
              <a:rPr kumimoji="0" lang="zh-CN" altLang="zh-CN" sz="2200" b="0" i="0" u="none" strike="noStrike" cap="none" normalizeH="0" baseline="0" dirty="0">
                <a:ln>
                  <a:noFill/>
                </a:ln>
                <a:solidFill>
                  <a:srgbClr val="080808"/>
                </a:solidFill>
                <a:effectLst/>
                <a:latin typeface="Arial Unicode MS"/>
                <a:ea typeface="JetBrains Mono"/>
              </a:rPr>
              <a:t>(ESetType E,</a:t>
            </a:r>
            <a:r>
              <a:rPr kumimoji="0" lang="zh-CN" altLang="zh-CN" sz="2200" b="0" i="0" u="none" strike="noStrike" cap="none" normalizeH="0" baseline="0" dirty="0">
                <a:ln>
                  <a:noFill/>
                </a:ln>
                <a:solidFill>
                  <a:srgbClr val="0033B3"/>
                </a:solidFill>
                <a:effectLst/>
                <a:latin typeface="Arial Unicode MS"/>
                <a:ea typeface="JetBrains Mono"/>
              </a:rPr>
              <a:t>int </a:t>
            </a:r>
            <a:r>
              <a:rPr kumimoji="0" lang="zh-CN" altLang="zh-CN" sz="2200" b="0" i="0" u="none" strike="noStrike" cap="none" normalizeH="0" baseline="0" dirty="0">
                <a:ln>
                  <a:noFill/>
                </a:ln>
                <a:solidFill>
                  <a:srgbClr val="080808"/>
                </a:solidFill>
                <a:effectLst/>
                <a:latin typeface="Arial Unicode MS"/>
                <a:ea typeface="JetBrains Mono"/>
              </a:rPr>
              <a:t>n) { </a:t>
            </a:r>
            <a:endParaRPr kumimoji="0" lang="en-US" altLang="zh-CN" sz="2200" b="0" i="0" u="none" strike="noStrike" cap="none" normalizeH="0" baseline="0" dirty="0">
              <a:ln>
                <a:noFill/>
              </a:ln>
              <a:solidFill>
                <a:srgbClr val="080808"/>
              </a:solidFill>
              <a:effectLst/>
              <a:latin typeface="Arial Unicode MS"/>
              <a:ea typeface="JetBrains Mono"/>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zh-CN" sz="2200" b="0" i="1" u="none" strike="noStrike" cap="none" normalizeH="0" baseline="0" dirty="0">
                <a:ln>
                  <a:noFill/>
                </a:ln>
                <a:solidFill>
                  <a:srgbClr val="8C8C8C"/>
                </a:solidFill>
                <a:effectLst/>
                <a:latin typeface="Arial Unicode MS"/>
                <a:ea typeface="JetBrains Mono"/>
              </a:rPr>
              <a:t>//G=(V,E)</a:t>
            </a:r>
            <a:r>
              <a:rPr kumimoji="0" lang="zh-CN" altLang="zh-CN" sz="22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为无向图，</a:t>
            </a:r>
            <a:r>
              <a:rPr kumimoji="0" lang="zh-CN" altLang="zh-CN" sz="2200" b="0" i="1" u="none" strike="noStrike" cap="none" normalizeH="0" baseline="0" dirty="0">
                <a:ln>
                  <a:noFill/>
                </a:ln>
                <a:solidFill>
                  <a:srgbClr val="8C8C8C"/>
                </a:solidFill>
                <a:effectLst/>
                <a:latin typeface="Arial Unicode MS"/>
                <a:ea typeface="JetBrains Mono"/>
              </a:rPr>
              <a:t>E</a:t>
            </a:r>
            <a:r>
              <a:rPr kumimoji="0" lang="zh-CN" altLang="zh-CN" sz="22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是图</a:t>
            </a:r>
            <a:r>
              <a:rPr kumimoji="0" lang="zh-CN" altLang="zh-CN" sz="2200" b="0" i="1" u="none" strike="noStrike" cap="none" normalizeH="0" baseline="0" dirty="0">
                <a:ln>
                  <a:noFill/>
                </a:ln>
                <a:solidFill>
                  <a:srgbClr val="8C8C8C"/>
                </a:solidFill>
                <a:effectLst/>
                <a:latin typeface="Arial Unicode MS"/>
                <a:ea typeface="JetBrains Mono"/>
              </a:rPr>
              <a:t>G</a:t>
            </a:r>
            <a:r>
              <a:rPr kumimoji="0" lang="zh-CN" altLang="zh-CN" sz="22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的边集，</a:t>
            </a:r>
            <a:r>
              <a:rPr kumimoji="0" lang="zh-CN" altLang="zh-CN" sz="2200" b="0" i="1" u="none" strike="noStrike" cap="none" normalizeH="0" baseline="0" dirty="0">
                <a:ln>
                  <a:noFill/>
                </a:ln>
                <a:solidFill>
                  <a:srgbClr val="8C8C8C"/>
                </a:solidFill>
                <a:effectLst/>
                <a:latin typeface="Arial Unicode MS"/>
                <a:ea typeface="JetBrains Mono"/>
              </a:rPr>
              <a:t>n</a:t>
            </a:r>
            <a:r>
              <a:rPr kumimoji="0" lang="zh-CN" altLang="zh-CN" sz="22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是图中结点数</a:t>
            </a:r>
            <a:br>
              <a:rPr kumimoji="0" lang="zh-CN" altLang="zh-CN" sz="22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br>
            <a:r>
              <a:rPr kumimoji="0" lang="zh-CN" altLang="zh-CN" sz="22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    </a:t>
            </a:r>
            <a:r>
              <a:rPr kumimoji="0" lang="zh-CN" altLang="zh-CN" sz="2200" b="0" i="0" u="none" strike="noStrike" cap="none" normalizeH="0" baseline="0" dirty="0">
                <a:ln>
                  <a:noFill/>
                </a:ln>
                <a:solidFill>
                  <a:srgbClr val="080808"/>
                </a:solidFill>
                <a:effectLst/>
                <a:latin typeface="Arial Unicode MS"/>
                <a:ea typeface="JetBrains Mono"/>
              </a:rPr>
              <a:t>ESetType </a:t>
            </a:r>
            <a:r>
              <a:rPr kumimoji="0" lang="zh-CN" altLang="zh-CN" sz="2200" b="0" i="0" u="none" strike="noStrike" cap="none" normalizeH="0" baseline="0" dirty="0">
                <a:ln>
                  <a:noFill/>
                </a:ln>
                <a:solidFill>
                  <a:srgbClr val="000000"/>
                </a:solidFill>
                <a:effectLst/>
                <a:latin typeface="Arial Unicode MS"/>
                <a:ea typeface="JetBrains Mono"/>
              </a:rPr>
              <a:t>TE</a:t>
            </a:r>
            <a:r>
              <a:rPr kumimoji="0" lang="zh-CN" altLang="zh-CN" sz="2200" b="0" i="0" u="none" strike="noStrike" cap="none" normalizeH="0" baseline="0" dirty="0">
                <a:ln>
                  <a:noFill/>
                </a:ln>
                <a:solidFill>
                  <a:srgbClr val="080808"/>
                </a:solidFill>
                <a:effectLst/>
                <a:latin typeface="Arial Unicode MS"/>
                <a:ea typeface="JetBrains Mono"/>
              </a:rPr>
              <a:t>=Ø;    </a:t>
            </a:r>
            <a:r>
              <a:rPr kumimoji="0" lang="zh-CN" altLang="zh-CN" sz="2200" b="0" i="1" u="none" strike="noStrike" cap="none" normalizeH="0" baseline="0" dirty="0">
                <a:ln>
                  <a:noFill/>
                </a:ln>
                <a:solidFill>
                  <a:srgbClr val="8C8C8C"/>
                </a:solidFill>
                <a:effectLst/>
                <a:latin typeface="Arial Unicode MS"/>
                <a:ea typeface="JetBrains Mono"/>
              </a:rPr>
              <a:t>//TE</a:t>
            </a:r>
            <a:r>
              <a:rPr kumimoji="0" lang="zh-CN" altLang="zh-CN" sz="22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为生成树上边的集合</a:t>
            </a:r>
            <a:br>
              <a:rPr kumimoji="0" lang="zh-CN" altLang="zh-CN" sz="22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br>
            <a:r>
              <a:rPr kumimoji="0" lang="zh-CN" altLang="zh-CN" sz="22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    </a:t>
            </a:r>
            <a:r>
              <a:rPr kumimoji="0" lang="zh-CN" altLang="zh-CN" sz="2200" b="0" i="0" u="none" strike="noStrike" cap="none" normalizeH="0" baseline="0" dirty="0">
                <a:ln>
                  <a:noFill/>
                </a:ln>
                <a:solidFill>
                  <a:srgbClr val="0033B3"/>
                </a:solidFill>
                <a:effectLst/>
                <a:latin typeface="Arial Unicode MS"/>
                <a:ea typeface="JetBrains Mono"/>
              </a:rPr>
              <a:t>int </a:t>
            </a:r>
            <a:r>
              <a:rPr kumimoji="0" lang="zh-CN" altLang="zh-CN" sz="2200" b="0" i="0" u="none" strike="noStrike" cap="none" normalizeH="0" baseline="0" dirty="0">
                <a:ln>
                  <a:noFill/>
                </a:ln>
                <a:solidFill>
                  <a:srgbClr val="000000"/>
                </a:solidFill>
                <a:effectLst/>
                <a:latin typeface="Arial Unicode MS"/>
                <a:ea typeface="JetBrains Mono"/>
              </a:rPr>
              <a:t>u</a:t>
            </a:r>
            <a:r>
              <a:rPr kumimoji="0" lang="zh-CN" altLang="zh-CN" sz="2200" b="0" i="0" u="none" strike="noStrike" cap="none" normalizeH="0" baseline="0" dirty="0">
                <a:ln>
                  <a:noFill/>
                </a:ln>
                <a:solidFill>
                  <a:srgbClr val="080808"/>
                </a:solidFill>
                <a:effectLst/>
                <a:latin typeface="Arial Unicode MS"/>
                <a:ea typeface="JetBrains Mono"/>
              </a:rPr>
              <a:t>,</a:t>
            </a:r>
            <a:r>
              <a:rPr kumimoji="0" lang="zh-CN" altLang="zh-CN" sz="2200" b="0" i="0" u="none" strike="noStrike" cap="none" normalizeH="0" baseline="0" dirty="0">
                <a:ln>
                  <a:noFill/>
                </a:ln>
                <a:solidFill>
                  <a:srgbClr val="000000"/>
                </a:solidFill>
                <a:effectLst/>
                <a:latin typeface="Arial Unicode MS"/>
                <a:ea typeface="JetBrains Mono"/>
              </a:rPr>
              <a:t>v</a:t>
            </a:r>
            <a:r>
              <a:rPr kumimoji="0" lang="zh-CN" altLang="zh-CN" sz="2200" b="0" i="0" u="none" strike="noStrike" cap="none" normalizeH="0" baseline="0" dirty="0">
                <a:ln>
                  <a:noFill/>
                </a:ln>
                <a:solidFill>
                  <a:srgbClr val="080808"/>
                </a:solidFill>
                <a:effectLst/>
                <a:latin typeface="Arial Unicode MS"/>
                <a:ea typeface="JetBrains Mono"/>
              </a:rPr>
              <a:t>,</a:t>
            </a:r>
            <a:r>
              <a:rPr kumimoji="0" lang="zh-CN" altLang="zh-CN" sz="2200" b="0" i="0" u="none" strike="noStrike" cap="none" normalizeH="0" baseline="0" dirty="0">
                <a:ln>
                  <a:noFill/>
                </a:ln>
                <a:solidFill>
                  <a:srgbClr val="000000"/>
                </a:solidFill>
                <a:effectLst/>
                <a:latin typeface="Arial Unicode MS"/>
                <a:ea typeface="JetBrains Mono"/>
              </a:rPr>
              <a:t>k</a:t>
            </a:r>
            <a:r>
              <a:rPr kumimoji="0" lang="zh-CN" altLang="zh-CN" sz="2200" b="0" i="0" u="none" strike="noStrike" cap="none" normalizeH="0" baseline="0" dirty="0">
                <a:ln>
                  <a:noFill/>
                </a:ln>
                <a:solidFill>
                  <a:srgbClr val="080808"/>
                </a:solidFill>
                <a:effectLst/>
                <a:latin typeface="Arial Unicode MS"/>
                <a:ea typeface="JetBrains Mono"/>
              </a:rPr>
              <a:t>=</a:t>
            </a:r>
            <a:r>
              <a:rPr kumimoji="0" lang="zh-CN" altLang="zh-CN" sz="2200" b="0" i="0" u="none" strike="noStrike" cap="none" normalizeH="0" baseline="0" dirty="0">
                <a:ln>
                  <a:noFill/>
                </a:ln>
                <a:solidFill>
                  <a:srgbClr val="1750EB"/>
                </a:solidFill>
                <a:effectLst/>
                <a:latin typeface="Arial Unicode MS"/>
                <a:ea typeface="JetBrains Mono"/>
              </a:rPr>
              <a:t>0</a:t>
            </a:r>
            <a:r>
              <a:rPr kumimoji="0" lang="zh-CN" altLang="zh-CN" sz="2200" b="0" i="0" u="none" strike="noStrike" cap="none" normalizeH="0" baseline="0" dirty="0">
                <a:ln>
                  <a:noFill/>
                </a:ln>
                <a:solidFill>
                  <a:srgbClr val="080808"/>
                </a:solidFill>
                <a:effectLst/>
                <a:latin typeface="Arial Unicode MS"/>
                <a:ea typeface="JetBrains Mono"/>
              </a:rPr>
              <a:t>; EType </a:t>
            </a:r>
            <a:r>
              <a:rPr kumimoji="0" lang="zh-CN" altLang="zh-CN" sz="2200" b="0" i="0" u="none" strike="noStrike" cap="none" normalizeH="0" baseline="0" dirty="0">
                <a:ln>
                  <a:noFill/>
                </a:ln>
                <a:solidFill>
                  <a:srgbClr val="000000"/>
                </a:solidFill>
                <a:effectLst/>
                <a:latin typeface="Arial Unicode MS"/>
                <a:ea typeface="JetBrains Mono"/>
              </a:rPr>
              <a:t>e</a:t>
            </a:r>
            <a:r>
              <a:rPr kumimoji="0" lang="zh-CN" altLang="zh-CN" sz="2200" b="0" i="0" u="none" strike="noStrike" cap="none" normalizeH="0" baseline="0" dirty="0">
                <a:ln>
                  <a:noFill/>
                </a:ln>
                <a:solidFill>
                  <a:srgbClr val="000000"/>
                </a:solidFill>
                <a:effectLst/>
                <a:latin typeface="宋体" panose="02010600030101010101" pitchFamily="2" charset="-122"/>
                <a:ea typeface="宋体" panose="02010600030101010101" pitchFamily="2" charset="-122"/>
              </a:rPr>
              <a:t>；    </a:t>
            </a:r>
            <a:r>
              <a:rPr kumimoji="0" lang="zh-CN" altLang="zh-CN" sz="2200" b="0" i="1" u="none" strike="noStrike" cap="none" normalizeH="0" baseline="0" dirty="0">
                <a:ln>
                  <a:noFill/>
                </a:ln>
                <a:solidFill>
                  <a:srgbClr val="8C8C8C"/>
                </a:solidFill>
                <a:effectLst/>
                <a:latin typeface="Arial Unicode MS"/>
                <a:ea typeface="JetBrains Mono"/>
              </a:rPr>
              <a:t>//e=(u,v)</a:t>
            </a:r>
            <a:r>
              <a:rPr kumimoji="0" lang="zh-CN" altLang="zh-CN" sz="22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为一条边</a:t>
            </a:r>
            <a:br>
              <a:rPr kumimoji="0" lang="zh-CN" altLang="zh-CN" sz="22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br>
            <a:r>
              <a:rPr kumimoji="0" lang="zh-CN" altLang="zh-CN" sz="22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    </a:t>
            </a:r>
            <a:r>
              <a:rPr kumimoji="0" lang="zh-CN" altLang="zh-CN" sz="2200" b="0" i="0" u="none" strike="noStrike" cap="none" normalizeH="0" baseline="0" dirty="0">
                <a:ln>
                  <a:noFill/>
                </a:ln>
                <a:solidFill>
                  <a:srgbClr val="0033B3"/>
                </a:solidFill>
                <a:effectLst/>
                <a:latin typeface="Arial Unicode MS"/>
                <a:ea typeface="JetBrains Mono"/>
              </a:rPr>
              <a:t>while</a:t>
            </a:r>
            <a:r>
              <a:rPr kumimoji="0" lang="zh-CN" altLang="zh-CN" sz="2200" b="0" i="0" u="none" strike="noStrike" cap="none" normalizeH="0" baseline="0" dirty="0">
                <a:ln>
                  <a:noFill/>
                </a:ln>
                <a:solidFill>
                  <a:srgbClr val="080808"/>
                </a:solidFill>
                <a:effectLst/>
                <a:latin typeface="Arial Unicode MS"/>
                <a:ea typeface="JetBrains Mono"/>
              </a:rPr>
              <a:t>(k&lt;n-</a:t>
            </a:r>
            <a:r>
              <a:rPr kumimoji="0" lang="zh-CN" altLang="zh-CN" sz="2200" b="0" i="0" u="none" strike="noStrike" cap="none" normalizeH="0" baseline="0" dirty="0">
                <a:ln>
                  <a:noFill/>
                </a:ln>
                <a:solidFill>
                  <a:srgbClr val="1750EB"/>
                </a:solidFill>
                <a:effectLst/>
                <a:latin typeface="Arial Unicode MS"/>
                <a:ea typeface="JetBrains Mono"/>
              </a:rPr>
              <a:t>1 </a:t>
            </a:r>
            <a:r>
              <a:rPr kumimoji="0" lang="zh-CN" altLang="zh-CN" sz="2200" b="0" i="0" u="none" strike="noStrike" cap="none" normalizeH="0" baseline="0" dirty="0">
                <a:ln>
                  <a:noFill/>
                </a:ln>
                <a:solidFill>
                  <a:srgbClr val="080808"/>
                </a:solidFill>
                <a:effectLst/>
                <a:latin typeface="Arial Unicode MS"/>
                <a:ea typeface="JetBrains Mono"/>
              </a:rPr>
              <a:t>&amp;&amp; E</a:t>
            </a:r>
            <a:r>
              <a:rPr kumimoji="0" lang="zh-CN" altLang="zh-CN" sz="2200" b="0" i="0" u="none" strike="noStrike" cap="none" normalizeH="0" baseline="0" dirty="0">
                <a:ln>
                  <a:noFill/>
                </a:ln>
                <a:solidFill>
                  <a:srgbClr val="080808"/>
                </a:solidFill>
                <a:effectLst/>
                <a:latin typeface="宋体" panose="02010600030101010101" pitchFamily="2" charset="-122"/>
                <a:ea typeface="宋体" panose="02010600030101010101" pitchFamily="2" charset="-122"/>
              </a:rPr>
              <a:t>中尚有未检查的边</a:t>
            </a:r>
            <a:r>
              <a:rPr kumimoji="0" lang="zh-CN" altLang="zh-CN" sz="2200" b="0" i="0" u="none" strike="noStrike" cap="none" normalizeH="0" baseline="0" dirty="0">
                <a:ln>
                  <a:noFill/>
                </a:ln>
                <a:solidFill>
                  <a:srgbClr val="080808"/>
                </a:solidFill>
                <a:effectLst/>
                <a:latin typeface="Arial Unicode MS"/>
                <a:ea typeface="JetBrains Mono"/>
              </a:rPr>
              <a:t>)</a:t>
            </a:r>
            <a:r>
              <a:rPr lang="en-US" altLang="zh-CN" sz="2200" dirty="0">
                <a:solidFill>
                  <a:srgbClr val="080808"/>
                </a:solidFill>
                <a:latin typeface="Arial Unicode MS"/>
                <a:ea typeface="JetBrains Mono"/>
              </a:rPr>
              <a:t> </a:t>
            </a:r>
            <a:r>
              <a:rPr kumimoji="0" lang="zh-CN" altLang="zh-CN" sz="2200" b="0" i="0" u="none" strike="noStrike" cap="none" normalizeH="0" baseline="0" dirty="0">
                <a:ln>
                  <a:noFill/>
                </a:ln>
                <a:solidFill>
                  <a:srgbClr val="080808"/>
                </a:solidFill>
                <a:effectLst/>
                <a:latin typeface="Arial Unicode MS"/>
                <a:ea typeface="JetBrains Mono"/>
              </a:rPr>
              <a:t>{</a:t>
            </a:r>
            <a:endParaRPr kumimoji="0" lang="en-US" altLang="zh-CN" sz="2200" b="0" i="0" u="none" strike="noStrike" cap="none" normalizeH="0" baseline="0" dirty="0">
              <a:ln>
                <a:noFill/>
              </a:ln>
              <a:solidFill>
                <a:srgbClr val="080808"/>
              </a:solidFill>
              <a:effectLst/>
              <a:latin typeface="Arial Unicode MS"/>
              <a:ea typeface="JetBrains Mono"/>
            </a:endParaRPr>
          </a:p>
          <a:p>
            <a:pPr marL="0" marR="0" lvl="0" indent="0" algn="l" defTabSz="914400" rtl="0" eaLnBrk="0" fontAlgn="base" latinLnBrk="0" hangingPunct="0">
              <a:lnSpc>
                <a:spcPct val="100000"/>
              </a:lnSpc>
              <a:spcBef>
                <a:spcPct val="0"/>
              </a:spcBef>
              <a:spcAft>
                <a:spcPct val="0"/>
              </a:spcAft>
              <a:buClrTx/>
              <a:buSzTx/>
              <a:buFontTx/>
              <a:buNone/>
            </a:pPr>
            <a:r>
              <a:rPr lang="en-US" altLang="zh-CN" sz="2200" dirty="0">
                <a:solidFill>
                  <a:srgbClr val="080808"/>
                </a:solidFill>
                <a:latin typeface="Arial Unicode MS"/>
                <a:ea typeface="JetBrains Mono"/>
              </a:rPr>
              <a:t>              </a:t>
            </a:r>
            <a:r>
              <a:rPr kumimoji="0" lang="zh-CN" altLang="zh-CN" sz="2200" b="0" i="1" u="none" strike="noStrike" cap="none" normalizeH="0" baseline="0" dirty="0">
                <a:ln>
                  <a:noFill/>
                </a:ln>
                <a:solidFill>
                  <a:srgbClr val="8C8C8C"/>
                </a:solidFill>
                <a:effectLst/>
                <a:latin typeface="Arial Unicode MS"/>
                <a:ea typeface="JetBrains Mono"/>
              </a:rPr>
              <a:t>//</a:t>
            </a:r>
            <a:r>
              <a:rPr kumimoji="0" lang="zh-CN" altLang="zh-CN" sz="22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选择生成树的</a:t>
            </a:r>
            <a:r>
              <a:rPr kumimoji="0" lang="zh-CN" altLang="zh-CN" sz="2200" b="0" i="1" u="none" strike="noStrike" cap="none" normalizeH="0" baseline="0" dirty="0">
                <a:ln>
                  <a:noFill/>
                </a:ln>
                <a:solidFill>
                  <a:srgbClr val="8C8C8C"/>
                </a:solidFill>
                <a:effectLst/>
                <a:latin typeface="Arial Unicode MS"/>
                <a:ea typeface="JetBrains Mono"/>
              </a:rPr>
              <a:t>n-1</a:t>
            </a:r>
            <a:r>
              <a:rPr kumimoji="0" lang="zh-CN" altLang="zh-CN" sz="22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条边</a:t>
            </a:r>
            <a:br>
              <a:rPr kumimoji="0" lang="zh-CN" altLang="zh-CN" sz="22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br>
            <a:r>
              <a:rPr kumimoji="0" lang="zh-CN" altLang="zh-CN" sz="22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        </a:t>
            </a:r>
            <a:r>
              <a:rPr kumimoji="0" lang="zh-CN" altLang="zh-CN" sz="2200" b="0" i="0" u="none" strike="noStrike" cap="none" normalizeH="0" baseline="0" dirty="0">
                <a:ln>
                  <a:noFill/>
                </a:ln>
                <a:solidFill>
                  <a:srgbClr val="080808"/>
                </a:solidFill>
                <a:effectLst/>
                <a:latin typeface="Arial Unicode MS"/>
                <a:ea typeface="JetBrains Mono"/>
              </a:rPr>
              <a:t>e=select(E);   </a:t>
            </a:r>
            <a:r>
              <a:rPr kumimoji="0" lang="zh-CN" altLang="zh-CN" sz="2200" b="0" i="1" u="none" strike="noStrike" cap="none" normalizeH="0" baseline="0" dirty="0">
                <a:ln>
                  <a:noFill/>
                </a:ln>
                <a:solidFill>
                  <a:srgbClr val="8C8C8C"/>
                </a:solidFill>
                <a:effectLst/>
                <a:latin typeface="Arial Unicode MS"/>
                <a:ea typeface="JetBrains Mono"/>
              </a:rPr>
              <a:t>//</a:t>
            </a:r>
            <a:r>
              <a:rPr kumimoji="0" lang="zh-CN" altLang="zh-CN" sz="22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按贪心选择策略选择一条边</a:t>
            </a:r>
            <a:br>
              <a:rPr kumimoji="0" lang="zh-CN" altLang="zh-CN" sz="22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br>
            <a:r>
              <a:rPr kumimoji="0" lang="zh-CN" altLang="zh-CN" sz="22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        </a:t>
            </a:r>
            <a:r>
              <a:rPr kumimoji="0" lang="zh-CN" altLang="zh-CN" sz="2200" b="0" i="0" u="none" strike="noStrike" cap="none" normalizeH="0" baseline="0" dirty="0">
                <a:ln>
                  <a:noFill/>
                </a:ln>
                <a:solidFill>
                  <a:srgbClr val="0033B3"/>
                </a:solidFill>
                <a:effectLst/>
                <a:latin typeface="Arial Unicode MS"/>
                <a:ea typeface="JetBrains Mono"/>
              </a:rPr>
              <a:t>if</a:t>
            </a:r>
            <a:r>
              <a:rPr kumimoji="0" lang="zh-CN" altLang="zh-CN" sz="2200" b="0" i="0" u="none" strike="noStrike" cap="none" normalizeH="0" baseline="0" dirty="0">
                <a:ln>
                  <a:noFill/>
                </a:ln>
                <a:solidFill>
                  <a:srgbClr val="080808"/>
                </a:solidFill>
                <a:effectLst/>
                <a:latin typeface="Arial Unicode MS"/>
                <a:ea typeface="JetBrains Mono"/>
              </a:rPr>
              <a:t>(TE∪e </a:t>
            </a:r>
            <a:r>
              <a:rPr kumimoji="0" lang="zh-CN" altLang="zh-CN" sz="2200" b="0" i="0" u="none" strike="noStrike" cap="none" normalizeH="0" baseline="0" dirty="0">
                <a:ln>
                  <a:noFill/>
                </a:ln>
                <a:solidFill>
                  <a:srgbClr val="080808"/>
                </a:solidFill>
                <a:effectLst/>
                <a:latin typeface="宋体" panose="02010600030101010101" pitchFamily="2" charset="-122"/>
                <a:ea typeface="宋体" panose="02010600030101010101" pitchFamily="2" charset="-122"/>
              </a:rPr>
              <a:t>不包含回路</a:t>
            </a:r>
            <a:r>
              <a:rPr kumimoji="0" lang="zh-CN" altLang="zh-CN" sz="2200" b="0" i="0" u="none" strike="noStrike" cap="none" normalizeH="0" baseline="0" dirty="0">
                <a:ln>
                  <a:noFill/>
                </a:ln>
                <a:solidFill>
                  <a:srgbClr val="080808"/>
                </a:solidFill>
                <a:effectLst/>
                <a:latin typeface="Arial Unicode MS"/>
                <a:ea typeface="JetBrains Mono"/>
              </a:rPr>
              <a:t>)  </a:t>
            </a:r>
            <a:r>
              <a:rPr kumimoji="0" lang="zh-CN" altLang="zh-CN" sz="2200" b="0" i="1" u="none" strike="noStrike" cap="none" normalizeH="0" baseline="0" dirty="0">
                <a:ln>
                  <a:noFill/>
                </a:ln>
                <a:solidFill>
                  <a:srgbClr val="8C8C8C"/>
                </a:solidFill>
                <a:effectLst/>
                <a:latin typeface="Arial Unicode MS"/>
                <a:ea typeface="JetBrains Mono"/>
              </a:rPr>
              <a:t>//</a:t>
            </a:r>
            <a:r>
              <a:rPr kumimoji="0" lang="zh-CN" altLang="zh-CN" sz="22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判定可行性</a:t>
            </a:r>
            <a:r>
              <a:rPr lang="en-US" altLang="zh-CN" sz="2200" i="1" dirty="0">
                <a:solidFill>
                  <a:srgbClr val="8C8C8C"/>
                </a:solidFill>
                <a:latin typeface="宋体" panose="02010600030101010101" pitchFamily="2" charset="-122"/>
              </a:rPr>
              <a:t> </a:t>
            </a:r>
            <a:r>
              <a:rPr kumimoji="0" lang="zh-CN" altLang="zh-CN" sz="2200" b="0" i="0" u="none" strike="noStrike" cap="none" normalizeH="0" baseline="0" dirty="0">
                <a:ln>
                  <a:noFill/>
                </a:ln>
                <a:solidFill>
                  <a:srgbClr val="080808"/>
                </a:solidFill>
                <a:effectLst/>
                <a:latin typeface="Arial Unicode MS"/>
                <a:ea typeface="JetBrains Mono"/>
              </a:rPr>
              <a:t>{</a:t>
            </a:r>
            <a:endParaRPr kumimoji="0" lang="en-US" altLang="zh-CN" sz="2200" b="0" i="0" u="none" strike="noStrike" cap="none" normalizeH="0" baseline="0" dirty="0">
              <a:ln>
                <a:noFill/>
              </a:ln>
              <a:solidFill>
                <a:srgbClr val="080808"/>
              </a:solidFill>
              <a:effectLst/>
              <a:latin typeface="Arial Unicode MS"/>
              <a:ea typeface="JetBrains Mono"/>
            </a:endParaRPr>
          </a:p>
          <a:p>
            <a:pPr marL="0" marR="0" lvl="0" indent="0" algn="l" defTabSz="914400" rtl="0" eaLnBrk="0" fontAlgn="base" latinLnBrk="0" hangingPunct="0">
              <a:lnSpc>
                <a:spcPct val="100000"/>
              </a:lnSpc>
              <a:spcBef>
                <a:spcPct val="0"/>
              </a:spcBef>
              <a:spcAft>
                <a:spcPct val="0"/>
              </a:spcAft>
              <a:buClrTx/>
              <a:buSzTx/>
              <a:buFontTx/>
              <a:buNone/>
            </a:pPr>
            <a:r>
              <a:rPr lang="en-US" altLang="zh-CN" sz="2200" dirty="0">
                <a:solidFill>
                  <a:srgbClr val="080808"/>
                </a:solidFill>
                <a:latin typeface="Arial Unicode MS"/>
                <a:ea typeface="JetBrains Mono"/>
              </a:rPr>
              <a:t>                     </a:t>
            </a:r>
            <a:r>
              <a:rPr kumimoji="0" lang="zh-CN" altLang="zh-CN" sz="2200" b="0" i="0" u="none" strike="noStrike" cap="none" normalizeH="0" baseline="0" dirty="0">
                <a:ln>
                  <a:noFill/>
                </a:ln>
                <a:solidFill>
                  <a:srgbClr val="080808"/>
                </a:solidFill>
                <a:effectLst/>
                <a:latin typeface="Arial Unicode MS"/>
                <a:ea typeface="JetBrains Mono"/>
              </a:rPr>
              <a:t>TE=TE∪e; </a:t>
            </a:r>
            <a:r>
              <a:rPr kumimoji="0" lang="zh-CN" altLang="zh-CN" sz="2200" b="0" i="1" u="none" strike="noStrike" cap="none" normalizeH="0" baseline="0" dirty="0">
                <a:ln>
                  <a:noFill/>
                </a:ln>
                <a:solidFill>
                  <a:srgbClr val="8C8C8C"/>
                </a:solidFill>
                <a:effectLst/>
                <a:latin typeface="Arial Unicode MS"/>
                <a:ea typeface="JetBrains Mono"/>
              </a:rPr>
              <a:t>//</a:t>
            </a:r>
            <a:r>
              <a:rPr kumimoji="0" lang="zh-CN" altLang="zh-CN" sz="22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在生成树边集</a:t>
            </a:r>
            <a:r>
              <a:rPr kumimoji="0" lang="zh-CN" altLang="zh-CN" sz="2200" b="0" i="1" u="none" strike="noStrike" cap="none" normalizeH="0" baseline="0" dirty="0">
                <a:ln>
                  <a:noFill/>
                </a:ln>
                <a:solidFill>
                  <a:srgbClr val="8C8C8C"/>
                </a:solidFill>
                <a:effectLst/>
                <a:latin typeface="Arial Unicode MS"/>
                <a:ea typeface="JetBrains Mono"/>
              </a:rPr>
              <a:t>TE</a:t>
            </a:r>
            <a:r>
              <a:rPr kumimoji="0" lang="zh-CN" altLang="zh-CN" sz="22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中添加一条边</a:t>
            </a:r>
            <a:br>
              <a:rPr kumimoji="0" lang="zh-CN" altLang="zh-CN" sz="22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br>
            <a:r>
              <a:rPr kumimoji="0" lang="zh-CN" altLang="zh-CN" sz="22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            </a:t>
            </a:r>
            <a:r>
              <a:rPr kumimoji="0" lang="zh-CN" altLang="zh-CN" sz="2200" b="0" i="0" u="none" strike="noStrike" cap="none" normalizeH="0" baseline="0" dirty="0">
                <a:ln>
                  <a:noFill/>
                </a:ln>
                <a:solidFill>
                  <a:srgbClr val="080808"/>
                </a:solidFill>
                <a:effectLst/>
                <a:latin typeface="Arial Unicode MS"/>
                <a:ea typeface="JetBrains Mono"/>
              </a:rPr>
              <a:t>k++;</a:t>
            </a:r>
            <a:br>
              <a:rPr kumimoji="0" lang="zh-CN" altLang="zh-CN" sz="2200" b="0" i="0" u="none" strike="noStrike" cap="none" normalizeH="0" baseline="0" dirty="0">
                <a:ln>
                  <a:noFill/>
                </a:ln>
                <a:solidFill>
                  <a:srgbClr val="080808"/>
                </a:solidFill>
                <a:effectLst/>
                <a:latin typeface="Arial Unicode MS"/>
                <a:ea typeface="JetBrains Mono"/>
              </a:rPr>
            </a:br>
            <a:r>
              <a:rPr kumimoji="0" lang="zh-CN" altLang="zh-CN" sz="2200" b="0" i="0" u="none" strike="noStrike" cap="none" normalizeH="0" baseline="0" dirty="0">
                <a:ln>
                  <a:noFill/>
                </a:ln>
                <a:solidFill>
                  <a:srgbClr val="080808"/>
                </a:solidFill>
                <a:effectLst/>
                <a:latin typeface="Arial Unicode MS"/>
                <a:ea typeface="JetBrains Mono"/>
              </a:rPr>
              <a:t>        }</a:t>
            </a:r>
            <a:br>
              <a:rPr kumimoji="0" lang="zh-CN" altLang="zh-CN" sz="2200" b="0" i="0" u="none" strike="noStrike" cap="none" normalizeH="0" baseline="0" dirty="0">
                <a:ln>
                  <a:noFill/>
                </a:ln>
                <a:solidFill>
                  <a:srgbClr val="080808"/>
                </a:solidFill>
                <a:effectLst/>
                <a:latin typeface="Arial Unicode MS"/>
                <a:ea typeface="JetBrains Mono"/>
              </a:rPr>
            </a:br>
            <a:r>
              <a:rPr kumimoji="0" lang="zh-CN" altLang="zh-CN" sz="2200" b="0" i="0" u="none" strike="noStrike" cap="none" normalizeH="0" baseline="0" dirty="0">
                <a:ln>
                  <a:noFill/>
                </a:ln>
                <a:solidFill>
                  <a:srgbClr val="080808"/>
                </a:solidFill>
                <a:effectLst/>
                <a:latin typeface="Arial Unicode MS"/>
                <a:ea typeface="JetBrains Mono"/>
              </a:rPr>
              <a:t>    }</a:t>
            </a:r>
            <a:br>
              <a:rPr kumimoji="0" lang="zh-CN" altLang="zh-CN" sz="2200" b="0" i="0" u="none" strike="noStrike" cap="none" normalizeH="0" baseline="0" dirty="0">
                <a:ln>
                  <a:noFill/>
                </a:ln>
                <a:solidFill>
                  <a:srgbClr val="080808"/>
                </a:solidFill>
                <a:effectLst/>
                <a:latin typeface="Arial Unicode MS"/>
                <a:ea typeface="JetBrains Mono"/>
              </a:rPr>
            </a:br>
            <a:r>
              <a:rPr kumimoji="0" lang="zh-CN" altLang="zh-CN" sz="2200" b="0" i="0" u="none" strike="noStrike" cap="none" normalizeH="0" baseline="0" dirty="0">
                <a:ln>
                  <a:noFill/>
                </a:ln>
                <a:solidFill>
                  <a:srgbClr val="080808"/>
                </a:solidFill>
                <a:effectLst/>
                <a:latin typeface="Arial Unicode MS"/>
                <a:ea typeface="JetBrains Mono"/>
              </a:rPr>
              <a:t>    </a:t>
            </a:r>
            <a:r>
              <a:rPr kumimoji="0" lang="zh-CN" altLang="zh-CN" sz="2200" b="0" i="0" u="none" strike="noStrike" cap="none" normalizeH="0" baseline="0" dirty="0">
                <a:ln>
                  <a:noFill/>
                </a:ln>
                <a:solidFill>
                  <a:srgbClr val="0033B3"/>
                </a:solidFill>
                <a:effectLst/>
                <a:latin typeface="Arial Unicode MS"/>
                <a:ea typeface="JetBrains Mono"/>
              </a:rPr>
              <a:t>return </a:t>
            </a:r>
            <a:r>
              <a:rPr kumimoji="0" lang="zh-CN" altLang="zh-CN" sz="2200" b="0" i="0" u="none" strike="noStrike" cap="none" normalizeH="0" baseline="0" dirty="0">
                <a:ln>
                  <a:noFill/>
                </a:ln>
                <a:solidFill>
                  <a:srgbClr val="080808"/>
                </a:solidFill>
                <a:effectLst/>
                <a:latin typeface="Arial Unicode MS"/>
                <a:ea typeface="JetBrains Mono"/>
              </a:rPr>
              <a:t>S;</a:t>
            </a:r>
            <a:br>
              <a:rPr kumimoji="0" lang="zh-CN" altLang="zh-CN" sz="2200" b="0" i="0" u="none" strike="noStrike" cap="none" normalizeH="0" baseline="0" dirty="0">
                <a:ln>
                  <a:noFill/>
                </a:ln>
                <a:solidFill>
                  <a:srgbClr val="080808"/>
                </a:solidFill>
                <a:effectLst/>
                <a:latin typeface="Arial Unicode MS"/>
                <a:ea typeface="JetBrains Mono"/>
              </a:rPr>
            </a:br>
            <a:r>
              <a:rPr kumimoji="0" lang="zh-CN" altLang="zh-CN" sz="2200" b="0" i="0" u="none" strike="noStrike" cap="none" normalizeH="0" baseline="0" dirty="0">
                <a:ln>
                  <a:noFill/>
                </a:ln>
                <a:solidFill>
                  <a:srgbClr val="080808"/>
                </a:solidFill>
                <a:effectLst/>
                <a:latin typeface="Arial Unicode MS"/>
                <a:ea typeface="JetBrains Mono"/>
              </a:rPr>
              <a:t>}</a:t>
            </a:r>
            <a:endParaRPr kumimoji="0" lang="zh-CN" altLang="zh-CN" sz="22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5.8.2 Prim</a:t>
            </a:r>
            <a:r>
              <a:rPr lang="zh-CN" altLang="en-US" dirty="0"/>
              <a:t>算法</a:t>
            </a:r>
            <a:endParaRPr lang="zh-CN" altLang="en-US" dirty="0"/>
          </a:p>
        </p:txBody>
      </p:sp>
      <p:sp>
        <p:nvSpPr>
          <p:cNvPr id="5" name="内容占位符 4"/>
          <p:cNvSpPr>
            <a:spLocks noGrp="1"/>
          </p:cNvSpPr>
          <p:nvPr>
            <p:ph idx="1"/>
          </p:nvPr>
        </p:nvSpPr>
        <p:spPr>
          <a:xfrm>
            <a:off x="2238400" y="1456419"/>
            <a:ext cx="7715200" cy="3888432"/>
          </a:xfrm>
        </p:spPr>
        <p:txBody>
          <a:bodyPr>
            <a:normAutofit fontScale="85000"/>
          </a:bodyPr>
          <a:lstStyle/>
          <a:p>
            <a:pPr marL="0" indent="0" eaLnBrk="1" hangingPunct="1">
              <a:lnSpc>
                <a:spcPct val="150000"/>
              </a:lnSpc>
              <a:buNone/>
            </a:pPr>
            <a:r>
              <a:rPr lang="zh-CN" altLang="en-US" sz="2600" dirty="0">
                <a:latin typeface="+mn-ea"/>
              </a:rPr>
              <a:t></a:t>
            </a:r>
            <a:r>
              <a:rPr lang="zh-CN" altLang="en-US" sz="2600" dirty="0">
                <a:latin typeface="Times New Roman" panose="02020603050405020304" charset="0"/>
                <a:ea typeface="宋体" panose="02010600030101010101" pitchFamily="2" charset="-122"/>
              </a:rPr>
              <a:t>设</a:t>
            </a:r>
            <a:r>
              <a:rPr lang="en-US" altLang="zh-CN" sz="2600" dirty="0">
                <a:latin typeface="Times New Roman" panose="02020603050405020304" charset="0"/>
                <a:ea typeface="宋体" panose="02010600030101010101" pitchFamily="2" charset="-122"/>
              </a:rPr>
              <a:t>G=(V,E)</a:t>
            </a:r>
            <a:r>
              <a:rPr lang="zh-CN" altLang="en-US" sz="2600" dirty="0">
                <a:latin typeface="Times New Roman" panose="02020603050405020304" charset="0"/>
                <a:ea typeface="宋体" panose="02010600030101010101" pitchFamily="2" charset="-122"/>
              </a:rPr>
              <a:t>是连通带权图，顶点</a:t>
            </a:r>
            <a:r>
              <a:rPr lang="en-US" altLang="zh-CN" sz="2600" dirty="0">
                <a:latin typeface="Times New Roman" panose="02020603050405020304" charset="0"/>
                <a:ea typeface="宋体" panose="02010600030101010101" pitchFamily="2" charset="-122"/>
              </a:rPr>
              <a:t>V={1,2,…,n}</a:t>
            </a:r>
            <a:r>
              <a:rPr lang="zh-CN" altLang="en-US" sz="2600" dirty="0">
                <a:latin typeface="Times New Roman" panose="02020603050405020304" charset="0"/>
                <a:ea typeface="宋体" panose="02010600030101010101" pitchFamily="2" charset="-122"/>
              </a:rPr>
              <a:t>，边</a:t>
            </a:r>
            <a:r>
              <a:rPr lang="en-US" altLang="zh-CN" sz="2600" dirty="0">
                <a:latin typeface="Times New Roman" panose="02020603050405020304" charset="0"/>
                <a:ea typeface="宋体" panose="02010600030101010101" pitchFamily="2" charset="-122"/>
              </a:rPr>
              <a:t>(</a:t>
            </a:r>
            <a:r>
              <a:rPr lang="en-US" altLang="zh-CN" sz="2600" dirty="0" err="1">
                <a:latin typeface="Times New Roman" panose="02020603050405020304" charset="0"/>
                <a:ea typeface="宋体" panose="02010600030101010101" pitchFamily="2" charset="-122"/>
              </a:rPr>
              <a:t>u,v</a:t>
            </a:r>
            <a:r>
              <a:rPr lang="en-US" altLang="zh-CN" sz="2600" dirty="0">
                <a:latin typeface="Times New Roman" panose="02020603050405020304" charset="0"/>
                <a:ea typeface="宋体" panose="02010600030101010101" pitchFamily="2" charset="-122"/>
              </a:rPr>
              <a:t>)</a:t>
            </a:r>
            <a:r>
              <a:rPr lang="zh-CN" altLang="en-US" sz="2600" dirty="0">
                <a:latin typeface="Times New Roman" panose="02020603050405020304" charset="0"/>
                <a:ea typeface="宋体" panose="02010600030101010101" pitchFamily="2" charset="-122"/>
              </a:rPr>
              <a:t>的权值为</a:t>
            </a:r>
            <a:r>
              <a:rPr lang="en-US" altLang="zh-CN" sz="2600" dirty="0">
                <a:latin typeface="Times New Roman" panose="02020603050405020304" charset="0"/>
                <a:ea typeface="宋体" panose="02010600030101010101" pitchFamily="2" charset="-122"/>
              </a:rPr>
              <a:t>c[u][v]</a:t>
            </a:r>
            <a:r>
              <a:rPr lang="zh-CN" altLang="en-US" sz="2600" dirty="0">
                <a:latin typeface="Times New Roman" panose="02020603050405020304" charset="0"/>
                <a:ea typeface="宋体" panose="02010600030101010101" pitchFamily="2" charset="-122"/>
              </a:rPr>
              <a:t>。</a:t>
            </a:r>
            <a:endParaRPr lang="zh-CN" altLang="en-US" sz="2600" dirty="0">
              <a:latin typeface="Times New Roman" panose="02020603050405020304" charset="0"/>
              <a:ea typeface="宋体" panose="02010600030101010101" pitchFamily="2" charset="-122"/>
            </a:endParaRPr>
          </a:p>
          <a:p>
            <a:pPr marL="0" indent="0" eaLnBrk="1" hangingPunct="1">
              <a:lnSpc>
                <a:spcPct val="150000"/>
              </a:lnSpc>
              <a:buNone/>
            </a:pPr>
            <a:r>
              <a:rPr lang="zh-CN" altLang="en-US" sz="2600" dirty="0">
                <a:latin typeface="Times New Roman" panose="02020603050405020304" charset="0"/>
                <a:ea typeface="宋体" panose="02010600030101010101" pitchFamily="2" charset="-122"/>
              </a:rPr>
              <a:t>构造</a:t>
            </a:r>
            <a:r>
              <a:rPr lang="en-US" altLang="zh-CN" sz="2600" dirty="0">
                <a:latin typeface="Times New Roman" panose="02020603050405020304" charset="0"/>
                <a:ea typeface="宋体" panose="02010600030101010101" pitchFamily="2" charset="-122"/>
              </a:rPr>
              <a:t>G</a:t>
            </a:r>
            <a:r>
              <a:rPr lang="zh-CN" altLang="en-US" sz="2600" dirty="0">
                <a:latin typeface="Times New Roman" panose="02020603050405020304" charset="0"/>
                <a:ea typeface="宋体" panose="02010600030101010101" pitchFamily="2" charset="-122"/>
              </a:rPr>
              <a:t>的最小生成树的</a:t>
            </a:r>
            <a:r>
              <a:rPr lang="en-US" altLang="zh-CN" sz="2600" dirty="0">
                <a:latin typeface="Times New Roman" panose="02020603050405020304" charset="0"/>
                <a:ea typeface="宋体" panose="02010600030101010101" pitchFamily="2" charset="-122"/>
              </a:rPr>
              <a:t>Prim</a:t>
            </a:r>
            <a:r>
              <a:rPr lang="zh-CN" altLang="en-US" sz="2600" dirty="0">
                <a:latin typeface="Times New Roman" panose="02020603050405020304" charset="0"/>
                <a:ea typeface="宋体" panose="02010600030101010101" pitchFamily="2" charset="-122"/>
              </a:rPr>
              <a:t>算法的基本思想是：首先将顶点</a:t>
            </a:r>
            <a:r>
              <a:rPr lang="en-US" altLang="zh-CN" sz="2600" dirty="0">
                <a:latin typeface="Times New Roman" panose="02020603050405020304" charset="0"/>
                <a:ea typeface="宋体" panose="02010600030101010101" pitchFamily="2" charset="-122"/>
              </a:rPr>
              <a:t>1</a:t>
            </a:r>
            <a:r>
              <a:rPr lang="zh-CN" altLang="en-US" sz="2600" dirty="0">
                <a:latin typeface="Times New Roman" panose="02020603050405020304" charset="0"/>
                <a:ea typeface="宋体" panose="02010600030101010101" pitchFamily="2" charset="-122"/>
              </a:rPr>
              <a:t>加入集合</a:t>
            </a:r>
            <a:r>
              <a:rPr lang="en-US" altLang="zh-CN" sz="2600" dirty="0">
                <a:latin typeface="Times New Roman" panose="02020603050405020304" charset="0"/>
                <a:ea typeface="宋体" panose="02010600030101010101" pitchFamily="2" charset="-122"/>
              </a:rPr>
              <a:t>S</a:t>
            </a:r>
            <a:r>
              <a:rPr lang="zh-CN" altLang="en-US" sz="2600" dirty="0">
                <a:latin typeface="Times New Roman" panose="02020603050405020304" charset="0"/>
                <a:ea typeface="宋体" panose="02010600030101010101" pitchFamily="2" charset="-122"/>
              </a:rPr>
              <a:t>，然后循环做如下的贪心选择：选取满足条件的顶点</a:t>
            </a:r>
            <a:r>
              <a:rPr lang="en-US" altLang="zh-CN" sz="2600" dirty="0" err="1">
                <a:latin typeface="Times New Roman" panose="02020603050405020304" charset="0"/>
                <a:ea typeface="宋体" panose="02010600030101010101" pitchFamily="2" charset="-122"/>
              </a:rPr>
              <a:t>i</a:t>
            </a:r>
            <a:r>
              <a:rPr lang="zh-CN" altLang="en-US" sz="2600" dirty="0">
                <a:latin typeface="Times New Roman" panose="02020603050405020304" charset="0"/>
                <a:ea typeface="宋体" panose="02010600030101010101" pitchFamily="2" charset="-122"/>
              </a:rPr>
              <a:t>和</a:t>
            </a:r>
            <a:r>
              <a:rPr lang="en-US" altLang="zh-CN" sz="2600" dirty="0">
                <a:latin typeface="Times New Roman" panose="02020603050405020304" charset="0"/>
                <a:ea typeface="宋体" panose="02010600030101010101" pitchFamily="2" charset="-122"/>
              </a:rPr>
              <a:t>j</a:t>
            </a:r>
            <a:r>
              <a:rPr lang="zh-CN" altLang="en-US" sz="2600" dirty="0">
                <a:latin typeface="Times New Roman" panose="02020603050405020304" charset="0"/>
                <a:ea typeface="宋体" panose="02010600030101010101" pitchFamily="2" charset="-122"/>
              </a:rPr>
              <a:t>，其中</a:t>
            </a:r>
            <a:r>
              <a:rPr lang="en-US" altLang="zh-CN" sz="2600" dirty="0" err="1">
                <a:latin typeface="Times New Roman" panose="02020603050405020304" charset="0"/>
                <a:ea typeface="宋体" panose="02010600030101010101" pitchFamily="2" charset="-122"/>
              </a:rPr>
              <a:t>i</a:t>
            </a:r>
            <a:r>
              <a:rPr lang="en-US" altLang="zh-CN" sz="2800" dirty="0">
                <a:effectLst/>
                <a:latin typeface="Times New Roman" panose="02020603050405020304" charset="0"/>
                <a:ea typeface="宋体" panose="02010600030101010101" pitchFamily="2" charset="-122"/>
                <a:cs typeface="Times New Roman" panose="02020603050405020304" charset="0"/>
                <a:sym typeface="Symbol" panose="05050102010706020507" pitchFamily="18" charset="2"/>
              </a:rPr>
              <a:t>  </a:t>
            </a:r>
            <a:r>
              <a:rPr lang="en-US" altLang="zh-CN" sz="2600" dirty="0">
                <a:latin typeface="Times New Roman" panose="02020603050405020304" charset="0"/>
                <a:ea typeface="宋体" panose="02010600030101010101" pitchFamily="2" charset="-122"/>
              </a:rPr>
              <a:t>S</a:t>
            </a:r>
            <a:r>
              <a:rPr lang="zh-CN" altLang="en-US" sz="2600" dirty="0">
                <a:latin typeface="Times New Roman" panose="02020603050405020304" charset="0"/>
                <a:ea typeface="宋体" panose="02010600030101010101" pitchFamily="2" charset="-122"/>
              </a:rPr>
              <a:t>、</a:t>
            </a:r>
            <a:r>
              <a:rPr lang="en-US" altLang="zh-CN" sz="2600" dirty="0">
                <a:latin typeface="Times New Roman" panose="02020603050405020304" charset="0"/>
                <a:ea typeface="宋体" panose="02010600030101010101" pitchFamily="2" charset="-122"/>
              </a:rPr>
              <a:t>j</a:t>
            </a:r>
            <a:r>
              <a:rPr lang="en-US" altLang="zh-CN" sz="2800" dirty="0">
                <a:effectLst/>
                <a:latin typeface="Times New Roman" panose="02020603050405020304" charset="0"/>
                <a:ea typeface="宋体" panose="02010600030101010101" pitchFamily="2" charset="-122"/>
                <a:cs typeface="Times New Roman" panose="02020603050405020304" charset="0"/>
                <a:sym typeface="Symbol" panose="05050102010706020507" pitchFamily="18" charset="2"/>
              </a:rPr>
              <a:t>  </a:t>
            </a:r>
            <a:r>
              <a:rPr lang="en-US" altLang="zh-CN" sz="2600" dirty="0">
                <a:latin typeface="Times New Roman" panose="02020603050405020304" charset="0"/>
                <a:ea typeface="宋体" panose="02010600030101010101" pitchFamily="2" charset="-122"/>
              </a:rPr>
              <a:t>V-S</a:t>
            </a:r>
            <a:r>
              <a:rPr lang="zh-CN" altLang="en-US" sz="2600" dirty="0">
                <a:latin typeface="Times New Roman" panose="02020603050405020304" charset="0"/>
                <a:ea typeface="宋体" panose="02010600030101010101" pitchFamily="2" charset="-122"/>
              </a:rPr>
              <a:t>，且</a:t>
            </a:r>
            <a:r>
              <a:rPr lang="en-US" altLang="zh-CN" sz="2600" dirty="0">
                <a:latin typeface="Times New Roman" panose="02020603050405020304" charset="0"/>
                <a:ea typeface="宋体" panose="02010600030101010101" pitchFamily="2" charset="-122"/>
              </a:rPr>
              <a:t>c[</a:t>
            </a:r>
            <a:r>
              <a:rPr lang="en-US" altLang="zh-CN" sz="2600" dirty="0" err="1">
                <a:latin typeface="Times New Roman" panose="02020603050405020304" charset="0"/>
                <a:ea typeface="宋体" panose="02010600030101010101" pitchFamily="2" charset="-122"/>
              </a:rPr>
              <a:t>i</a:t>
            </a:r>
            <a:r>
              <a:rPr lang="en-US" altLang="zh-CN" sz="2600" dirty="0">
                <a:latin typeface="Times New Roman" panose="02020603050405020304" charset="0"/>
                <a:ea typeface="宋体" panose="02010600030101010101" pitchFamily="2" charset="-122"/>
              </a:rPr>
              <a:t>][j]</a:t>
            </a:r>
            <a:r>
              <a:rPr lang="zh-CN" altLang="en-US" sz="2600" dirty="0">
                <a:latin typeface="Times New Roman" panose="02020603050405020304" charset="0"/>
                <a:ea typeface="宋体" panose="02010600030101010101" pitchFamily="2" charset="-122"/>
              </a:rPr>
              <a:t>最小的边，将顶点</a:t>
            </a:r>
            <a:r>
              <a:rPr lang="en-US" altLang="zh-CN" sz="2600" dirty="0">
                <a:latin typeface="Times New Roman" panose="02020603050405020304" charset="0"/>
                <a:ea typeface="宋体" panose="02010600030101010101" pitchFamily="2" charset="-122"/>
              </a:rPr>
              <a:t>j</a:t>
            </a:r>
            <a:r>
              <a:rPr lang="zh-CN" altLang="en-US" sz="2600" dirty="0">
                <a:latin typeface="Times New Roman" panose="02020603050405020304" charset="0"/>
                <a:ea typeface="宋体" panose="02010600030101010101" pitchFamily="2" charset="-122"/>
              </a:rPr>
              <a:t>添加到</a:t>
            </a:r>
            <a:r>
              <a:rPr lang="en-US" altLang="zh-CN" sz="2600" dirty="0">
                <a:latin typeface="Times New Roman" panose="02020603050405020304" charset="0"/>
                <a:ea typeface="宋体" panose="02010600030101010101" pitchFamily="2" charset="-122"/>
              </a:rPr>
              <a:t>S</a:t>
            </a:r>
            <a:r>
              <a:rPr lang="zh-CN" altLang="en-US" sz="2600" dirty="0">
                <a:latin typeface="Times New Roman" panose="02020603050405020304" charset="0"/>
                <a:ea typeface="宋体" panose="02010600030101010101" pitchFamily="2" charset="-122"/>
              </a:rPr>
              <a:t>中。这个过程一直持续到</a:t>
            </a:r>
            <a:r>
              <a:rPr lang="en-US" altLang="zh-CN" sz="2600" dirty="0">
                <a:latin typeface="Times New Roman" panose="02020603050405020304" charset="0"/>
                <a:ea typeface="宋体" panose="02010600030101010101" pitchFamily="2" charset="-122"/>
              </a:rPr>
              <a:t>S=V</a:t>
            </a:r>
            <a:r>
              <a:rPr lang="zh-CN" altLang="en-US" sz="2600" dirty="0">
                <a:latin typeface="Times New Roman" panose="02020603050405020304" charset="0"/>
                <a:ea typeface="宋体" panose="02010600030101010101" pitchFamily="2" charset="-122"/>
              </a:rPr>
              <a:t>时为止。在这个过程中选取到的所有边恰好构成</a:t>
            </a:r>
            <a:r>
              <a:rPr lang="en-US" altLang="zh-CN" sz="2600" dirty="0">
                <a:latin typeface="Times New Roman" panose="02020603050405020304" charset="0"/>
                <a:ea typeface="宋体" panose="02010600030101010101" pitchFamily="2" charset="-122"/>
              </a:rPr>
              <a:t>G</a:t>
            </a:r>
            <a:r>
              <a:rPr lang="zh-CN" altLang="en-US" sz="2600" dirty="0">
                <a:latin typeface="Times New Roman" panose="02020603050405020304" charset="0"/>
                <a:ea typeface="宋体" panose="02010600030101010101" pitchFamily="2" charset="-122"/>
              </a:rPr>
              <a:t>的一棵最小生成树。</a:t>
            </a:r>
            <a:endParaRPr lang="zh-CN" altLang="en-US" sz="2600" dirty="0">
              <a:latin typeface="Times New Roman" panose="02020603050405020304" charset="0"/>
              <a:ea typeface="宋体" panose="02010600030101010101" pitchFamily="2" charset="-122"/>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2238400" y="404664"/>
            <a:ext cx="7715200" cy="3888432"/>
          </a:xfrm>
        </p:spPr>
        <p:txBody>
          <a:bodyPr>
            <a:normAutofit fontScale="70000" lnSpcReduction="20000"/>
          </a:bodyPr>
          <a:lstStyle/>
          <a:p>
            <a:pPr marL="0" indent="0" eaLnBrk="1" hangingPunct="1">
              <a:lnSpc>
                <a:spcPct val="150000"/>
              </a:lnSpc>
              <a:buNone/>
            </a:pPr>
            <a:r>
              <a:rPr lang="zh-CN" altLang="en-US" sz="2600" dirty="0">
                <a:latin typeface="+mn-ea"/>
              </a:rPr>
              <a:t>算法基本步骤如下：</a:t>
            </a:r>
            <a:endParaRPr lang="zh-CN" altLang="en-US" sz="2600" dirty="0">
              <a:latin typeface="+mn-ea"/>
            </a:endParaRPr>
          </a:p>
          <a:p>
            <a:pPr marL="0" indent="0" eaLnBrk="1" hangingPunct="1">
              <a:lnSpc>
                <a:spcPct val="150000"/>
              </a:lnSpc>
              <a:buNone/>
            </a:pPr>
            <a:r>
              <a:rPr lang="en-US" altLang="zh-CN" sz="2600" dirty="0">
                <a:latin typeface="+mn-ea"/>
              </a:rPr>
              <a:t>1)</a:t>
            </a:r>
            <a:r>
              <a:rPr lang="zh-CN" altLang="en-US" sz="2600" dirty="0">
                <a:latin typeface="+mn-ea"/>
              </a:rPr>
              <a:t>设</a:t>
            </a:r>
            <a:r>
              <a:rPr lang="en-US" altLang="zh-CN" sz="2600" dirty="0">
                <a:latin typeface="+mn-ea"/>
              </a:rPr>
              <a:t>N=(V, E)</a:t>
            </a:r>
            <a:r>
              <a:rPr lang="zh-CN" altLang="en-US" sz="2600" dirty="0">
                <a:latin typeface="+mn-ea"/>
              </a:rPr>
              <a:t>是连通网，</a:t>
            </a:r>
            <a:r>
              <a:rPr lang="en-US" altLang="zh-CN" sz="2600" dirty="0">
                <a:latin typeface="+mn-ea"/>
              </a:rPr>
              <a:t>TE</a:t>
            </a:r>
            <a:r>
              <a:rPr lang="zh-CN" altLang="en-US" sz="2600" dirty="0">
                <a:latin typeface="+mn-ea"/>
              </a:rPr>
              <a:t>是</a:t>
            </a:r>
            <a:r>
              <a:rPr lang="en-US" altLang="zh-CN" sz="2600" dirty="0">
                <a:latin typeface="+mn-ea"/>
              </a:rPr>
              <a:t>N</a:t>
            </a:r>
            <a:r>
              <a:rPr lang="zh-CN" altLang="en-US" sz="2600" dirty="0">
                <a:latin typeface="+mn-ea"/>
              </a:rPr>
              <a:t>上最小生成树中边的集合。</a:t>
            </a:r>
            <a:endParaRPr lang="zh-CN" altLang="en-US" sz="2600" dirty="0">
              <a:latin typeface="+mn-ea"/>
            </a:endParaRPr>
          </a:p>
          <a:p>
            <a:pPr marL="0" indent="0" eaLnBrk="1" hangingPunct="1">
              <a:lnSpc>
                <a:spcPct val="150000"/>
              </a:lnSpc>
              <a:buNone/>
            </a:pPr>
            <a:r>
              <a:rPr lang="en-US" altLang="zh-CN" sz="2600" dirty="0">
                <a:latin typeface="+mn-ea"/>
              </a:rPr>
              <a:t>2)</a:t>
            </a:r>
            <a:r>
              <a:rPr lang="zh-CN" altLang="en-US" sz="2600" dirty="0">
                <a:latin typeface="+mn-ea"/>
              </a:rPr>
              <a:t>初始令</a:t>
            </a:r>
            <a:r>
              <a:rPr lang="en-US" altLang="zh-CN" sz="2600" dirty="0">
                <a:latin typeface="+mn-ea"/>
              </a:rPr>
              <a:t>U={u0}</a:t>
            </a:r>
            <a:r>
              <a:rPr lang="zh-CN" altLang="en-US" sz="2600" dirty="0">
                <a:latin typeface="+mn-ea"/>
              </a:rPr>
              <a:t>， </a:t>
            </a:r>
            <a:r>
              <a:rPr lang="en-US" altLang="zh-CN" sz="2600" dirty="0">
                <a:latin typeface="+mn-ea"/>
              </a:rPr>
              <a:t>(u0∈V)</a:t>
            </a:r>
            <a:r>
              <a:rPr lang="zh-CN" altLang="en-US" sz="2600" dirty="0">
                <a:latin typeface="+mn-ea"/>
              </a:rPr>
              <a:t>，</a:t>
            </a:r>
            <a:r>
              <a:rPr lang="en-US" altLang="zh-CN" sz="2600" dirty="0">
                <a:latin typeface="+mn-ea"/>
              </a:rPr>
              <a:t>TE={ }</a:t>
            </a:r>
            <a:r>
              <a:rPr lang="zh-CN" altLang="en-US" sz="2600" dirty="0">
                <a:latin typeface="+mn-ea"/>
              </a:rPr>
              <a:t>。</a:t>
            </a:r>
            <a:endParaRPr lang="zh-CN" altLang="en-US" sz="2600" dirty="0">
              <a:latin typeface="+mn-ea"/>
            </a:endParaRPr>
          </a:p>
          <a:p>
            <a:pPr marL="0" indent="0" eaLnBrk="1" hangingPunct="1">
              <a:lnSpc>
                <a:spcPct val="150000"/>
              </a:lnSpc>
              <a:buNone/>
            </a:pPr>
            <a:r>
              <a:rPr lang="en-US" altLang="zh-CN" sz="2600" dirty="0">
                <a:latin typeface="+mn-ea"/>
              </a:rPr>
              <a:t>3)</a:t>
            </a:r>
            <a:r>
              <a:rPr lang="zh-CN" altLang="en-US" sz="2600" dirty="0">
                <a:latin typeface="+mn-ea"/>
              </a:rPr>
              <a:t>在所有</a:t>
            </a:r>
            <a:r>
              <a:rPr lang="en-US" altLang="zh-CN" sz="2600" dirty="0" err="1">
                <a:latin typeface="+mn-ea"/>
              </a:rPr>
              <a:t>u∈U</a:t>
            </a:r>
            <a:r>
              <a:rPr lang="zh-CN" altLang="en-US" sz="2600" dirty="0">
                <a:latin typeface="+mn-ea"/>
              </a:rPr>
              <a:t>， </a:t>
            </a:r>
            <a:r>
              <a:rPr lang="en-US" altLang="zh-CN" sz="2600" dirty="0" err="1">
                <a:latin typeface="+mn-ea"/>
              </a:rPr>
              <a:t>v∈V-U</a:t>
            </a:r>
            <a:r>
              <a:rPr lang="zh-CN" altLang="en-US" sz="2600" dirty="0">
                <a:latin typeface="+mn-ea"/>
              </a:rPr>
              <a:t>的边</a:t>
            </a:r>
            <a:r>
              <a:rPr lang="en-US" altLang="zh-CN" sz="2600" dirty="0">
                <a:latin typeface="+mn-ea"/>
              </a:rPr>
              <a:t>(u, v)∈E</a:t>
            </a:r>
            <a:r>
              <a:rPr lang="zh-CN" altLang="en-US" sz="2600" dirty="0">
                <a:latin typeface="+mn-ea"/>
              </a:rPr>
              <a:t>中，找一条代价最小的边</a:t>
            </a:r>
            <a:r>
              <a:rPr lang="en-US" altLang="zh-CN" sz="2600" dirty="0">
                <a:latin typeface="+mn-ea"/>
              </a:rPr>
              <a:t>(u0, v0)</a:t>
            </a:r>
            <a:r>
              <a:rPr lang="zh-CN" altLang="en-US" sz="2600" dirty="0">
                <a:latin typeface="+mn-ea"/>
              </a:rPr>
              <a:t>。</a:t>
            </a:r>
            <a:endParaRPr lang="zh-CN" altLang="en-US" sz="2600" dirty="0">
              <a:latin typeface="+mn-ea"/>
            </a:endParaRPr>
          </a:p>
          <a:p>
            <a:pPr marL="0" indent="0" eaLnBrk="1" hangingPunct="1">
              <a:lnSpc>
                <a:spcPct val="150000"/>
              </a:lnSpc>
              <a:buNone/>
            </a:pPr>
            <a:r>
              <a:rPr lang="en-US" altLang="zh-CN" sz="2600" dirty="0">
                <a:latin typeface="+mn-ea"/>
              </a:rPr>
              <a:t>4)</a:t>
            </a:r>
            <a:r>
              <a:rPr lang="zh-CN" altLang="en-US" sz="2600" dirty="0">
                <a:latin typeface="+mn-ea"/>
              </a:rPr>
              <a:t>将</a:t>
            </a:r>
            <a:r>
              <a:rPr lang="en-US" altLang="zh-CN" sz="2600" dirty="0">
                <a:latin typeface="+mn-ea"/>
              </a:rPr>
              <a:t>(u0, v0)</a:t>
            </a:r>
            <a:r>
              <a:rPr lang="zh-CN" altLang="en-US" sz="2600" dirty="0">
                <a:latin typeface="+mn-ea"/>
              </a:rPr>
              <a:t>并入集合</a:t>
            </a:r>
            <a:r>
              <a:rPr lang="en-US" altLang="zh-CN" sz="2600" dirty="0">
                <a:latin typeface="+mn-ea"/>
              </a:rPr>
              <a:t>TE</a:t>
            </a:r>
            <a:r>
              <a:rPr lang="zh-CN" altLang="en-US" sz="2600" dirty="0">
                <a:latin typeface="+mn-ea"/>
              </a:rPr>
              <a:t>，同时</a:t>
            </a:r>
            <a:r>
              <a:rPr lang="en-US" altLang="zh-CN" sz="2600" dirty="0">
                <a:latin typeface="+mn-ea"/>
              </a:rPr>
              <a:t>v0</a:t>
            </a:r>
            <a:r>
              <a:rPr lang="zh-CN" altLang="en-US" sz="2600" dirty="0">
                <a:latin typeface="+mn-ea"/>
              </a:rPr>
              <a:t>并入</a:t>
            </a:r>
            <a:r>
              <a:rPr lang="en-US" altLang="zh-CN" sz="2600" dirty="0">
                <a:latin typeface="+mn-ea"/>
              </a:rPr>
              <a:t>U</a:t>
            </a:r>
            <a:r>
              <a:rPr lang="zh-CN" altLang="en-US" sz="2600" dirty="0">
                <a:latin typeface="+mn-ea"/>
              </a:rPr>
              <a:t>。</a:t>
            </a:r>
            <a:endParaRPr lang="zh-CN" altLang="en-US" sz="2600" dirty="0">
              <a:latin typeface="+mn-ea"/>
            </a:endParaRPr>
          </a:p>
          <a:p>
            <a:pPr marL="0" indent="0" eaLnBrk="1" hangingPunct="1">
              <a:lnSpc>
                <a:spcPct val="150000"/>
              </a:lnSpc>
              <a:buNone/>
            </a:pPr>
            <a:r>
              <a:rPr lang="en-US" altLang="zh-CN" sz="2600" dirty="0">
                <a:latin typeface="+mn-ea"/>
              </a:rPr>
              <a:t>5)</a:t>
            </a:r>
            <a:r>
              <a:rPr lang="zh-CN" altLang="en-US" sz="2600" dirty="0">
                <a:latin typeface="+mn-ea"/>
              </a:rPr>
              <a:t>重复上述操作直至</a:t>
            </a:r>
            <a:r>
              <a:rPr lang="en-US" altLang="zh-CN" sz="2600" dirty="0">
                <a:latin typeface="+mn-ea"/>
              </a:rPr>
              <a:t>U=V</a:t>
            </a:r>
            <a:r>
              <a:rPr lang="zh-CN" altLang="en-US" sz="2600" dirty="0">
                <a:latin typeface="+mn-ea"/>
              </a:rPr>
              <a:t>为止，则</a:t>
            </a:r>
            <a:r>
              <a:rPr lang="en-US" altLang="zh-CN" sz="2600" dirty="0">
                <a:latin typeface="+mn-ea"/>
              </a:rPr>
              <a:t>T=(V,TE)</a:t>
            </a:r>
            <a:r>
              <a:rPr lang="zh-CN" altLang="en-US" sz="2600" dirty="0">
                <a:latin typeface="+mn-ea"/>
              </a:rPr>
              <a:t>为</a:t>
            </a:r>
            <a:r>
              <a:rPr lang="en-US" altLang="zh-CN" sz="2600" dirty="0">
                <a:latin typeface="+mn-ea"/>
              </a:rPr>
              <a:t>N</a:t>
            </a:r>
            <a:r>
              <a:rPr lang="zh-CN" altLang="en-US" sz="2600" dirty="0">
                <a:latin typeface="+mn-ea"/>
              </a:rPr>
              <a:t>的最小成树。</a:t>
            </a:r>
            <a:endParaRPr lang="zh-CN" altLang="en-US" sz="2600" dirty="0">
              <a:latin typeface="+mn-ea"/>
            </a:endParaRPr>
          </a:p>
          <a:p>
            <a:pPr marL="0" indent="0" eaLnBrk="1" hangingPunct="1">
              <a:lnSpc>
                <a:spcPct val="150000"/>
              </a:lnSpc>
              <a:buNone/>
            </a:pPr>
            <a:r>
              <a:rPr lang="zh-CN" altLang="en-US" sz="2600" dirty="0">
                <a:latin typeface="+mn-ea"/>
              </a:rPr>
              <a:t>对于图</a:t>
            </a:r>
            <a:r>
              <a:rPr lang="en-US" altLang="zh-CN" sz="2600" dirty="0">
                <a:latin typeface="+mn-ea"/>
              </a:rPr>
              <a:t>5.17</a:t>
            </a:r>
            <a:r>
              <a:rPr lang="zh-CN" altLang="en-US" sz="2600" dirty="0">
                <a:latin typeface="+mn-ea"/>
              </a:rPr>
              <a:t>给出的连通带权图，使用</a:t>
            </a:r>
            <a:r>
              <a:rPr lang="en-US" altLang="zh-CN" sz="2600" dirty="0">
                <a:latin typeface="+mn-ea"/>
              </a:rPr>
              <a:t>Prim</a:t>
            </a:r>
            <a:r>
              <a:rPr lang="zh-CN" altLang="en-US" sz="2600" dirty="0">
                <a:latin typeface="+mn-ea"/>
              </a:rPr>
              <a:t>算法构造最小生成树的过程如图</a:t>
            </a:r>
            <a:r>
              <a:rPr lang="en-US" altLang="zh-CN" sz="2600" dirty="0">
                <a:latin typeface="+mn-ea"/>
              </a:rPr>
              <a:t>5.18</a:t>
            </a:r>
            <a:r>
              <a:rPr lang="zh-CN" altLang="en-US" sz="2600" dirty="0">
                <a:latin typeface="+mn-ea"/>
              </a:rPr>
              <a:t>所示。</a:t>
            </a:r>
            <a:endParaRPr lang="zh-CN" altLang="en-US" sz="2600" dirty="0">
              <a:latin typeface="+mn-ea"/>
            </a:endParaRPr>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583832" y="3429000"/>
            <a:ext cx="3185795" cy="2784479"/>
          </a:xfrm>
          <a:prstGeom prst="rect">
            <a:avLst/>
          </a:prstGeom>
          <a:noFill/>
        </p:spPr>
      </p:pic>
      <p:sp>
        <p:nvSpPr>
          <p:cNvPr id="8" name="文本框 7"/>
          <p:cNvSpPr txBox="1"/>
          <p:nvPr/>
        </p:nvSpPr>
        <p:spPr>
          <a:xfrm>
            <a:off x="3810000" y="6057276"/>
            <a:ext cx="4572000" cy="437515"/>
          </a:xfrm>
          <a:prstGeom prst="rect">
            <a:avLst/>
          </a:prstGeom>
          <a:noFill/>
        </p:spPr>
        <p:txBody>
          <a:bodyPr wrap="square">
            <a:spAutoFit/>
          </a:bodyPr>
          <a:lstStyle/>
          <a:p>
            <a:pPr indent="133350" algn="ctr">
              <a:lnSpc>
                <a:spcPct val="125000"/>
              </a:lnSpc>
            </a:pPr>
            <a:r>
              <a:rPr lang="zh-CN" altLang="zh-CN" sz="1800" kern="100" dirty="0">
                <a:effectLst/>
                <a:latin typeface="Times New Roman" panose="02020603050405020304" charset="0"/>
                <a:ea typeface="宋体" panose="02010600030101010101" pitchFamily="2" charset="-122"/>
              </a:rPr>
              <a:t>图</a:t>
            </a:r>
            <a:r>
              <a:rPr lang="en-US" altLang="zh-CN" sz="1800" kern="100" dirty="0">
                <a:effectLst/>
                <a:latin typeface="Times New Roman" panose="02020603050405020304" charset="0"/>
                <a:ea typeface="宋体" panose="02010600030101010101" pitchFamily="2" charset="-122"/>
              </a:rPr>
              <a:t>5.17</a:t>
            </a:r>
            <a:r>
              <a:rPr lang="zh-CN" altLang="zh-CN" sz="1800" kern="100" dirty="0">
                <a:effectLst/>
                <a:latin typeface="Times New Roman" panose="02020603050405020304" charset="0"/>
                <a:ea typeface="宋体" panose="02010600030101010101" pitchFamily="2" charset="-122"/>
              </a:rPr>
              <a:t>连通带权图</a:t>
            </a:r>
            <a:endParaRPr lang="zh-CN" altLang="zh-CN" sz="2400" kern="100" dirty="0">
              <a:effectLst/>
              <a:latin typeface="Times New Roman" panose="02020603050405020304" charset="0"/>
              <a:ea typeface="宋体" panose="02010600030101010101" pitchFamily="2"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261574" y="764704"/>
            <a:ext cx="7668852" cy="860425"/>
          </a:xfrm>
          <a:prstGeom prst="rect">
            <a:avLst/>
          </a:prstGeom>
          <a:noFill/>
        </p:spPr>
        <p:txBody>
          <a:bodyPr wrap="square">
            <a:spAutoFit/>
          </a:bodyPr>
          <a:lstStyle/>
          <a:p>
            <a:pPr indent="266700" algn="l">
              <a:lnSpc>
                <a:spcPct val="125000"/>
              </a:lnSpc>
            </a:pPr>
            <a:r>
              <a:rPr lang="en-US" altLang="zh-CN" sz="1800" kern="100" dirty="0">
                <a:effectLst/>
                <a:latin typeface="Times New Roman" panose="02020603050405020304" charset="0"/>
                <a:ea typeface="宋体" panose="02010600030101010101" pitchFamily="2" charset="-122"/>
              </a:rPr>
              <a:t> </a:t>
            </a:r>
            <a:r>
              <a:rPr lang="en-US" altLang="zh-CN" sz="2000" kern="100" dirty="0">
                <a:effectLst/>
                <a:latin typeface="Times New Roman" panose="02020603050405020304" charset="0"/>
                <a:ea typeface="宋体" panose="02010600030101010101" pitchFamily="2" charset="-122"/>
              </a:rPr>
              <a:t>(2)</a:t>
            </a:r>
            <a:r>
              <a:rPr lang="zh-CN" altLang="zh-CN" sz="2000" kern="100" dirty="0">
                <a:effectLst/>
                <a:latin typeface="Times New Roman" panose="02020603050405020304" charset="0"/>
                <a:ea typeface="宋体" panose="02010600030101010101" pitchFamily="2" charset="-122"/>
              </a:rPr>
              <a:t>假设有另外三种硬币，他们的面值分别为一元一角、五角和一角。现找顾客一元五角钱，请给出硬币个数最少的找钱方案。</a:t>
            </a:r>
            <a:endParaRPr lang="zh-CN" altLang="zh-CN" sz="2400" kern="100" dirty="0">
              <a:effectLst/>
              <a:latin typeface="Times New Roman" panose="02020603050405020304" charset="0"/>
              <a:ea typeface="宋体" panose="02010600030101010101" pitchFamily="2" charset="-122"/>
            </a:endParaRPr>
          </a:p>
        </p:txBody>
      </p:sp>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500562" y="1916832"/>
            <a:ext cx="3190875" cy="819150"/>
          </a:xfrm>
          <a:prstGeom prst="rect">
            <a:avLst/>
          </a:prstGeom>
        </p:spPr>
      </p:pic>
      <p:sp>
        <p:nvSpPr>
          <p:cNvPr id="9" name="文本框 8"/>
          <p:cNvSpPr txBox="1"/>
          <p:nvPr/>
        </p:nvSpPr>
        <p:spPr>
          <a:xfrm>
            <a:off x="2423593" y="3065513"/>
            <a:ext cx="7506833" cy="2784475"/>
          </a:xfrm>
          <a:prstGeom prst="rect">
            <a:avLst/>
          </a:prstGeom>
          <a:noFill/>
        </p:spPr>
        <p:txBody>
          <a:bodyPr wrap="square">
            <a:spAutoFit/>
          </a:bodyPr>
          <a:lstStyle/>
          <a:p>
            <a:pPr indent="266700" algn="l">
              <a:lnSpc>
                <a:spcPct val="125000"/>
              </a:lnSpc>
            </a:pPr>
            <a:r>
              <a:rPr lang="zh-CN" altLang="zh-CN" sz="2000" kern="100" dirty="0">
                <a:effectLst/>
                <a:latin typeface="Times New Roman" panose="02020603050405020304" charset="0"/>
                <a:ea typeface="宋体" panose="02010600030101010101" pitchFamily="2" charset="-122"/>
              </a:rPr>
              <a:t>仍然采用上述贪心选择方案，选择不大于该找给顾客金额的最大面值的硬币。首先选不大于一元五角的最大面值硬币一元一角，然后从一元五角减去一元一角，剩下四角；再选</a:t>
            </a:r>
            <a:r>
              <a:rPr lang="en-US" altLang="zh-CN" sz="2000" kern="100" dirty="0">
                <a:effectLst/>
                <a:latin typeface="Times New Roman" panose="02020603050405020304" charset="0"/>
                <a:ea typeface="宋体" panose="02010600030101010101" pitchFamily="2" charset="-122"/>
              </a:rPr>
              <a:t>4</a:t>
            </a:r>
            <a:r>
              <a:rPr lang="zh-CN" altLang="zh-CN" sz="2000" kern="100" dirty="0">
                <a:effectLst/>
                <a:latin typeface="Times New Roman" panose="02020603050405020304" charset="0"/>
                <a:ea typeface="宋体" panose="02010600030101010101" pitchFamily="2" charset="-122"/>
              </a:rPr>
              <a:t>个一角硬币即可求得最优解：钱币个数为</a:t>
            </a:r>
            <a:r>
              <a:rPr lang="en-US" altLang="zh-CN" sz="2000" kern="100" dirty="0">
                <a:effectLst/>
                <a:latin typeface="Times New Roman" panose="02020603050405020304" charset="0"/>
                <a:ea typeface="宋体" panose="02010600030101010101" pitchFamily="2" charset="-122"/>
              </a:rPr>
              <a:t>5</a:t>
            </a:r>
            <a:r>
              <a:rPr lang="zh-CN" altLang="zh-CN" sz="2000" kern="100" dirty="0">
                <a:effectLst/>
                <a:latin typeface="Times New Roman" panose="02020603050405020304" charset="0"/>
                <a:ea typeface="宋体" panose="02010600030101010101" pitchFamily="2" charset="-122"/>
              </a:rPr>
              <a:t>个。实际情况这种选法不对，</a:t>
            </a:r>
            <a:r>
              <a:rPr lang="en-US" altLang="zh-CN" sz="2000" kern="100" dirty="0">
                <a:effectLst/>
                <a:latin typeface="Times New Roman" panose="02020603050405020304" charset="0"/>
                <a:ea typeface="宋体" panose="02010600030101010101" pitchFamily="2" charset="-122"/>
              </a:rPr>
              <a:t>3</a:t>
            </a:r>
            <a:r>
              <a:rPr lang="zh-CN" altLang="zh-CN" sz="2000" kern="100" dirty="0">
                <a:effectLst/>
                <a:latin typeface="Times New Roman" panose="02020603050405020304" charset="0"/>
                <a:ea typeface="宋体" panose="02010600030101010101" pitchFamily="2" charset="-122"/>
              </a:rPr>
              <a:t>个五角的硬币才是最优选择。</a:t>
            </a:r>
            <a:endParaRPr lang="zh-CN" altLang="zh-CN" sz="2800" kern="100" dirty="0">
              <a:effectLst/>
              <a:latin typeface="Times New Roman" panose="02020603050405020304" charset="0"/>
              <a:ea typeface="宋体" panose="02010600030101010101" pitchFamily="2" charset="-122"/>
            </a:endParaRPr>
          </a:p>
          <a:p>
            <a:pPr indent="266700" algn="l">
              <a:lnSpc>
                <a:spcPct val="125000"/>
              </a:lnSpc>
            </a:pPr>
            <a:r>
              <a:rPr lang="zh-CN" altLang="zh-CN" sz="2000" kern="100" dirty="0">
                <a:effectLst/>
                <a:latin typeface="Times New Roman" panose="02020603050405020304" charset="0"/>
                <a:ea typeface="宋体" panose="02010600030101010101" pitchFamily="2" charset="-122"/>
              </a:rPr>
              <a:t>因此贪心算法不能对所有问题都得到整体最优解，贪心选择方案的不同也会求得不同的结果。</a:t>
            </a:r>
            <a:endParaRPr lang="zh-CN" altLang="zh-CN" sz="2800" kern="100" dirty="0">
              <a:effectLst/>
              <a:latin typeface="Times New Roman" panose="02020603050405020304" charset="0"/>
              <a:ea typeface="宋体" panose="02010600030101010101" pitchFamily="2" charset="-122"/>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387565" y="2790011"/>
            <a:ext cx="2527937" cy="2340600"/>
          </a:xfrm>
          <a:prstGeom prst="rect">
            <a:avLst/>
          </a:prstGeom>
          <a:noFill/>
          <a:ln>
            <a:solidFill>
              <a:schemeClr val="accent1"/>
            </a:solidFill>
          </a:ln>
        </p:spPr>
      </p:pic>
      <p:pic>
        <p:nvPicPr>
          <p:cNvPr id="19" name="图片 18"/>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12963" y="2785221"/>
            <a:ext cx="2527938" cy="2279270"/>
          </a:xfrm>
          <a:prstGeom prst="rect">
            <a:avLst/>
          </a:prstGeom>
          <a:noFill/>
          <a:ln>
            <a:solidFill>
              <a:schemeClr val="accent1"/>
            </a:solidFill>
          </a:ln>
        </p:spPr>
      </p:pic>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12963" y="116632"/>
            <a:ext cx="2527937" cy="2340600"/>
          </a:xfrm>
          <a:prstGeom prst="rect">
            <a:avLst/>
          </a:prstGeom>
          <a:noFill/>
          <a:ln>
            <a:solidFill>
              <a:schemeClr val="accent1"/>
            </a:solidFill>
          </a:ln>
        </p:spPr>
      </p:pic>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87566" y="120517"/>
            <a:ext cx="2527937" cy="2340600"/>
          </a:xfrm>
          <a:prstGeom prst="rect">
            <a:avLst/>
          </a:prstGeom>
          <a:noFill/>
          <a:ln>
            <a:solidFill>
              <a:schemeClr val="accent1"/>
            </a:solidFill>
          </a:ln>
        </p:spPr>
      </p:pic>
      <p:pic>
        <p:nvPicPr>
          <p:cNvPr id="14" name="图片 13"/>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57924" y="120012"/>
            <a:ext cx="2527938" cy="2346176"/>
          </a:xfrm>
          <a:prstGeom prst="rect">
            <a:avLst/>
          </a:prstGeom>
          <a:noFill/>
          <a:ln>
            <a:solidFill>
              <a:schemeClr val="accent1"/>
            </a:solidFill>
          </a:ln>
        </p:spPr>
      </p:pic>
      <p:pic>
        <p:nvPicPr>
          <p:cNvPr id="17" name="图片 16"/>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57924" y="2817764"/>
            <a:ext cx="2527937" cy="2340600"/>
          </a:xfrm>
          <a:prstGeom prst="rect">
            <a:avLst/>
          </a:prstGeom>
          <a:noFill/>
          <a:ln>
            <a:solidFill>
              <a:schemeClr val="accent1"/>
            </a:solidFill>
          </a:ln>
        </p:spPr>
      </p:pic>
      <p:pic>
        <p:nvPicPr>
          <p:cNvPr id="11" name="图片 10"/>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675497" y="5112789"/>
            <a:ext cx="1996741" cy="1745211"/>
          </a:xfrm>
          <a:prstGeom prst="rect">
            <a:avLst/>
          </a:prstGeom>
          <a:noFill/>
        </p:spPr>
      </p:pic>
      <p:sp>
        <p:nvSpPr>
          <p:cNvPr id="21" name="文本框 20"/>
          <p:cNvSpPr txBox="1"/>
          <p:nvPr/>
        </p:nvSpPr>
        <p:spPr>
          <a:xfrm>
            <a:off x="2742988" y="2040518"/>
            <a:ext cx="557808" cy="460375"/>
          </a:xfrm>
          <a:prstGeom prst="rect">
            <a:avLst/>
          </a:prstGeom>
          <a:noFill/>
        </p:spPr>
        <p:txBody>
          <a:bodyPr wrap="square">
            <a:spAutoFit/>
          </a:bodyPr>
          <a:lstStyle/>
          <a:p>
            <a:r>
              <a:rPr lang="en-US" altLang="zh-CN" sz="2400" dirty="0">
                <a:effectLst/>
                <a:latin typeface="Times New Roman" panose="02020603050405020304" charset="0"/>
                <a:ea typeface="宋体" panose="02010600030101010101" pitchFamily="2" charset="-122"/>
              </a:rPr>
              <a:t>(a)</a:t>
            </a:r>
            <a:endParaRPr lang="zh-CN" altLang="en-US" sz="2400" dirty="0"/>
          </a:p>
        </p:txBody>
      </p:sp>
      <p:sp>
        <p:nvSpPr>
          <p:cNvPr id="22" name="文本框 21"/>
          <p:cNvSpPr txBox="1"/>
          <p:nvPr/>
        </p:nvSpPr>
        <p:spPr>
          <a:xfrm>
            <a:off x="5372630" y="2040516"/>
            <a:ext cx="557808" cy="460375"/>
          </a:xfrm>
          <a:prstGeom prst="rect">
            <a:avLst/>
          </a:prstGeom>
          <a:noFill/>
        </p:spPr>
        <p:txBody>
          <a:bodyPr wrap="square">
            <a:spAutoFit/>
          </a:bodyPr>
          <a:lstStyle/>
          <a:p>
            <a:r>
              <a:rPr lang="en-US" altLang="zh-CN" sz="2400" dirty="0">
                <a:effectLst/>
                <a:latin typeface="Times New Roman" panose="02020603050405020304" charset="0"/>
                <a:ea typeface="宋体" panose="02010600030101010101" pitchFamily="2" charset="-122"/>
              </a:rPr>
              <a:t>(b)</a:t>
            </a:r>
            <a:endParaRPr lang="zh-CN" altLang="en-US" sz="2400" dirty="0"/>
          </a:p>
        </p:txBody>
      </p:sp>
      <p:sp>
        <p:nvSpPr>
          <p:cNvPr id="23" name="文本框 22"/>
          <p:cNvSpPr txBox="1"/>
          <p:nvPr/>
        </p:nvSpPr>
        <p:spPr>
          <a:xfrm>
            <a:off x="7998027" y="2040517"/>
            <a:ext cx="557808" cy="460375"/>
          </a:xfrm>
          <a:prstGeom prst="rect">
            <a:avLst/>
          </a:prstGeom>
          <a:noFill/>
        </p:spPr>
        <p:txBody>
          <a:bodyPr wrap="square">
            <a:spAutoFit/>
          </a:bodyPr>
          <a:lstStyle/>
          <a:p>
            <a:r>
              <a:rPr lang="en-US" altLang="zh-CN" sz="2400" dirty="0">
                <a:effectLst/>
                <a:latin typeface="Times New Roman" panose="02020603050405020304" charset="0"/>
                <a:ea typeface="宋体" panose="02010600030101010101" pitchFamily="2" charset="-122"/>
              </a:rPr>
              <a:t>(c)</a:t>
            </a:r>
            <a:endParaRPr lang="zh-CN" altLang="en-US" sz="2400" dirty="0"/>
          </a:p>
        </p:txBody>
      </p:sp>
      <p:sp>
        <p:nvSpPr>
          <p:cNvPr id="24" name="文本框 23"/>
          <p:cNvSpPr txBox="1"/>
          <p:nvPr/>
        </p:nvSpPr>
        <p:spPr>
          <a:xfrm>
            <a:off x="2742988" y="4927826"/>
            <a:ext cx="557808" cy="460375"/>
          </a:xfrm>
          <a:prstGeom prst="rect">
            <a:avLst/>
          </a:prstGeom>
          <a:noFill/>
        </p:spPr>
        <p:txBody>
          <a:bodyPr wrap="square">
            <a:spAutoFit/>
          </a:bodyPr>
          <a:lstStyle/>
          <a:p>
            <a:r>
              <a:rPr lang="en-US" altLang="zh-CN" sz="2400" dirty="0">
                <a:effectLst/>
                <a:latin typeface="Times New Roman" panose="02020603050405020304" charset="0"/>
                <a:ea typeface="宋体" panose="02010600030101010101" pitchFamily="2" charset="-122"/>
              </a:rPr>
              <a:t>(d)</a:t>
            </a:r>
            <a:endParaRPr lang="zh-CN" altLang="en-US" sz="2400" dirty="0"/>
          </a:p>
        </p:txBody>
      </p:sp>
      <p:sp>
        <p:nvSpPr>
          <p:cNvPr id="25" name="文本框 24"/>
          <p:cNvSpPr txBox="1"/>
          <p:nvPr/>
        </p:nvSpPr>
        <p:spPr>
          <a:xfrm>
            <a:off x="5372630" y="4927531"/>
            <a:ext cx="557808" cy="460375"/>
          </a:xfrm>
          <a:prstGeom prst="rect">
            <a:avLst/>
          </a:prstGeom>
          <a:noFill/>
        </p:spPr>
        <p:txBody>
          <a:bodyPr wrap="square">
            <a:spAutoFit/>
          </a:bodyPr>
          <a:lstStyle/>
          <a:p>
            <a:r>
              <a:rPr lang="en-US" altLang="zh-CN" sz="2400" dirty="0">
                <a:effectLst/>
                <a:latin typeface="Times New Roman" panose="02020603050405020304" charset="0"/>
                <a:ea typeface="宋体" panose="02010600030101010101" pitchFamily="2" charset="-122"/>
              </a:rPr>
              <a:t>(</a:t>
            </a:r>
            <a:r>
              <a:rPr lang="en-US" altLang="zh-CN" sz="2400" dirty="0">
                <a:latin typeface="Times New Roman" panose="02020603050405020304" charset="0"/>
              </a:rPr>
              <a:t>e</a:t>
            </a:r>
            <a:r>
              <a:rPr lang="en-US" altLang="zh-CN" sz="2400" dirty="0">
                <a:effectLst/>
                <a:latin typeface="Times New Roman" panose="02020603050405020304" charset="0"/>
                <a:ea typeface="宋体" panose="02010600030101010101" pitchFamily="2" charset="-122"/>
              </a:rPr>
              <a:t>)</a:t>
            </a:r>
            <a:endParaRPr lang="zh-CN" altLang="en-US" sz="2400" dirty="0"/>
          </a:p>
        </p:txBody>
      </p:sp>
      <p:sp>
        <p:nvSpPr>
          <p:cNvPr id="26" name="文本框 25"/>
          <p:cNvSpPr txBox="1"/>
          <p:nvPr/>
        </p:nvSpPr>
        <p:spPr>
          <a:xfrm>
            <a:off x="3747384" y="5454435"/>
            <a:ext cx="4361864" cy="368300"/>
          </a:xfrm>
          <a:prstGeom prst="rect">
            <a:avLst/>
          </a:prstGeom>
          <a:noFill/>
        </p:spPr>
        <p:txBody>
          <a:bodyPr wrap="square">
            <a:spAutoFit/>
          </a:bodyPr>
          <a:lstStyle/>
          <a:p>
            <a:r>
              <a:rPr lang="zh-CN" altLang="zh-CN" sz="1800" kern="100" dirty="0">
                <a:effectLst/>
                <a:latin typeface="Times New Roman" panose="02020603050405020304" charset="0"/>
                <a:ea typeface="宋体" panose="02010600030101010101" pitchFamily="2" charset="-122"/>
              </a:rPr>
              <a:t>图</a:t>
            </a:r>
            <a:r>
              <a:rPr lang="en-US" altLang="zh-CN" sz="1800" kern="100" dirty="0">
                <a:effectLst/>
                <a:latin typeface="Times New Roman" panose="02020603050405020304" charset="0"/>
                <a:ea typeface="宋体" panose="02010600030101010101" pitchFamily="2" charset="-122"/>
              </a:rPr>
              <a:t>5.18 Prim</a:t>
            </a:r>
            <a:r>
              <a:rPr lang="zh-CN" altLang="zh-CN" sz="1800" kern="100" dirty="0">
                <a:effectLst/>
                <a:latin typeface="Times New Roman" panose="02020603050405020304" charset="0"/>
                <a:ea typeface="宋体" panose="02010600030101010101" pitchFamily="2" charset="-122"/>
              </a:rPr>
              <a:t>算法构造最小生成树</a:t>
            </a:r>
            <a:endParaRPr lang="zh-CN" altLang="zh-CN" sz="1800" kern="100" dirty="0">
              <a:effectLst/>
              <a:latin typeface="Times New Roman" panose="02020603050405020304" charset="0"/>
              <a:ea typeface="宋体" panose="02010600030101010101" pitchFamily="2" charset="-122"/>
            </a:endParaRPr>
          </a:p>
        </p:txBody>
      </p:sp>
      <p:sp>
        <p:nvSpPr>
          <p:cNvPr id="27" name="文本框 26"/>
          <p:cNvSpPr txBox="1"/>
          <p:nvPr/>
        </p:nvSpPr>
        <p:spPr>
          <a:xfrm>
            <a:off x="7984072" y="4898897"/>
            <a:ext cx="557808" cy="460375"/>
          </a:xfrm>
          <a:prstGeom prst="rect">
            <a:avLst/>
          </a:prstGeom>
          <a:noFill/>
        </p:spPr>
        <p:txBody>
          <a:bodyPr wrap="square">
            <a:spAutoFit/>
          </a:bodyPr>
          <a:lstStyle/>
          <a:p>
            <a:r>
              <a:rPr lang="en-US" altLang="zh-CN" sz="2400" dirty="0">
                <a:effectLst/>
                <a:latin typeface="Times New Roman" panose="02020603050405020304" charset="0"/>
                <a:ea typeface="宋体" panose="02010600030101010101" pitchFamily="2" charset="-122"/>
              </a:rPr>
              <a:t>(</a:t>
            </a:r>
            <a:r>
              <a:rPr lang="en-US" altLang="zh-CN" sz="2400" dirty="0">
                <a:latin typeface="Times New Roman" panose="02020603050405020304" charset="0"/>
              </a:rPr>
              <a:t>f</a:t>
            </a:r>
            <a:r>
              <a:rPr lang="en-US" altLang="zh-CN" sz="2400" dirty="0">
                <a:effectLst/>
                <a:latin typeface="Times New Roman" panose="02020603050405020304" charset="0"/>
                <a:ea typeface="宋体" panose="02010600030101010101" pitchFamily="2" charset="-122"/>
              </a:rPr>
              <a:t>)</a:t>
            </a:r>
            <a:endParaRPr lang="zh-CN" altLang="en-US" sz="2400" dirty="0"/>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1991544" y="512676"/>
            <a:ext cx="8208912" cy="5832648"/>
          </a:xfrm>
        </p:spPr>
        <p:txBody>
          <a:bodyPr>
            <a:noAutofit/>
          </a:bodyPr>
          <a:lstStyle/>
          <a:p>
            <a:pPr marL="0" indent="0" eaLnBrk="1" hangingPunct="1">
              <a:lnSpc>
                <a:spcPct val="150000"/>
              </a:lnSpc>
              <a:buNone/>
            </a:pPr>
            <a:r>
              <a:rPr lang="zh-CN" altLang="en-US" sz="2200" dirty="0">
                <a:latin typeface="+mn-ea"/>
              </a:rPr>
              <a:t>为了便于在两个顶点集</a:t>
            </a:r>
            <a:r>
              <a:rPr lang="en-US" altLang="zh-CN" sz="2200" dirty="0">
                <a:latin typeface="+mn-ea"/>
              </a:rPr>
              <a:t>S</a:t>
            </a:r>
            <a:r>
              <a:rPr lang="zh-CN" altLang="en-US" sz="2200" dirty="0">
                <a:latin typeface="+mn-ea"/>
              </a:rPr>
              <a:t>和</a:t>
            </a:r>
            <a:r>
              <a:rPr lang="en-US" altLang="zh-CN" sz="2200" dirty="0">
                <a:latin typeface="+mn-ea"/>
              </a:rPr>
              <a:t>V-S</a:t>
            </a:r>
            <a:r>
              <a:rPr lang="zh-CN" altLang="en-US" sz="2200" dirty="0">
                <a:latin typeface="+mn-ea"/>
              </a:rPr>
              <a:t>之间选择权最小的边，建立了两个辅助数组</a:t>
            </a:r>
            <a:r>
              <a:rPr lang="en-US" altLang="zh-CN" sz="2200" dirty="0">
                <a:latin typeface="+mn-ea"/>
              </a:rPr>
              <a:t>closest</a:t>
            </a:r>
            <a:r>
              <a:rPr lang="zh-CN" altLang="en-US" sz="2200" dirty="0">
                <a:latin typeface="+mn-ea"/>
              </a:rPr>
              <a:t>和</a:t>
            </a:r>
            <a:r>
              <a:rPr lang="en-US" altLang="zh-CN" sz="2200" dirty="0" err="1">
                <a:latin typeface="+mn-ea"/>
              </a:rPr>
              <a:t>lowcost</a:t>
            </a:r>
            <a:r>
              <a:rPr lang="zh-CN" altLang="en-US" sz="2200" dirty="0">
                <a:latin typeface="+mn-ea"/>
              </a:rPr>
              <a:t>，它们记录从</a:t>
            </a:r>
            <a:r>
              <a:rPr lang="en-US" altLang="zh-CN" sz="2200" dirty="0">
                <a:latin typeface="+mn-ea"/>
              </a:rPr>
              <a:t>S</a:t>
            </a:r>
            <a:r>
              <a:rPr lang="zh-CN" altLang="en-US" sz="2200" dirty="0">
                <a:latin typeface="+mn-ea"/>
              </a:rPr>
              <a:t>到</a:t>
            </a:r>
            <a:r>
              <a:rPr lang="en-US" altLang="zh-CN" sz="2200" dirty="0">
                <a:latin typeface="+mn-ea"/>
              </a:rPr>
              <a:t>V-S</a:t>
            </a:r>
            <a:r>
              <a:rPr lang="zh-CN" altLang="en-US" sz="2200" dirty="0">
                <a:latin typeface="+mn-ea"/>
              </a:rPr>
              <a:t>具有最小权值的边，该边的顶点</a:t>
            </a:r>
            <a:r>
              <a:rPr lang="en-US" altLang="zh-CN" sz="2200" dirty="0" err="1">
                <a:latin typeface="+mn-ea"/>
              </a:rPr>
              <a:t>iS</a:t>
            </a:r>
            <a:r>
              <a:rPr lang="zh-CN" altLang="en-US" sz="2200" dirty="0">
                <a:latin typeface="+mn-ea"/>
              </a:rPr>
              <a:t>，顶点</a:t>
            </a:r>
            <a:r>
              <a:rPr lang="en-US" altLang="zh-CN" sz="2200" dirty="0" err="1">
                <a:latin typeface="+mn-ea"/>
              </a:rPr>
              <a:t>jV-S</a:t>
            </a:r>
            <a:r>
              <a:rPr lang="zh-CN" altLang="en-US" sz="2200" dirty="0">
                <a:latin typeface="+mn-ea"/>
              </a:rPr>
              <a:t>。对于某个</a:t>
            </a:r>
            <a:r>
              <a:rPr lang="en-US" altLang="zh-CN" sz="2200" dirty="0" err="1">
                <a:latin typeface="+mn-ea"/>
              </a:rPr>
              <a:t>j∈V-S</a:t>
            </a:r>
            <a:r>
              <a:rPr lang="zh-CN" altLang="en-US" sz="2200" dirty="0">
                <a:latin typeface="+mn-ea"/>
              </a:rPr>
              <a:t>，</a:t>
            </a:r>
            <a:r>
              <a:rPr lang="en-US" altLang="zh-CN" sz="2200" dirty="0">
                <a:latin typeface="+mn-ea"/>
              </a:rPr>
              <a:t>closest[j]</a:t>
            </a:r>
            <a:r>
              <a:rPr lang="zh-CN" altLang="en-US" sz="2200" dirty="0">
                <a:latin typeface="+mn-ea"/>
              </a:rPr>
              <a:t>存储该边在</a:t>
            </a:r>
            <a:r>
              <a:rPr lang="en-US" altLang="zh-CN" sz="2200" dirty="0">
                <a:latin typeface="+mn-ea"/>
              </a:rPr>
              <a:t>S</a:t>
            </a:r>
            <a:r>
              <a:rPr lang="zh-CN" altLang="en-US" sz="2200" dirty="0">
                <a:latin typeface="+mn-ea"/>
              </a:rPr>
              <a:t>中的邻接顶点编号，这个编号与</a:t>
            </a:r>
            <a:r>
              <a:rPr lang="en-US" altLang="zh-CN" sz="2200" dirty="0">
                <a:latin typeface="+mn-ea"/>
              </a:rPr>
              <a:t>j</a:t>
            </a:r>
            <a:r>
              <a:rPr lang="zh-CN" altLang="en-US" sz="2200" dirty="0">
                <a:latin typeface="+mn-ea"/>
              </a:rPr>
              <a:t>在</a:t>
            </a:r>
            <a:r>
              <a:rPr lang="en-US" altLang="zh-CN" sz="2200" dirty="0">
                <a:latin typeface="+mn-ea"/>
              </a:rPr>
              <a:t>S</a:t>
            </a:r>
            <a:r>
              <a:rPr lang="zh-CN" altLang="en-US" sz="2200" dirty="0">
                <a:latin typeface="+mn-ea"/>
              </a:rPr>
              <a:t>中的其他邻接顶点</a:t>
            </a:r>
            <a:r>
              <a:rPr lang="en-US" altLang="zh-CN" sz="2200" dirty="0">
                <a:latin typeface="+mn-ea"/>
              </a:rPr>
              <a:t>k</a:t>
            </a:r>
            <a:r>
              <a:rPr lang="zh-CN" altLang="en-US" sz="2200" dirty="0">
                <a:latin typeface="+mn-ea"/>
              </a:rPr>
              <a:t>相比较，满足</a:t>
            </a:r>
            <a:endParaRPr lang="en-US" altLang="zh-CN" sz="2200" dirty="0">
              <a:latin typeface="+mn-ea"/>
            </a:endParaRPr>
          </a:p>
          <a:p>
            <a:pPr marL="0" indent="0" algn="ctr" eaLnBrk="1" hangingPunct="1">
              <a:lnSpc>
                <a:spcPct val="150000"/>
              </a:lnSpc>
              <a:buNone/>
            </a:pPr>
            <a:r>
              <a:rPr lang="en-US" altLang="zh-CN" sz="2000" dirty="0">
                <a:latin typeface="+mn-ea"/>
              </a:rPr>
              <a:t>c[j][closest[j]]≤c[j][k]</a:t>
            </a:r>
            <a:endParaRPr lang="en-US" altLang="zh-CN" sz="2000" dirty="0">
              <a:latin typeface="+mn-ea"/>
            </a:endParaRPr>
          </a:p>
          <a:p>
            <a:pPr marL="0" indent="0" eaLnBrk="1" hangingPunct="1">
              <a:lnSpc>
                <a:spcPct val="150000"/>
              </a:lnSpc>
              <a:buNone/>
            </a:pPr>
            <a:r>
              <a:rPr lang="zh-CN" altLang="en-US" sz="2200" dirty="0">
                <a:latin typeface="+mn-ea"/>
              </a:rPr>
              <a:t>而</a:t>
            </a:r>
            <a:r>
              <a:rPr lang="en-US" altLang="zh-CN" sz="2200" dirty="0" err="1">
                <a:latin typeface="+mn-ea"/>
              </a:rPr>
              <a:t>lowcost</a:t>
            </a:r>
            <a:r>
              <a:rPr lang="en-US" altLang="zh-CN" sz="2200" dirty="0">
                <a:latin typeface="+mn-ea"/>
              </a:rPr>
              <a:t>[j]</a:t>
            </a:r>
            <a:r>
              <a:rPr lang="zh-CN" altLang="en-US" sz="2200" dirty="0">
                <a:latin typeface="+mn-ea"/>
              </a:rPr>
              <a:t>存储这个最小的权值，也就是</a:t>
            </a:r>
            <a:r>
              <a:rPr lang="en-US" altLang="zh-CN" sz="2200" dirty="0">
                <a:latin typeface="+mn-ea"/>
              </a:rPr>
              <a:t>c[j][closest[j]]</a:t>
            </a:r>
            <a:r>
              <a:rPr lang="zh-CN" altLang="en-US" sz="2200" dirty="0">
                <a:latin typeface="+mn-ea"/>
              </a:rPr>
              <a:t>。</a:t>
            </a:r>
            <a:endParaRPr lang="zh-CN" altLang="en-US" sz="2200" dirty="0">
              <a:latin typeface="+mn-ea"/>
            </a:endParaRPr>
          </a:p>
          <a:p>
            <a:pPr marL="0" indent="0" eaLnBrk="1" hangingPunct="1">
              <a:lnSpc>
                <a:spcPct val="150000"/>
              </a:lnSpc>
              <a:buNone/>
            </a:pPr>
            <a:r>
              <a:rPr lang="zh-CN" altLang="en-US" sz="2200" dirty="0">
                <a:latin typeface="+mn-ea"/>
              </a:rPr>
              <a:t>在</a:t>
            </a:r>
            <a:r>
              <a:rPr lang="en-US" altLang="zh-CN" sz="2200" dirty="0">
                <a:latin typeface="+mn-ea"/>
              </a:rPr>
              <a:t>Prim</a:t>
            </a:r>
            <a:r>
              <a:rPr lang="zh-CN" altLang="en-US" sz="2200" dirty="0">
                <a:latin typeface="+mn-ea"/>
              </a:rPr>
              <a:t>算法执行过程中，先找出</a:t>
            </a:r>
            <a:r>
              <a:rPr lang="en-US" altLang="zh-CN" sz="2200" dirty="0">
                <a:latin typeface="+mn-ea"/>
              </a:rPr>
              <a:t>V-S</a:t>
            </a:r>
            <a:r>
              <a:rPr lang="zh-CN" altLang="en-US" sz="2200" dirty="0">
                <a:latin typeface="+mn-ea"/>
              </a:rPr>
              <a:t>中使</a:t>
            </a:r>
            <a:r>
              <a:rPr lang="en-US" altLang="zh-CN" sz="2200" dirty="0" err="1">
                <a:latin typeface="+mn-ea"/>
              </a:rPr>
              <a:t>lowcost</a:t>
            </a:r>
            <a:r>
              <a:rPr lang="zh-CN" altLang="en-US" sz="2200" dirty="0">
                <a:latin typeface="+mn-ea"/>
              </a:rPr>
              <a:t>值最小的顶点</a:t>
            </a:r>
            <a:r>
              <a:rPr lang="en-US" altLang="zh-CN" sz="2200" dirty="0">
                <a:latin typeface="+mn-ea"/>
              </a:rPr>
              <a:t>j</a:t>
            </a:r>
            <a:r>
              <a:rPr lang="zh-CN" altLang="en-US" sz="2200" dirty="0">
                <a:latin typeface="+mn-ea"/>
              </a:rPr>
              <a:t>，然后根据邻接顶点数组</a:t>
            </a:r>
            <a:r>
              <a:rPr lang="en-US" altLang="zh-CN" sz="2200" dirty="0">
                <a:latin typeface="+mn-ea"/>
              </a:rPr>
              <a:t>closest</a:t>
            </a:r>
            <a:r>
              <a:rPr lang="zh-CN" altLang="en-US" sz="2200" dirty="0">
                <a:latin typeface="+mn-ea"/>
              </a:rPr>
              <a:t>选取边（</a:t>
            </a:r>
            <a:r>
              <a:rPr lang="en-US" altLang="zh-CN" sz="2200" dirty="0" err="1">
                <a:latin typeface="+mn-ea"/>
              </a:rPr>
              <a:t>j,closest</a:t>
            </a:r>
            <a:r>
              <a:rPr lang="en-US" altLang="zh-CN" sz="2200" dirty="0">
                <a:latin typeface="+mn-ea"/>
              </a:rPr>
              <a:t>[j]</a:t>
            </a:r>
            <a:r>
              <a:rPr lang="zh-CN" altLang="en-US" sz="2200" dirty="0">
                <a:latin typeface="+mn-ea"/>
              </a:rPr>
              <a:t>），最后将</a:t>
            </a:r>
            <a:r>
              <a:rPr lang="en-US" altLang="zh-CN" sz="2200" dirty="0">
                <a:latin typeface="+mn-ea"/>
              </a:rPr>
              <a:t>j</a:t>
            </a:r>
            <a:r>
              <a:rPr lang="zh-CN" altLang="en-US" sz="2200" dirty="0">
                <a:latin typeface="+mn-ea"/>
              </a:rPr>
              <a:t>添加到</a:t>
            </a:r>
            <a:r>
              <a:rPr lang="en-US" altLang="zh-CN" sz="2200" dirty="0">
                <a:latin typeface="+mn-ea"/>
              </a:rPr>
              <a:t>S</a:t>
            </a:r>
            <a:r>
              <a:rPr lang="zh-CN" altLang="en-US" sz="2200" dirty="0">
                <a:latin typeface="+mn-ea"/>
              </a:rPr>
              <a:t>中，添加顶点后再对邻接顶点数组</a:t>
            </a:r>
            <a:r>
              <a:rPr lang="en-US" altLang="zh-CN" sz="2200" dirty="0">
                <a:latin typeface="+mn-ea"/>
              </a:rPr>
              <a:t>closest</a:t>
            </a:r>
            <a:r>
              <a:rPr lang="zh-CN" altLang="en-US" sz="2200" dirty="0">
                <a:latin typeface="+mn-ea"/>
              </a:rPr>
              <a:t>和权值数组</a:t>
            </a:r>
            <a:r>
              <a:rPr lang="en-US" altLang="zh-CN" sz="2200" dirty="0" err="1">
                <a:latin typeface="+mn-ea"/>
              </a:rPr>
              <a:t>lowcost</a:t>
            </a:r>
            <a:r>
              <a:rPr lang="zh-CN" altLang="en-US" sz="2200" dirty="0">
                <a:latin typeface="+mn-ea"/>
              </a:rPr>
              <a:t>更新。</a:t>
            </a:r>
            <a:endParaRPr lang="zh-CN" altLang="en-US" sz="2200" dirty="0">
              <a:latin typeface="+mn-ea"/>
            </a:endParaRPr>
          </a:p>
          <a:p>
            <a:pPr marL="0" indent="0" eaLnBrk="1" hangingPunct="1">
              <a:lnSpc>
                <a:spcPct val="150000"/>
              </a:lnSpc>
              <a:buNone/>
            </a:pPr>
            <a:endParaRPr lang="en-US" altLang="zh-CN" sz="2000" dirty="0">
              <a:latin typeface="+mn-ea"/>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1987600" y="153208"/>
            <a:ext cx="8208912" cy="756084"/>
          </a:xfrm>
        </p:spPr>
        <p:txBody>
          <a:bodyPr>
            <a:noAutofit/>
          </a:bodyPr>
          <a:lstStyle/>
          <a:p>
            <a:pPr marL="0" indent="0" eaLnBrk="1" hangingPunct="1">
              <a:lnSpc>
                <a:spcPct val="150000"/>
              </a:lnSpc>
              <a:buNone/>
            </a:pPr>
            <a:r>
              <a:rPr lang="zh-CN" altLang="en-US" sz="2200" dirty="0">
                <a:latin typeface="+mn-ea"/>
              </a:rPr>
              <a:t>用上述思想实现的</a:t>
            </a:r>
            <a:r>
              <a:rPr lang="en-US" altLang="zh-CN" sz="2200" dirty="0">
                <a:latin typeface="+mn-ea"/>
              </a:rPr>
              <a:t>Prim</a:t>
            </a:r>
            <a:r>
              <a:rPr lang="zh-CN" altLang="en-US" sz="2200" dirty="0">
                <a:latin typeface="+mn-ea"/>
              </a:rPr>
              <a:t>算法代码描述如下：</a:t>
            </a:r>
            <a:endParaRPr lang="en-US" altLang="zh-CN" sz="2000" dirty="0">
              <a:latin typeface="+mn-ea"/>
            </a:endParaRPr>
          </a:p>
        </p:txBody>
      </p:sp>
      <p:sp>
        <p:nvSpPr>
          <p:cNvPr id="4" name="Rectangle 3"/>
          <p:cNvSpPr>
            <a:spLocks noChangeArrowheads="1"/>
          </p:cNvSpPr>
          <p:nvPr/>
        </p:nvSpPr>
        <p:spPr bwMode="auto">
          <a:xfrm>
            <a:off x="2012767" y="837278"/>
            <a:ext cx="8115935" cy="563118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2000" b="0" i="0" u="none" strike="noStrike" cap="none" normalizeH="0" baseline="0" dirty="0">
                <a:ln>
                  <a:noFill/>
                </a:ln>
                <a:solidFill>
                  <a:srgbClr val="0033B3"/>
                </a:solidFill>
                <a:effectLst/>
                <a:latin typeface="Arial Unicode MS"/>
                <a:ea typeface="JetBrains Mono"/>
              </a:rPr>
              <a:t>template</a:t>
            </a:r>
            <a:r>
              <a:rPr kumimoji="0" lang="zh-CN" altLang="zh-CN" sz="2000" b="0" i="0" u="none" strike="noStrike" cap="none" normalizeH="0" baseline="0" dirty="0">
                <a:ln>
                  <a:noFill/>
                </a:ln>
                <a:solidFill>
                  <a:srgbClr val="080808"/>
                </a:solidFill>
                <a:effectLst/>
                <a:latin typeface="Arial Unicode MS"/>
                <a:ea typeface="JetBrains Mono"/>
              </a:rPr>
              <a:t>&lt;</a:t>
            </a:r>
            <a:r>
              <a:rPr kumimoji="0" lang="zh-CN" altLang="zh-CN" sz="2000" b="0" i="0" u="none" strike="noStrike" cap="none" normalizeH="0" baseline="0" dirty="0">
                <a:ln>
                  <a:noFill/>
                </a:ln>
                <a:solidFill>
                  <a:srgbClr val="0033B3"/>
                </a:solidFill>
                <a:effectLst/>
                <a:latin typeface="Arial Unicode MS"/>
                <a:ea typeface="JetBrains Mono"/>
              </a:rPr>
              <a:t>class </a:t>
            </a:r>
            <a:r>
              <a:rPr kumimoji="0" lang="zh-CN" altLang="zh-CN" sz="2000" b="0" i="0" u="none" strike="noStrike" cap="none" normalizeH="0" baseline="0" dirty="0">
                <a:ln>
                  <a:noFill/>
                </a:ln>
                <a:solidFill>
                  <a:srgbClr val="080808"/>
                </a:solidFill>
                <a:effectLst/>
                <a:latin typeface="Arial Unicode MS"/>
                <a:ea typeface="JetBrains Mono"/>
              </a:rPr>
              <a:t>Type&gt;</a:t>
            </a:r>
            <a:br>
              <a:rPr kumimoji="0" lang="zh-CN" altLang="zh-CN" sz="2000" b="0" i="0" u="none" strike="noStrike" cap="none" normalizeH="0" baseline="0" dirty="0">
                <a:ln>
                  <a:noFill/>
                </a:ln>
                <a:solidFill>
                  <a:srgbClr val="080808"/>
                </a:solidFill>
                <a:effectLst/>
                <a:latin typeface="Arial Unicode MS"/>
                <a:ea typeface="JetBrains Mono"/>
              </a:rPr>
            </a:br>
            <a:r>
              <a:rPr kumimoji="0" lang="zh-CN" altLang="zh-CN" sz="2000" b="0" i="0" u="none" strike="noStrike" cap="none" normalizeH="0" baseline="0" dirty="0">
                <a:ln>
                  <a:noFill/>
                </a:ln>
                <a:solidFill>
                  <a:srgbClr val="1750EB"/>
                </a:solidFill>
                <a:effectLst/>
                <a:latin typeface="Arial Unicode MS"/>
                <a:ea typeface="JetBrains Mono"/>
              </a:rPr>
              <a:t>1.</a:t>
            </a:r>
            <a:r>
              <a:rPr kumimoji="0" lang="zh-CN" altLang="zh-CN" sz="2000" b="0" i="0" u="none" strike="noStrike" cap="none" normalizeH="0" baseline="0" dirty="0">
                <a:ln>
                  <a:noFill/>
                </a:ln>
                <a:solidFill>
                  <a:srgbClr val="080808"/>
                </a:solidFill>
                <a:effectLst/>
                <a:latin typeface="Arial Unicode MS"/>
                <a:ea typeface="JetBrains Mono"/>
              </a:rPr>
              <a:t>void Prim(</a:t>
            </a:r>
            <a:r>
              <a:rPr kumimoji="0" lang="zh-CN" altLang="zh-CN" sz="2000" b="0" i="0" u="none" strike="noStrike" cap="none" normalizeH="0" baseline="0" dirty="0">
                <a:ln>
                  <a:noFill/>
                </a:ln>
                <a:solidFill>
                  <a:srgbClr val="0033B3"/>
                </a:solidFill>
                <a:effectLst/>
                <a:latin typeface="Arial Unicode MS"/>
                <a:ea typeface="JetBrains Mono"/>
              </a:rPr>
              <a:t>int </a:t>
            </a:r>
            <a:r>
              <a:rPr kumimoji="0" lang="zh-CN" altLang="zh-CN" sz="2000" b="0" i="0" u="none" strike="noStrike" cap="none" normalizeH="0" baseline="0" dirty="0">
                <a:ln>
                  <a:noFill/>
                </a:ln>
                <a:solidFill>
                  <a:srgbClr val="080808"/>
                </a:solidFill>
                <a:effectLst/>
                <a:latin typeface="Arial Unicode MS"/>
                <a:ea typeface="JetBrains Mono"/>
              </a:rPr>
              <a:t>n,Type c[][N+</a:t>
            </a:r>
            <a:r>
              <a:rPr kumimoji="0" lang="zh-CN" altLang="zh-CN" sz="2000" b="0" i="0" u="none" strike="noStrike" cap="none" normalizeH="0" baseline="0" dirty="0">
                <a:ln>
                  <a:noFill/>
                </a:ln>
                <a:solidFill>
                  <a:srgbClr val="1750EB"/>
                </a:solidFill>
                <a:effectLst/>
                <a:latin typeface="Arial Unicode MS"/>
                <a:ea typeface="JetBrains Mono"/>
              </a:rPr>
              <a:t>1</a:t>
            </a:r>
            <a:r>
              <a:rPr kumimoji="0" lang="zh-CN" altLang="zh-CN" sz="2000" b="0" i="0" u="none" strike="noStrike" cap="none" normalizeH="0" baseline="0" dirty="0">
                <a:ln>
                  <a:noFill/>
                </a:ln>
                <a:solidFill>
                  <a:srgbClr val="080808"/>
                </a:solidFill>
                <a:effectLst/>
                <a:latin typeface="Arial Unicode MS"/>
                <a:ea typeface="JetBrains Mono"/>
              </a:rPr>
              <a:t>]) {</a:t>
            </a:r>
            <a:br>
              <a:rPr kumimoji="0" lang="zh-CN" altLang="zh-CN" sz="2000" b="0" i="0" u="none" strike="noStrike" cap="none" normalizeH="0" baseline="0" dirty="0">
                <a:ln>
                  <a:noFill/>
                </a:ln>
                <a:solidFill>
                  <a:srgbClr val="080808"/>
                </a:solidFill>
                <a:effectLst/>
                <a:latin typeface="Arial Unicode MS"/>
                <a:ea typeface="JetBrains Mono"/>
              </a:rPr>
            </a:br>
            <a:r>
              <a:rPr kumimoji="0" lang="zh-CN" altLang="zh-CN" sz="2000" b="0" i="0" u="none" strike="noStrike" cap="none" normalizeH="0" baseline="0" dirty="0">
                <a:ln>
                  <a:noFill/>
                </a:ln>
                <a:solidFill>
                  <a:srgbClr val="1750EB"/>
                </a:solidFill>
                <a:effectLst/>
                <a:latin typeface="Arial Unicode MS"/>
                <a:ea typeface="JetBrains Mono"/>
              </a:rPr>
              <a:t>2.    </a:t>
            </a:r>
            <a:r>
              <a:rPr kumimoji="0" lang="zh-CN" altLang="zh-CN" sz="2000" b="0" i="0" u="none" strike="noStrike" cap="none" normalizeH="0" baseline="0" dirty="0">
                <a:ln>
                  <a:noFill/>
                </a:ln>
                <a:solidFill>
                  <a:srgbClr val="080808"/>
                </a:solidFill>
                <a:effectLst/>
                <a:latin typeface="Arial Unicode MS"/>
                <a:ea typeface="JetBrains Mono"/>
              </a:rPr>
              <a:t>Type lowcost[N+</a:t>
            </a:r>
            <a:r>
              <a:rPr kumimoji="0" lang="zh-CN" altLang="zh-CN" sz="2000" b="0" i="0" u="none" strike="noStrike" cap="none" normalizeH="0" baseline="0" dirty="0">
                <a:ln>
                  <a:noFill/>
                </a:ln>
                <a:solidFill>
                  <a:srgbClr val="1750EB"/>
                </a:solidFill>
                <a:effectLst/>
                <a:latin typeface="Arial Unicode MS"/>
                <a:ea typeface="JetBrains Mono"/>
              </a:rPr>
              <a:t>1</a:t>
            </a:r>
            <a:r>
              <a:rPr kumimoji="0" lang="zh-CN" altLang="zh-CN" sz="2000" b="0" i="0" u="none" strike="noStrike" cap="none" normalizeH="0" baseline="0" dirty="0">
                <a:ln>
                  <a:noFill/>
                </a:ln>
                <a:solidFill>
                  <a:srgbClr val="080808"/>
                </a:solidFill>
                <a:effectLst/>
                <a:latin typeface="Arial Unicode MS"/>
                <a:ea typeface="JetBrains Mono"/>
              </a:rPr>
              <a:t>];                              </a:t>
            </a:r>
            <a:r>
              <a:rPr kumimoji="0" lang="zh-CN" altLang="zh-CN" sz="2000" b="0" i="1" u="none" strike="noStrike" cap="none" normalizeH="0" baseline="0" dirty="0">
                <a:ln>
                  <a:noFill/>
                </a:ln>
                <a:solidFill>
                  <a:srgbClr val="8C8C8C"/>
                </a:solidFill>
                <a:effectLst/>
                <a:latin typeface="Arial Unicode MS"/>
                <a:ea typeface="JetBrains Mono"/>
              </a:rPr>
              <a:t>//</a:t>
            </a:r>
            <a:r>
              <a:rPr kumimoji="0" lang="zh-CN" altLang="zh-CN" sz="2000" b="0" i="1" u="none" strike="noStrike" cap="none" normalizeH="0" baseline="0" dirty="0">
                <a:ln>
                  <a:noFill/>
                </a:ln>
                <a:solidFill>
                  <a:srgbClr val="8C8C8C"/>
                </a:solidFill>
                <a:effectLst/>
                <a:latin typeface="宋体" panose="02010600030101010101" pitchFamily="2" charset="-122"/>
              </a:rPr>
              <a:t>记录</a:t>
            </a:r>
            <a:r>
              <a:rPr kumimoji="0" lang="zh-CN" altLang="zh-CN" sz="2000" b="0" i="1" u="none" strike="noStrike" cap="none" normalizeH="0" baseline="0" dirty="0">
                <a:ln>
                  <a:noFill/>
                </a:ln>
                <a:solidFill>
                  <a:srgbClr val="8C8C8C"/>
                </a:solidFill>
                <a:effectLst/>
                <a:latin typeface="Arial Unicode MS"/>
                <a:ea typeface="JetBrains Mono"/>
              </a:rPr>
              <a:t>c[j][closest]</a:t>
            </a:r>
            <a:r>
              <a:rPr kumimoji="0" lang="zh-CN" altLang="zh-CN" sz="2000" b="0" i="1" u="none" strike="noStrike" cap="none" normalizeH="0" baseline="0" dirty="0">
                <a:ln>
                  <a:noFill/>
                </a:ln>
                <a:solidFill>
                  <a:srgbClr val="8C8C8C"/>
                </a:solidFill>
                <a:effectLst/>
                <a:latin typeface="宋体" panose="02010600030101010101" pitchFamily="2" charset="-122"/>
              </a:rPr>
              <a:t>的最小权值</a:t>
            </a:r>
            <a:br>
              <a:rPr kumimoji="0" lang="zh-CN" altLang="zh-CN" sz="2000" b="0" i="1" u="none" strike="noStrike" cap="none" normalizeH="0" baseline="0" dirty="0">
                <a:ln>
                  <a:noFill/>
                </a:ln>
                <a:solidFill>
                  <a:srgbClr val="8C8C8C"/>
                </a:solidFill>
                <a:effectLst/>
                <a:latin typeface="宋体" panose="02010600030101010101" pitchFamily="2" charset="-122"/>
              </a:rPr>
            </a:br>
            <a:r>
              <a:rPr kumimoji="0" lang="zh-CN" altLang="zh-CN" sz="2000" b="0" i="0" u="none" strike="noStrike" cap="none" normalizeH="0" baseline="0" dirty="0">
                <a:ln>
                  <a:noFill/>
                </a:ln>
                <a:solidFill>
                  <a:srgbClr val="1750EB"/>
                </a:solidFill>
                <a:effectLst/>
                <a:latin typeface="Arial Unicode MS"/>
                <a:ea typeface="JetBrains Mono"/>
              </a:rPr>
              <a:t>3.    </a:t>
            </a:r>
            <a:r>
              <a:rPr kumimoji="0" lang="zh-CN" altLang="zh-CN" sz="2000" b="0" i="0" u="none" strike="noStrike" cap="none" normalizeH="0" baseline="0" dirty="0">
                <a:ln>
                  <a:noFill/>
                </a:ln>
                <a:solidFill>
                  <a:srgbClr val="0033B3"/>
                </a:solidFill>
                <a:effectLst/>
                <a:latin typeface="Arial Unicode MS"/>
                <a:ea typeface="JetBrains Mono"/>
              </a:rPr>
              <a:t>int </a:t>
            </a:r>
            <a:r>
              <a:rPr kumimoji="0" lang="zh-CN" altLang="zh-CN" sz="2000" b="0" i="0" u="none" strike="noStrike" cap="none" normalizeH="0" baseline="0" dirty="0">
                <a:ln>
                  <a:noFill/>
                </a:ln>
                <a:solidFill>
                  <a:srgbClr val="080808"/>
                </a:solidFill>
                <a:effectLst/>
                <a:latin typeface="Arial Unicode MS"/>
                <a:ea typeface="JetBrains Mono"/>
              </a:rPr>
              <a:t>closest[N+</a:t>
            </a:r>
            <a:r>
              <a:rPr kumimoji="0" lang="zh-CN" altLang="zh-CN" sz="2000" b="0" i="0" u="none" strike="noStrike" cap="none" normalizeH="0" baseline="0" dirty="0">
                <a:ln>
                  <a:noFill/>
                </a:ln>
                <a:solidFill>
                  <a:srgbClr val="1750EB"/>
                </a:solidFill>
                <a:effectLst/>
                <a:latin typeface="Arial Unicode MS"/>
                <a:ea typeface="JetBrains Mono"/>
              </a:rPr>
              <a:t>1</a:t>
            </a:r>
            <a:r>
              <a:rPr kumimoji="0" lang="zh-CN" altLang="zh-CN" sz="2000" b="0" i="0" u="none" strike="noStrike" cap="none" normalizeH="0" baseline="0" dirty="0">
                <a:ln>
                  <a:noFill/>
                </a:ln>
                <a:solidFill>
                  <a:srgbClr val="080808"/>
                </a:solidFill>
                <a:effectLst/>
                <a:latin typeface="Arial Unicode MS"/>
                <a:ea typeface="JetBrains Mono"/>
              </a:rPr>
              <a:t>];                              </a:t>
            </a:r>
            <a:r>
              <a:rPr kumimoji="0" lang="zh-CN" altLang="zh-CN" sz="2000" b="0" i="1" u="none" strike="noStrike" cap="none" normalizeH="0" baseline="0" dirty="0">
                <a:ln>
                  <a:noFill/>
                </a:ln>
                <a:solidFill>
                  <a:srgbClr val="8C8C8C"/>
                </a:solidFill>
                <a:effectLst/>
                <a:latin typeface="Arial Unicode MS"/>
                <a:ea typeface="JetBrains Mono"/>
              </a:rPr>
              <a:t>//V-S</a:t>
            </a:r>
            <a:r>
              <a:rPr kumimoji="0" lang="zh-CN" altLang="zh-CN" sz="2000" b="0" i="1" u="none" strike="noStrike" cap="none" normalizeH="0" baseline="0" dirty="0">
                <a:ln>
                  <a:noFill/>
                </a:ln>
                <a:solidFill>
                  <a:srgbClr val="8C8C8C"/>
                </a:solidFill>
                <a:effectLst/>
                <a:latin typeface="宋体" panose="02010600030101010101" pitchFamily="2" charset="-122"/>
              </a:rPr>
              <a:t>中点</a:t>
            </a:r>
            <a:r>
              <a:rPr kumimoji="0" lang="zh-CN" altLang="zh-CN" sz="2000" b="0" i="1" u="none" strike="noStrike" cap="none" normalizeH="0" baseline="0" dirty="0">
                <a:ln>
                  <a:noFill/>
                </a:ln>
                <a:solidFill>
                  <a:srgbClr val="8C8C8C"/>
                </a:solidFill>
                <a:effectLst/>
                <a:latin typeface="Arial Unicode MS"/>
                <a:ea typeface="JetBrains Mono"/>
              </a:rPr>
              <a:t>j</a:t>
            </a:r>
            <a:r>
              <a:rPr kumimoji="0" lang="zh-CN" altLang="zh-CN" sz="2000" b="0" i="1" u="none" strike="noStrike" cap="none" normalizeH="0" baseline="0" dirty="0">
                <a:ln>
                  <a:noFill/>
                </a:ln>
                <a:solidFill>
                  <a:srgbClr val="8C8C8C"/>
                </a:solidFill>
                <a:effectLst/>
                <a:latin typeface="宋体" panose="02010600030101010101" pitchFamily="2" charset="-122"/>
              </a:rPr>
              <a:t>在</a:t>
            </a:r>
            <a:r>
              <a:rPr kumimoji="0" lang="zh-CN" altLang="zh-CN" sz="2000" b="0" i="1" u="none" strike="noStrike" cap="none" normalizeH="0" baseline="0" dirty="0">
                <a:ln>
                  <a:noFill/>
                </a:ln>
                <a:solidFill>
                  <a:srgbClr val="8C8C8C"/>
                </a:solidFill>
                <a:effectLst/>
                <a:latin typeface="Arial Unicode MS"/>
                <a:ea typeface="JetBrains Mono"/>
              </a:rPr>
              <a:t>S</a:t>
            </a:r>
            <a:r>
              <a:rPr kumimoji="0" lang="zh-CN" altLang="zh-CN" sz="2000" b="0" i="1" u="none" strike="noStrike" cap="none" normalizeH="0" baseline="0" dirty="0">
                <a:ln>
                  <a:noFill/>
                </a:ln>
                <a:solidFill>
                  <a:srgbClr val="8C8C8C"/>
                </a:solidFill>
                <a:effectLst/>
                <a:latin typeface="宋体" panose="02010600030101010101" pitchFamily="2" charset="-122"/>
              </a:rPr>
              <a:t>中的最邻接顶点</a:t>
            </a:r>
            <a:br>
              <a:rPr kumimoji="0" lang="zh-CN" altLang="zh-CN" sz="2000" b="0" i="1" u="none" strike="noStrike" cap="none" normalizeH="0" baseline="0" dirty="0">
                <a:ln>
                  <a:noFill/>
                </a:ln>
                <a:solidFill>
                  <a:srgbClr val="8C8C8C"/>
                </a:solidFill>
                <a:effectLst/>
                <a:latin typeface="宋体" panose="02010600030101010101" pitchFamily="2" charset="-122"/>
              </a:rPr>
            </a:br>
            <a:r>
              <a:rPr kumimoji="0" lang="zh-CN" altLang="zh-CN" sz="2000" b="0" i="0" u="none" strike="noStrike" cap="none" normalizeH="0" baseline="0" dirty="0">
                <a:ln>
                  <a:noFill/>
                </a:ln>
                <a:solidFill>
                  <a:srgbClr val="1750EB"/>
                </a:solidFill>
                <a:effectLst/>
                <a:latin typeface="Arial Unicode MS"/>
                <a:ea typeface="JetBrains Mono"/>
              </a:rPr>
              <a:t>4.    </a:t>
            </a:r>
            <a:r>
              <a:rPr kumimoji="0" lang="zh-CN" altLang="zh-CN" sz="2000" b="0" i="0" u="none" strike="noStrike" cap="none" normalizeH="0" baseline="0" dirty="0">
                <a:ln>
                  <a:noFill/>
                </a:ln>
                <a:solidFill>
                  <a:srgbClr val="0033B3"/>
                </a:solidFill>
                <a:effectLst/>
                <a:latin typeface="Arial Unicode MS"/>
                <a:ea typeface="JetBrains Mono"/>
              </a:rPr>
              <a:t>bool </a:t>
            </a:r>
            <a:r>
              <a:rPr kumimoji="0" lang="zh-CN" altLang="zh-CN" sz="2000" b="0" i="0" u="none" strike="noStrike" cap="none" normalizeH="0" baseline="0" dirty="0">
                <a:ln>
                  <a:noFill/>
                </a:ln>
                <a:solidFill>
                  <a:srgbClr val="080808"/>
                </a:solidFill>
                <a:effectLst/>
                <a:latin typeface="Arial Unicode MS"/>
                <a:ea typeface="JetBrains Mono"/>
              </a:rPr>
              <a:t>s[N+</a:t>
            </a:r>
            <a:r>
              <a:rPr kumimoji="0" lang="zh-CN" altLang="zh-CN" sz="2000" b="0" i="0" u="none" strike="noStrike" cap="none" normalizeH="0" baseline="0" dirty="0">
                <a:ln>
                  <a:noFill/>
                </a:ln>
                <a:solidFill>
                  <a:srgbClr val="1750EB"/>
                </a:solidFill>
                <a:effectLst/>
                <a:latin typeface="Arial Unicode MS"/>
                <a:ea typeface="JetBrains Mono"/>
              </a:rPr>
              <a:t>1</a:t>
            </a:r>
            <a:r>
              <a:rPr kumimoji="0" lang="zh-CN" altLang="zh-CN" sz="2000" b="0" i="0" u="none" strike="noStrike" cap="none" normalizeH="0" baseline="0" dirty="0">
                <a:ln>
                  <a:noFill/>
                </a:ln>
                <a:solidFill>
                  <a:srgbClr val="080808"/>
                </a:solidFill>
                <a:effectLst/>
                <a:latin typeface="Arial Unicode MS"/>
                <a:ea typeface="JetBrains Mono"/>
              </a:rPr>
              <a:t>];</a:t>
            </a:r>
            <a:br>
              <a:rPr kumimoji="0" lang="zh-CN" altLang="zh-CN" sz="2000" b="0" i="0" u="none" strike="noStrike" cap="none" normalizeH="0" baseline="0" dirty="0">
                <a:ln>
                  <a:noFill/>
                </a:ln>
                <a:solidFill>
                  <a:srgbClr val="080808"/>
                </a:solidFill>
                <a:effectLst/>
                <a:latin typeface="Arial Unicode MS"/>
                <a:ea typeface="JetBrains Mono"/>
              </a:rPr>
            </a:br>
            <a:r>
              <a:rPr kumimoji="0" lang="zh-CN" altLang="zh-CN" sz="2000" b="0" i="0" u="none" strike="noStrike" cap="none" normalizeH="0" baseline="0" dirty="0">
                <a:ln>
                  <a:noFill/>
                </a:ln>
                <a:solidFill>
                  <a:srgbClr val="1750EB"/>
                </a:solidFill>
                <a:effectLst/>
                <a:latin typeface="Arial Unicode MS"/>
                <a:ea typeface="JetBrains Mono"/>
              </a:rPr>
              <a:t>5.    </a:t>
            </a:r>
            <a:r>
              <a:rPr kumimoji="0" lang="zh-CN" altLang="zh-CN" sz="2000" b="0" i="0" u="none" strike="noStrike" cap="none" normalizeH="0" baseline="0" dirty="0">
                <a:ln>
                  <a:noFill/>
                </a:ln>
                <a:solidFill>
                  <a:srgbClr val="080808"/>
                </a:solidFill>
                <a:effectLst/>
                <a:latin typeface="Arial Unicode MS"/>
                <a:ea typeface="JetBrains Mono"/>
              </a:rPr>
              <a:t>s[</a:t>
            </a:r>
            <a:r>
              <a:rPr kumimoji="0" lang="zh-CN" altLang="zh-CN" sz="2000" b="0" i="0" u="none" strike="noStrike" cap="none" normalizeH="0" baseline="0" dirty="0">
                <a:ln>
                  <a:noFill/>
                </a:ln>
                <a:solidFill>
                  <a:srgbClr val="1750EB"/>
                </a:solidFill>
                <a:effectLst/>
                <a:latin typeface="Arial Unicode MS"/>
                <a:ea typeface="JetBrains Mono"/>
              </a:rPr>
              <a:t>1</a:t>
            </a:r>
            <a:r>
              <a:rPr kumimoji="0" lang="zh-CN" altLang="zh-CN" sz="2000" b="0" i="0" u="none" strike="noStrike" cap="none" normalizeH="0" baseline="0" dirty="0">
                <a:ln>
                  <a:noFill/>
                </a:ln>
                <a:solidFill>
                  <a:srgbClr val="080808"/>
                </a:solidFill>
                <a:effectLst/>
                <a:latin typeface="Arial Unicode MS"/>
                <a:ea typeface="JetBrains Mono"/>
              </a:rPr>
              <a:t>] = </a:t>
            </a:r>
            <a:r>
              <a:rPr kumimoji="0" lang="zh-CN" altLang="zh-CN" sz="2000" b="0" i="0" u="none" strike="noStrike" cap="none" normalizeH="0" baseline="0" dirty="0">
                <a:ln>
                  <a:noFill/>
                </a:ln>
                <a:solidFill>
                  <a:srgbClr val="0033B3"/>
                </a:solidFill>
                <a:effectLst/>
                <a:latin typeface="Arial Unicode MS"/>
                <a:ea typeface="JetBrains Mono"/>
              </a:rPr>
              <a:t>true</a:t>
            </a:r>
            <a:r>
              <a:rPr kumimoji="0" lang="zh-CN" altLang="zh-CN" sz="2000" b="0" i="0" u="none" strike="noStrike" cap="none" normalizeH="0" baseline="0" dirty="0">
                <a:ln>
                  <a:noFill/>
                </a:ln>
                <a:solidFill>
                  <a:srgbClr val="080808"/>
                </a:solidFill>
                <a:effectLst/>
                <a:latin typeface="Arial Unicode MS"/>
                <a:ea typeface="JetBrains Mono"/>
              </a:rPr>
              <a:t>;</a:t>
            </a:r>
            <a:br>
              <a:rPr kumimoji="0" lang="zh-CN" altLang="zh-CN" sz="2000" b="0" i="0" u="none" strike="noStrike" cap="none" normalizeH="0" baseline="0" dirty="0">
                <a:ln>
                  <a:noFill/>
                </a:ln>
                <a:solidFill>
                  <a:srgbClr val="080808"/>
                </a:solidFill>
                <a:effectLst/>
                <a:latin typeface="Arial Unicode MS"/>
                <a:ea typeface="JetBrains Mono"/>
              </a:rPr>
            </a:br>
            <a:r>
              <a:rPr kumimoji="0" lang="zh-CN" altLang="zh-CN" sz="2000" b="0" i="0" u="none" strike="noStrike" cap="none" normalizeH="0" baseline="0" dirty="0">
                <a:ln>
                  <a:noFill/>
                </a:ln>
                <a:solidFill>
                  <a:srgbClr val="1750EB"/>
                </a:solidFill>
                <a:effectLst/>
                <a:latin typeface="Arial Unicode MS"/>
                <a:ea typeface="JetBrains Mono"/>
              </a:rPr>
              <a:t>6.    </a:t>
            </a:r>
            <a:r>
              <a:rPr kumimoji="0" lang="zh-CN" altLang="zh-CN" sz="2000" b="0" i="0" u="none" strike="noStrike" cap="none" normalizeH="0" baseline="0" dirty="0">
                <a:ln>
                  <a:noFill/>
                </a:ln>
                <a:solidFill>
                  <a:srgbClr val="0033B3"/>
                </a:solidFill>
                <a:effectLst/>
                <a:latin typeface="Arial Unicode MS"/>
                <a:ea typeface="JetBrains Mono"/>
              </a:rPr>
              <a:t>for</a:t>
            </a:r>
            <a:r>
              <a:rPr kumimoji="0" lang="zh-CN" altLang="zh-CN" sz="2000" b="0" i="0" u="none" strike="noStrike" cap="none" normalizeH="0" baseline="0" dirty="0">
                <a:ln>
                  <a:noFill/>
                </a:ln>
                <a:solidFill>
                  <a:srgbClr val="080808"/>
                </a:solidFill>
                <a:effectLst/>
                <a:latin typeface="Arial Unicode MS"/>
                <a:ea typeface="JetBrains Mono"/>
              </a:rPr>
              <a:t>(</a:t>
            </a:r>
            <a:r>
              <a:rPr kumimoji="0" lang="zh-CN" altLang="zh-CN" sz="2000" b="0" i="0" u="none" strike="noStrike" cap="none" normalizeH="0" baseline="0" dirty="0">
                <a:ln>
                  <a:noFill/>
                </a:ln>
                <a:solidFill>
                  <a:srgbClr val="0033B3"/>
                </a:solidFill>
                <a:effectLst/>
                <a:latin typeface="Arial Unicode MS"/>
                <a:ea typeface="JetBrains Mono"/>
              </a:rPr>
              <a:t>int </a:t>
            </a:r>
            <a:r>
              <a:rPr kumimoji="0" lang="zh-CN" altLang="zh-CN" sz="2000" b="0" i="0" u="none" strike="noStrike" cap="none" normalizeH="0" baseline="0" dirty="0">
                <a:ln>
                  <a:noFill/>
                </a:ln>
                <a:solidFill>
                  <a:srgbClr val="080808"/>
                </a:solidFill>
                <a:effectLst/>
                <a:latin typeface="Arial Unicode MS"/>
                <a:ea typeface="JetBrains Mono"/>
              </a:rPr>
              <a:t>i=</a:t>
            </a:r>
            <a:r>
              <a:rPr kumimoji="0" lang="zh-CN" altLang="zh-CN" sz="2000" b="0" i="0" u="none" strike="noStrike" cap="none" normalizeH="0" baseline="0" dirty="0">
                <a:ln>
                  <a:noFill/>
                </a:ln>
                <a:solidFill>
                  <a:srgbClr val="1750EB"/>
                </a:solidFill>
                <a:effectLst/>
                <a:latin typeface="Arial Unicode MS"/>
                <a:ea typeface="JetBrains Mono"/>
              </a:rPr>
              <a:t>2</a:t>
            </a:r>
            <a:r>
              <a:rPr kumimoji="0" lang="zh-CN" altLang="zh-CN" sz="2000" b="0" i="0" u="none" strike="noStrike" cap="none" normalizeH="0" baseline="0" dirty="0">
                <a:ln>
                  <a:noFill/>
                </a:ln>
                <a:solidFill>
                  <a:srgbClr val="080808"/>
                </a:solidFill>
                <a:effectLst/>
                <a:latin typeface="Arial Unicode MS"/>
                <a:ea typeface="JetBrains Mono"/>
              </a:rPr>
              <a:t>; i&lt;=n; i++) { </a:t>
            </a:r>
            <a:r>
              <a:rPr kumimoji="0" lang="zh-CN" altLang="zh-CN" sz="2000" b="0" i="1" u="none" strike="noStrike" cap="none" normalizeH="0" baseline="0" dirty="0">
                <a:ln>
                  <a:noFill/>
                </a:ln>
                <a:solidFill>
                  <a:srgbClr val="8C8C8C"/>
                </a:solidFill>
                <a:effectLst/>
                <a:latin typeface="Arial Unicode MS"/>
                <a:ea typeface="JetBrains Mono"/>
              </a:rPr>
              <a:t>//</a:t>
            </a:r>
            <a:r>
              <a:rPr kumimoji="0" lang="zh-CN" altLang="zh-CN" sz="2000" b="0" i="1" u="none" strike="noStrike" cap="none" normalizeH="0" baseline="0" dirty="0">
                <a:ln>
                  <a:noFill/>
                </a:ln>
                <a:solidFill>
                  <a:srgbClr val="8C8C8C"/>
                </a:solidFill>
                <a:effectLst/>
                <a:latin typeface="宋体" panose="02010600030101010101" pitchFamily="2" charset="-122"/>
              </a:rPr>
              <a:t>初始化</a:t>
            </a:r>
            <a:r>
              <a:rPr kumimoji="0" lang="zh-CN" altLang="zh-CN" sz="2000" b="0" i="1" u="none" strike="noStrike" cap="none" normalizeH="0" baseline="0" dirty="0">
                <a:ln>
                  <a:noFill/>
                </a:ln>
                <a:solidFill>
                  <a:srgbClr val="8C8C8C"/>
                </a:solidFill>
                <a:effectLst/>
                <a:latin typeface="Arial Unicode MS"/>
                <a:ea typeface="JetBrains Mono"/>
              </a:rPr>
              <a:t>s[i],lowcost[i],closest[i]</a:t>
            </a:r>
            <a:br>
              <a:rPr kumimoji="0" lang="zh-CN" altLang="zh-CN" sz="2000" b="0" i="1" u="none" strike="noStrike" cap="none" normalizeH="0" baseline="0" dirty="0">
                <a:ln>
                  <a:noFill/>
                </a:ln>
                <a:solidFill>
                  <a:srgbClr val="8C8C8C"/>
                </a:solidFill>
                <a:effectLst/>
                <a:latin typeface="Arial Unicode MS"/>
                <a:ea typeface="JetBrains Mono"/>
              </a:rPr>
            </a:br>
            <a:r>
              <a:rPr kumimoji="0" lang="zh-CN" altLang="zh-CN" sz="2000" b="0" i="0" u="none" strike="noStrike" cap="none" normalizeH="0" baseline="0" dirty="0">
                <a:ln>
                  <a:noFill/>
                </a:ln>
                <a:solidFill>
                  <a:srgbClr val="1750EB"/>
                </a:solidFill>
                <a:effectLst/>
                <a:latin typeface="Arial Unicode MS"/>
                <a:ea typeface="JetBrains Mono"/>
              </a:rPr>
              <a:t>7.       </a:t>
            </a:r>
            <a:r>
              <a:rPr kumimoji="0" lang="zh-CN" altLang="zh-CN" sz="2000" b="0" i="0" u="none" strike="noStrike" cap="none" normalizeH="0" baseline="0" dirty="0">
                <a:ln>
                  <a:noFill/>
                </a:ln>
                <a:solidFill>
                  <a:srgbClr val="080808"/>
                </a:solidFill>
                <a:effectLst/>
                <a:latin typeface="Arial Unicode MS"/>
                <a:ea typeface="JetBrains Mono"/>
              </a:rPr>
              <a:t>lowcost[i] = c[</a:t>
            </a:r>
            <a:r>
              <a:rPr kumimoji="0" lang="zh-CN" altLang="zh-CN" sz="2000" b="0" i="0" u="none" strike="noStrike" cap="none" normalizeH="0" baseline="0" dirty="0">
                <a:ln>
                  <a:noFill/>
                </a:ln>
                <a:solidFill>
                  <a:srgbClr val="1750EB"/>
                </a:solidFill>
                <a:effectLst/>
                <a:latin typeface="Arial Unicode MS"/>
                <a:ea typeface="JetBrains Mono"/>
              </a:rPr>
              <a:t>1</a:t>
            </a:r>
            <a:r>
              <a:rPr kumimoji="0" lang="zh-CN" altLang="zh-CN" sz="2000" b="0" i="0" u="none" strike="noStrike" cap="none" normalizeH="0" baseline="0" dirty="0">
                <a:ln>
                  <a:noFill/>
                </a:ln>
                <a:solidFill>
                  <a:srgbClr val="080808"/>
                </a:solidFill>
                <a:effectLst/>
                <a:latin typeface="Arial Unicode MS"/>
                <a:ea typeface="JetBrains Mono"/>
              </a:rPr>
              <a:t>][i];</a:t>
            </a:r>
            <a:br>
              <a:rPr kumimoji="0" lang="zh-CN" altLang="zh-CN" sz="2000" b="0" i="0" u="none" strike="noStrike" cap="none" normalizeH="0" baseline="0" dirty="0">
                <a:ln>
                  <a:noFill/>
                </a:ln>
                <a:solidFill>
                  <a:srgbClr val="080808"/>
                </a:solidFill>
                <a:effectLst/>
                <a:latin typeface="Arial Unicode MS"/>
                <a:ea typeface="JetBrains Mono"/>
              </a:rPr>
            </a:br>
            <a:r>
              <a:rPr kumimoji="0" lang="zh-CN" altLang="zh-CN" sz="2000" b="0" i="0" u="none" strike="noStrike" cap="none" normalizeH="0" baseline="0" dirty="0">
                <a:ln>
                  <a:noFill/>
                </a:ln>
                <a:solidFill>
                  <a:srgbClr val="1750EB"/>
                </a:solidFill>
                <a:effectLst/>
                <a:latin typeface="Arial Unicode MS"/>
                <a:ea typeface="JetBrains Mono"/>
              </a:rPr>
              <a:t>8.         </a:t>
            </a:r>
            <a:r>
              <a:rPr kumimoji="0" lang="zh-CN" altLang="zh-CN" sz="2000" b="0" i="0" u="none" strike="noStrike" cap="none" normalizeH="0" baseline="0" dirty="0">
                <a:ln>
                  <a:noFill/>
                </a:ln>
                <a:solidFill>
                  <a:srgbClr val="080808"/>
                </a:solidFill>
                <a:effectLst/>
                <a:latin typeface="Arial Unicode MS"/>
                <a:ea typeface="JetBrains Mono"/>
              </a:rPr>
              <a:t>closest[i] = </a:t>
            </a:r>
            <a:r>
              <a:rPr kumimoji="0" lang="zh-CN" altLang="zh-CN" sz="2000" b="0" i="0" u="none" strike="noStrike" cap="none" normalizeH="0" baseline="0" dirty="0">
                <a:ln>
                  <a:noFill/>
                </a:ln>
                <a:solidFill>
                  <a:srgbClr val="1750EB"/>
                </a:solidFill>
                <a:effectLst/>
                <a:latin typeface="Arial Unicode MS"/>
                <a:ea typeface="JetBrains Mono"/>
              </a:rPr>
              <a:t>1</a:t>
            </a:r>
            <a:r>
              <a:rPr kumimoji="0" lang="zh-CN" altLang="zh-CN" sz="2000" b="0" i="0" u="none" strike="noStrike" cap="none" normalizeH="0" baseline="0" dirty="0">
                <a:ln>
                  <a:noFill/>
                </a:ln>
                <a:solidFill>
                  <a:srgbClr val="080808"/>
                </a:solidFill>
                <a:effectLst/>
                <a:latin typeface="Arial Unicode MS"/>
                <a:ea typeface="JetBrains Mono"/>
              </a:rPr>
              <a:t>;</a:t>
            </a:r>
            <a:br>
              <a:rPr kumimoji="0" lang="zh-CN" altLang="zh-CN" sz="2000" b="0" i="0" u="none" strike="noStrike" cap="none" normalizeH="0" baseline="0" dirty="0">
                <a:ln>
                  <a:noFill/>
                </a:ln>
                <a:solidFill>
                  <a:srgbClr val="080808"/>
                </a:solidFill>
                <a:effectLst/>
                <a:latin typeface="Arial Unicode MS"/>
                <a:ea typeface="JetBrains Mono"/>
              </a:rPr>
            </a:br>
            <a:r>
              <a:rPr kumimoji="0" lang="zh-CN" altLang="zh-CN" sz="2000" b="0" i="0" u="none" strike="noStrike" cap="none" normalizeH="0" baseline="0" dirty="0">
                <a:ln>
                  <a:noFill/>
                </a:ln>
                <a:solidFill>
                  <a:srgbClr val="1750EB"/>
                </a:solidFill>
                <a:effectLst/>
                <a:latin typeface="Arial Unicode MS"/>
                <a:ea typeface="JetBrains Mono"/>
              </a:rPr>
              <a:t>9.        </a:t>
            </a:r>
            <a:r>
              <a:rPr kumimoji="0" lang="zh-CN" altLang="zh-CN" sz="2000" b="0" i="0" u="none" strike="noStrike" cap="none" normalizeH="0" baseline="0" dirty="0">
                <a:ln>
                  <a:noFill/>
                </a:ln>
                <a:solidFill>
                  <a:srgbClr val="080808"/>
                </a:solidFill>
                <a:effectLst/>
                <a:latin typeface="Arial Unicode MS"/>
                <a:ea typeface="JetBrains Mono"/>
              </a:rPr>
              <a:t>s[i] = </a:t>
            </a:r>
            <a:r>
              <a:rPr kumimoji="0" lang="zh-CN" altLang="zh-CN" sz="2000" b="0" i="0" u="none" strike="noStrike" cap="none" normalizeH="0" baseline="0" dirty="0">
                <a:ln>
                  <a:noFill/>
                </a:ln>
                <a:solidFill>
                  <a:srgbClr val="0033B3"/>
                </a:solidFill>
                <a:effectLst/>
                <a:latin typeface="Arial Unicode MS"/>
                <a:ea typeface="JetBrains Mono"/>
              </a:rPr>
              <a:t>false</a:t>
            </a:r>
            <a:r>
              <a:rPr kumimoji="0" lang="zh-CN" altLang="zh-CN" sz="2000" b="0" i="0" u="none" strike="noStrike" cap="none" normalizeH="0" baseline="0" dirty="0">
                <a:ln>
                  <a:noFill/>
                </a:ln>
                <a:solidFill>
                  <a:srgbClr val="080808"/>
                </a:solidFill>
                <a:effectLst/>
                <a:latin typeface="Arial Unicode MS"/>
                <a:ea typeface="JetBrains Mono"/>
              </a:rPr>
              <a:t>;}</a:t>
            </a:r>
            <a:br>
              <a:rPr kumimoji="0" lang="zh-CN" altLang="zh-CN" sz="2000" b="0" i="0" u="none" strike="noStrike" cap="none" normalizeH="0" baseline="0" dirty="0">
                <a:ln>
                  <a:noFill/>
                </a:ln>
                <a:solidFill>
                  <a:srgbClr val="080808"/>
                </a:solidFill>
                <a:effectLst/>
                <a:latin typeface="Arial Unicode MS"/>
                <a:ea typeface="JetBrains Mono"/>
              </a:rPr>
            </a:br>
            <a:r>
              <a:rPr kumimoji="0" lang="zh-CN" altLang="zh-CN" sz="2000" b="0" i="0" u="none" strike="noStrike" cap="none" normalizeH="0" baseline="0" dirty="0">
                <a:ln>
                  <a:noFill/>
                </a:ln>
                <a:solidFill>
                  <a:srgbClr val="1750EB"/>
                </a:solidFill>
                <a:effectLst/>
                <a:latin typeface="Arial Unicode MS"/>
                <a:ea typeface="JetBrains Mono"/>
              </a:rPr>
              <a:t>10.    </a:t>
            </a:r>
            <a:r>
              <a:rPr kumimoji="0" lang="zh-CN" altLang="zh-CN" sz="2000" b="0" i="0" u="none" strike="noStrike" cap="none" normalizeH="0" baseline="0" dirty="0">
                <a:ln>
                  <a:noFill/>
                </a:ln>
                <a:solidFill>
                  <a:srgbClr val="0033B3"/>
                </a:solidFill>
                <a:effectLst/>
                <a:latin typeface="Arial Unicode MS"/>
                <a:ea typeface="JetBrains Mono"/>
              </a:rPr>
              <a:t>for</a:t>
            </a:r>
            <a:r>
              <a:rPr kumimoji="0" lang="zh-CN" altLang="zh-CN" sz="2000" b="0" i="0" u="none" strike="noStrike" cap="none" normalizeH="0" baseline="0" dirty="0">
                <a:ln>
                  <a:noFill/>
                </a:ln>
                <a:solidFill>
                  <a:srgbClr val="080808"/>
                </a:solidFill>
                <a:effectLst/>
                <a:latin typeface="Arial Unicode MS"/>
                <a:ea typeface="JetBrains Mono"/>
              </a:rPr>
              <a:t>(</a:t>
            </a:r>
            <a:r>
              <a:rPr kumimoji="0" lang="zh-CN" altLang="zh-CN" sz="2000" b="0" i="0" u="none" strike="noStrike" cap="none" normalizeH="0" baseline="0" dirty="0">
                <a:ln>
                  <a:noFill/>
                </a:ln>
                <a:solidFill>
                  <a:srgbClr val="0033B3"/>
                </a:solidFill>
                <a:effectLst/>
                <a:latin typeface="Arial Unicode MS"/>
                <a:ea typeface="JetBrains Mono"/>
              </a:rPr>
              <a:t>int </a:t>
            </a:r>
            <a:r>
              <a:rPr kumimoji="0" lang="zh-CN" altLang="zh-CN" sz="2000" b="0" i="0" u="none" strike="noStrike" cap="none" normalizeH="0" baseline="0" dirty="0">
                <a:ln>
                  <a:noFill/>
                </a:ln>
                <a:solidFill>
                  <a:srgbClr val="080808"/>
                </a:solidFill>
                <a:effectLst/>
                <a:latin typeface="Arial Unicode MS"/>
                <a:ea typeface="JetBrains Mono"/>
              </a:rPr>
              <a:t>i=</a:t>
            </a:r>
            <a:r>
              <a:rPr kumimoji="0" lang="zh-CN" altLang="zh-CN" sz="2000" b="0" i="0" u="none" strike="noStrike" cap="none" normalizeH="0" baseline="0" dirty="0">
                <a:ln>
                  <a:noFill/>
                </a:ln>
                <a:solidFill>
                  <a:srgbClr val="1750EB"/>
                </a:solidFill>
                <a:effectLst/>
                <a:latin typeface="Arial Unicode MS"/>
                <a:ea typeface="JetBrains Mono"/>
              </a:rPr>
              <a:t>1</a:t>
            </a:r>
            <a:r>
              <a:rPr kumimoji="0" lang="zh-CN" altLang="zh-CN" sz="2000" b="0" i="0" u="none" strike="noStrike" cap="none" normalizeH="0" baseline="0" dirty="0">
                <a:ln>
                  <a:noFill/>
                </a:ln>
                <a:solidFill>
                  <a:srgbClr val="080808"/>
                </a:solidFill>
                <a:effectLst/>
                <a:latin typeface="Arial Unicode MS"/>
                <a:ea typeface="JetBrains Mono"/>
              </a:rPr>
              <a:t>; i&lt;n; i++) {</a:t>
            </a:r>
            <a:br>
              <a:rPr kumimoji="0" lang="zh-CN" altLang="zh-CN" sz="2000" b="0" i="0" u="none" strike="noStrike" cap="none" normalizeH="0" baseline="0" dirty="0">
                <a:ln>
                  <a:noFill/>
                </a:ln>
                <a:solidFill>
                  <a:srgbClr val="080808"/>
                </a:solidFill>
                <a:effectLst/>
                <a:latin typeface="Arial Unicode MS"/>
                <a:ea typeface="JetBrains Mono"/>
              </a:rPr>
            </a:br>
            <a:r>
              <a:rPr kumimoji="0" lang="zh-CN" altLang="zh-CN" sz="2000" b="0" i="0" u="none" strike="noStrike" cap="none" normalizeH="0" baseline="0" dirty="0">
                <a:ln>
                  <a:noFill/>
                </a:ln>
                <a:solidFill>
                  <a:srgbClr val="1750EB"/>
                </a:solidFill>
                <a:effectLst/>
                <a:latin typeface="Arial Unicode MS"/>
                <a:ea typeface="JetBrains Mono"/>
              </a:rPr>
              <a:t>11.        </a:t>
            </a:r>
            <a:r>
              <a:rPr kumimoji="0" lang="zh-CN" altLang="zh-CN" sz="2000" b="0" i="0" u="none" strike="noStrike" cap="none" normalizeH="0" baseline="0" dirty="0">
                <a:ln>
                  <a:noFill/>
                </a:ln>
                <a:solidFill>
                  <a:srgbClr val="080808"/>
                </a:solidFill>
                <a:effectLst/>
                <a:latin typeface="Arial Unicode MS"/>
                <a:ea typeface="JetBrains Mono"/>
              </a:rPr>
              <a:t>Type min = inf;</a:t>
            </a:r>
            <a:br>
              <a:rPr kumimoji="0" lang="zh-CN" altLang="zh-CN" sz="2000" b="0" i="0" u="none" strike="noStrike" cap="none" normalizeH="0" baseline="0" dirty="0">
                <a:ln>
                  <a:noFill/>
                </a:ln>
                <a:solidFill>
                  <a:srgbClr val="080808"/>
                </a:solidFill>
                <a:effectLst/>
                <a:latin typeface="Arial Unicode MS"/>
                <a:ea typeface="JetBrains Mono"/>
              </a:rPr>
            </a:br>
            <a:r>
              <a:rPr kumimoji="0" lang="zh-CN" altLang="zh-CN" sz="2000" b="0" i="0" u="none" strike="noStrike" cap="none" normalizeH="0" baseline="0" dirty="0">
                <a:ln>
                  <a:noFill/>
                </a:ln>
                <a:solidFill>
                  <a:srgbClr val="1750EB"/>
                </a:solidFill>
                <a:effectLst/>
                <a:latin typeface="Arial Unicode MS"/>
                <a:ea typeface="JetBrains Mono"/>
              </a:rPr>
              <a:t>12.        </a:t>
            </a:r>
            <a:r>
              <a:rPr kumimoji="0" lang="zh-CN" altLang="zh-CN" sz="2000" b="0" i="0" u="none" strike="noStrike" cap="none" normalizeH="0" baseline="0" dirty="0">
                <a:ln>
                  <a:noFill/>
                </a:ln>
                <a:solidFill>
                  <a:srgbClr val="0033B3"/>
                </a:solidFill>
                <a:effectLst/>
                <a:latin typeface="Arial Unicode MS"/>
                <a:ea typeface="JetBrains Mono"/>
              </a:rPr>
              <a:t>int </a:t>
            </a:r>
            <a:r>
              <a:rPr kumimoji="0" lang="zh-CN" altLang="zh-CN" sz="2000" b="0" i="0" u="none" strike="noStrike" cap="none" normalizeH="0" baseline="0" dirty="0">
                <a:ln>
                  <a:noFill/>
                </a:ln>
                <a:solidFill>
                  <a:srgbClr val="080808"/>
                </a:solidFill>
                <a:effectLst/>
                <a:latin typeface="Arial Unicode MS"/>
                <a:ea typeface="JetBrains Mono"/>
              </a:rPr>
              <a:t>j = </a:t>
            </a:r>
            <a:r>
              <a:rPr kumimoji="0" lang="zh-CN" altLang="zh-CN" sz="2000" b="0" i="0" u="none" strike="noStrike" cap="none" normalizeH="0" baseline="0" dirty="0">
                <a:ln>
                  <a:noFill/>
                </a:ln>
                <a:solidFill>
                  <a:srgbClr val="1750EB"/>
                </a:solidFill>
                <a:effectLst/>
                <a:latin typeface="Arial Unicode MS"/>
                <a:ea typeface="JetBrains Mono"/>
              </a:rPr>
              <a:t>1</a:t>
            </a:r>
            <a:r>
              <a:rPr kumimoji="0" lang="zh-CN" altLang="zh-CN" sz="2000" b="0" i="0" u="none" strike="noStrike" cap="none" normalizeH="0" baseline="0" dirty="0">
                <a:ln>
                  <a:noFill/>
                </a:ln>
                <a:solidFill>
                  <a:srgbClr val="080808"/>
                </a:solidFill>
                <a:effectLst/>
                <a:latin typeface="Arial Unicode MS"/>
                <a:ea typeface="JetBrains Mono"/>
              </a:rPr>
              <a:t>;</a:t>
            </a:r>
            <a:br>
              <a:rPr kumimoji="0" lang="zh-CN" altLang="zh-CN" sz="2000" b="0" i="0" u="none" strike="noStrike" cap="none" normalizeH="0" baseline="0" dirty="0">
                <a:ln>
                  <a:noFill/>
                </a:ln>
                <a:solidFill>
                  <a:srgbClr val="080808"/>
                </a:solidFill>
                <a:effectLst/>
                <a:latin typeface="Arial Unicode MS"/>
                <a:ea typeface="JetBrains Mono"/>
              </a:rPr>
            </a:br>
            <a:r>
              <a:rPr kumimoji="0" lang="zh-CN" altLang="zh-CN" sz="2000" b="0" i="0" u="none" strike="noStrike" cap="none" normalizeH="0" baseline="0" dirty="0">
                <a:ln>
                  <a:noFill/>
                </a:ln>
                <a:solidFill>
                  <a:srgbClr val="1750EB"/>
                </a:solidFill>
                <a:effectLst/>
                <a:latin typeface="Arial Unicode MS"/>
                <a:ea typeface="JetBrains Mono"/>
              </a:rPr>
              <a:t>13.        </a:t>
            </a:r>
            <a:r>
              <a:rPr kumimoji="0" lang="zh-CN" altLang="zh-CN" sz="2000" b="0" i="0" u="none" strike="noStrike" cap="none" normalizeH="0" baseline="0" dirty="0">
                <a:ln>
                  <a:noFill/>
                </a:ln>
                <a:solidFill>
                  <a:srgbClr val="0033B3"/>
                </a:solidFill>
                <a:effectLst/>
                <a:latin typeface="Arial Unicode MS"/>
                <a:ea typeface="JetBrains Mono"/>
              </a:rPr>
              <a:t>for</a:t>
            </a:r>
            <a:r>
              <a:rPr kumimoji="0" lang="zh-CN" altLang="zh-CN" sz="2000" b="0" i="0" u="none" strike="noStrike" cap="none" normalizeH="0" baseline="0" dirty="0">
                <a:ln>
                  <a:noFill/>
                </a:ln>
                <a:solidFill>
                  <a:srgbClr val="080808"/>
                </a:solidFill>
                <a:effectLst/>
                <a:latin typeface="Arial Unicode MS"/>
                <a:ea typeface="JetBrains Mono"/>
              </a:rPr>
              <a:t>(</a:t>
            </a:r>
            <a:r>
              <a:rPr kumimoji="0" lang="zh-CN" altLang="zh-CN" sz="2000" b="0" i="0" u="none" strike="noStrike" cap="none" normalizeH="0" baseline="0" dirty="0">
                <a:ln>
                  <a:noFill/>
                </a:ln>
                <a:solidFill>
                  <a:srgbClr val="0033B3"/>
                </a:solidFill>
                <a:effectLst/>
                <a:latin typeface="Arial Unicode MS"/>
                <a:ea typeface="JetBrains Mono"/>
              </a:rPr>
              <a:t>int </a:t>
            </a:r>
            <a:r>
              <a:rPr kumimoji="0" lang="zh-CN" altLang="zh-CN" sz="2000" b="0" i="0" u="none" strike="noStrike" cap="none" normalizeH="0" baseline="0" dirty="0">
                <a:ln>
                  <a:noFill/>
                </a:ln>
                <a:solidFill>
                  <a:srgbClr val="080808"/>
                </a:solidFill>
                <a:effectLst/>
                <a:latin typeface="Arial Unicode MS"/>
                <a:ea typeface="JetBrains Mono"/>
              </a:rPr>
              <a:t>k=</a:t>
            </a:r>
            <a:r>
              <a:rPr kumimoji="0" lang="zh-CN" altLang="zh-CN" sz="2000" b="0" i="0" u="none" strike="noStrike" cap="none" normalizeH="0" baseline="0" dirty="0">
                <a:ln>
                  <a:noFill/>
                </a:ln>
                <a:solidFill>
                  <a:srgbClr val="1750EB"/>
                </a:solidFill>
                <a:effectLst/>
                <a:latin typeface="Arial Unicode MS"/>
                <a:ea typeface="JetBrains Mono"/>
              </a:rPr>
              <a:t>2</a:t>
            </a:r>
            <a:r>
              <a:rPr kumimoji="0" lang="zh-CN" altLang="zh-CN" sz="2000" b="0" i="0" u="none" strike="noStrike" cap="none" normalizeH="0" baseline="0" dirty="0">
                <a:ln>
                  <a:noFill/>
                </a:ln>
                <a:solidFill>
                  <a:srgbClr val="080808"/>
                </a:solidFill>
                <a:effectLst/>
                <a:latin typeface="Arial Unicode MS"/>
                <a:ea typeface="JetBrains Mono"/>
              </a:rPr>
              <a:t>; k&lt;=n; k++) {        </a:t>
            </a:r>
            <a:r>
              <a:rPr kumimoji="0" lang="zh-CN" altLang="zh-CN" sz="2000" b="0" i="1" u="none" strike="noStrike" cap="none" normalizeH="0" baseline="0" dirty="0">
                <a:ln>
                  <a:noFill/>
                </a:ln>
                <a:solidFill>
                  <a:srgbClr val="8C8C8C"/>
                </a:solidFill>
                <a:effectLst/>
                <a:latin typeface="Arial Unicode MS"/>
                <a:ea typeface="JetBrains Mono"/>
              </a:rPr>
              <a:t>//</a:t>
            </a:r>
            <a:r>
              <a:rPr kumimoji="0" lang="zh-CN" altLang="zh-CN" sz="2000" b="0" i="1" u="none" strike="noStrike" cap="none" normalizeH="0" baseline="0" dirty="0">
                <a:ln>
                  <a:noFill/>
                </a:ln>
                <a:solidFill>
                  <a:srgbClr val="8C8C8C"/>
                </a:solidFill>
                <a:effectLst/>
                <a:latin typeface="宋体" panose="02010600030101010101" pitchFamily="2" charset="-122"/>
              </a:rPr>
              <a:t>找出</a:t>
            </a:r>
            <a:r>
              <a:rPr kumimoji="0" lang="zh-CN" altLang="zh-CN" sz="2000" b="0" i="1" u="none" strike="noStrike" cap="none" normalizeH="0" baseline="0" dirty="0">
                <a:ln>
                  <a:noFill/>
                </a:ln>
                <a:solidFill>
                  <a:srgbClr val="8C8C8C"/>
                </a:solidFill>
                <a:effectLst/>
                <a:latin typeface="Arial Unicode MS"/>
                <a:ea typeface="JetBrains Mono"/>
              </a:rPr>
              <a:t>V-S</a:t>
            </a:r>
            <a:r>
              <a:rPr kumimoji="0" lang="zh-CN" altLang="zh-CN" sz="2000" b="0" i="1" u="none" strike="noStrike" cap="none" normalizeH="0" baseline="0" dirty="0">
                <a:ln>
                  <a:noFill/>
                </a:ln>
                <a:solidFill>
                  <a:srgbClr val="8C8C8C"/>
                </a:solidFill>
                <a:effectLst/>
                <a:latin typeface="宋体" panose="02010600030101010101" pitchFamily="2" charset="-122"/>
              </a:rPr>
              <a:t>中使</a:t>
            </a:r>
            <a:r>
              <a:rPr kumimoji="0" lang="zh-CN" altLang="zh-CN" sz="2000" b="0" i="1" u="none" strike="noStrike" cap="none" normalizeH="0" baseline="0" dirty="0">
                <a:ln>
                  <a:noFill/>
                </a:ln>
                <a:solidFill>
                  <a:srgbClr val="8C8C8C"/>
                </a:solidFill>
                <a:effectLst/>
                <a:latin typeface="Arial Unicode MS"/>
                <a:ea typeface="JetBrains Mono"/>
              </a:rPr>
              <a:t>lowcost</a:t>
            </a:r>
            <a:r>
              <a:rPr kumimoji="0" lang="zh-CN" altLang="zh-CN" sz="2000" b="0" i="1" u="none" strike="noStrike" cap="none" normalizeH="0" baseline="0" dirty="0">
                <a:ln>
                  <a:noFill/>
                </a:ln>
                <a:solidFill>
                  <a:srgbClr val="8C8C8C"/>
                </a:solidFill>
                <a:effectLst/>
                <a:latin typeface="宋体" panose="02010600030101010101" pitchFamily="2" charset="-122"/>
              </a:rPr>
              <a:t>最小的顶点</a:t>
            </a:r>
            <a:r>
              <a:rPr kumimoji="0" lang="zh-CN" altLang="zh-CN" sz="2000" b="0" i="1" u="none" strike="noStrike" cap="none" normalizeH="0" baseline="0" dirty="0">
                <a:ln>
                  <a:noFill/>
                </a:ln>
                <a:solidFill>
                  <a:srgbClr val="8C8C8C"/>
                </a:solidFill>
                <a:effectLst/>
                <a:latin typeface="Arial Unicode MS"/>
                <a:ea typeface="JetBrains Mono"/>
              </a:rPr>
              <a:t>j</a:t>
            </a:r>
            <a:br>
              <a:rPr kumimoji="0" lang="zh-CN" altLang="zh-CN" sz="2000" b="0" i="1" u="none" strike="noStrike" cap="none" normalizeH="0" baseline="0" dirty="0">
                <a:ln>
                  <a:noFill/>
                </a:ln>
                <a:solidFill>
                  <a:srgbClr val="8C8C8C"/>
                </a:solidFill>
                <a:effectLst/>
                <a:latin typeface="Arial Unicode MS"/>
                <a:ea typeface="JetBrains Mono"/>
              </a:rPr>
            </a:br>
            <a:r>
              <a:rPr kumimoji="0" lang="zh-CN" altLang="zh-CN" sz="2000" b="0" i="0" u="none" strike="noStrike" cap="none" normalizeH="0" baseline="0" dirty="0">
                <a:ln>
                  <a:noFill/>
                </a:ln>
                <a:solidFill>
                  <a:srgbClr val="1750EB"/>
                </a:solidFill>
                <a:effectLst/>
                <a:latin typeface="Arial Unicode MS"/>
                <a:ea typeface="JetBrains Mono"/>
              </a:rPr>
              <a:t>14.            </a:t>
            </a:r>
            <a:r>
              <a:rPr kumimoji="0" lang="zh-CN" altLang="zh-CN" sz="2000" b="0" i="0" u="none" strike="noStrike" cap="none" normalizeH="0" baseline="0" dirty="0">
                <a:ln>
                  <a:noFill/>
                </a:ln>
                <a:solidFill>
                  <a:srgbClr val="0033B3"/>
                </a:solidFill>
                <a:effectLst/>
                <a:latin typeface="Arial Unicode MS"/>
                <a:ea typeface="JetBrains Mono"/>
              </a:rPr>
              <a:t>if</a:t>
            </a:r>
            <a:r>
              <a:rPr kumimoji="0" lang="zh-CN" altLang="zh-CN" sz="2000" b="0" i="0" u="none" strike="noStrike" cap="none" normalizeH="0" baseline="0" dirty="0">
                <a:ln>
                  <a:noFill/>
                </a:ln>
                <a:solidFill>
                  <a:srgbClr val="080808"/>
                </a:solidFill>
                <a:effectLst/>
                <a:latin typeface="Arial Unicode MS"/>
                <a:ea typeface="JetBrains Mono"/>
              </a:rPr>
              <a:t>((lowcost[k]&lt;min)&amp;&amp;(!s[k])) {    min = lowcost[k];</a:t>
            </a:r>
            <a:br>
              <a:rPr kumimoji="0" lang="zh-CN" altLang="zh-CN" sz="2000" b="0" i="0" u="none" strike="noStrike" cap="none" normalizeH="0" baseline="0" dirty="0">
                <a:ln>
                  <a:noFill/>
                </a:ln>
                <a:solidFill>
                  <a:srgbClr val="080808"/>
                </a:solidFill>
                <a:effectLst/>
                <a:latin typeface="Arial Unicode MS"/>
                <a:ea typeface="JetBrains Mono"/>
              </a:rPr>
            </a:br>
            <a:r>
              <a:rPr kumimoji="0" lang="zh-CN" altLang="zh-CN" sz="2000" b="0" i="0" u="none" strike="noStrike" cap="none" normalizeH="0" baseline="0" dirty="0">
                <a:ln>
                  <a:noFill/>
                </a:ln>
                <a:solidFill>
                  <a:srgbClr val="1750EB"/>
                </a:solidFill>
                <a:effectLst/>
                <a:latin typeface="Arial Unicode MS"/>
                <a:ea typeface="JetBrains Mono"/>
              </a:rPr>
              <a:t>16.                </a:t>
            </a:r>
            <a:r>
              <a:rPr kumimoji="0" lang="zh-CN" altLang="zh-CN" sz="2000" b="0" i="0" u="none" strike="noStrike" cap="none" normalizeH="0" baseline="0" dirty="0">
                <a:ln>
                  <a:noFill/>
                </a:ln>
                <a:solidFill>
                  <a:srgbClr val="080808"/>
                </a:solidFill>
                <a:effectLst/>
                <a:latin typeface="Arial Unicode MS"/>
                <a:ea typeface="JetBrains Mono"/>
              </a:rPr>
              <a:t>j = k;</a:t>
            </a:r>
            <a:br>
              <a:rPr kumimoji="0" lang="zh-CN" altLang="zh-CN" sz="2000" b="0" i="0" u="none" strike="noStrike" cap="none" normalizeH="0" baseline="0" dirty="0">
                <a:ln>
                  <a:noFill/>
                </a:ln>
                <a:solidFill>
                  <a:srgbClr val="080808"/>
                </a:solidFill>
                <a:effectLst/>
                <a:latin typeface="Arial Unicode MS"/>
                <a:ea typeface="JetBrains Mono"/>
              </a:rPr>
            </a:br>
            <a:r>
              <a:rPr kumimoji="0" lang="zh-CN" altLang="zh-CN" sz="2000" b="0" i="0" u="none" strike="noStrike" cap="none" normalizeH="0" baseline="0" dirty="0">
                <a:ln>
                  <a:noFill/>
                </a:ln>
                <a:solidFill>
                  <a:srgbClr val="1750EB"/>
                </a:solidFill>
                <a:effectLst/>
                <a:latin typeface="Arial Unicode MS"/>
                <a:ea typeface="JetBrains Mono"/>
              </a:rPr>
              <a:t>17.            </a:t>
            </a:r>
            <a:r>
              <a:rPr kumimoji="0" lang="zh-CN" altLang="zh-CN" sz="2000" b="0" i="0" u="none" strike="noStrike" cap="none" normalizeH="0" baseline="0" dirty="0">
                <a:ln>
                  <a:noFill/>
                </a:ln>
                <a:solidFill>
                  <a:srgbClr val="080808"/>
                </a:solidFill>
                <a:effectLst/>
                <a:latin typeface="Arial Unicode MS"/>
                <a:ea typeface="JetBrains Mono"/>
              </a:rPr>
              <a:t>}</a:t>
            </a:r>
            <a:br>
              <a:rPr kumimoji="0" lang="zh-CN" altLang="zh-CN" sz="2000" b="0" i="0" u="none" strike="noStrike" cap="none" normalizeH="0" baseline="0" dirty="0">
                <a:ln>
                  <a:noFill/>
                </a:ln>
                <a:solidFill>
                  <a:srgbClr val="080808"/>
                </a:solidFill>
                <a:effectLst/>
                <a:latin typeface="Arial Unicode MS"/>
                <a:ea typeface="JetBrains Mono"/>
              </a:rPr>
            </a:br>
            <a:r>
              <a:rPr kumimoji="0" lang="zh-CN" altLang="zh-CN" sz="2000" b="0" i="0" u="none" strike="noStrike" cap="none" normalizeH="0" baseline="0" dirty="0">
                <a:ln>
                  <a:noFill/>
                </a:ln>
                <a:solidFill>
                  <a:srgbClr val="1750EB"/>
                </a:solidFill>
                <a:effectLst/>
                <a:latin typeface="Arial Unicode MS"/>
                <a:ea typeface="JetBrains Mono"/>
              </a:rPr>
              <a:t>18.        </a:t>
            </a:r>
            <a:r>
              <a:rPr kumimoji="0" lang="zh-CN" altLang="zh-CN" sz="2000" b="0" i="0" u="none" strike="noStrike" cap="none" normalizeH="0" baseline="0" dirty="0">
                <a:ln>
                  <a:noFill/>
                </a:ln>
                <a:solidFill>
                  <a:srgbClr val="080808"/>
                </a:solidFill>
                <a:effectLst/>
                <a:latin typeface="Arial Unicode MS"/>
                <a:ea typeface="JetBrains Mono"/>
              </a:rPr>
              <a:t>}</a:t>
            </a:r>
            <a:endParaRPr kumimoji="0" lang="zh-CN" altLang="zh-CN" sz="20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ChangeArrowheads="1"/>
          </p:cNvSpPr>
          <p:nvPr/>
        </p:nvSpPr>
        <p:spPr bwMode="auto">
          <a:xfrm>
            <a:off x="1698306" y="477238"/>
            <a:ext cx="8964488" cy="563118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2000" b="0" i="0" u="none" strike="noStrike" cap="none" normalizeH="0" baseline="0" dirty="0">
                <a:ln>
                  <a:noFill/>
                </a:ln>
                <a:solidFill>
                  <a:srgbClr val="1750EB"/>
                </a:solidFill>
                <a:effectLst/>
                <a:latin typeface="Arial Unicode MS"/>
                <a:ea typeface="JetBrains Mono"/>
              </a:rPr>
              <a:t>10.    </a:t>
            </a:r>
            <a:r>
              <a:rPr kumimoji="0" lang="zh-CN" altLang="zh-CN" sz="2000" b="0" i="0" u="none" strike="noStrike" cap="none" normalizeH="0" baseline="0" dirty="0">
                <a:ln>
                  <a:noFill/>
                </a:ln>
                <a:solidFill>
                  <a:srgbClr val="0033B3"/>
                </a:solidFill>
                <a:effectLst/>
                <a:latin typeface="Arial Unicode MS"/>
                <a:ea typeface="JetBrains Mono"/>
              </a:rPr>
              <a:t>for</a:t>
            </a:r>
            <a:r>
              <a:rPr kumimoji="0" lang="zh-CN" altLang="zh-CN" sz="2000" b="0" i="0" u="none" strike="noStrike" cap="none" normalizeH="0" baseline="0" dirty="0">
                <a:ln>
                  <a:noFill/>
                </a:ln>
                <a:solidFill>
                  <a:srgbClr val="080808"/>
                </a:solidFill>
                <a:effectLst/>
                <a:latin typeface="Arial Unicode MS"/>
                <a:ea typeface="JetBrains Mono"/>
              </a:rPr>
              <a:t>(</a:t>
            </a:r>
            <a:r>
              <a:rPr kumimoji="0" lang="zh-CN" altLang="zh-CN" sz="2000" b="0" i="0" u="none" strike="noStrike" cap="none" normalizeH="0" baseline="0" dirty="0">
                <a:ln>
                  <a:noFill/>
                </a:ln>
                <a:solidFill>
                  <a:srgbClr val="0033B3"/>
                </a:solidFill>
                <a:effectLst/>
                <a:latin typeface="Arial Unicode MS"/>
                <a:ea typeface="JetBrains Mono"/>
              </a:rPr>
              <a:t>int </a:t>
            </a:r>
            <a:r>
              <a:rPr kumimoji="0" lang="zh-CN" altLang="zh-CN" sz="2000" b="0" i="0" u="none" strike="noStrike" cap="none" normalizeH="0" baseline="0" dirty="0">
                <a:ln>
                  <a:noFill/>
                </a:ln>
                <a:solidFill>
                  <a:srgbClr val="080808"/>
                </a:solidFill>
                <a:effectLst/>
                <a:latin typeface="Arial Unicode MS"/>
                <a:ea typeface="JetBrains Mono"/>
              </a:rPr>
              <a:t>i=</a:t>
            </a:r>
            <a:r>
              <a:rPr kumimoji="0" lang="zh-CN" altLang="zh-CN" sz="2000" b="0" i="0" u="none" strike="noStrike" cap="none" normalizeH="0" baseline="0" dirty="0">
                <a:ln>
                  <a:noFill/>
                </a:ln>
                <a:solidFill>
                  <a:srgbClr val="1750EB"/>
                </a:solidFill>
                <a:effectLst/>
                <a:latin typeface="Arial Unicode MS"/>
                <a:ea typeface="JetBrains Mono"/>
              </a:rPr>
              <a:t>1</a:t>
            </a:r>
            <a:r>
              <a:rPr kumimoji="0" lang="zh-CN" altLang="zh-CN" sz="2000" b="0" i="0" u="none" strike="noStrike" cap="none" normalizeH="0" baseline="0" dirty="0">
                <a:ln>
                  <a:noFill/>
                </a:ln>
                <a:solidFill>
                  <a:srgbClr val="080808"/>
                </a:solidFill>
                <a:effectLst/>
                <a:latin typeface="Arial Unicode MS"/>
                <a:ea typeface="JetBrains Mono"/>
              </a:rPr>
              <a:t>; i&lt;n; i++) {</a:t>
            </a:r>
            <a:br>
              <a:rPr kumimoji="0" lang="zh-CN" altLang="zh-CN" sz="2000" b="0" i="0" u="none" strike="noStrike" cap="none" normalizeH="0" baseline="0" dirty="0">
                <a:ln>
                  <a:noFill/>
                </a:ln>
                <a:solidFill>
                  <a:srgbClr val="080808"/>
                </a:solidFill>
                <a:effectLst/>
                <a:latin typeface="Arial Unicode MS"/>
                <a:ea typeface="JetBrains Mono"/>
              </a:rPr>
            </a:br>
            <a:r>
              <a:rPr kumimoji="0" lang="zh-CN" altLang="zh-CN" sz="2000" b="0" i="0" u="none" strike="noStrike" cap="none" normalizeH="0" baseline="0" dirty="0">
                <a:ln>
                  <a:noFill/>
                </a:ln>
                <a:solidFill>
                  <a:srgbClr val="1750EB"/>
                </a:solidFill>
                <a:effectLst/>
                <a:latin typeface="Arial Unicode MS"/>
                <a:ea typeface="JetBrains Mono"/>
              </a:rPr>
              <a:t>11.        </a:t>
            </a:r>
            <a:r>
              <a:rPr kumimoji="0" lang="zh-CN" altLang="zh-CN" sz="2000" b="0" i="0" u="none" strike="noStrike" cap="none" normalizeH="0" baseline="0" dirty="0">
                <a:ln>
                  <a:noFill/>
                </a:ln>
                <a:solidFill>
                  <a:srgbClr val="080808"/>
                </a:solidFill>
                <a:effectLst/>
                <a:latin typeface="Arial Unicode MS"/>
                <a:ea typeface="JetBrains Mono"/>
              </a:rPr>
              <a:t>Type min = inf;</a:t>
            </a:r>
            <a:br>
              <a:rPr kumimoji="0" lang="zh-CN" altLang="zh-CN" sz="2000" b="0" i="0" u="none" strike="noStrike" cap="none" normalizeH="0" baseline="0" dirty="0">
                <a:ln>
                  <a:noFill/>
                </a:ln>
                <a:solidFill>
                  <a:srgbClr val="080808"/>
                </a:solidFill>
                <a:effectLst/>
                <a:latin typeface="Arial Unicode MS"/>
                <a:ea typeface="JetBrains Mono"/>
              </a:rPr>
            </a:br>
            <a:r>
              <a:rPr kumimoji="0" lang="zh-CN" altLang="zh-CN" sz="2000" b="0" i="0" u="none" strike="noStrike" cap="none" normalizeH="0" baseline="0" dirty="0">
                <a:ln>
                  <a:noFill/>
                </a:ln>
                <a:solidFill>
                  <a:srgbClr val="1750EB"/>
                </a:solidFill>
                <a:effectLst/>
                <a:latin typeface="Arial Unicode MS"/>
                <a:ea typeface="JetBrains Mono"/>
              </a:rPr>
              <a:t>12.        </a:t>
            </a:r>
            <a:r>
              <a:rPr kumimoji="0" lang="zh-CN" altLang="zh-CN" sz="2000" b="0" i="0" u="none" strike="noStrike" cap="none" normalizeH="0" baseline="0" dirty="0">
                <a:ln>
                  <a:noFill/>
                </a:ln>
                <a:solidFill>
                  <a:srgbClr val="0033B3"/>
                </a:solidFill>
                <a:effectLst/>
                <a:latin typeface="Arial Unicode MS"/>
                <a:ea typeface="JetBrains Mono"/>
              </a:rPr>
              <a:t>int </a:t>
            </a:r>
            <a:r>
              <a:rPr kumimoji="0" lang="zh-CN" altLang="zh-CN" sz="2000" b="0" i="0" u="none" strike="noStrike" cap="none" normalizeH="0" baseline="0" dirty="0">
                <a:ln>
                  <a:noFill/>
                </a:ln>
                <a:solidFill>
                  <a:srgbClr val="080808"/>
                </a:solidFill>
                <a:effectLst/>
                <a:latin typeface="Arial Unicode MS"/>
                <a:ea typeface="JetBrains Mono"/>
              </a:rPr>
              <a:t>j = </a:t>
            </a:r>
            <a:r>
              <a:rPr kumimoji="0" lang="zh-CN" altLang="zh-CN" sz="2000" b="0" i="0" u="none" strike="noStrike" cap="none" normalizeH="0" baseline="0" dirty="0">
                <a:ln>
                  <a:noFill/>
                </a:ln>
                <a:solidFill>
                  <a:srgbClr val="1750EB"/>
                </a:solidFill>
                <a:effectLst/>
                <a:latin typeface="Arial Unicode MS"/>
                <a:ea typeface="JetBrains Mono"/>
              </a:rPr>
              <a:t>1</a:t>
            </a:r>
            <a:r>
              <a:rPr kumimoji="0" lang="zh-CN" altLang="zh-CN" sz="2000" b="0" i="0" u="none" strike="noStrike" cap="none" normalizeH="0" baseline="0" dirty="0">
                <a:ln>
                  <a:noFill/>
                </a:ln>
                <a:solidFill>
                  <a:srgbClr val="080808"/>
                </a:solidFill>
                <a:effectLst/>
                <a:latin typeface="Arial Unicode MS"/>
                <a:ea typeface="JetBrains Mono"/>
              </a:rPr>
              <a:t>;</a:t>
            </a:r>
            <a:br>
              <a:rPr kumimoji="0" lang="zh-CN" altLang="zh-CN" sz="2000" b="0" i="0" u="none" strike="noStrike" cap="none" normalizeH="0" baseline="0" dirty="0">
                <a:ln>
                  <a:noFill/>
                </a:ln>
                <a:solidFill>
                  <a:srgbClr val="080808"/>
                </a:solidFill>
                <a:effectLst/>
                <a:latin typeface="Arial Unicode MS"/>
                <a:ea typeface="JetBrains Mono"/>
              </a:rPr>
            </a:br>
            <a:r>
              <a:rPr kumimoji="0" lang="zh-CN" altLang="zh-CN" sz="2000" b="0" i="0" u="none" strike="noStrike" cap="none" normalizeH="0" baseline="0" dirty="0">
                <a:ln>
                  <a:noFill/>
                </a:ln>
                <a:solidFill>
                  <a:srgbClr val="1750EB"/>
                </a:solidFill>
                <a:effectLst/>
                <a:latin typeface="Arial Unicode MS"/>
                <a:ea typeface="JetBrains Mono"/>
              </a:rPr>
              <a:t>13.        </a:t>
            </a:r>
            <a:r>
              <a:rPr kumimoji="0" lang="zh-CN" altLang="zh-CN" sz="2000" b="0" i="0" u="none" strike="noStrike" cap="none" normalizeH="0" baseline="0" dirty="0">
                <a:ln>
                  <a:noFill/>
                </a:ln>
                <a:solidFill>
                  <a:srgbClr val="0033B3"/>
                </a:solidFill>
                <a:effectLst/>
                <a:latin typeface="Arial Unicode MS"/>
                <a:ea typeface="JetBrains Mono"/>
              </a:rPr>
              <a:t>for</a:t>
            </a:r>
            <a:r>
              <a:rPr kumimoji="0" lang="zh-CN" altLang="zh-CN" sz="2000" b="0" i="0" u="none" strike="noStrike" cap="none" normalizeH="0" baseline="0" dirty="0">
                <a:ln>
                  <a:noFill/>
                </a:ln>
                <a:solidFill>
                  <a:srgbClr val="080808"/>
                </a:solidFill>
                <a:effectLst/>
                <a:latin typeface="Arial Unicode MS"/>
                <a:ea typeface="JetBrains Mono"/>
              </a:rPr>
              <a:t>(</a:t>
            </a:r>
            <a:r>
              <a:rPr kumimoji="0" lang="zh-CN" altLang="zh-CN" sz="2000" b="0" i="0" u="none" strike="noStrike" cap="none" normalizeH="0" baseline="0" dirty="0">
                <a:ln>
                  <a:noFill/>
                </a:ln>
                <a:solidFill>
                  <a:srgbClr val="0033B3"/>
                </a:solidFill>
                <a:effectLst/>
                <a:latin typeface="Arial Unicode MS"/>
                <a:ea typeface="JetBrains Mono"/>
              </a:rPr>
              <a:t>int </a:t>
            </a:r>
            <a:r>
              <a:rPr kumimoji="0" lang="zh-CN" altLang="zh-CN" sz="2000" b="0" i="0" u="none" strike="noStrike" cap="none" normalizeH="0" baseline="0" dirty="0">
                <a:ln>
                  <a:noFill/>
                </a:ln>
                <a:solidFill>
                  <a:srgbClr val="080808"/>
                </a:solidFill>
                <a:effectLst/>
                <a:latin typeface="Arial Unicode MS"/>
                <a:ea typeface="JetBrains Mono"/>
              </a:rPr>
              <a:t>k=</a:t>
            </a:r>
            <a:r>
              <a:rPr kumimoji="0" lang="zh-CN" altLang="zh-CN" sz="2000" b="0" i="0" u="none" strike="noStrike" cap="none" normalizeH="0" baseline="0" dirty="0">
                <a:ln>
                  <a:noFill/>
                </a:ln>
                <a:solidFill>
                  <a:srgbClr val="1750EB"/>
                </a:solidFill>
                <a:effectLst/>
                <a:latin typeface="Arial Unicode MS"/>
                <a:ea typeface="JetBrains Mono"/>
              </a:rPr>
              <a:t>2</a:t>
            </a:r>
            <a:r>
              <a:rPr kumimoji="0" lang="zh-CN" altLang="zh-CN" sz="2000" b="0" i="0" u="none" strike="noStrike" cap="none" normalizeH="0" baseline="0" dirty="0">
                <a:ln>
                  <a:noFill/>
                </a:ln>
                <a:solidFill>
                  <a:srgbClr val="080808"/>
                </a:solidFill>
                <a:effectLst/>
                <a:latin typeface="Arial Unicode MS"/>
                <a:ea typeface="JetBrains Mono"/>
              </a:rPr>
              <a:t>; k&lt;=n; k++) {</a:t>
            </a:r>
            <a:r>
              <a:rPr kumimoji="0" lang="en-US" altLang="zh-CN" sz="2000" b="0" i="0" u="none" strike="noStrike" cap="none" normalizeH="0" baseline="0" dirty="0">
                <a:ln>
                  <a:noFill/>
                </a:ln>
                <a:solidFill>
                  <a:srgbClr val="080808"/>
                </a:solidFill>
                <a:effectLst/>
                <a:latin typeface="Arial Unicode MS"/>
                <a:ea typeface="JetBrains Mono"/>
              </a:rPr>
              <a:t> </a:t>
            </a:r>
            <a:r>
              <a:rPr kumimoji="0" lang="zh-CN" altLang="zh-CN" sz="2000" b="0" i="1" u="none" strike="noStrike" cap="none" normalizeH="0" baseline="0" dirty="0">
                <a:ln>
                  <a:noFill/>
                </a:ln>
                <a:solidFill>
                  <a:srgbClr val="8C8C8C"/>
                </a:solidFill>
                <a:effectLst/>
                <a:latin typeface="Arial Unicode MS"/>
                <a:ea typeface="JetBrains Mono"/>
              </a:rPr>
              <a:t>//</a:t>
            </a:r>
            <a:r>
              <a:rPr kumimoji="0" lang="zh-CN" altLang="zh-CN" sz="20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找出</a:t>
            </a:r>
            <a:r>
              <a:rPr kumimoji="0" lang="zh-CN" altLang="zh-CN" sz="2000" b="0" i="1" u="none" strike="noStrike" cap="none" normalizeH="0" baseline="0" dirty="0">
                <a:ln>
                  <a:noFill/>
                </a:ln>
                <a:solidFill>
                  <a:srgbClr val="8C8C8C"/>
                </a:solidFill>
                <a:effectLst/>
                <a:latin typeface="Arial Unicode MS"/>
                <a:ea typeface="JetBrains Mono"/>
              </a:rPr>
              <a:t>V-S</a:t>
            </a:r>
            <a:r>
              <a:rPr kumimoji="0" lang="zh-CN" altLang="zh-CN" sz="20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中使</a:t>
            </a:r>
            <a:r>
              <a:rPr kumimoji="0" lang="zh-CN" altLang="zh-CN" sz="2000" b="0" i="1" u="none" strike="noStrike" cap="none" normalizeH="0" baseline="0" dirty="0">
                <a:ln>
                  <a:noFill/>
                </a:ln>
                <a:solidFill>
                  <a:srgbClr val="8C8C8C"/>
                </a:solidFill>
                <a:effectLst/>
                <a:latin typeface="Arial Unicode MS"/>
                <a:ea typeface="JetBrains Mono"/>
              </a:rPr>
              <a:t>lowcost</a:t>
            </a:r>
            <a:r>
              <a:rPr kumimoji="0" lang="zh-CN" altLang="zh-CN" sz="20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最小的顶点</a:t>
            </a:r>
            <a:r>
              <a:rPr kumimoji="0" lang="zh-CN" altLang="zh-CN" sz="2000" b="0" i="1" u="none" strike="noStrike" cap="none" normalizeH="0" baseline="0" dirty="0">
                <a:ln>
                  <a:noFill/>
                </a:ln>
                <a:solidFill>
                  <a:srgbClr val="8C8C8C"/>
                </a:solidFill>
                <a:effectLst/>
                <a:latin typeface="Arial Unicode MS"/>
                <a:ea typeface="JetBrains Mono"/>
              </a:rPr>
              <a:t>j</a:t>
            </a:r>
            <a:br>
              <a:rPr kumimoji="0" lang="zh-CN" altLang="zh-CN" sz="2000" b="0" i="1" u="none" strike="noStrike" cap="none" normalizeH="0" baseline="0" dirty="0">
                <a:ln>
                  <a:noFill/>
                </a:ln>
                <a:solidFill>
                  <a:srgbClr val="8C8C8C"/>
                </a:solidFill>
                <a:effectLst/>
                <a:latin typeface="Arial Unicode MS"/>
                <a:ea typeface="JetBrains Mono"/>
              </a:rPr>
            </a:br>
            <a:r>
              <a:rPr kumimoji="0" lang="zh-CN" altLang="zh-CN" sz="2000" b="0" i="0" u="none" strike="noStrike" cap="none" normalizeH="0" baseline="0" dirty="0">
                <a:ln>
                  <a:noFill/>
                </a:ln>
                <a:solidFill>
                  <a:srgbClr val="1750EB"/>
                </a:solidFill>
                <a:effectLst/>
                <a:latin typeface="Arial Unicode MS"/>
                <a:ea typeface="JetBrains Mono"/>
              </a:rPr>
              <a:t>14.            </a:t>
            </a:r>
            <a:r>
              <a:rPr kumimoji="0" lang="zh-CN" altLang="zh-CN" sz="2000" b="0" i="0" u="none" strike="noStrike" cap="none" normalizeH="0" baseline="0" dirty="0">
                <a:ln>
                  <a:noFill/>
                </a:ln>
                <a:solidFill>
                  <a:srgbClr val="0033B3"/>
                </a:solidFill>
                <a:effectLst/>
                <a:latin typeface="Arial Unicode MS"/>
                <a:ea typeface="JetBrains Mono"/>
              </a:rPr>
              <a:t>if</a:t>
            </a:r>
            <a:r>
              <a:rPr kumimoji="0" lang="zh-CN" altLang="zh-CN" sz="2000" b="0" i="0" u="none" strike="noStrike" cap="none" normalizeH="0" baseline="0" dirty="0">
                <a:ln>
                  <a:noFill/>
                </a:ln>
                <a:solidFill>
                  <a:srgbClr val="080808"/>
                </a:solidFill>
                <a:effectLst/>
                <a:latin typeface="Arial Unicode MS"/>
                <a:ea typeface="JetBrains Mono"/>
              </a:rPr>
              <a:t>((lowcost[k]&lt;min)&amp;&amp;(!s[k])) {    min = lowcost[k];</a:t>
            </a:r>
            <a:br>
              <a:rPr kumimoji="0" lang="zh-CN" altLang="zh-CN" sz="2000" b="0" i="0" u="none" strike="noStrike" cap="none" normalizeH="0" baseline="0" dirty="0">
                <a:ln>
                  <a:noFill/>
                </a:ln>
                <a:solidFill>
                  <a:srgbClr val="080808"/>
                </a:solidFill>
                <a:effectLst/>
                <a:latin typeface="Arial Unicode MS"/>
                <a:ea typeface="JetBrains Mono"/>
              </a:rPr>
            </a:br>
            <a:r>
              <a:rPr kumimoji="0" lang="zh-CN" altLang="zh-CN" sz="2000" b="0" i="0" u="none" strike="noStrike" cap="none" normalizeH="0" baseline="0" dirty="0">
                <a:ln>
                  <a:noFill/>
                </a:ln>
                <a:solidFill>
                  <a:srgbClr val="1750EB"/>
                </a:solidFill>
                <a:effectLst/>
                <a:latin typeface="Arial Unicode MS"/>
                <a:ea typeface="JetBrains Mono"/>
              </a:rPr>
              <a:t>16.                </a:t>
            </a:r>
            <a:r>
              <a:rPr kumimoji="0" lang="zh-CN" altLang="zh-CN" sz="2000" b="0" i="0" u="none" strike="noStrike" cap="none" normalizeH="0" baseline="0" dirty="0">
                <a:ln>
                  <a:noFill/>
                </a:ln>
                <a:solidFill>
                  <a:srgbClr val="080808"/>
                </a:solidFill>
                <a:effectLst/>
                <a:latin typeface="Arial Unicode MS"/>
                <a:ea typeface="JetBrains Mono"/>
              </a:rPr>
              <a:t>j = k;</a:t>
            </a:r>
            <a:br>
              <a:rPr kumimoji="0" lang="zh-CN" altLang="zh-CN" sz="2000" b="0" i="0" u="none" strike="noStrike" cap="none" normalizeH="0" baseline="0" dirty="0">
                <a:ln>
                  <a:noFill/>
                </a:ln>
                <a:solidFill>
                  <a:srgbClr val="080808"/>
                </a:solidFill>
                <a:effectLst/>
                <a:latin typeface="Arial Unicode MS"/>
                <a:ea typeface="JetBrains Mono"/>
              </a:rPr>
            </a:br>
            <a:r>
              <a:rPr kumimoji="0" lang="zh-CN" altLang="zh-CN" sz="2000" b="0" i="0" u="none" strike="noStrike" cap="none" normalizeH="0" baseline="0" dirty="0">
                <a:ln>
                  <a:noFill/>
                </a:ln>
                <a:solidFill>
                  <a:srgbClr val="1750EB"/>
                </a:solidFill>
                <a:effectLst/>
                <a:latin typeface="Arial Unicode MS"/>
                <a:ea typeface="JetBrains Mono"/>
              </a:rPr>
              <a:t>17.            </a:t>
            </a:r>
            <a:r>
              <a:rPr kumimoji="0" lang="zh-CN" altLang="zh-CN" sz="2000" b="0" i="0" u="none" strike="noStrike" cap="none" normalizeH="0" baseline="0" dirty="0">
                <a:ln>
                  <a:noFill/>
                </a:ln>
                <a:solidFill>
                  <a:srgbClr val="080808"/>
                </a:solidFill>
                <a:effectLst/>
                <a:latin typeface="Arial Unicode MS"/>
                <a:ea typeface="JetBrains Mono"/>
              </a:rPr>
              <a:t>}</a:t>
            </a:r>
            <a:br>
              <a:rPr kumimoji="0" lang="zh-CN" altLang="zh-CN" sz="2000" b="0" i="0" u="none" strike="noStrike" cap="none" normalizeH="0" baseline="0" dirty="0">
                <a:ln>
                  <a:noFill/>
                </a:ln>
                <a:solidFill>
                  <a:srgbClr val="080808"/>
                </a:solidFill>
                <a:effectLst/>
                <a:latin typeface="Arial Unicode MS"/>
                <a:ea typeface="JetBrains Mono"/>
              </a:rPr>
            </a:br>
            <a:r>
              <a:rPr kumimoji="0" lang="zh-CN" altLang="zh-CN" sz="2000" b="0" i="0" u="none" strike="noStrike" cap="none" normalizeH="0" baseline="0" dirty="0">
                <a:ln>
                  <a:noFill/>
                </a:ln>
                <a:solidFill>
                  <a:srgbClr val="1750EB"/>
                </a:solidFill>
                <a:effectLst/>
                <a:latin typeface="Arial Unicode MS"/>
                <a:ea typeface="JetBrains Mono"/>
              </a:rPr>
              <a:t>18.        </a:t>
            </a:r>
            <a:r>
              <a:rPr kumimoji="0" lang="zh-CN" altLang="zh-CN" sz="2000" b="0" i="0" u="none" strike="noStrike" cap="none" normalizeH="0" baseline="0" dirty="0">
                <a:ln>
                  <a:noFill/>
                </a:ln>
                <a:solidFill>
                  <a:srgbClr val="080808"/>
                </a:solidFill>
                <a:effectLst/>
                <a:latin typeface="Arial Unicode MS"/>
                <a:ea typeface="JetBrains Mono"/>
              </a:rPr>
              <a:t>}</a:t>
            </a:r>
            <a:br>
              <a:rPr kumimoji="0" lang="zh-CN" altLang="zh-CN" sz="2000" b="0" i="0" u="none" strike="noStrike" cap="none" normalizeH="0" baseline="0" dirty="0">
                <a:ln>
                  <a:noFill/>
                </a:ln>
                <a:solidFill>
                  <a:srgbClr val="080808"/>
                </a:solidFill>
                <a:effectLst/>
                <a:latin typeface="Arial Unicode MS"/>
                <a:ea typeface="JetBrains Mono"/>
              </a:rPr>
            </a:br>
            <a:r>
              <a:rPr kumimoji="0" lang="zh-CN" altLang="zh-CN" sz="2000" b="0" i="0" u="none" strike="noStrike" cap="none" normalizeH="0" baseline="0" dirty="0">
                <a:ln>
                  <a:noFill/>
                </a:ln>
                <a:solidFill>
                  <a:srgbClr val="1750EB"/>
                </a:solidFill>
                <a:effectLst/>
                <a:latin typeface="Arial Unicode MS"/>
                <a:ea typeface="JetBrains Mono"/>
              </a:rPr>
              <a:t>19.        </a:t>
            </a:r>
            <a:r>
              <a:rPr kumimoji="0" lang="zh-CN" altLang="zh-CN" sz="2000" b="0" i="0" u="none" strike="noStrike" cap="none" normalizeH="0" baseline="0" dirty="0">
                <a:ln>
                  <a:noFill/>
                </a:ln>
                <a:solidFill>
                  <a:srgbClr val="080808"/>
                </a:solidFill>
                <a:effectLst/>
                <a:latin typeface="Arial Unicode MS"/>
                <a:ea typeface="JetBrains Mono"/>
              </a:rPr>
              <a:t>cout&lt;&lt;j&lt;&lt;</a:t>
            </a:r>
            <a:r>
              <a:rPr kumimoji="0" lang="zh-CN" altLang="zh-CN" sz="2000" b="0" i="0" u="none" strike="noStrike" cap="none" normalizeH="0" baseline="0" dirty="0">
                <a:ln>
                  <a:noFill/>
                </a:ln>
                <a:solidFill>
                  <a:srgbClr val="067D17"/>
                </a:solidFill>
                <a:effectLst/>
                <a:latin typeface="Arial Unicode MS"/>
                <a:ea typeface="JetBrains Mono"/>
              </a:rPr>
              <a:t>' '</a:t>
            </a:r>
            <a:r>
              <a:rPr kumimoji="0" lang="zh-CN" altLang="zh-CN" sz="2000" b="0" i="0" u="none" strike="noStrike" cap="none" normalizeH="0" baseline="0" dirty="0">
                <a:ln>
                  <a:noFill/>
                </a:ln>
                <a:solidFill>
                  <a:srgbClr val="080808"/>
                </a:solidFill>
                <a:effectLst/>
                <a:latin typeface="Arial Unicode MS"/>
                <a:ea typeface="JetBrains Mono"/>
              </a:rPr>
              <a:t>&lt;&lt;closest[j]&lt;&lt;endl;</a:t>
            </a:r>
            <a:br>
              <a:rPr kumimoji="0" lang="zh-CN" altLang="zh-CN" sz="2000" b="0" i="0" u="none" strike="noStrike" cap="none" normalizeH="0" baseline="0" dirty="0">
                <a:ln>
                  <a:noFill/>
                </a:ln>
                <a:solidFill>
                  <a:srgbClr val="080808"/>
                </a:solidFill>
                <a:effectLst/>
                <a:latin typeface="Arial Unicode MS"/>
                <a:ea typeface="JetBrains Mono"/>
              </a:rPr>
            </a:br>
            <a:r>
              <a:rPr kumimoji="0" lang="zh-CN" altLang="zh-CN" sz="2000" b="0" i="0" u="none" strike="noStrike" cap="none" normalizeH="0" baseline="0" dirty="0">
                <a:ln>
                  <a:noFill/>
                </a:ln>
                <a:solidFill>
                  <a:srgbClr val="1750EB"/>
                </a:solidFill>
                <a:effectLst/>
                <a:latin typeface="Arial Unicode MS"/>
                <a:ea typeface="JetBrains Mono"/>
              </a:rPr>
              <a:t>20.        </a:t>
            </a:r>
            <a:r>
              <a:rPr kumimoji="0" lang="zh-CN" altLang="zh-CN" sz="2000" b="0" i="0" u="none" strike="noStrike" cap="none" normalizeH="0" baseline="0" dirty="0">
                <a:ln>
                  <a:noFill/>
                </a:ln>
                <a:solidFill>
                  <a:srgbClr val="080808"/>
                </a:solidFill>
                <a:effectLst/>
                <a:latin typeface="Arial Unicode MS"/>
                <a:ea typeface="JetBrains Mono"/>
              </a:rPr>
              <a:t>s[j] = </a:t>
            </a:r>
            <a:r>
              <a:rPr kumimoji="0" lang="zh-CN" altLang="zh-CN" sz="2000" b="0" i="0" u="none" strike="noStrike" cap="none" normalizeH="0" baseline="0" dirty="0">
                <a:ln>
                  <a:noFill/>
                </a:ln>
                <a:solidFill>
                  <a:srgbClr val="0033B3"/>
                </a:solidFill>
                <a:effectLst/>
                <a:latin typeface="Arial Unicode MS"/>
                <a:ea typeface="JetBrains Mono"/>
              </a:rPr>
              <a:t>true</a:t>
            </a:r>
            <a:r>
              <a:rPr kumimoji="0" lang="zh-CN" altLang="zh-CN" sz="2000" b="0" i="0" u="none" strike="noStrike" cap="none" normalizeH="0" baseline="0" dirty="0">
                <a:ln>
                  <a:noFill/>
                </a:ln>
                <a:solidFill>
                  <a:srgbClr val="080808"/>
                </a:solidFill>
                <a:effectLst/>
                <a:latin typeface="Arial Unicode MS"/>
                <a:ea typeface="JetBrains Mono"/>
              </a:rPr>
              <a:t>; </a:t>
            </a:r>
            <a:r>
              <a:rPr kumimoji="0" lang="zh-CN" altLang="zh-CN" sz="2000" b="0" i="1" u="none" strike="noStrike" cap="none" normalizeH="0" baseline="0" dirty="0">
                <a:ln>
                  <a:noFill/>
                </a:ln>
                <a:solidFill>
                  <a:srgbClr val="8C8C8C"/>
                </a:solidFill>
                <a:effectLst/>
                <a:latin typeface="Arial Unicode MS"/>
                <a:ea typeface="JetBrains Mono"/>
              </a:rPr>
              <a:t>//</a:t>
            </a:r>
            <a:r>
              <a:rPr kumimoji="0" lang="zh-CN" altLang="zh-CN" sz="20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将</a:t>
            </a:r>
            <a:r>
              <a:rPr kumimoji="0" lang="zh-CN" altLang="zh-CN" sz="2000" b="0" i="1" u="none" strike="noStrike" cap="none" normalizeH="0" baseline="0" dirty="0">
                <a:ln>
                  <a:noFill/>
                </a:ln>
                <a:solidFill>
                  <a:srgbClr val="8C8C8C"/>
                </a:solidFill>
                <a:effectLst/>
                <a:latin typeface="Arial Unicode MS"/>
                <a:ea typeface="JetBrains Mono"/>
              </a:rPr>
              <a:t>j</a:t>
            </a:r>
            <a:r>
              <a:rPr kumimoji="0" lang="zh-CN" altLang="zh-CN" sz="20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添加到</a:t>
            </a:r>
            <a:r>
              <a:rPr kumimoji="0" lang="zh-CN" altLang="zh-CN" sz="2000" b="0" i="1" u="none" strike="noStrike" cap="none" normalizeH="0" baseline="0" dirty="0">
                <a:ln>
                  <a:noFill/>
                </a:ln>
                <a:solidFill>
                  <a:srgbClr val="8C8C8C"/>
                </a:solidFill>
                <a:effectLst/>
                <a:latin typeface="Arial Unicode MS"/>
                <a:ea typeface="JetBrains Mono"/>
              </a:rPr>
              <a:t>S</a:t>
            </a:r>
            <a:r>
              <a:rPr kumimoji="0" lang="zh-CN" altLang="zh-CN" sz="20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中</a:t>
            </a:r>
            <a:br>
              <a:rPr kumimoji="0" lang="zh-CN" altLang="zh-CN" sz="20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br>
            <a:r>
              <a:rPr kumimoji="0" lang="zh-CN" altLang="zh-CN" sz="2000" b="0" i="0" u="none" strike="noStrike" cap="none" normalizeH="0" baseline="0" dirty="0">
                <a:ln>
                  <a:noFill/>
                </a:ln>
                <a:solidFill>
                  <a:srgbClr val="1750EB"/>
                </a:solidFill>
                <a:effectLst/>
                <a:latin typeface="Arial Unicode MS"/>
                <a:ea typeface="JetBrains Mono"/>
              </a:rPr>
              <a:t>23.        </a:t>
            </a:r>
            <a:r>
              <a:rPr kumimoji="0" lang="zh-CN" altLang="zh-CN" sz="2000" b="0" i="0" u="none" strike="noStrike" cap="none" normalizeH="0" baseline="0" dirty="0">
                <a:ln>
                  <a:noFill/>
                </a:ln>
                <a:solidFill>
                  <a:srgbClr val="0033B3"/>
                </a:solidFill>
                <a:effectLst/>
                <a:latin typeface="Arial Unicode MS"/>
                <a:ea typeface="JetBrains Mono"/>
              </a:rPr>
              <a:t>for</a:t>
            </a:r>
            <a:r>
              <a:rPr kumimoji="0" lang="zh-CN" altLang="zh-CN" sz="2000" b="0" i="0" u="none" strike="noStrike" cap="none" normalizeH="0" baseline="0" dirty="0">
                <a:ln>
                  <a:noFill/>
                </a:ln>
                <a:solidFill>
                  <a:srgbClr val="080808"/>
                </a:solidFill>
                <a:effectLst/>
                <a:latin typeface="Arial Unicode MS"/>
                <a:ea typeface="JetBrains Mono"/>
              </a:rPr>
              <a:t>(</a:t>
            </a:r>
            <a:r>
              <a:rPr kumimoji="0" lang="zh-CN" altLang="zh-CN" sz="2000" b="0" i="0" u="none" strike="noStrike" cap="none" normalizeH="0" baseline="0" dirty="0">
                <a:ln>
                  <a:noFill/>
                </a:ln>
                <a:solidFill>
                  <a:srgbClr val="0033B3"/>
                </a:solidFill>
                <a:effectLst/>
                <a:latin typeface="Arial Unicode MS"/>
                <a:ea typeface="JetBrains Mono"/>
              </a:rPr>
              <a:t>int </a:t>
            </a:r>
            <a:r>
              <a:rPr kumimoji="0" lang="zh-CN" altLang="zh-CN" sz="2000" b="0" i="0" u="none" strike="noStrike" cap="none" normalizeH="0" baseline="0" dirty="0">
                <a:ln>
                  <a:noFill/>
                </a:ln>
                <a:solidFill>
                  <a:srgbClr val="080808"/>
                </a:solidFill>
                <a:effectLst/>
                <a:latin typeface="Arial Unicode MS"/>
                <a:ea typeface="JetBrains Mono"/>
              </a:rPr>
              <a:t>k=</a:t>
            </a:r>
            <a:r>
              <a:rPr kumimoji="0" lang="zh-CN" altLang="zh-CN" sz="2000" b="0" i="0" u="none" strike="noStrike" cap="none" normalizeH="0" baseline="0" dirty="0">
                <a:ln>
                  <a:noFill/>
                </a:ln>
                <a:solidFill>
                  <a:srgbClr val="1750EB"/>
                </a:solidFill>
                <a:effectLst/>
                <a:latin typeface="Arial Unicode MS"/>
                <a:ea typeface="JetBrains Mono"/>
              </a:rPr>
              <a:t>2</a:t>
            </a:r>
            <a:r>
              <a:rPr kumimoji="0" lang="zh-CN" altLang="zh-CN" sz="2000" b="0" i="0" u="none" strike="noStrike" cap="none" normalizeH="0" baseline="0" dirty="0">
                <a:ln>
                  <a:noFill/>
                </a:ln>
                <a:solidFill>
                  <a:srgbClr val="080808"/>
                </a:solidFill>
                <a:effectLst/>
                <a:latin typeface="Arial Unicode MS"/>
                <a:ea typeface="JetBrains Mono"/>
              </a:rPr>
              <a:t>; k&lt;=n; k++) {</a:t>
            </a:r>
            <a:r>
              <a:rPr kumimoji="0" lang="zh-CN" altLang="zh-CN" sz="2000" b="0" i="1" u="none" strike="noStrike" cap="none" normalizeH="0" baseline="0" dirty="0">
                <a:ln>
                  <a:noFill/>
                </a:ln>
                <a:solidFill>
                  <a:srgbClr val="8C8C8C"/>
                </a:solidFill>
                <a:effectLst/>
                <a:latin typeface="Arial Unicode MS"/>
                <a:ea typeface="JetBrains Mono"/>
              </a:rPr>
              <a:t>//</a:t>
            </a:r>
            <a:r>
              <a:rPr kumimoji="0" lang="zh-CN" altLang="zh-CN" sz="20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将</a:t>
            </a:r>
            <a:r>
              <a:rPr kumimoji="0" lang="zh-CN" altLang="zh-CN" sz="2000" b="0" i="1" u="none" strike="noStrike" cap="none" normalizeH="0" baseline="0" dirty="0">
                <a:ln>
                  <a:noFill/>
                </a:ln>
                <a:solidFill>
                  <a:srgbClr val="8C8C8C"/>
                </a:solidFill>
                <a:effectLst/>
                <a:latin typeface="Arial Unicode MS"/>
                <a:ea typeface="JetBrains Mono"/>
              </a:rPr>
              <a:t>j</a:t>
            </a:r>
            <a:r>
              <a:rPr kumimoji="0" lang="zh-CN" altLang="zh-CN" sz="20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添加到</a:t>
            </a:r>
            <a:r>
              <a:rPr kumimoji="0" lang="zh-CN" altLang="zh-CN" sz="2000" b="0" i="1" u="none" strike="noStrike" cap="none" normalizeH="0" baseline="0" dirty="0">
                <a:ln>
                  <a:noFill/>
                </a:ln>
                <a:solidFill>
                  <a:srgbClr val="8C8C8C"/>
                </a:solidFill>
                <a:effectLst/>
                <a:latin typeface="Arial Unicode MS"/>
                <a:ea typeface="JetBrains Mono"/>
              </a:rPr>
              <a:t>S</a:t>
            </a:r>
            <a:r>
              <a:rPr kumimoji="0" lang="zh-CN" altLang="zh-CN" sz="20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中后，更新</a:t>
            </a:r>
            <a:r>
              <a:rPr kumimoji="0" lang="zh-CN" altLang="zh-CN" sz="2000" b="0" i="1" u="none" strike="noStrike" cap="none" normalizeH="0" baseline="0" dirty="0">
                <a:ln>
                  <a:noFill/>
                </a:ln>
                <a:solidFill>
                  <a:srgbClr val="8C8C8C"/>
                </a:solidFill>
                <a:effectLst/>
                <a:latin typeface="Arial Unicode MS"/>
                <a:ea typeface="JetBrains Mono"/>
              </a:rPr>
              <a:t>closest</a:t>
            </a:r>
            <a:r>
              <a:rPr kumimoji="0" lang="zh-CN" altLang="zh-CN" sz="20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和</a:t>
            </a:r>
            <a:r>
              <a:rPr kumimoji="0" lang="zh-CN" altLang="zh-CN" sz="2000" b="0" i="1" u="none" strike="noStrike" cap="none" normalizeH="0" baseline="0" dirty="0">
                <a:ln>
                  <a:noFill/>
                </a:ln>
                <a:solidFill>
                  <a:srgbClr val="8C8C8C"/>
                </a:solidFill>
                <a:effectLst/>
                <a:latin typeface="Arial Unicode MS"/>
                <a:ea typeface="JetBrains Mono"/>
              </a:rPr>
              <a:t>lowcost</a:t>
            </a:r>
            <a:r>
              <a:rPr kumimoji="0" lang="zh-CN" altLang="zh-CN" sz="20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t>的值</a:t>
            </a:r>
            <a:br>
              <a:rPr kumimoji="0" lang="zh-CN" altLang="zh-CN" sz="2000" b="0" i="1" u="none" strike="noStrike" cap="none" normalizeH="0" baseline="0" dirty="0">
                <a:ln>
                  <a:noFill/>
                </a:ln>
                <a:solidFill>
                  <a:srgbClr val="8C8C8C"/>
                </a:solidFill>
                <a:effectLst/>
                <a:latin typeface="宋体" panose="02010600030101010101" pitchFamily="2" charset="-122"/>
                <a:ea typeface="宋体" panose="02010600030101010101" pitchFamily="2" charset="-122"/>
              </a:rPr>
            </a:br>
            <a:r>
              <a:rPr kumimoji="0" lang="zh-CN" altLang="zh-CN" sz="2000" b="0" i="0" u="none" strike="noStrike" cap="none" normalizeH="0" baseline="0" dirty="0">
                <a:ln>
                  <a:noFill/>
                </a:ln>
                <a:solidFill>
                  <a:srgbClr val="1750EB"/>
                </a:solidFill>
                <a:effectLst/>
                <a:latin typeface="Arial Unicode MS"/>
                <a:ea typeface="JetBrains Mono"/>
              </a:rPr>
              <a:t>24.            </a:t>
            </a:r>
            <a:r>
              <a:rPr kumimoji="0" lang="zh-CN" altLang="zh-CN" sz="2000" b="0" i="0" u="none" strike="noStrike" cap="none" normalizeH="0" baseline="0" dirty="0">
                <a:ln>
                  <a:noFill/>
                </a:ln>
                <a:solidFill>
                  <a:srgbClr val="0033B3"/>
                </a:solidFill>
                <a:effectLst/>
                <a:latin typeface="Arial Unicode MS"/>
                <a:ea typeface="JetBrains Mono"/>
              </a:rPr>
              <a:t>if</a:t>
            </a:r>
            <a:r>
              <a:rPr kumimoji="0" lang="zh-CN" altLang="zh-CN" sz="2000" b="0" i="0" u="none" strike="noStrike" cap="none" normalizeH="0" baseline="0" dirty="0">
                <a:ln>
                  <a:noFill/>
                </a:ln>
                <a:solidFill>
                  <a:srgbClr val="080808"/>
                </a:solidFill>
                <a:effectLst/>
                <a:latin typeface="Arial Unicode MS"/>
                <a:ea typeface="JetBrains Mono"/>
              </a:rPr>
              <a:t>((c[j][k]&lt;lowcost[k] &amp;&amp; (!s[k]))) {</a:t>
            </a:r>
            <a:br>
              <a:rPr kumimoji="0" lang="zh-CN" altLang="zh-CN" sz="2000" b="0" i="0" u="none" strike="noStrike" cap="none" normalizeH="0" baseline="0" dirty="0">
                <a:ln>
                  <a:noFill/>
                </a:ln>
                <a:solidFill>
                  <a:srgbClr val="080808"/>
                </a:solidFill>
                <a:effectLst/>
                <a:latin typeface="Arial Unicode MS"/>
                <a:ea typeface="JetBrains Mono"/>
              </a:rPr>
            </a:br>
            <a:r>
              <a:rPr kumimoji="0" lang="zh-CN" altLang="zh-CN" sz="2000" b="0" i="0" u="none" strike="noStrike" cap="none" normalizeH="0" baseline="0" dirty="0">
                <a:ln>
                  <a:noFill/>
                </a:ln>
                <a:solidFill>
                  <a:srgbClr val="1750EB"/>
                </a:solidFill>
                <a:effectLst/>
                <a:latin typeface="Arial Unicode MS"/>
                <a:ea typeface="JetBrains Mono"/>
              </a:rPr>
              <a:t>25.                </a:t>
            </a:r>
            <a:r>
              <a:rPr kumimoji="0" lang="zh-CN" altLang="zh-CN" sz="2000" b="0" i="0" u="none" strike="noStrike" cap="none" normalizeH="0" baseline="0" dirty="0">
                <a:ln>
                  <a:noFill/>
                </a:ln>
                <a:solidFill>
                  <a:srgbClr val="080808"/>
                </a:solidFill>
                <a:effectLst/>
                <a:latin typeface="Arial Unicode MS"/>
                <a:ea typeface="JetBrains Mono"/>
              </a:rPr>
              <a:t>lowcost[k] = c[j][k];</a:t>
            </a:r>
            <a:br>
              <a:rPr kumimoji="0" lang="zh-CN" altLang="zh-CN" sz="2000" b="0" i="0" u="none" strike="noStrike" cap="none" normalizeH="0" baseline="0" dirty="0">
                <a:ln>
                  <a:noFill/>
                </a:ln>
                <a:solidFill>
                  <a:srgbClr val="080808"/>
                </a:solidFill>
                <a:effectLst/>
                <a:latin typeface="Arial Unicode MS"/>
                <a:ea typeface="JetBrains Mono"/>
              </a:rPr>
            </a:br>
            <a:r>
              <a:rPr kumimoji="0" lang="zh-CN" altLang="zh-CN" sz="2000" b="0" i="0" u="none" strike="noStrike" cap="none" normalizeH="0" baseline="0" dirty="0">
                <a:ln>
                  <a:noFill/>
                </a:ln>
                <a:solidFill>
                  <a:srgbClr val="1750EB"/>
                </a:solidFill>
                <a:effectLst/>
                <a:latin typeface="Arial Unicode MS"/>
                <a:ea typeface="JetBrains Mono"/>
              </a:rPr>
              <a:t>27.                </a:t>
            </a:r>
            <a:r>
              <a:rPr kumimoji="0" lang="zh-CN" altLang="zh-CN" sz="2000" b="0" i="0" u="none" strike="noStrike" cap="none" normalizeH="0" baseline="0" dirty="0">
                <a:ln>
                  <a:noFill/>
                </a:ln>
                <a:solidFill>
                  <a:srgbClr val="080808"/>
                </a:solidFill>
                <a:effectLst/>
                <a:latin typeface="Arial Unicode MS"/>
                <a:ea typeface="JetBrains Mono"/>
              </a:rPr>
              <a:t>closest[k] = j;</a:t>
            </a:r>
            <a:br>
              <a:rPr kumimoji="0" lang="zh-CN" altLang="zh-CN" sz="2000" b="0" i="0" u="none" strike="noStrike" cap="none" normalizeH="0" baseline="0" dirty="0">
                <a:ln>
                  <a:noFill/>
                </a:ln>
                <a:solidFill>
                  <a:srgbClr val="080808"/>
                </a:solidFill>
                <a:effectLst/>
                <a:latin typeface="Arial Unicode MS"/>
                <a:ea typeface="JetBrains Mono"/>
              </a:rPr>
            </a:br>
            <a:r>
              <a:rPr kumimoji="0" lang="zh-CN" altLang="zh-CN" sz="2000" b="0" i="0" u="none" strike="noStrike" cap="none" normalizeH="0" baseline="0" dirty="0">
                <a:ln>
                  <a:noFill/>
                </a:ln>
                <a:solidFill>
                  <a:srgbClr val="1750EB"/>
                </a:solidFill>
                <a:effectLst/>
                <a:latin typeface="Arial Unicode MS"/>
                <a:ea typeface="JetBrains Mono"/>
              </a:rPr>
              <a:t>28.            </a:t>
            </a:r>
            <a:r>
              <a:rPr kumimoji="0" lang="zh-CN" altLang="zh-CN" sz="2000" b="0" i="0" u="none" strike="noStrike" cap="none" normalizeH="0" baseline="0" dirty="0">
                <a:ln>
                  <a:noFill/>
                </a:ln>
                <a:solidFill>
                  <a:srgbClr val="080808"/>
                </a:solidFill>
                <a:effectLst/>
                <a:latin typeface="Arial Unicode MS"/>
                <a:ea typeface="JetBrains Mono"/>
              </a:rPr>
              <a:t>}</a:t>
            </a:r>
            <a:br>
              <a:rPr kumimoji="0" lang="zh-CN" altLang="zh-CN" sz="2000" b="0" i="0" u="none" strike="noStrike" cap="none" normalizeH="0" baseline="0" dirty="0">
                <a:ln>
                  <a:noFill/>
                </a:ln>
                <a:solidFill>
                  <a:srgbClr val="080808"/>
                </a:solidFill>
                <a:effectLst/>
                <a:latin typeface="Arial Unicode MS"/>
                <a:ea typeface="JetBrains Mono"/>
              </a:rPr>
            </a:br>
            <a:r>
              <a:rPr kumimoji="0" lang="zh-CN" altLang="zh-CN" sz="2000" b="0" i="0" u="none" strike="noStrike" cap="none" normalizeH="0" baseline="0" dirty="0">
                <a:ln>
                  <a:noFill/>
                </a:ln>
                <a:solidFill>
                  <a:srgbClr val="1750EB"/>
                </a:solidFill>
                <a:effectLst/>
                <a:latin typeface="Arial Unicode MS"/>
                <a:ea typeface="JetBrains Mono"/>
              </a:rPr>
              <a:t>29.        </a:t>
            </a:r>
            <a:r>
              <a:rPr kumimoji="0" lang="zh-CN" altLang="zh-CN" sz="2000" b="0" i="0" u="none" strike="noStrike" cap="none" normalizeH="0" baseline="0" dirty="0">
                <a:ln>
                  <a:noFill/>
                </a:ln>
                <a:solidFill>
                  <a:srgbClr val="080808"/>
                </a:solidFill>
                <a:effectLst/>
                <a:latin typeface="Arial Unicode MS"/>
                <a:ea typeface="JetBrains Mono"/>
              </a:rPr>
              <a:t>}</a:t>
            </a:r>
            <a:br>
              <a:rPr kumimoji="0" lang="zh-CN" altLang="zh-CN" sz="2000" b="0" i="0" u="none" strike="noStrike" cap="none" normalizeH="0" baseline="0" dirty="0">
                <a:ln>
                  <a:noFill/>
                </a:ln>
                <a:solidFill>
                  <a:srgbClr val="080808"/>
                </a:solidFill>
                <a:effectLst/>
                <a:latin typeface="Arial Unicode MS"/>
                <a:ea typeface="JetBrains Mono"/>
              </a:rPr>
            </a:br>
            <a:r>
              <a:rPr kumimoji="0" lang="zh-CN" altLang="zh-CN" sz="2000" b="0" i="0" u="none" strike="noStrike" cap="none" normalizeH="0" baseline="0" dirty="0">
                <a:ln>
                  <a:noFill/>
                </a:ln>
                <a:solidFill>
                  <a:srgbClr val="1750EB"/>
                </a:solidFill>
                <a:effectLst/>
                <a:latin typeface="Arial Unicode MS"/>
                <a:ea typeface="JetBrains Mono"/>
              </a:rPr>
              <a:t>30.    </a:t>
            </a:r>
            <a:r>
              <a:rPr kumimoji="0" lang="zh-CN" altLang="zh-CN" sz="2000" b="0" i="0" u="none" strike="noStrike" cap="none" normalizeH="0" baseline="0" dirty="0">
                <a:ln>
                  <a:noFill/>
                </a:ln>
                <a:solidFill>
                  <a:srgbClr val="080808"/>
                </a:solidFill>
                <a:effectLst/>
                <a:latin typeface="Arial Unicode MS"/>
                <a:ea typeface="JetBrains Mono"/>
              </a:rPr>
              <a:t>}</a:t>
            </a:r>
            <a:br>
              <a:rPr kumimoji="0" lang="zh-CN" altLang="zh-CN" sz="2000" b="0" i="0" u="none" strike="noStrike" cap="none" normalizeH="0" baseline="0" dirty="0">
                <a:ln>
                  <a:noFill/>
                </a:ln>
                <a:solidFill>
                  <a:srgbClr val="080808"/>
                </a:solidFill>
                <a:effectLst/>
                <a:latin typeface="Arial Unicode MS"/>
                <a:ea typeface="JetBrains Mono"/>
              </a:rPr>
            </a:br>
            <a:r>
              <a:rPr kumimoji="0" lang="zh-CN" altLang="zh-CN" sz="2000" b="0" i="0" u="none" strike="noStrike" cap="none" normalizeH="0" baseline="0" dirty="0">
                <a:ln>
                  <a:noFill/>
                </a:ln>
                <a:solidFill>
                  <a:srgbClr val="1750EB"/>
                </a:solidFill>
                <a:effectLst/>
                <a:latin typeface="Arial Unicode MS"/>
                <a:ea typeface="JetBrains Mono"/>
              </a:rPr>
              <a:t>31.</a:t>
            </a:r>
            <a:r>
              <a:rPr kumimoji="0" lang="zh-CN" altLang="zh-CN" sz="2000" b="0" i="0" u="none" strike="noStrike" cap="none" normalizeH="0" baseline="0" dirty="0">
                <a:ln>
                  <a:noFill/>
                </a:ln>
                <a:solidFill>
                  <a:srgbClr val="080808"/>
                </a:solidFill>
                <a:effectLst/>
                <a:latin typeface="Arial Unicode MS"/>
                <a:ea typeface="JetBrains Mono"/>
              </a:rPr>
              <a:t>}</a:t>
            </a:r>
            <a:endParaRPr kumimoji="0" lang="zh-CN" altLang="zh-CN" sz="20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1991544" y="1772816"/>
            <a:ext cx="8208912" cy="3312368"/>
          </a:xfrm>
        </p:spPr>
        <p:txBody>
          <a:bodyPr>
            <a:noAutofit/>
          </a:bodyPr>
          <a:lstStyle/>
          <a:p>
            <a:pPr marL="0" indent="0" eaLnBrk="1" hangingPunct="1">
              <a:lnSpc>
                <a:spcPct val="150000"/>
              </a:lnSpc>
              <a:buNone/>
            </a:pPr>
            <a:r>
              <a:rPr lang="zh-CN" altLang="en-US" sz="2200" dirty="0">
                <a:latin typeface="+mn-ea"/>
              </a:rPr>
              <a:t>下面对</a:t>
            </a:r>
            <a:r>
              <a:rPr lang="en-US" altLang="zh-CN" sz="2200" dirty="0">
                <a:latin typeface="+mn-ea"/>
              </a:rPr>
              <a:t>Prim</a:t>
            </a:r>
            <a:r>
              <a:rPr lang="zh-CN" altLang="en-US" sz="2200" dirty="0">
                <a:latin typeface="+mn-ea"/>
              </a:rPr>
              <a:t>算法的时间复杂度进行分析：第</a:t>
            </a:r>
            <a:r>
              <a:rPr lang="en-US" altLang="zh-CN" sz="2200" dirty="0">
                <a:latin typeface="+mn-ea"/>
              </a:rPr>
              <a:t>7-11</a:t>
            </a:r>
            <a:r>
              <a:rPr lang="zh-CN" altLang="en-US" sz="2200" dirty="0">
                <a:latin typeface="+mn-ea"/>
              </a:rPr>
              <a:t>行，需花费</a:t>
            </a:r>
            <a:r>
              <a:rPr lang="en-US" altLang="zh-CN" sz="2200" dirty="0">
                <a:latin typeface="+mn-ea"/>
              </a:rPr>
              <a:t>O(n)</a:t>
            </a:r>
            <a:r>
              <a:rPr lang="zh-CN" altLang="en-US" sz="2200" dirty="0">
                <a:latin typeface="+mn-ea"/>
              </a:rPr>
              <a:t>时间；第</a:t>
            </a:r>
            <a:r>
              <a:rPr lang="en-US" altLang="zh-CN" sz="2200" dirty="0">
                <a:latin typeface="+mn-ea"/>
              </a:rPr>
              <a:t>12-30</a:t>
            </a:r>
            <a:r>
              <a:rPr lang="zh-CN" altLang="en-US" sz="2200" dirty="0">
                <a:latin typeface="+mn-ea"/>
              </a:rPr>
              <a:t>行的循环共执行</a:t>
            </a:r>
            <a:r>
              <a:rPr lang="en-US" altLang="zh-CN" sz="2200" dirty="0">
                <a:latin typeface="+mn-ea"/>
              </a:rPr>
              <a:t>n-1</a:t>
            </a:r>
            <a:r>
              <a:rPr lang="zh-CN" altLang="en-US" sz="2200" dirty="0">
                <a:latin typeface="+mn-ea"/>
              </a:rPr>
              <a:t>次，第</a:t>
            </a:r>
            <a:r>
              <a:rPr lang="en-US" altLang="zh-CN" sz="2200" dirty="0">
                <a:latin typeface="+mn-ea"/>
              </a:rPr>
              <a:t>15-20</a:t>
            </a:r>
            <a:r>
              <a:rPr lang="zh-CN" altLang="en-US" sz="2200" dirty="0">
                <a:latin typeface="+mn-ea"/>
              </a:rPr>
              <a:t>行的循环，及第</a:t>
            </a:r>
            <a:r>
              <a:rPr lang="en-US" altLang="zh-CN" sz="2200" dirty="0">
                <a:latin typeface="+mn-ea"/>
              </a:rPr>
              <a:t>23-29</a:t>
            </a:r>
            <a:r>
              <a:rPr lang="zh-CN" altLang="en-US" sz="2200" dirty="0">
                <a:latin typeface="+mn-ea"/>
              </a:rPr>
              <a:t>行的循环都需执行</a:t>
            </a:r>
            <a:r>
              <a:rPr lang="en-US" altLang="zh-CN" sz="2200" dirty="0">
                <a:latin typeface="+mn-ea"/>
              </a:rPr>
              <a:t>n-1</a:t>
            </a:r>
            <a:r>
              <a:rPr lang="zh-CN" altLang="en-US" sz="2200" dirty="0">
                <a:latin typeface="+mn-ea"/>
              </a:rPr>
              <a:t>次。因此，</a:t>
            </a:r>
            <a:r>
              <a:rPr lang="en-US" altLang="zh-CN" sz="2200" dirty="0">
                <a:latin typeface="+mn-ea"/>
              </a:rPr>
              <a:t>Prim</a:t>
            </a:r>
            <a:r>
              <a:rPr lang="zh-CN" altLang="en-US" sz="2200" dirty="0">
                <a:latin typeface="+mn-ea"/>
              </a:rPr>
              <a:t>算法的时间复杂度为</a:t>
            </a:r>
            <a:r>
              <a:rPr lang="en-US" altLang="zh-CN" sz="2200" dirty="0">
                <a:latin typeface="+mn-ea"/>
              </a:rPr>
              <a:t>O(n2) </a:t>
            </a:r>
            <a:r>
              <a:rPr lang="zh-CN" altLang="en-US" sz="2200" dirty="0">
                <a:latin typeface="+mn-ea"/>
              </a:rPr>
              <a:t>，也就是说</a:t>
            </a:r>
            <a:r>
              <a:rPr lang="en-US" altLang="zh-CN" sz="2200" dirty="0">
                <a:latin typeface="+mn-ea"/>
              </a:rPr>
              <a:t>Prim</a:t>
            </a:r>
            <a:r>
              <a:rPr lang="zh-CN" altLang="en-US" sz="2200" dirty="0">
                <a:latin typeface="+mn-ea"/>
              </a:rPr>
              <a:t>算法与图的顶点个数</a:t>
            </a:r>
            <a:r>
              <a:rPr lang="en-US" altLang="zh-CN" sz="2200" dirty="0">
                <a:latin typeface="+mn-ea"/>
              </a:rPr>
              <a:t>n</a:t>
            </a:r>
            <a:r>
              <a:rPr lang="zh-CN" altLang="en-US" sz="2200" dirty="0">
                <a:latin typeface="+mn-ea"/>
              </a:rPr>
              <a:t>有关，与边</a:t>
            </a:r>
            <a:r>
              <a:rPr lang="en-US" altLang="zh-CN" sz="2200" dirty="0">
                <a:latin typeface="+mn-ea"/>
              </a:rPr>
              <a:t>e</a:t>
            </a:r>
            <a:r>
              <a:rPr lang="zh-CN" altLang="en-US" sz="2200" dirty="0">
                <a:latin typeface="+mn-ea"/>
              </a:rPr>
              <a:t>无关，因此适用于稠密图求最小生成树。</a:t>
            </a:r>
            <a:endParaRPr lang="en-US" altLang="zh-CN" sz="2000" dirty="0">
              <a:latin typeface="+mn-ea"/>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5.8.2 Kruskal</a:t>
            </a:r>
            <a:r>
              <a:rPr lang="zh-CN" altLang="en-US" dirty="0"/>
              <a:t>算法</a:t>
            </a:r>
            <a:endParaRPr lang="zh-CN" altLang="en-US" dirty="0"/>
          </a:p>
        </p:txBody>
      </p:sp>
      <p:sp>
        <p:nvSpPr>
          <p:cNvPr id="5" name="内容占位符 4"/>
          <p:cNvSpPr>
            <a:spLocks noGrp="1"/>
          </p:cNvSpPr>
          <p:nvPr>
            <p:ph idx="1"/>
          </p:nvPr>
        </p:nvSpPr>
        <p:spPr>
          <a:xfrm>
            <a:off x="2238400" y="1456419"/>
            <a:ext cx="7715200" cy="3888432"/>
          </a:xfrm>
        </p:spPr>
        <p:txBody>
          <a:bodyPr>
            <a:normAutofit fontScale="92500"/>
          </a:bodyPr>
          <a:lstStyle/>
          <a:p>
            <a:pPr marL="0" indent="0" eaLnBrk="1" hangingPunct="1">
              <a:lnSpc>
                <a:spcPct val="150000"/>
              </a:lnSpc>
              <a:buNone/>
            </a:pPr>
            <a:r>
              <a:rPr lang="zh-CN" altLang="en-US" sz="2600" dirty="0">
                <a:latin typeface="+mn-ea"/>
              </a:rPr>
              <a:t>设</a:t>
            </a:r>
            <a:r>
              <a:rPr lang="en-US" altLang="zh-CN" sz="2600" dirty="0">
                <a:latin typeface="+mn-ea"/>
              </a:rPr>
              <a:t>G=(V,E)</a:t>
            </a:r>
            <a:r>
              <a:rPr lang="zh-CN" altLang="en-US" sz="2600" dirty="0">
                <a:latin typeface="+mn-ea"/>
              </a:rPr>
              <a:t>是连通带权图，</a:t>
            </a:r>
            <a:r>
              <a:rPr lang="en-US" altLang="zh-CN" sz="2600" dirty="0">
                <a:latin typeface="+mn-ea"/>
              </a:rPr>
              <a:t>V={1,2,…,n}</a:t>
            </a:r>
            <a:r>
              <a:rPr lang="zh-CN" altLang="en-US" sz="2600" dirty="0">
                <a:latin typeface="+mn-ea"/>
              </a:rPr>
              <a:t>。</a:t>
            </a:r>
            <a:endParaRPr lang="zh-CN" altLang="en-US" sz="2600" dirty="0">
              <a:latin typeface="+mn-ea"/>
            </a:endParaRPr>
          </a:p>
          <a:p>
            <a:pPr marL="0" indent="0" eaLnBrk="1" hangingPunct="1">
              <a:lnSpc>
                <a:spcPct val="150000"/>
              </a:lnSpc>
              <a:buNone/>
            </a:pPr>
            <a:r>
              <a:rPr lang="zh-CN" altLang="en-US" sz="2600" dirty="0">
                <a:latin typeface="+mn-ea"/>
              </a:rPr>
              <a:t>构造</a:t>
            </a:r>
            <a:r>
              <a:rPr lang="en-US" altLang="zh-CN" sz="2600" dirty="0">
                <a:latin typeface="+mn-ea"/>
              </a:rPr>
              <a:t>G</a:t>
            </a:r>
            <a:r>
              <a:rPr lang="zh-CN" altLang="en-US" sz="2600" dirty="0">
                <a:latin typeface="+mn-ea"/>
              </a:rPr>
              <a:t>的最小生成树的</a:t>
            </a:r>
            <a:r>
              <a:rPr lang="en-US" altLang="zh-CN" sz="2600" dirty="0">
                <a:latin typeface="+mn-ea"/>
              </a:rPr>
              <a:t>Kruskal</a:t>
            </a:r>
            <a:r>
              <a:rPr lang="zh-CN" altLang="en-US" sz="2600" dirty="0">
                <a:latin typeface="+mn-ea"/>
              </a:rPr>
              <a:t>算法的基本思想是：首先先构造一个只有</a:t>
            </a:r>
            <a:r>
              <a:rPr lang="en-US" altLang="zh-CN" sz="2600" dirty="0">
                <a:latin typeface="+mn-ea"/>
              </a:rPr>
              <a:t>n</a:t>
            </a:r>
            <a:r>
              <a:rPr lang="zh-CN" altLang="en-US" sz="2600" dirty="0">
                <a:latin typeface="+mn-ea"/>
              </a:rPr>
              <a:t>个顶点，没有边的非连通图</a:t>
            </a:r>
            <a:r>
              <a:rPr lang="en-US" altLang="zh-CN" sz="2600" dirty="0">
                <a:latin typeface="+mn-ea"/>
              </a:rPr>
              <a:t>SG</a:t>
            </a:r>
            <a:r>
              <a:rPr lang="zh-CN" altLang="en-US" sz="2600" dirty="0">
                <a:latin typeface="+mn-ea"/>
              </a:rPr>
              <a:t>，然后从权值最小的边开始依次添加该边，若该边的添加不使</a:t>
            </a:r>
            <a:r>
              <a:rPr lang="en-US" altLang="zh-CN" sz="2600" dirty="0">
                <a:latin typeface="+mn-ea"/>
              </a:rPr>
              <a:t>SG</a:t>
            </a:r>
            <a:r>
              <a:rPr lang="zh-CN" altLang="en-US" sz="2600" dirty="0">
                <a:latin typeface="+mn-ea"/>
              </a:rPr>
              <a:t>图产生回路，则将此边加入到非连通图</a:t>
            </a:r>
            <a:r>
              <a:rPr lang="en-US" altLang="zh-CN" sz="2600" dirty="0">
                <a:latin typeface="+mn-ea"/>
              </a:rPr>
              <a:t>SG</a:t>
            </a:r>
            <a:r>
              <a:rPr lang="zh-CN" altLang="en-US" sz="2600" dirty="0">
                <a:latin typeface="+mn-ea"/>
              </a:rPr>
              <a:t>上，否则不添加该边；如此重复，直至加上 </a:t>
            </a:r>
            <a:r>
              <a:rPr lang="en-US" altLang="zh-CN" sz="2600" dirty="0">
                <a:latin typeface="+mn-ea"/>
              </a:rPr>
              <a:t>n-1 </a:t>
            </a:r>
            <a:r>
              <a:rPr lang="zh-CN" altLang="en-US" sz="2600" dirty="0">
                <a:latin typeface="+mn-ea"/>
              </a:rPr>
              <a:t>条边为止。</a:t>
            </a:r>
            <a:endParaRPr lang="zh-CN" altLang="en-US" sz="2600" dirty="0">
              <a:latin typeface="+mn-ea"/>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1991544" y="980728"/>
            <a:ext cx="8208912" cy="4896544"/>
          </a:xfrm>
        </p:spPr>
        <p:txBody>
          <a:bodyPr>
            <a:noAutofit/>
          </a:bodyPr>
          <a:lstStyle/>
          <a:p>
            <a:pPr marL="0" indent="0" eaLnBrk="1" hangingPunct="1">
              <a:lnSpc>
                <a:spcPct val="150000"/>
              </a:lnSpc>
              <a:buNone/>
            </a:pPr>
            <a:r>
              <a:rPr lang="zh-CN" altLang="en-US" sz="2200" dirty="0">
                <a:latin typeface="宋体" panose="02010600030101010101" pitchFamily="2" charset="-122"/>
                <a:ea typeface="宋体" panose="02010600030101010101" pitchFamily="2" charset="-122"/>
                <a:cs typeface="宋体" panose="02010600030101010101" pitchFamily="2" charset="-122"/>
              </a:rPr>
              <a:t>算法基本步骤如下：</a:t>
            </a:r>
            <a:endParaRPr lang="zh-CN" altLang="en-US" sz="2200" dirty="0">
              <a:latin typeface="宋体" panose="02010600030101010101" pitchFamily="2" charset="-122"/>
              <a:ea typeface="宋体" panose="02010600030101010101" pitchFamily="2" charset="-122"/>
              <a:cs typeface="宋体" panose="02010600030101010101" pitchFamily="2" charset="-122"/>
            </a:endParaRPr>
          </a:p>
          <a:p>
            <a:pPr marL="0" indent="0" eaLnBrk="1" hangingPunct="1">
              <a:lnSpc>
                <a:spcPct val="150000"/>
              </a:lnSpc>
              <a:buNone/>
            </a:pPr>
            <a:r>
              <a:rPr lang="en-US" altLang="zh-CN" sz="2200" dirty="0">
                <a:latin typeface="宋体" panose="02010600030101010101" pitchFamily="2" charset="-122"/>
                <a:ea typeface="宋体" panose="02010600030101010101" pitchFamily="2" charset="-122"/>
                <a:cs typeface="宋体" panose="02010600030101010101" pitchFamily="2" charset="-122"/>
              </a:rPr>
              <a:t>(1)</a:t>
            </a:r>
            <a:r>
              <a:rPr lang="zh-CN" altLang="en-US" sz="2200" dirty="0">
                <a:latin typeface="宋体" panose="02010600030101010101" pitchFamily="2" charset="-122"/>
                <a:ea typeface="宋体" panose="02010600030101010101" pitchFamily="2" charset="-122"/>
                <a:cs typeface="宋体" panose="02010600030101010101" pitchFamily="2" charset="-122"/>
              </a:rPr>
              <a:t>设连通网</a:t>
            </a:r>
            <a:r>
              <a:rPr lang="en-US" altLang="zh-CN" sz="2200" dirty="0">
                <a:latin typeface="宋体" panose="02010600030101010101" pitchFamily="2" charset="-122"/>
                <a:ea typeface="宋体" panose="02010600030101010101" pitchFamily="2" charset="-122"/>
                <a:cs typeface="宋体" panose="02010600030101010101" pitchFamily="2" charset="-122"/>
              </a:rPr>
              <a:t>N=(V,E)</a:t>
            </a:r>
            <a:r>
              <a:rPr lang="zh-CN" altLang="en-US" sz="2200" dirty="0">
                <a:latin typeface="宋体" panose="02010600030101010101" pitchFamily="2" charset="-122"/>
                <a:ea typeface="宋体" panose="02010600030101010101" pitchFamily="2" charset="-122"/>
                <a:cs typeface="宋体" panose="02010600030101010101" pitchFamily="2" charset="-122"/>
              </a:rPr>
              <a:t>，令最小生成树初始状态为只有</a:t>
            </a:r>
            <a:r>
              <a:rPr lang="en-US" altLang="zh-CN" sz="2200" dirty="0">
                <a:latin typeface="宋体" panose="02010600030101010101" pitchFamily="2" charset="-122"/>
                <a:ea typeface="宋体" panose="02010600030101010101" pitchFamily="2" charset="-122"/>
                <a:cs typeface="宋体" panose="02010600030101010101" pitchFamily="2" charset="-122"/>
              </a:rPr>
              <a:t>n</a:t>
            </a:r>
            <a:r>
              <a:rPr lang="zh-CN" altLang="en-US" sz="2200" dirty="0">
                <a:latin typeface="宋体" panose="02010600030101010101" pitchFamily="2" charset="-122"/>
                <a:ea typeface="宋体" panose="02010600030101010101" pitchFamily="2" charset="-122"/>
                <a:cs typeface="宋体" panose="02010600030101010101" pitchFamily="2" charset="-122"/>
              </a:rPr>
              <a:t>个顶点而无边的非连通图</a:t>
            </a:r>
            <a:r>
              <a:rPr lang="en-US" altLang="zh-CN" sz="2200" dirty="0">
                <a:latin typeface="宋体" panose="02010600030101010101" pitchFamily="2" charset="-122"/>
                <a:ea typeface="宋体" panose="02010600030101010101" pitchFamily="2" charset="-122"/>
                <a:cs typeface="宋体" panose="02010600030101010101" pitchFamily="2" charset="-122"/>
              </a:rPr>
              <a:t>T=(V,{ })</a:t>
            </a:r>
            <a:r>
              <a:rPr lang="zh-CN" altLang="en-US" sz="2200" dirty="0">
                <a:latin typeface="宋体" panose="02010600030101010101" pitchFamily="2" charset="-122"/>
                <a:ea typeface="宋体" panose="02010600030101010101" pitchFamily="2" charset="-122"/>
                <a:cs typeface="宋体" panose="02010600030101010101" pitchFamily="2" charset="-122"/>
              </a:rPr>
              <a:t>，每个顶点自成一个连通分量。</a:t>
            </a:r>
            <a:endParaRPr lang="zh-CN" altLang="en-US" sz="2200" dirty="0">
              <a:latin typeface="宋体" panose="02010600030101010101" pitchFamily="2" charset="-122"/>
              <a:ea typeface="宋体" panose="02010600030101010101" pitchFamily="2" charset="-122"/>
              <a:cs typeface="宋体" panose="02010600030101010101" pitchFamily="2" charset="-122"/>
            </a:endParaRPr>
          </a:p>
          <a:p>
            <a:pPr marL="0" indent="0" eaLnBrk="1" hangingPunct="1">
              <a:lnSpc>
                <a:spcPct val="150000"/>
              </a:lnSpc>
              <a:buNone/>
            </a:pPr>
            <a:r>
              <a:rPr lang="en-US" altLang="zh-CN" sz="2200" dirty="0">
                <a:latin typeface="宋体" panose="02010600030101010101" pitchFamily="2" charset="-122"/>
                <a:ea typeface="宋体" panose="02010600030101010101" pitchFamily="2" charset="-122"/>
                <a:cs typeface="宋体" panose="02010600030101010101" pitchFamily="2" charset="-122"/>
              </a:rPr>
              <a:t>(2)</a:t>
            </a:r>
            <a:r>
              <a:rPr lang="zh-CN" altLang="en-US" sz="2200" dirty="0">
                <a:latin typeface="宋体" panose="02010600030101010101" pitchFamily="2" charset="-122"/>
                <a:ea typeface="宋体" panose="02010600030101010101" pitchFamily="2" charset="-122"/>
                <a:cs typeface="宋体" panose="02010600030101010101" pitchFamily="2" charset="-122"/>
              </a:rPr>
              <a:t>在</a:t>
            </a:r>
            <a:r>
              <a:rPr lang="en-US" altLang="zh-CN" sz="2200" dirty="0">
                <a:latin typeface="宋体" panose="02010600030101010101" pitchFamily="2" charset="-122"/>
                <a:ea typeface="宋体" panose="02010600030101010101" pitchFamily="2" charset="-122"/>
                <a:cs typeface="宋体" panose="02010600030101010101" pitchFamily="2" charset="-122"/>
              </a:rPr>
              <a:t>E</a:t>
            </a:r>
            <a:r>
              <a:rPr lang="zh-CN" altLang="en-US" sz="2200" dirty="0">
                <a:latin typeface="宋体" panose="02010600030101010101" pitchFamily="2" charset="-122"/>
                <a:ea typeface="宋体" panose="02010600030101010101" pitchFamily="2" charset="-122"/>
                <a:cs typeface="宋体" panose="02010600030101010101" pitchFamily="2" charset="-122"/>
              </a:rPr>
              <a:t>中选取代价最小的边，若该边依附的顶点落在</a:t>
            </a:r>
            <a:r>
              <a:rPr lang="en-US" altLang="zh-CN" sz="2200" dirty="0">
                <a:latin typeface="宋体" panose="02010600030101010101" pitchFamily="2" charset="-122"/>
                <a:ea typeface="宋体" panose="02010600030101010101" pitchFamily="2" charset="-122"/>
                <a:cs typeface="宋体" panose="02010600030101010101" pitchFamily="2" charset="-122"/>
              </a:rPr>
              <a:t>T</a:t>
            </a:r>
            <a:r>
              <a:rPr lang="zh-CN" altLang="en-US" sz="2200" dirty="0">
                <a:latin typeface="宋体" panose="02010600030101010101" pitchFamily="2" charset="-122"/>
                <a:ea typeface="宋体" panose="02010600030101010101" pitchFamily="2" charset="-122"/>
                <a:cs typeface="宋体" panose="02010600030101010101" pitchFamily="2" charset="-122"/>
              </a:rPr>
              <a:t>中不同的连通分量上（即：不能形成环），则将此边加入到</a:t>
            </a:r>
            <a:r>
              <a:rPr lang="en-US" altLang="zh-CN" sz="2200" dirty="0">
                <a:latin typeface="宋体" panose="02010600030101010101" pitchFamily="2" charset="-122"/>
                <a:ea typeface="宋体" panose="02010600030101010101" pitchFamily="2" charset="-122"/>
                <a:cs typeface="宋体" panose="02010600030101010101" pitchFamily="2" charset="-122"/>
              </a:rPr>
              <a:t>T</a:t>
            </a:r>
            <a:r>
              <a:rPr lang="zh-CN" altLang="en-US" sz="2200" dirty="0">
                <a:latin typeface="宋体" panose="02010600030101010101" pitchFamily="2" charset="-122"/>
                <a:ea typeface="宋体" panose="02010600030101010101" pitchFamily="2" charset="-122"/>
                <a:cs typeface="宋体" panose="02010600030101010101" pitchFamily="2" charset="-122"/>
              </a:rPr>
              <a:t>中；否则，舍去此边，选取下一条代价最小的边。</a:t>
            </a:r>
            <a:endParaRPr lang="zh-CN" altLang="en-US" sz="2200" dirty="0">
              <a:latin typeface="宋体" panose="02010600030101010101" pitchFamily="2" charset="-122"/>
              <a:ea typeface="宋体" panose="02010600030101010101" pitchFamily="2" charset="-122"/>
              <a:cs typeface="宋体" panose="02010600030101010101" pitchFamily="2" charset="-122"/>
            </a:endParaRPr>
          </a:p>
          <a:p>
            <a:pPr marL="0" indent="0" eaLnBrk="1" hangingPunct="1">
              <a:lnSpc>
                <a:spcPct val="150000"/>
              </a:lnSpc>
              <a:buNone/>
            </a:pPr>
            <a:r>
              <a:rPr lang="en-US" altLang="zh-CN" sz="2200" dirty="0">
                <a:latin typeface="宋体" panose="02010600030101010101" pitchFamily="2" charset="-122"/>
                <a:ea typeface="宋体" panose="02010600030101010101" pitchFamily="2" charset="-122"/>
                <a:cs typeface="宋体" panose="02010600030101010101" pitchFamily="2" charset="-122"/>
              </a:rPr>
              <a:t>(3)</a:t>
            </a:r>
            <a:r>
              <a:rPr lang="zh-CN" altLang="en-US" sz="2200" dirty="0">
                <a:latin typeface="宋体" panose="02010600030101010101" pitchFamily="2" charset="-122"/>
                <a:ea typeface="宋体" panose="02010600030101010101" pitchFamily="2" charset="-122"/>
                <a:cs typeface="宋体" panose="02010600030101010101" pitchFamily="2" charset="-122"/>
              </a:rPr>
              <a:t>依此类推，直至</a:t>
            </a:r>
            <a:r>
              <a:rPr lang="en-US" altLang="zh-CN" sz="2200" dirty="0">
                <a:latin typeface="宋体" panose="02010600030101010101" pitchFamily="2" charset="-122"/>
                <a:ea typeface="宋体" panose="02010600030101010101" pitchFamily="2" charset="-122"/>
                <a:cs typeface="宋体" panose="02010600030101010101" pitchFamily="2" charset="-122"/>
              </a:rPr>
              <a:t>T</a:t>
            </a:r>
            <a:r>
              <a:rPr lang="zh-CN" altLang="en-US" sz="2200" dirty="0">
                <a:latin typeface="宋体" panose="02010600030101010101" pitchFamily="2" charset="-122"/>
                <a:ea typeface="宋体" panose="02010600030101010101" pitchFamily="2" charset="-122"/>
                <a:cs typeface="宋体" panose="02010600030101010101" pitchFamily="2" charset="-122"/>
              </a:rPr>
              <a:t>中所有顶点都在同一连通分量上为止。</a:t>
            </a:r>
            <a:endParaRPr lang="zh-CN" altLang="en-US" sz="2200" dirty="0">
              <a:latin typeface="宋体" panose="02010600030101010101" pitchFamily="2" charset="-122"/>
              <a:ea typeface="宋体" panose="02010600030101010101" pitchFamily="2" charset="-122"/>
              <a:cs typeface="宋体" panose="02010600030101010101" pitchFamily="2" charset="-122"/>
            </a:endParaRPr>
          </a:p>
          <a:p>
            <a:pPr marL="0" indent="0" eaLnBrk="1" hangingPunct="1">
              <a:lnSpc>
                <a:spcPct val="150000"/>
              </a:lnSpc>
              <a:buNone/>
            </a:pPr>
            <a:r>
              <a:rPr lang="en-US" altLang="zh-CN" sz="2200" dirty="0">
                <a:latin typeface="宋体" panose="02010600030101010101" pitchFamily="2" charset="-122"/>
                <a:ea typeface="宋体" panose="02010600030101010101" pitchFamily="2" charset="-122"/>
                <a:cs typeface="宋体" panose="02010600030101010101" pitchFamily="2" charset="-122"/>
              </a:rPr>
              <a:t>(4)</a:t>
            </a:r>
            <a:r>
              <a:rPr lang="zh-CN" altLang="en-US" sz="2200" dirty="0">
                <a:latin typeface="宋体" panose="02010600030101010101" pitchFamily="2" charset="-122"/>
                <a:ea typeface="宋体" panose="02010600030101010101" pitchFamily="2" charset="-122"/>
                <a:cs typeface="宋体" panose="02010600030101010101" pitchFamily="2" charset="-122"/>
              </a:rPr>
              <a:t>判断是否产生回路可以用并查集；每次用选择权边最小的边可以用优先队列。</a:t>
            </a:r>
            <a:endParaRPr lang="zh-CN" altLang="en-US" sz="2200" dirty="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1991544" y="332656"/>
            <a:ext cx="8208912" cy="1440160"/>
          </a:xfrm>
        </p:spPr>
        <p:txBody>
          <a:bodyPr>
            <a:noAutofit/>
          </a:bodyPr>
          <a:lstStyle/>
          <a:p>
            <a:pPr marL="0" indent="0" eaLnBrk="1" hangingPunct="1">
              <a:lnSpc>
                <a:spcPct val="150000"/>
              </a:lnSpc>
              <a:buNone/>
            </a:pPr>
            <a:r>
              <a:rPr lang="zh-CN" altLang="en-US" sz="2200" dirty="0">
                <a:latin typeface="+mn-ea"/>
              </a:rPr>
              <a:t>例如，对图</a:t>
            </a:r>
            <a:r>
              <a:rPr lang="en-US" altLang="zh-CN" sz="2200" dirty="0">
                <a:latin typeface="+mn-ea"/>
              </a:rPr>
              <a:t>5.17</a:t>
            </a:r>
            <a:r>
              <a:rPr lang="zh-CN" altLang="en-US" sz="2200" dirty="0">
                <a:latin typeface="+mn-ea"/>
              </a:rPr>
              <a:t>的连通带权图，按</a:t>
            </a:r>
            <a:r>
              <a:rPr lang="en-US" altLang="zh-CN" sz="2200" dirty="0">
                <a:latin typeface="+mn-ea"/>
              </a:rPr>
              <a:t>Kruskal</a:t>
            </a:r>
            <a:r>
              <a:rPr lang="zh-CN" altLang="en-US" sz="2200" dirty="0">
                <a:latin typeface="+mn-ea"/>
              </a:rPr>
              <a:t>算法顺序得到的最小生成树上的边如下图</a:t>
            </a:r>
            <a:r>
              <a:rPr lang="en-US" altLang="zh-CN" sz="2200" dirty="0">
                <a:latin typeface="+mn-ea"/>
              </a:rPr>
              <a:t>5.19</a:t>
            </a:r>
            <a:r>
              <a:rPr lang="zh-CN" altLang="en-US" sz="2200" dirty="0">
                <a:latin typeface="+mn-ea"/>
              </a:rPr>
              <a:t>所示。</a:t>
            </a:r>
            <a:endParaRPr lang="zh-CN" altLang="en-US" sz="2200" dirty="0">
              <a:latin typeface="+mn-ea"/>
            </a:endParaRPr>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764590" y="1490614"/>
            <a:ext cx="2154569" cy="1994901"/>
          </a:xfrm>
          <a:prstGeom prst="rect">
            <a:avLst/>
          </a:prstGeom>
          <a:noFill/>
          <a:ln>
            <a:solidFill>
              <a:schemeClr val="accent1"/>
            </a:solidFill>
          </a:ln>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57171" y="1516749"/>
            <a:ext cx="2154569" cy="1942629"/>
          </a:xfrm>
          <a:prstGeom prst="rect">
            <a:avLst/>
          </a:prstGeom>
          <a:noFill/>
          <a:ln>
            <a:solidFill>
              <a:schemeClr val="accent1"/>
            </a:solidFill>
          </a:ln>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49752" y="1517806"/>
            <a:ext cx="2154570" cy="1951183"/>
          </a:xfrm>
          <a:prstGeom prst="rect">
            <a:avLst/>
          </a:prstGeom>
          <a:noFill/>
          <a:ln>
            <a:solidFill>
              <a:schemeClr val="accent1"/>
            </a:solidFill>
          </a:ln>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64589" y="3983396"/>
            <a:ext cx="2154569" cy="1947381"/>
          </a:xfrm>
          <a:prstGeom prst="rect">
            <a:avLst/>
          </a:prstGeom>
          <a:noFill/>
          <a:ln>
            <a:solidFill>
              <a:schemeClr val="accent1"/>
            </a:solidFill>
          </a:ln>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57171" y="3983396"/>
            <a:ext cx="2154569" cy="1947381"/>
          </a:xfrm>
          <a:prstGeom prst="rect">
            <a:avLst/>
          </a:prstGeom>
          <a:noFill/>
          <a:ln>
            <a:solidFill>
              <a:schemeClr val="accent1"/>
            </a:solidFill>
          </a:ln>
        </p:spPr>
      </p:pic>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549753" y="3983396"/>
            <a:ext cx="2154569" cy="1942629"/>
          </a:xfrm>
          <a:prstGeom prst="rect">
            <a:avLst/>
          </a:prstGeom>
          <a:noFill/>
          <a:ln>
            <a:solidFill>
              <a:schemeClr val="accent1"/>
            </a:solidFill>
          </a:ln>
        </p:spPr>
      </p:pic>
      <p:pic>
        <p:nvPicPr>
          <p:cNvPr id="9" name="图片 8"/>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865028" y="868034"/>
            <a:ext cx="1799590" cy="1572895"/>
          </a:xfrm>
          <a:prstGeom prst="rect">
            <a:avLst/>
          </a:prstGeom>
          <a:noFill/>
        </p:spPr>
      </p:pic>
      <p:sp>
        <p:nvSpPr>
          <p:cNvPr id="11" name="文本框 10"/>
          <p:cNvSpPr txBox="1"/>
          <p:nvPr/>
        </p:nvSpPr>
        <p:spPr>
          <a:xfrm>
            <a:off x="8513431" y="2424765"/>
            <a:ext cx="2154569" cy="437515"/>
          </a:xfrm>
          <a:prstGeom prst="rect">
            <a:avLst/>
          </a:prstGeom>
          <a:noFill/>
        </p:spPr>
        <p:txBody>
          <a:bodyPr wrap="square">
            <a:spAutoFit/>
          </a:bodyPr>
          <a:lstStyle/>
          <a:p>
            <a:pPr indent="133350" algn="ctr">
              <a:lnSpc>
                <a:spcPct val="125000"/>
              </a:lnSpc>
            </a:pPr>
            <a:r>
              <a:rPr lang="zh-CN" altLang="zh-CN" sz="1800" kern="100" dirty="0">
                <a:effectLst/>
                <a:latin typeface="Times New Roman" panose="02020603050405020304" charset="0"/>
                <a:ea typeface="宋体" panose="02010600030101010101" pitchFamily="2" charset="-122"/>
              </a:rPr>
              <a:t>图</a:t>
            </a:r>
            <a:r>
              <a:rPr lang="en-US" altLang="zh-CN" sz="1800" kern="100" dirty="0">
                <a:effectLst/>
                <a:latin typeface="Times New Roman" panose="02020603050405020304" charset="0"/>
                <a:ea typeface="宋体" panose="02010600030101010101" pitchFamily="2" charset="-122"/>
              </a:rPr>
              <a:t>5.17</a:t>
            </a:r>
            <a:r>
              <a:rPr lang="zh-CN" altLang="zh-CN" sz="1800" kern="100" dirty="0">
                <a:effectLst/>
                <a:latin typeface="Times New Roman" panose="02020603050405020304" charset="0"/>
                <a:ea typeface="宋体" panose="02010600030101010101" pitchFamily="2" charset="-122"/>
              </a:rPr>
              <a:t>连通带权图</a:t>
            </a:r>
            <a:endParaRPr lang="zh-CN" altLang="zh-CN" sz="2400" kern="100" dirty="0">
              <a:effectLst/>
              <a:latin typeface="Times New Roman" panose="02020603050405020304" charset="0"/>
              <a:ea typeface="宋体" panose="02010600030101010101" pitchFamily="2" charset="-122"/>
            </a:endParaRPr>
          </a:p>
        </p:txBody>
      </p:sp>
      <p:sp>
        <p:nvSpPr>
          <p:cNvPr id="13" name="文本框 12"/>
          <p:cNvSpPr txBox="1"/>
          <p:nvPr/>
        </p:nvSpPr>
        <p:spPr>
          <a:xfrm>
            <a:off x="2564784" y="3459378"/>
            <a:ext cx="554178" cy="398780"/>
          </a:xfrm>
          <a:prstGeom prst="rect">
            <a:avLst/>
          </a:prstGeom>
          <a:noFill/>
        </p:spPr>
        <p:txBody>
          <a:bodyPr wrap="square">
            <a:spAutoFit/>
          </a:bodyPr>
          <a:lstStyle/>
          <a:p>
            <a:r>
              <a:rPr lang="en-US" altLang="zh-CN" sz="2000" dirty="0">
                <a:effectLst/>
                <a:latin typeface="Times New Roman" panose="02020603050405020304" charset="0"/>
                <a:ea typeface="宋体" panose="02010600030101010101" pitchFamily="2" charset="-122"/>
              </a:rPr>
              <a:t>(a)</a:t>
            </a:r>
            <a:endParaRPr lang="zh-CN" altLang="en-US" sz="2000" dirty="0"/>
          </a:p>
        </p:txBody>
      </p:sp>
      <p:sp>
        <p:nvSpPr>
          <p:cNvPr id="14" name="文本框 13"/>
          <p:cNvSpPr txBox="1"/>
          <p:nvPr/>
        </p:nvSpPr>
        <p:spPr>
          <a:xfrm>
            <a:off x="4957366" y="3459378"/>
            <a:ext cx="554178" cy="398780"/>
          </a:xfrm>
          <a:prstGeom prst="rect">
            <a:avLst/>
          </a:prstGeom>
          <a:noFill/>
        </p:spPr>
        <p:txBody>
          <a:bodyPr wrap="square">
            <a:spAutoFit/>
          </a:bodyPr>
          <a:lstStyle/>
          <a:p>
            <a:r>
              <a:rPr lang="en-US" altLang="zh-CN" sz="2000" dirty="0">
                <a:effectLst/>
                <a:latin typeface="Times New Roman" panose="02020603050405020304" charset="0"/>
                <a:ea typeface="宋体" panose="02010600030101010101" pitchFamily="2" charset="-122"/>
              </a:rPr>
              <a:t>(b)</a:t>
            </a:r>
            <a:endParaRPr lang="zh-CN" altLang="en-US" sz="2000" dirty="0"/>
          </a:p>
        </p:txBody>
      </p:sp>
      <p:sp>
        <p:nvSpPr>
          <p:cNvPr id="15" name="文本框 14"/>
          <p:cNvSpPr txBox="1"/>
          <p:nvPr/>
        </p:nvSpPr>
        <p:spPr>
          <a:xfrm>
            <a:off x="7349948" y="3459378"/>
            <a:ext cx="554178" cy="398780"/>
          </a:xfrm>
          <a:prstGeom prst="rect">
            <a:avLst/>
          </a:prstGeom>
          <a:noFill/>
        </p:spPr>
        <p:txBody>
          <a:bodyPr wrap="square">
            <a:spAutoFit/>
          </a:bodyPr>
          <a:lstStyle/>
          <a:p>
            <a:r>
              <a:rPr lang="en-US" altLang="zh-CN" sz="2000" dirty="0">
                <a:effectLst/>
                <a:latin typeface="Times New Roman" panose="02020603050405020304" charset="0"/>
                <a:ea typeface="宋体" panose="02010600030101010101" pitchFamily="2" charset="-122"/>
              </a:rPr>
              <a:t>(c)</a:t>
            </a:r>
            <a:endParaRPr lang="zh-CN" altLang="en-US" sz="2000" dirty="0"/>
          </a:p>
        </p:txBody>
      </p:sp>
      <p:sp>
        <p:nvSpPr>
          <p:cNvPr id="16" name="文本框 15"/>
          <p:cNvSpPr txBox="1"/>
          <p:nvPr/>
        </p:nvSpPr>
        <p:spPr>
          <a:xfrm>
            <a:off x="2564784" y="5926025"/>
            <a:ext cx="554178" cy="398780"/>
          </a:xfrm>
          <a:prstGeom prst="rect">
            <a:avLst/>
          </a:prstGeom>
          <a:noFill/>
        </p:spPr>
        <p:txBody>
          <a:bodyPr wrap="square">
            <a:spAutoFit/>
          </a:bodyPr>
          <a:lstStyle/>
          <a:p>
            <a:r>
              <a:rPr lang="en-US" altLang="zh-CN" sz="2000" dirty="0">
                <a:effectLst/>
                <a:latin typeface="Times New Roman" panose="02020603050405020304" charset="0"/>
                <a:ea typeface="宋体" panose="02010600030101010101" pitchFamily="2" charset="-122"/>
              </a:rPr>
              <a:t>(a)</a:t>
            </a:r>
            <a:endParaRPr lang="zh-CN" altLang="en-US" sz="2000" dirty="0"/>
          </a:p>
        </p:txBody>
      </p:sp>
      <p:sp>
        <p:nvSpPr>
          <p:cNvPr id="17" name="文本框 16"/>
          <p:cNvSpPr txBox="1"/>
          <p:nvPr/>
        </p:nvSpPr>
        <p:spPr>
          <a:xfrm>
            <a:off x="4957366" y="5926025"/>
            <a:ext cx="554178" cy="398780"/>
          </a:xfrm>
          <a:prstGeom prst="rect">
            <a:avLst/>
          </a:prstGeom>
          <a:noFill/>
        </p:spPr>
        <p:txBody>
          <a:bodyPr wrap="square">
            <a:spAutoFit/>
          </a:bodyPr>
          <a:lstStyle/>
          <a:p>
            <a:r>
              <a:rPr lang="en-US" altLang="zh-CN" sz="2000" dirty="0">
                <a:effectLst/>
                <a:latin typeface="Times New Roman" panose="02020603050405020304" charset="0"/>
                <a:ea typeface="宋体" panose="02010600030101010101" pitchFamily="2" charset="-122"/>
              </a:rPr>
              <a:t>(b)</a:t>
            </a:r>
            <a:endParaRPr lang="zh-CN" altLang="en-US" sz="2000" dirty="0"/>
          </a:p>
        </p:txBody>
      </p:sp>
      <p:sp>
        <p:nvSpPr>
          <p:cNvPr id="18" name="文本框 17"/>
          <p:cNvSpPr txBox="1"/>
          <p:nvPr/>
        </p:nvSpPr>
        <p:spPr>
          <a:xfrm>
            <a:off x="7349948" y="5926025"/>
            <a:ext cx="554178" cy="398780"/>
          </a:xfrm>
          <a:prstGeom prst="rect">
            <a:avLst/>
          </a:prstGeom>
          <a:noFill/>
        </p:spPr>
        <p:txBody>
          <a:bodyPr wrap="square">
            <a:spAutoFit/>
          </a:bodyPr>
          <a:lstStyle/>
          <a:p>
            <a:r>
              <a:rPr lang="en-US" altLang="zh-CN" sz="2000" dirty="0">
                <a:effectLst/>
                <a:latin typeface="Times New Roman" panose="02020603050405020304" charset="0"/>
                <a:ea typeface="宋体" panose="02010600030101010101" pitchFamily="2" charset="-122"/>
              </a:rPr>
              <a:t>(c)</a:t>
            </a:r>
            <a:endParaRPr lang="zh-CN" altLang="en-US" sz="2000" dirty="0"/>
          </a:p>
        </p:txBody>
      </p:sp>
      <p:sp>
        <p:nvSpPr>
          <p:cNvPr id="20" name="文本框 19"/>
          <p:cNvSpPr txBox="1"/>
          <p:nvPr/>
        </p:nvSpPr>
        <p:spPr>
          <a:xfrm>
            <a:off x="2927648" y="6323686"/>
            <a:ext cx="4579256" cy="437515"/>
          </a:xfrm>
          <a:prstGeom prst="rect">
            <a:avLst/>
          </a:prstGeom>
          <a:noFill/>
        </p:spPr>
        <p:txBody>
          <a:bodyPr wrap="square">
            <a:spAutoFit/>
          </a:bodyPr>
          <a:lstStyle/>
          <a:p>
            <a:pPr indent="266700" algn="ctr">
              <a:lnSpc>
                <a:spcPct val="125000"/>
              </a:lnSpc>
            </a:pPr>
            <a:r>
              <a:rPr lang="zh-CN" altLang="zh-CN" sz="1800" kern="100" dirty="0">
                <a:solidFill>
                  <a:srgbClr val="000000"/>
                </a:solidFill>
                <a:effectLst/>
                <a:latin typeface="Times New Roman" panose="02020603050405020304" charset="0"/>
                <a:ea typeface="宋体" panose="02010600030101010101" pitchFamily="2" charset="-122"/>
              </a:rPr>
              <a:t>图</a:t>
            </a:r>
            <a:r>
              <a:rPr lang="en-US" altLang="zh-CN" sz="1800" kern="100" dirty="0">
                <a:solidFill>
                  <a:srgbClr val="000000"/>
                </a:solidFill>
                <a:effectLst/>
                <a:latin typeface="Times New Roman" panose="02020603050405020304" charset="0"/>
                <a:ea typeface="宋体" panose="02010600030101010101" pitchFamily="2" charset="-122"/>
              </a:rPr>
              <a:t>5.19 Kruskal</a:t>
            </a:r>
            <a:r>
              <a:rPr lang="zh-CN" altLang="zh-CN" sz="1800" kern="100" dirty="0">
                <a:solidFill>
                  <a:srgbClr val="000000"/>
                </a:solidFill>
                <a:effectLst/>
                <a:latin typeface="Times New Roman" panose="02020603050405020304" charset="0"/>
                <a:ea typeface="宋体" panose="02010600030101010101" pitchFamily="2" charset="-122"/>
              </a:rPr>
              <a:t>算法构造最小生成树</a:t>
            </a:r>
            <a:endParaRPr lang="zh-CN" altLang="zh-CN" sz="2400" kern="100" dirty="0">
              <a:effectLst/>
              <a:latin typeface="Times New Roman" panose="02020603050405020304" charset="0"/>
              <a:ea typeface="宋体" panose="02010600030101010101" pitchFamily="2" charset="-122"/>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1991360" y="404495"/>
            <a:ext cx="8576945" cy="6120765"/>
          </a:xfrm>
        </p:spPr>
        <p:txBody>
          <a:bodyPr>
            <a:noAutofit/>
          </a:bodyPr>
          <a:lstStyle/>
          <a:p>
            <a:pPr marL="0" indent="0" eaLnBrk="1" hangingPunct="1">
              <a:lnSpc>
                <a:spcPct val="150000"/>
              </a:lnSpc>
              <a:buNone/>
            </a:pPr>
            <a:r>
              <a:rPr lang="zh-CN" altLang="en-US" sz="2200" dirty="0">
                <a:latin typeface="宋体" panose="02010600030101010101" pitchFamily="2" charset="-122"/>
                <a:ea typeface="宋体" panose="02010600030101010101" pitchFamily="2" charset="-122"/>
                <a:cs typeface="宋体" panose="02010600030101010101" pitchFamily="2" charset="-122"/>
              </a:rPr>
              <a:t>在</a:t>
            </a:r>
            <a:r>
              <a:rPr lang="en-US" altLang="zh-CN" sz="2200" dirty="0">
                <a:latin typeface="宋体" panose="02010600030101010101" pitchFamily="2" charset="-122"/>
                <a:ea typeface="宋体" panose="02010600030101010101" pitchFamily="2" charset="-122"/>
                <a:cs typeface="宋体" panose="02010600030101010101" pitchFamily="2" charset="-122"/>
              </a:rPr>
              <a:t>Kruskal</a:t>
            </a:r>
            <a:r>
              <a:rPr lang="zh-CN" altLang="en-US" sz="2200" dirty="0">
                <a:latin typeface="宋体" panose="02010600030101010101" pitchFamily="2" charset="-122"/>
                <a:ea typeface="宋体" panose="02010600030101010101" pitchFamily="2" charset="-122"/>
                <a:cs typeface="宋体" panose="02010600030101010101" pitchFamily="2" charset="-122"/>
              </a:rPr>
              <a:t>算法中，当考虑一条边</a:t>
            </a:r>
            <a:r>
              <a:rPr lang="en-US" altLang="zh-CN" sz="2200" dirty="0">
                <a:latin typeface="宋体" panose="02010600030101010101" pitchFamily="2" charset="-122"/>
                <a:ea typeface="宋体" panose="02010600030101010101" pitchFamily="2" charset="-122"/>
                <a:cs typeface="宋体" panose="02010600030101010101" pitchFamily="2" charset="-122"/>
              </a:rPr>
              <a:t>e = (u, v)</a:t>
            </a:r>
            <a:r>
              <a:rPr lang="zh-CN" altLang="en-US" sz="2200" dirty="0">
                <a:latin typeface="宋体" panose="02010600030101010101" pitchFamily="2" charset="-122"/>
                <a:ea typeface="宋体" panose="02010600030101010101" pitchFamily="2" charset="-122"/>
                <a:cs typeface="宋体" panose="02010600030101010101" pitchFamily="2" charset="-122"/>
              </a:rPr>
              <a:t>时，我们需要有效地找出包含顶点</a:t>
            </a:r>
            <a:r>
              <a:rPr lang="en-US" altLang="zh-CN" sz="2200" dirty="0">
                <a:latin typeface="宋体" panose="02010600030101010101" pitchFamily="2" charset="-122"/>
                <a:ea typeface="宋体" panose="02010600030101010101" pitchFamily="2" charset="-122"/>
                <a:cs typeface="宋体" panose="02010600030101010101" pitchFamily="2" charset="-122"/>
              </a:rPr>
              <a:t>u</a:t>
            </a:r>
            <a:r>
              <a:rPr lang="zh-CN" altLang="en-US" sz="2200" dirty="0">
                <a:latin typeface="宋体" panose="02010600030101010101" pitchFamily="2" charset="-122"/>
                <a:ea typeface="宋体" panose="02010600030101010101" pitchFamily="2" charset="-122"/>
                <a:cs typeface="宋体" panose="02010600030101010101" pitchFamily="2" charset="-122"/>
              </a:rPr>
              <a:t>和</a:t>
            </a:r>
            <a:r>
              <a:rPr lang="en-US" altLang="zh-CN" sz="2200" dirty="0">
                <a:latin typeface="宋体" panose="02010600030101010101" pitchFamily="2" charset="-122"/>
                <a:ea typeface="宋体" panose="02010600030101010101" pitchFamily="2" charset="-122"/>
                <a:cs typeface="宋体" panose="02010600030101010101" pitchFamily="2" charset="-122"/>
              </a:rPr>
              <a:t>v</a:t>
            </a:r>
            <a:r>
              <a:rPr lang="zh-CN" altLang="en-US" sz="2200" dirty="0">
                <a:latin typeface="宋体" panose="02010600030101010101" pitchFamily="2" charset="-122"/>
                <a:ea typeface="宋体" panose="02010600030101010101" pitchFamily="2" charset="-122"/>
                <a:cs typeface="宋体" panose="02010600030101010101" pitchFamily="2" charset="-122"/>
              </a:rPr>
              <a:t>的集合，如果两个顶点</a:t>
            </a:r>
            <a:r>
              <a:rPr lang="en-US" altLang="zh-CN" sz="2200" dirty="0">
                <a:latin typeface="宋体" panose="02010600030101010101" pitchFamily="2" charset="-122"/>
                <a:ea typeface="宋体" panose="02010600030101010101" pitchFamily="2" charset="-122"/>
                <a:cs typeface="宋体" panose="02010600030101010101" pitchFamily="2" charset="-122"/>
              </a:rPr>
              <a:t>u</a:t>
            </a:r>
            <a:r>
              <a:rPr lang="zh-CN" altLang="en-US" sz="2200" dirty="0">
                <a:latin typeface="宋体" panose="02010600030101010101" pitchFamily="2" charset="-122"/>
                <a:ea typeface="宋体" panose="02010600030101010101" pitchFamily="2" charset="-122"/>
                <a:cs typeface="宋体" panose="02010600030101010101" pitchFamily="2" charset="-122"/>
              </a:rPr>
              <a:t>和</a:t>
            </a:r>
            <a:r>
              <a:rPr lang="en-US" altLang="zh-CN" sz="2200" dirty="0">
                <a:latin typeface="宋体" panose="02010600030101010101" pitchFamily="2" charset="-122"/>
                <a:ea typeface="宋体" panose="02010600030101010101" pitchFamily="2" charset="-122"/>
                <a:cs typeface="宋体" panose="02010600030101010101" pitchFamily="2" charset="-122"/>
              </a:rPr>
              <a:t>v</a:t>
            </a:r>
            <a:r>
              <a:rPr lang="zh-CN" altLang="en-US" sz="2200" dirty="0">
                <a:latin typeface="宋体" panose="02010600030101010101" pitchFamily="2" charset="-122"/>
                <a:ea typeface="宋体" panose="02010600030101010101" pitchFamily="2" charset="-122"/>
                <a:cs typeface="宋体" panose="02010600030101010101" pitchFamily="2" charset="-122"/>
              </a:rPr>
              <a:t>位于同一集合，也就是已经存在一条从</a:t>
            </a:r>
            <a:r>
              <a:rPr lang="en-US" altLang="zh-CN" sz="2200" dirty="0">
                <a:latin typeface="宋体" panose="02010600030101010101" pitchFamily="2" charset="-122"/>
                <a:ea typeface="宋体" panose="02010600030101010101" pitchFamily="2" charset="-122"/>
                <a:cs typeface="宋体" panose="02010600030101010101" pitchFamily="2" charset="-122"/>
              </a:rPr>
              <a:t>u</a:t>
            </a:r>
            <a:r>
              <a:rPr lang="zh-CN" altLang="en-US" sz="2200" dirty="0">
                <a:latin typeface="宋体" panose="02010600030101010101" pitchFamily="2" charset="-122"/>
                <a:ea typeface="宋体" panose="02010600030101010101" pitchFamily="2" charset="-122"/>
                <a:cs typeface="宋体" panose="02010600030101010101" pitchFamily="2" charset="-122"/>
              </a:rPr>
              <a:t>到</a:t>
            </a:r>
            <a:r>
              <a:rPr lang="en-US" altLang="zh-CN" sz="2200" dirty="0">
                <a:latin typeface="宋体" panose="02010600030101010101" pitchFamily="2" charset="-122"/>
                <a:ea typeface="宋体" panose="02010600030101010101" pitchFamily="2" charset="-122"/>
                <a:cs typeface="宋体" panose="02010600030101010101" pitchFamily="2" charset="-122"/>
              </a:rPr>
              <a:t>v</a:t>
            </a:r>
            <a:r>
              <a:rPr lang="zh-CN" altLang="en-US" sz="2200" dirty="0">
                <a:latin typeface="宋体" panose="02010600030101010101" pitchFamily="2" charset="-122"/>
                <a:ea typeface="宋体" panose="02010600030101010101" pitchFamily="2" charset="-122"/>
                <a:cs typeface="宋体" panose="02010600030101010101" pitchFamily="2" charset="-122"/>
              </a:rPr>
              <a:t>路径，如果加入边</a:t>
            </a:r>
            <a:r>
              <a:rPr lang="en-US" altLang="zh-CN" sz="2200" dirty="0">
                <a:latin typeface="宋体" panose="02010600030101010101" pitchFamily="2" charset="-122"/>
                <a:ea typeface="宋体" panose="02010600030101010101" pitchFamily="2" charset="-122"/>
                <a:cs typeface="宋体" panose="02010600030101010101" pitchFamily="2" charset="-122"/>
              </a:rPr>
              <a:t>e</a:t>
            </a:r>
            <a:r>
              <a:rPr lang="zh-CN" altLang="en-US" sz="2200" dirty="0">
                <a:latin typeface="宋体" panose="02010600030101010101" pitchFamily="2" charset="-122"/>
                <a:ea typeface="宋体" panose="02010600030101010101" pitchFamily="2" charset="-122"/>
                <a:cs typeface="宋体" panose="02010600030101010101" pitchFamily="2" charset="-122"/>
              </a:rPr>
              <a:t>就会产生回路，此时边</a:t>
            </a:r>
            <a:r>
              <a:rPr lang="en-US" altLang="zh-CN" sz="2200" dirty="0">
                <a:latin typeface="宋体" panose="02010600030101010101" pitchFamily="2" charset="-122"/>
                <a:ea typeface="宋体" panose="02010600030101010101" pitchFamily="2" charset="-122"/>
                <a:cs typeface="宋体" panose="02010600030101010101" pitchFamily="2" charset="-122"/>
              </a:rPr>
              <a:t>e</a:t>
            </a:r>
            <a:r>
              <a:rPr lang="zh-CN" altLang="en-US" sz="2200" dirty="0">
                <a:latin typeface="宋体" panose="02010600030101010101" pitchFamily="2" charset="-122"/>
                <a:ea typeface="宋体" panose="02010600030101010101" pitchFamily="2" charset="-122"/>
                <a:cs typeface="宋体" panose="02010600030101010101" pitchFamily="2" charset="-122"/>
              </a:rPr>
              <a:t>不能加入最小生成树。如果两个顶点</a:t>
            </a:r>
            <a:r>
              <a:rPr lang="en-US" altLang="zh-CN" sz="2200" dirty="0">
                <a:latin typeface="宋体" panose="02010600030101010101" pitchFamily="2" charset="-122"/>
                <a:ea typeface="宋体" panose="02010600030101010101" pitchFamily="2" charset="-122"/>
                <a:cs typeface="宋体" panose="02010600030101010101" pitchFamily="2" charset="-122"/>
              </a:rPr>
              <a:t>u</a:t>
            </a:r>
            <a:r>
              <a:rPr lang="zh-CN" altLang="en-US" sz="2200" dirty="0">
                <a:latin typeface="宋体" panose="02010600030101010101" pitchFamily="2" charset="-122"/>
                <a:ea typeface="宋体" panose="02010600030101010101" pitchFamily="2" charset="-122"/>
                <a:cs typeface="宋体" panose="02010600030101010101" pitchFamily="2" charset="-122"/>
              </a:rPr>
              <a:t>和</a:t>
            </a:r>
            <a:r>
              <a:rPr lang="en-US" altLang="zh-CN" sz="2200" dirty="0">
                <a:latin typeface="宋体" panose="02010600030101010101" pitchFamily="2" charset="-122"/>
                <a:ea typeface="宋体" panose="02010600030101010101" pitchFamily="2" charset="-122"/>
                <a:cs typeface="宋体" panose="02010600030101010101" pitchFamily="2" charset="-122"/>
              </a:rPr>
              <a:t>v</a:t>
            </a:r>
            <a:r>
              <a:rPr lang="zh-CN" altLang="en-US" sz="2200" dirty="0">
                <a:latin typeface="宋体" panose="02010600030101010101" pitchFamily="2" charset="-122"/>
                <a:ea typeface="宋体" panose="02010600030101010101" pitchFamily="2" charset="-122"/>
                <a:cs typeface="宋体" panose="02010600030101010101" pitchFamily="2" charset="-122"/>
              </a:rPr>
              <a:t>位于不同的集合，也就是不存在连接结点</a:t>
            </a:r>
            <a:r>
              <a:rPr lang="en-US" altLang="zh-CN" sz="2200" dirty="0">
                <a:latin typeface="宋体" panose="02010600030101010101" pitchFamily="2" charset="-122"/>
                <a:ea typeface="宋体" panose="02010600030101010101" pitchFamily="2" charset="-122"/>
                <a:cs typeface="宋体" panose="02010600030101010101" pitchFamily="2" charset="-122"/>
              </a:rPr>
              <a:t>u</a:t>
            </a:r>
            <a:r>
              <a:rPr lang="zh-CN" altLang="en-US" sz="2200" dirty="0">
                <a:latin typeface="宋体" panose="02010600030101010101" pitchFamily="2" charset="-122"/>
                <a:ea typeface="宋体" panose="02010600030101010101" pitchFamily="2" charset="-122"/>
                <a:cs typeface="宋体" panose="02010600030101010101" pitchFamily="2" charset="-122"/>
              </a:rPr>
              <a:t>和</a:t>
            </a:r>
            <a:r>
              <a:rPr lang="en-US" altLang="zh-CN" sz="2200" dirty="0">
                <a:latin typeface="宋体" panose="02010600030101010101" pitchFamily="2" charset="-122"/>
                <a:ea typeface="宋体" panose="02010600030101010101" pitchFamily="2" charset="-122"/>
                <a:cs typeface="宋体" panose="02010600030101010101" pitchFamily="2" charset="-122"/>
              </a:rPr>
              <a:t>v</a:t>
            </a:r>
            <a:r>
              <a:rPr lang="zh-CN" altLang="en-US" sz="2200" dirty="0">
                <a:latin typeface="宋体" panose="02010600030101010101" pitchFamily="2" charset="-122"/>
                <a:ea typeface="宋体" panose="02010600030101010101" pitchFamily="2" charset="-122"/>
                <a:cs typeface="宋体" panose="02010600030101010101" pitchFamily="2" charset="-122"/>
              </a:rPr>
              <a:t>的路径，此时边</a:t>
            </a:r>
            <a:r>
              <a:rPr lang="en-US" altLang="zh-CN" sz="2200" dirty="0">
                <a:latin typeface="宋体" panose="02010600030101010101" pitchFamily="2" charset="-122"/>
                <a:ea typeface="宋体" panose="02010600030101010101" pitchFamily="2" charset="-122"/>
                <a:cs typeface="宋体" panose="02010600030101010101" pitchFamily="2" charset="-122"/>
              </a:rPr>
              <a:t>e</a:t>
            </a:r>
            <a:r>
              <a:rPr lang="zh-CN" altLang="en-US" sz="2200" dirty="0">
                <a:latin typeface="宋体" panose="02010600030101010101" pitchFamily="2" charset="-122"/>
                <a:ea typeface="宋体" panose="02010600030101010101" pitchFamily="2" charset="-122"/>
                <a:cs typeface="宋体" panose="02010600030101010101" pitchFamily="2" charset="-122"/>
              </a:rPr>
              <a:t>可以加入到最小生成树中，将边</a:t>
            </a:r>
            <a:r>
              <a:rPr lang="en-US" altLang="zh-CN" sz="2200" dirty="0">
                <a:latin typeface="宋体" panose="02010600030101010101" pitchFamily="2" charset="-122"/>
                <a:ea typeface="宋体" panose="02010600030101010101" pitchFamily="2" charset="-122"/>
                <a:cs typeface="宋体" panose="02010600030101010101" pitchFamily="2" charset="-122"/>
              </a:rPr>
              <a:t>e</a:t>
            </a:r>
            <a:r>
              <a:rPr lang="zh-CN" altLang="en-US" sz="2200" dirty="0">
                <a:latin typeface="宋体" panose="02010600030101010101" pitchFamily="2" charset="-122"/>
                <a:ea typeface="宋体" panose="02010600030101010101" pitchFamily="2" charset="-122"/>
                <a:cs typeface="宋体" panose="02010600030101010101" pitchFamily="2" charset="-122"/>
              </a:rPr>
              <a:t>加入之后，</a:t>
            </a:r>
            <a:r>
              <a:rPr lang="en-US" altLang="zh-CN" sz="2200" dirty="0">
                <a:latin typeface="宋体" panose="02010600030101010101" pitchFamily="2" charset="-122"/>
                <a:ea typeface="宋体" panose="02010600030101010101" pitchFamily="2" charset="-122"/>
                <a:cs typeface="宋体" panose="02010600030101010101" pitchFamily="2" charset="-122"/>
              </a:rPr>
              <a:t>u</a:t>
            </a:r>
            <a:r>
              <a:rPr lang="zh-CN" altLang="en-US" sz="2200" dirty="0">
                <a:latin typeface="宋体" panose="02010600030101010101" pitchFamily="2" charset="-122"/>
                <a:ea typeface="宋体" panose="02010600030101010101" pitchFamily="2" charset="-122"/>
                <a:cs typeface="宋体" panose="02010600030101010101" pitchFamily="2" charset="-122"/>
              </a:rPr>
              <a:t>和</a:t>
            </a:r>
            <a:r>
              <a:rPr lang="en-US" altLang="zh-CN" sz="2200" dirty="0">
                <a:latin typeface="宋体" panose="02010600030101010101" pitchFamily="2" charset="-122"/>
                <a:ea typeface="宋体" panose="02010600030101010101" pitchFamily="2" charset="-122"/>
                <a:cs typeface="宋体" panose="02010600030101010101" pitchFamily="2" charset="-122"/>
              </a:rPr>
              <a:t>v</a:t>
            </a:r>
            <a:r>
              <a:rPr lang="zh-CN" altLang="en-US" sz="2200" dirty="0">
                <a:latin typeface="宋体" panose="02010600030101010101" pitchFamily="2" charset="-122"/>
                <a:ea typeface="宋体" panose="02010600030101010101" pitchFamily="2" charset="-122"/>
                <a:cs typeface="宋体" panose="02010600030101010101" pitchFamily="2" charset="-122"/>
              </a:rPr>
              <a:t>就属于同一个顶点集合了。我们采用并查集</a:t>
            </a:r>
            <a:r>
              <a:rPr lang="en-US" altLang="zh-CN" sz="2200" dirty="0" err="1">
                <a:latin typeface="宋体" panose="02010600030101010101" pitchFamily="2" charset="-122"/>
                <a:ea typeface="宋体" panose="02010600030101010101" pitchFamily="2" charset="-122"/>
                <a:cs typeface="宋体" panose="02010600030101010101" pitchFamily="2" charset="-122"/>
              </a:rPr>
              <a:t>unionfind</a:t>
            </a:r>
            <a:r>
              <a:rPr lang="zh-CN" altLang="en-US" sz="2200" dirty="0">
                <a:latin typeface="宋体" panose="02010600030101010101" pitchFamily="2" charset="-122"/>
                <a:ea typeface="宋体" panose="02010600030101010101" pitchFamily="2" charset="-122"/>
                <a:cs typeface="宋体" panose="02010600030101010101" pitchFamily="2" charset="-122"/>
              </a:rPr>
              <a:t>支持</a:t>
            </a:r>
            <a:r>
              <a:rPr lang="en-US" altLang="zh-CN" sz="2200" dirty="0">
                <a:latin typeface="宋体" panose="02010600030101010101" pitchFamily="2" charset="-122"/>
                <a:ea typeface="宋体" panose="02010600030101010101" pitchFamily="2" charset="-122"/>
                <a:cs typeface="宋体" panose="02010600030101010101" pitchFamily="2" charset="-122"/>
              </a:rPr>
              <a:t>Kruskal</a:t>
            </a:r>
            <a:r>
              <a:rPr lang="zh-CN" altLang="en-US" sz="2200" dirty="0">
                <a:latin typeface="宋体" panose="02010600030101010101" pitchFamily="2" charset="-122"/>
                <a:ea typeface="宋体" panose="02010600030101010101" pitchFamily="2" charset="-122"/>
                <a:cs typeface="宋体" panose="02010600030101010101" pitchFamily="2" charset="-122"/>
              </a:rPr>
              <a:t>算法的相关操作，并查集是一种树型的数据结构，用于处理一些不相交集合的合并及查询问题，主要包括</a:t>
            </a:r>
            <a:r>
              <a:rPr lang="en-US" altLang="zh-CN" sz="2200" dirty="0">
                <a:latin typeface="宋体" panose="02010600030101010101" pitchFamily="2" charset="-122"/>
                <a:ea typeface="宋体" panose="02010600030101010101" pitchFamily="2" charset="-122"/>
                <a:cs typeface="宋体" panose="02010600030101010101" pitchFamily="2" charset="-122"/>
              </a:rPr>
              <a:t>union(</a:t>
            </a:r>
            <a:r>
              <a:rPr lang="en-US" altLang="zh-CN" sz="2200" dirty="0" err="1">
                <a:latin typeface="宋体" panose="02010600030101010101" pitchFamily="2" charset="-122"/>
                <a:ea typeface="宋体" panose="02010600030101010101" pitchFamily="2" charset="-122"/>
                <a:cs typeface="宋体" panose="02010600030101010101" pitchFamily="2" charset="-122"/>
              </a:rPr>
              <a:t>a,b</a:t>
            </a:r>
            <a:r>
              <a:rPr lang="en-US" altLang="zh-CN" sz="2200" dirty="0">
                <a:latin typeface="宋体" panose="02010600030101010101" pitchFamily="2" charset="-122"/>
                <a:ea typeface="宋体" panose="02010600030101010101" pitchFamily="2" charset="-122"/>
                <a:cs typeface="宋体" panose="02010600030101010101" pitchFamily="2" charset="-122"/>
              </a:rPr>
              <a:t>)</a:t>
            </a:r>
            <a:r>
              <a:rPr lang="zh-CN" altLang="en-US" sz="2200" dirty="0">
                <a:latin typeface="宋体" panose="02010600030101010101" pitchFamily="2" charset="-122"/>
                <a:ea typeface="宋体" panose="02010600030101010101" pitchFamily="2" charset="-122"/>
                <a:cs typeface="宋体" panose="02010600030101010101" pitchFamily="2" charset="-122"/>
              </a:rPr>
              <a:t>和</a:t>
            </a:r>
            <a:r>
              <a:rPr lang="en-US" altLang="zh-CN" sz="2200" dirty="0">
                <a:latin typeface="宋体" panose="02010600030101010101" pitchFamily="2" charset="-122"/>
                <a:ea typeface="宋体" panose="02010600030101010101" pitchFamily="2" charset="-122"/>
                <a:cs typeface="宋体" panose="02010600030101010101" pitchFamily="2" charset="-122"/>
              </a:rPr>
              <a:t>find(v)</a:t>
            </a:r>
            <a:r>
              <a:rPr lang="zh-CN" altLang="en-US" sz="2200" dirty="0">
                <a:latin typeface="宋体" panose="02010600030101010101" pitchFamily="2" charset="-122"/>
                <a:ea typeface="宋体" panose="02010600030101010101" pitchFamily="2" charset="-122"/>
                <a:cs typeface="宋体" panose="02010600030101010101" pitchFamily="2" charset="-122"/>
              </a:rPr>
              <a:t>两个基本运算：其中</a:t>
            </a:r>
            <a:r>
              <a:rPr lang="en-US" altLang="zh-CN" sz="2200" dirty="0">
                <a:latin typeface="宋体" panose="02010600030101010101" pitchFamily="2" charset="-122"/>
                <a:ea typeface="宋体" panose="02010600030101010101" pitchFamily="2" charset="-122"/>
                <a:cs typeface="宋体" panose="02010600030101010101" pitchFamily="2" charset="-122"/>
              </a:rPr>
              <a:t>union(</a:t>
            </a:r>
            <a:r>
              <a:rPr lang="en-US" altLang="zh-CN" sz="2200" dirty="0" err="1">
                <a:latin typeface="宋体" panose="02010600030101010101" pitchFamily="2" charset="-122"/>
                <a:ea typeface="宋体" panose="02010600030101010101" pitchFamily="2" charset="-122"/>
                <a:cs typeface="宋体" panose="02010600030101010101" pitchFamily="2" charset="-122"/>
              </a:rPr>
              <a:t>a,b</a:t>
            </a:r>
            <a:r>
              <a:rPr lang="en-US" altLang="zh-CN" sz="2200" dirty="0">
                <a:latin typeface="宋体" panose="02010600030101010101" pitchFamily="2" charset="-122"/>
                <a:ea typeface="宋体" panose="02010600030101010101" pitchFamily="2" charset="-122"/>
                <a:cs typeface="宋体" panose="02010600030101010101" pitchFamily="2" charset="-122"/>
              </a:rPr>
              <a:t>)</a:t>
            </a:r>
            <a:r>
              <a:rPr lang="zh-CN" altLang="en-US" sz="2200" dirty="0">
                <a:latin typeface="宋体" panose="02010600030101010101" pitchFamily="2" charset="-122"/>
                <a:ea typeface="宋体" panose="02010600030101010101" pitchFamily="2" charset="-122"/>
                <a:cs typeface="宋体" panose="02010600030101010101" pitchFamily="2" charset="-122"/>
              </a:rPr>
              <a:t>将两个集合</a:t>
            </a:r>
            <a:r>
              <a:rPr lang="en-US" altLang="zh-CN" sz="2200" dirty="0">
                <a:latin typeface="宋体" panose="02010600030101010101" pitchFamily="2" charset="-122"/>
                <a:ea typeface="宋体" panose="02010600030101010101" pitchFamily="2" charset="-122"/>
                <a:cs typeface="宋体" panose="02010600030101010101" pitchFamily="2" charset="-122"/>
              </a:rPr>
              <a:t>a</a:t>
            </a:r>
            <a:r>
              <a:rPr lang="zh-CN" altLang="en-US" sz="2200" dirty="0">
                <a:latin typeface="宋体" panose="02010600030101010101" pitchFamily="2" charset="-122"/>
                <a:ea typeface="宋体" panose="02010600030101010101" pitchFamily="2" charset="-122"/>
                <a:cs typeface="宋体" panose="02010600030101010101" pitchFamily="2" charset="-122"/>
              </a:rPr>
              <a:t>和</a:t>
            </a:r>
            <a:r>
              <a:rPr lang="en-US" altLang="zh-CN" sz="2200" dirty="0">
                <a:latin typeface="宋体" panose="02010600030101010101" pitchFamily="2" charset="-122"/>
                <a:ea typeface="宋体" panose="02010600030101010101" pitchFamily="2" charset="-122"/>
                <a:cs typeface="宋体" panose="02010600030101010101" pitchFamily="2" charset="-122"/>
              </a:rPr>
              <a:t>b</a:t>
            </a:r>
            <a:r>
              <a:rPr lang="zh-CN" altLang="en-US" sz="2200" dirty="0">
                <a:latin typeface="宋体" panose="02010600030101010101" pitchFamily="2" charset="-122"/>
                <a:ea typeface="宋体" panose="02010600030101010101" pitchFamily="2" charset="-122"/>
                <a:cs typeface="宋体" panose="02010600030101010101" pitchFamily="2" charset="-122"/>
              </a:rPr>
              <a:t>连接起来，所得的结果为</a:t>
            </a:r>
            <a:r>
              <a:rPr lang="en-US" altLang="zh-CN" sz="2200" dirty="0">
                <a:latin typeface="宋体" panose="02010600030101010101" pitchFamily="2" charset="-122"/>
                <a:ea typeface="宋体" panose="02010600030101010101" pitchFamily="2" charset="-122"/>
                <a:cs typeface="宋体" panose="02010600030101010101" pitchFamily="2" charset="-122"/>
              </a:rPr>
              <a:t>A</a:t>
            </a:r>
            <a:r>
              <a:rPr lang="zh-CN" altLang="en-US" sz="2200" dirty="0">
                <a:latin typeface="宋体" panose="02010600030101010101" pitchFamily="2" charset="-122"/>
                <a:ea typeface="宋体" panose="02010600030101010101" pitchFamily="2" charset="-122"/>
                <a:cs typeface="宋体" panose="02010600030101010101" pitchFamily="2" charset="-122"/>
              </a:rPr>
              <a:t>或</a:t>
            </a:r>
            <a:r>
              <a:rPr lang="en-US" altLang="zh-CN" sz="2200" dirty="0">
                <a:latin typeface="宋体" panose="02010600030101010101" pitchFamily="2" charset="-122"/>
                <a:ea typeface="宋体" panose="02010600030101010101" pitchFamily="2" charset="-122"/>
                <a:cs typeface="宋体" panose="02010600030101010101" pitchFamily="2" charset="-122"/>
              </a:rPr>
              <a:t>B</a:t>
            </a:r>
            <a:r>
              <a:rPr lang="zh-CN" altLang="en-US" sz="2200" dirty="0">
                <a:latin typeface="宋体" panose="02010600030101010101" pitchFamily="2" charset="-122"/>
                <a:ea typeface="宋体" panose="02010600030101010101" pitchFamily="2" charset="-122"/>
                <a:cs typeface="宋体" panose="02010600030101010101" pitchFamily="2" charset="-122"/>
              </a:rPr>
              <a:t>；</a:t>
            </a:r>
            <a:r>
              <a:rPr lang="en-US" altLang="zh-CN" sz="2200" dirty="0">
                <a:latin typeface="宋体" panose="02010600030101010101" pitchFamily="2" charset="-122"/>
                <a:ea typeface="宋体" panose="02010600030101010101" pitchFamily="2" charset="-122"/>
                <a:cs typeface="宋体" panose="02010600030101010101" pitchFamily="2" charset="-122"/>
              </a:rPr>
              <a:t>find(v)</a:t>
            </a:r>
            <a:r>
              <a:rPr lang="zh-CN" altLang="en-US" sz="2200" dirty="0">
                <a:latin typeface="宋体" panose="02010600030101010101" pitchFamily="2" charset="-122"/>
                <a:ea typeface="宋体" panose="02010600030101010101" pitchFamily="2" charset="-122"/>
                <a:cs typeface="宋体" panose="02010600030101010101" pitchFamily="2" charset="-122"/>
              </a:rPr>
              <a:t>返回</a:t>
            </a:r>
            <a:r>
              <a:rPr lang="en-US" altLang="zh-CN" sz="2200" dirty="0">
                <a:latin typeface="宋体" panose="02010600030101010101" pitchFamily="2" charset="-122"/>
                <a:ea typeface="宋体" panose="02010600030101010101" pitchFamily="2" charset="-122"/>
                <a:cs typeface="宋体" panose="02010600030101010101" pitchFamily="2" charset="-122"/>
              </a:rPr>
              <a:t>U</a:t>
            </a:r>
            <a:r>
              <a:rPr lang="zh-CN" altLang="en-US" sz="2200" dirty="0">
                <a:latin typeface="宋体" panose="02010600030101010101" pitchFamily="2" charset="-122"/>
                <a:ea typeface="宋体" panose="02010600030101010101" pitchFamily="2" charset="-122"/>
                <a:cs typeface="宋体" panose="02010600030101010101" pitchFamily="2" charset="-122"/>
              </a:rPr>
              <a:t>总包含顶点</a:t>
            </a:r>
            <a:r>
              <a:rPr lang="en-US" altLang="zh-CN" sz="2200" dirty="0">
                <a:latin typeface="宋体" panose="02010600030101010101" pitchFamily="2" charset="-122"/>
                <a:ea typeface="宋体" panose="02010600030101010101" pitchFamily="2" charset="-122"/>
                <a:cs typeface="宋体" panose="02010600030101010101" pitchFamily="2" charset="-122"/>
              </a:rPr>
              <a:t>v</a:t>
            </a:r>
            <a:r>
              <a:rPr lang="zh-CN" altLang="en-US" sz="2200" dirty="0">
                <a:latin typeface="宋体" panose="02010600030101010101" pitchFamily="2" charset="-122"/>
                <a:ea typeface="宋体" panose="02010600030101010101" pitchFamily="2" charset="-122"/>
                <a:cs typeface="宋体" panose="02010600030101010101" pitchFamily="2" charset="-122"/>
              </a:rPr>
              <a:t>的集合名字，这个运算用来确定某条边的两个端点所属的集合。</a:t>
            </a:r>
            <a:endParaRPr lang="zh-CN" altLang="en-US" sz="2200" dirty="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1991544" y="908720"/>
            <a:ext cx="8208912" cy="5040560"/>
          </a:xfrm>
        </p:spPr>
        <p:txBody>
          <a:bodyPr>
            <a:noAutofit/>
          </a:bodyPr>
          <a:lstStyle/>
          <a:p>
            <a:pPr marL="0" indent="0" eaLnBrk="1" hangingPunct="1">
              <a:lnSpc>
                <a:spcPct val="150000"/>
              </a:lnSpc>
              <a:buNone/>
            </a:pPr>
            <a:r>
              <a:rPr lang="zh-CN" altLang="en-US" sz="2200" dirty="0">
                <a:latin typeface="宋体" panose="02010600030101010101" pitchFamily="2" charset="-122"/>
                <a:ea typeface="宋体" panose="02010600030101010101" pitchFamily="2" charset="-122"/>
                <a:cs typeface="宋体" panose="02010600030101010101" pitchFamily="2" charset="-122"/>
              </a:rPr>
              <a:t>在</a:t>
            </a:r>
            <a:r>
              <a:rPr lang="en-US" altLang="zh-CN" sz="2200" dirty="0">
                <a:latin typeface="宋体" panose="02010600030101010101" pitchFamily="2" charset="-122"/>
                <a:ea typeface="宋体" panose="02010600030101010101" pitchFamily="2" charset="-122"/>
                <a:cs typeface="宋体" panose="02010600030101010101" pitchFamily="2" charset="-122"/>
              </a:rPr>
              <a:t>Kruskal</a:t>
            </a:r>
            <a:r>
              <a:rPr lang="zh-CN" altLang="en-US" sz="2200" dirty="0">
                <a:latin typeface="宋体" panose="02010600030101010101" pitchFamily="2" charset="-122"/>
                <a:ea typeface="宋体" panose="02010600030101010101" pitchFamily="2" charset="-122"/>
                <a:cs typeface="宋体" panose="02010600030101010101" pitchFamily="2" charset="-122"/>
              </a:rPr>
              <a:t>算法中，选取权值最小的边</a:t>
            </a:r>
            <a:r>
              <a:rPr lang="en-US" altLang="zh-CN" sz="2200" dirty="0">
                <a:latin typeface="宋体" panose="02010600030101010101" pitchFamily="2" charset="-122"/>
                <a:ea typeface="宋体" panose="02010600030101010101" pitchFamily="2" charset="-122"/>
                <a:cs typeface="宋体" panose="02010600030101010101" pitchFamily="2" charset="-122"/>
              </a:rPr>
              <a:t>e = (u, v)</a:t>
            </a:r>
            <a:r>
              <a:rPr lang="zh-CN" altLang="en-US" sz="2200" dirty="0">
                <a:latin typeface="宋体" panose="02010600030101010101" pitchFamily="2" charset="-122"/>
                <a:ea typeface="宋体" panose="02010600030101010101" pitchFamily="2" charset="-122"/>
                <a:cs typeface="宋体" panose="02010600030101010101" pitchFamily="2" charset="-122"/>
              </a:rPr>
              <a:t>之后，先使用</a:t>
            </a:r>
            <a:r>
              <a:rPr lang="en-US" altLang="zh-CN" sz="2200" dirty="0">
                <a:latin typeface="宋体" panose="02010600030101010101" pitchFamily="2" charset="-122"/>
                <a:ea typeface="宋体" panose="02010600030101010101" pitchFamily="2" charset="-122"/>
                <a:cs typeface="宋体" panose="02010600030101010101" pitchFamily="2" charset="-122"/>
              </a:rPr>
              <a:t>find(v)</a:t>
            </a:r>
            <a:r>
              <a:rPr lang="zh-CN" altLang="en-US" sz="2200" dirty="0">
                <a:latin typeface="宋体" panose="02010600030101010101" pitchFamily="2" charset="-122"/>
                <a:ea typeface="宋体" panose="02010600030101010101" pitchFamily="2" charset="-122"/>
                <a:cs typeface="宋体" panose="02010600030101010101" pitchFamily="2" charset="-122"/>
              </a:rPr>
              <a:t>操作检测</a:t>
            </a:r>
            <a:r>
              <a:rPr lang="en-US" altLang="zh-CN" sz="2200" dirty="0">
                <a:latin typeface="宋体" panose="02010600030101010101" pitchFamily="2" charset="-122"/>
                <a:ea typeface="宋体" panose="02010600030101010101" pitchFamily="2" charset="-122"/>
                <a:cs typeface="宋体" panose="02010600030101010101" pitchFamily="2" charset="-122"/>
              </a:rPr>
              <a:t>u</a:t>
            </a:r>
            <a:r>
              <a:rPr lang="zh-CN" altLang="en-US" sz="2200" dirty="0">
                <a:latin typeface="宋体" panose="02010600030101010101" pitchFamily="2" charset="-122"/>
                <a:ea typeface="宋体" panose="02010600030101010101" pitchFamily="2" charset="-122"/>
                <a:cs typeface="宋体" panose="02010600030101010101" pitchFamily="2" charset="-122"/>
              </a:rPr>
              <a:t>和</a:t>
            </a:r>
            <a:r>
              <a:rPr lang="en-US" altLang="zh-CN" sz="2200" dirty="0">
                <a:latin typeface="宋体" panose="02010600030101010101" pitchFamily="2" charset="-122"/>
                <a:ea typeface="宋体" panose="02010600030101010101" pitchFamily="2" charset="-122"/>
                <a:cs typeface="宋体" panose="02010600030101010101" pitchFamily="2" charset="-122"/>
              </a:rPr>
              <a:t>v</a:t>
            </a:r>
            <a:r>
              <a:rPr lang="zh-CN" altLang="en-US" sz="2200" dirty="0">
                <a:latin typeface="宋体" panose="02010600030101010101" pitchFamily="2" charset="-122"/>
                <a:ea typeface="宋体" panose="02010600030101010101" pitchFamily="2" charset="-122"/>
                <a:cs typeface="宋体" panose="02010600030101010101" pitchFamily="2" charset="-122"/>
              </a:rPr>
              <a:t>是否位于同一个集合，若是则放弃这条边，如果不是，则加入边</a:t>
            </a:r>
            <a:r>
              <a:rPr lang="en-US" altLang="zh-CN" sz="2200" dirty="0">
                <a:latin typeface="宋体" panose="02010600030101010101" pitchFamily="2" charset="-122"/>
                <a:ea typeface="宋体" panose="02010600030101010101" pitchFamily="2" charset="-122"/>
                <a:cs typeface="宋体" panose="02010600030101010101" pitchFamily="2" charset="-122"/>
              </a:rPr>
              <a:t>e</a:t>
            </a:r>
            <a:r>
              <a:rPr lang="zh-CN" altLang="en-US" sz="2200" dirty="0">
                <a:latin typeface="宋体" panose="02010600030101010101" pitchFamily="2" charset="-122"/>
                <a:ea typeface="宋体" panose="02010600030101010101" pitchFamily="2" charset="-122"/>
                <a:cs typeface="宋体" panose="02010600030101010101" pitchFamily="2" charset="-122"/>
              </a:rPr>
              <a:t>，执行</a:t>
            </a:r>
            <a:r>
              <a:rPr lang="en-US" altLang="zh-CN" sz="2200" dirty="0">
                <a:latin typeface="宋体" panose="02010600030101010101" pitchFamily="2" charset="-122"/>
                <a:ea typeface="宋体" panose="02010600030101010101" pitchFamily="2" charset="-122"/>
                <a:cs typeface="宋体" panose="02010600030101010101" pitchFamily="2" charset="-122"/>
              </a:rPr>
              <a:t>union(</a:t>
            </a:r>
            <a:r>
              <a:rPr lang="en-US" altLang="zh-CN" sz="2200" dirty="0" err="1">
                <a:latin typeface="宋体" panose="02010600030101010101" pitchFamily="2" charset="-122"/>
                <a:ea typeface="宋体" panose="02010600030101010101" pitchFamily="2" charset="-122"/>
                <a:cs typeface="宋体" panose="02010600030101010101" pitchFamily="2" charset="-122"/>
              </a:rPr>
              <a:t>a,b</a:t>
            </a:r>
            <a:r>
              <a:rPr lang="en-US" altLang="zh-CN" sz="2200" dirty="0">
                <a:latin typeface="宋体" panose="02010600030101010101" pitchFamily="2" charset="-122"/>
                <a:ea typeface="宋体" panose="02010600030101010101" pitchFamily="2" charset="-122"/>
                <a:cs typeface="宋体" panose="02010600030101010101" pitchFamily="2" charset="-122"/>
              </a:rPr>
              <a:t>)</a:t>
            </a:r>
            <a:r>
              <a:rPr lang="zh-CN" altLang="en-US" sz="2200" dirty="0">
                <a:latin typeface="宋体" panose="02010600030101010101" pitchFamily="2" charset="-122"/>
                <a:ea typeface="宋体" panose="02010600030101010101" pitchFamily="2" charset="-122"/>
                <a:cs typeface="宋体" panose="02010600030101010101" pitchFamily="2" charset="-122"/>
              </a:rPr>
              <a:t>操作将</a:t>
            </a:r>
            <a:r>
              <a:rPr lang="en-US" altLang="zh-CN" sz="2200" dirty="0">
                <a:latin typeface="宋体" panose="02010600030101010101" pitchFamily="2" charset="-122"/>
                <a:ea typeface="宋体" panose="02010600030101010101" pitchFamily="2" charset="-122"/>
                <a:cs typeface="宋体" panose="02010600030101010101" pitchFamily="2" charset="-122"/>
              </a:rPr>
              <a:t>u</a:t>
            </a:r>
            <a:r>
              <a:rPr lang="zh-CN" altLang="en-US" sz="2200" dirty="0">
                <a:latin typeface="宋体" panose="02010600030101010101" pitchFamily="2" charset="-122"/>
                <a:ea typeface="宋体" panose="02010600030101010101" pitchFamily="2" charset="-122"/>
                <a:cs typeface="宋体" panose="02010600030101010101" pitchFamily="2" charset="-122"/>
              </a:rPr>
              <a:t>和</a:t>
            </a:r>
            <a:r>
              <a:rPr lang="en-US" altLang="zh-CN" sz="2200" dirty="0">
                <a:latin typeface="宋体" panose="02010600030101010101" pitchFamily="2" charset="-122"/>
                <a:ea typeface="宋体" panose="02010600030101010101" pitchFamily="2" charset="-122"/>
                <a:cs typeface="宋体" panose="02010600030101010101" pitchFamily="2" charset="-122"/>
              </a:rPr>
              <a:t>v</a:t>
            </a:r>
            <a:r>
              <a:rPr lang="zh-CN" altLang="en-US" sz="2200" dirty="0">
                <a:latin typeface="宋体" panose="02010600030101010101" pitchFamily="2" charset="-122"/>
                <a:ea typeface="宋体" panose="02010600030101010101" pitchFamily="2" charset="-122"/>
                <a:cs typeface="宋体" panose="02010600030101010101" pitchFamily="2" charset="-122"/>
              </a:rPr>
              <a:t>所在的两个集合合并。</a:t>
            </a:r>
            <a:endParaRPr lang="zh-CN" altLang="en-US" sz="2200" dirty="0">
              <a:latin typeface="宋体" panose="02010600030101010101" pitchFamily="2" charset="-122"/>
              <a:ea typeface="宋体" panose="02010600030101010101" pitchFamily="2" charset="-122"/>
              <a:cs typeface="宋体" panose="02010600030101010101" pitchFamily="2" charset="-122"/>
            </a:endParaRPr>
          </a:p>
          <a:p>
            <a:pPr marL="0" indent="0" eaLnBrk="1" hangingPunct="1">
              <a:lnSpc>
                <a:spcPct val="150000"/>
              </a:lnSpc>
              <a:buNone/>
            </a:pPr>
            <a:r>
              <a:rPr lang="zh-CN" altLang="en-US" sz="2200" dirty="0">
                <a:latin typeface="宋体" panose="02010600030101010101" pitchFamily="2" charset="-122"/>
                <a:ea typeface="宋体" panose="02010600030101010101" pitchFamily="2" charset="-122"/>
                <a:cs typeface="宋体" panose="02010600030101010101" pitchFamily="2" charset="-122"/>
              </a:rPr>
              <a:t>基于</a:t>
            </a:r>
            <a:r>
              <a:rPr lang="en-US" altLang="zh-CN" sz="2200" dirty="0" err="1">
                <a:latin typeface="宋体" panose="02010600030101010101" pitchFamily="2" charset="-122"/>
                <a:ea typeface="宋体" panose="02010600030101010101" pitchFamily="2" charset="-122"/>
                <a:cs typeface="宋体" panose="02010600030101010101" pitchFamily="2" charset="-122"/>
              </a:rPr>
              <a:t>kruskal</a:t>
            </a:r>
            <a:r>
              <a:rPr lang="zh-CN" altLang="en-US" sz="2200" dirty="0">
                <a:latin typeface="宋体" panose="02010600030101010101" pitchFamily="2" charset="-122"/>
                <a:ea typeface="宋体" panose="02010600030101010101" pitchFamily="2" charset="-122"/>
                <a:cs typeface="宋体" panose="02010600030101010101" pitchFamily="2" charset="-122"/>
              </a:rPr>
              <a:t>算法的特点，存储图的方式将不会使用邻接表或者邻接矩阵，而是直接存储边，我们采用最小堆</a:t>
            </a:r>
            <a:r>
              <a:rPr lang="en-US" altLang="zh-CN" sz="2200" dirty="0" err="1">
                <a:latin typeface="宋体" panose="02010600030101010101" pitchFamily="2" charset="-122"/>
                <a:ea typeface="宋体" panose="02010600030101010101" pitchFamily="2" charset="-122"/>
                <a:cs typeface="宋体" panose="02010600030101010101" pitchFamily="2" charset="-122"/>
              </a:rPr>
              <a:t>MinHeap</a:t>
            </a:r>
            <a:r>
              <a:rPr lang="zh-CN" altLang="en-US" sz="2200" dirty="0">
                <a:latin typeface="宋体" panose="02010600030101010101" pitchFamily="2" charset="-122"/>
                <a:ea typeface="宋体" panose="02010600030101010101" pitchFamily="2" charset="-122"/>
                <a:cs typeface="宋体" panose="02010600030101010101" pitchFamily="2" charset="-122"/>
              </a:rPr>
              <a:t>存储边，最小堆是一种经过排序的完全二叉树，其中任一非叶子结点的数据值均不大于其左子结点和右子结点的值。可以按权的递增顺序查看的边的序列可以看做是一个优先队列，它的优先级为边的权值。</a:t>
            </a:r>
            <a:endParaRPr lang="zh-CN" altLang="en-US" sz="2200" dirty="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tags/tag1.xml><?xml version="1.0" encoding="utf-8"?>
<p:tagLst xmlns:p="http://schemas.openxmlformats.org/presentationml/2006/main">
  <p:tag name="TABLE_ENDDRAG_ORIGIN_RECT" val="720*148"/>
  <p:tag name="TABLE_ENDDRAG_RECT" val="121*281*720*148"/>
</p:tagLst>
</file>

<file path=ppt/tags/tag2.xml><?xml version="1.0" encoding="utf-8"?>
<p:tagLst xmlns:p="http://schemas.openxmlformats.org/presentationml/2006/main">
  <p:tag name="TABLE_ENDDRAG_ORIGIN_RECT" val="710*92"/>
  <p:tag name="TABLE_ENDDRAG_RECT" val="145*278*710*92"/>
</p:tagLst>
</file>

<file path=ppt/tags/tag3.xml><?xml version="1.0" encoding="utf-8"?>
<p:tagLst xmlns:p="http://schemas.openxmlformats.org/presentationml/2006/main">
  <p:tag name="TABLE_ENDDRAG_ORIGIN_RECT" val="787*75"/>
  <p:tag name="TABLE_ENDDRAG_RECT" val="99*328*787*75"/>
</p:tagLst>
</file>

<file path=ppt/tags/tag4.xml><?xml version="1.0" encoding="utf-8"?>
<p:tagLst xmlns:p="http://schemas.openxmlformats.org/presentationml/2006/main">
  <p:tag name="TABLE_ENDDRAG_ORIGIN_RECT" val="674*114"/>
  <p:tag name="TABLE_ENDDRAG_RECT" val="113*238*674*114"/>
</p:tagLst>
</file>

<file path=ppt/tags/tag5.xml><?xml version="1.0" encoding="utf-8"?>
<p:tagLst xmlns:p="http://schemas.openxmlformats.org/presentationml/2006/main">
  <p:tag name="TABLE_ENDDRAG_ORIGIN_RECT" val="645*141"/>
  <p:tag name="TABLE_ENDDRAG_RECT" val="159*244*645*141"/>
</p:tagLst>
</file>

<file path=ppt/tags/tag6.xml><?xml version="1.0" encoding="utf-8"?>
<p:tagLst xmlns:p="http://schemas.openxmlformats.org/presentationml/2006/main">
  <p:tag name="TABLE_ENDDRAG_ORIGIN_RECT" val="666*161"/>
  <p:tag name="TABLE_ENDDRAG_RECT" val="154*253*666*161"/>
</p:tagLst>
</file>

<file path=ppt/tags/tag7.xml><?xml version="1.0" encoding="utf-8"?>
<p:tagLst xmlns:p="http://schemas.openxmlformats.org/presentationml/2006/main">
  <p:tag name="TABLE_ENDDRAG_ORIGIN_RECT" val="629*167"/>
  <p:tag name="TABLE_ENDDRAG_RECT" val="130*193*629*167"/>
</p:tagLst>
</file>

<file path=ppt/tags/tag8.xml><?xml version="1.0" encoding="utf-8"?>
<p:tagLst xmlns:p="http://schemas.openxmlformats.org/presentationml/2006/main">
  <p:tag name="TABLE_ENDDRAG_ORIGIN_RECT" val="572*204"/>
  <p:tag name="TABLE_ENDDRAG_RECT" val="117*148*572*204"/>
</p:tagLst>
</file>

<file path=ppt/tags/tag9.xml><?xml version="1.0" encoding="utf-8"?>
<p:tagLst xmlns:p="http://schemas.openxmlformats.org/presentationml/2006/main">
  <p:tag name="commondata" val="eyJoZGlkIjoiNGFlZWY5OTM2ZGI5MGY2NTNkMDFkMDJmN2NmNTBkMmEifQ=="/>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32502</Words>
  <Application>WPS 演示</Application>
  <PresentationFormat>宽屏</PresentationFormat>
  <Paragraphs>1476</Paragraphs>
  <Slides>108</Slides>
  <Notes>0</Notes>
  <HiddenSlides>0</HiddenSlides>
  <MMClips>0</MMClips>
  <ScaleCrop>false</ScaleCrop>
  <HeadingPairs>
    <vt:vector size="8" baseType="variant">
      <vt:variant>
        <vt:lpstr>已用的字体</vt:lpstr>
      </vt:variant>
      <vt:variant>
        <vt:i4>18</vt:i4>
      </vt:variant>
      <vt:variant>
        <vt:lpstr>主题</vt:lpstr>
      </vt:variant>
      <vt:variant>
        <vt:i4>1</vt:i4>
      </vt:variant>
      <vt:variant>
        <vt:lpstr>嵌入 OLE 服务器</vt:lpstr>
      </vt:variant>
      <vt:variant>
        <vt:i4>8</vt:i4>
      </vt:variant>
      <vt:variant>
        <vt:lpstr>幻灯片标题</vt:lpstr>
      </vt:variant>
      <vt:variant>
        <vt:i4>108</vt:i4>
      </vt:variant>
    </vt:vector>
  </HeadingPairs>
  <TitlesOfParts>
    <vt:vector size="135" baseType="lpstr">
      <vt:lpstr>Arial</vt:lpstr>
      <vt:lpstr>宋体</vt:lpstr>
      <vt:lpstr>Wingdings</vt:lpstr>
      <vt:lpstr>Times New Roman</vt:lpstr>
      <vt:lpstr>Calibri</vt:lpstr>
      <vt:lpstr>微软雅黑</vt:lpstr>
      <vt:lpstr>Arial Unicode MS</vt:lpstr>
      <vt:lpstr>Adobe 黑体 Std R</vt:lpstr>
      <vt:lpstr>黑体</vt:lpstr>
      <vt:lpstr>Segoe UI</vt:lpstr>
      <vt:lpstr>Symbol</vt:lpstr>
      <vt:lpstr>Wingdings 3</vt:lpstr>
      <vt:lpstr>Arial Unicode MS</vt:lpstr>
      <vt:lpstr>Malgun Gothic</vt:lpstr>
      <vt:lpstr>Cambria Math</vt:lpstr>
      <vt:lpstr>宋</vt:lpstr>
      <vt:lpstr>JetBrains Mono</vt:lpstr>
      <vt:lpstr>Segoe Print</vt:lpstr>
      <vt:lpstr>WPS</vt:lpstr>
      <vt:lpstr>Equation.KSEE3</vt:lpstr>
      <vt:lpstr>Equation.3</vt:lpstr>
      <vt:lpstr>Equation.3</vt:lpstr>
      <vt:lpstr>Equation.3</vt:lpstr>
      <vt:lpstr>Equation.3</vt:lpstr>
      <vt:lpstr>Equation.3</vt:lpstr>
      <vt:lpstr>Equation.3</vt:lpstr>
      <vt:lpstr>Equation.3</vt:lpstr>
      <vt:lpstr>第5章  贪心算法</vt:lpstr>
      <vt:lpstr>PowerPoint 演示文稿</vt:lpstr>
      <vt:lpstr>3.1 贪心算法引言</vt:lpstr>
      <vt:lpstr>PowerPoint 演示文稿</vt:lpstr>
      <vt:lpstr>5.1.1  贪心算法实例</vt:lpstr>
      <vt:lpstr>PowerPoint 演示文稿</vt:lpstr>
      <vt:lpstr>PowerPoint 演示文稿</vt:lpstr>
      <vt:lpstr>例2 硬币找零问题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5.6哈夫曼编码</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5.7单源最短路径</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5.8 最小生成树</vt:lpstr>
      <vt:lpstr>5.8 最小生成树</vt:lpstr>
      <vt:lpstr>PowerPoint 演示文稿</vt:lpstr>
      <vt:lpstr>5.8.1 最小生成树性质</vt:lpstr>
      <vt:lpstr>PowerPoint 演示文稿</vt:lpstr>
      <vt:lpstr>PowerPoint 演示文稿</vt:lpstr>
      <vt:lpstr>PowerPoint 演示文稿</vt:lpstr>
      <vt:lpstr>5.8.2 Prim算法</vt:lpstr>
      <vt:lpstr>PowerPoint 演示文稿</vt:lpstr>
      <vt:lpstr>PowerPoint 演示文稿</vt:lpstr>
      <vt:lpstr>PowerPoint 演示文稿</vt:lpstr>
      <vt:lpstr>PowerPoint 演示文稿</vt:lpstr>
      <vt:lpstr>PowerPoint 演示文稿</vt:lpstr>
      <vt:lpstr>PowerPoint 演示文稿</vt:lpstr>
      <vt:lpstr>5.8.2 Kruskal算法</vt:lpstr>
      <vt:lpstr>PowerPoint 演示文稿</vt:lpstr>
      <vt:lpstr>PowerPoint 演示文稿</vt:lpstr>
      <vt:lpstr>PowerPoint 演示文稿</vt:lpstr>
      <vt:lpstr>PowerPoint 演示文稿</vt:lpstr>
      <vt:lpstr>PowerPoint 演示文稿</vt:lpstr>
      <vt:lpstr>PowerPoint 演示文稿</vt:lpstr>
      <vt:lpstr>5.9 多机调度问题</vt:lpstr>
      <vt:lpstr>PowerPoint 演示文稿</vt:lpstr>
      <vt:lpstr>PowerPoint 演示文稿</vt:lpstr>
      <vt:lpstr>PowerPoint 演示文稿</vt:lpstr>
      <vt:lpstr>PowerPoint 演示文稿</vt:lpstr>
      <vt:lpstr>习题</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总有刁民想害朕</cp:lastModifiedBy>
  <cp:revision>4</cp:revision>
  <dcterms:created xsi:type="dcterms:W3CDTF">2023-08-09T12:44:00Z</dcterms:created>
  <dcterms:modified xsi:type="dcterms:W3CDTF">2024-04-22T07:53:08Z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01EF827C38244CE18E1B42DB1659B039_13</vt:lpwstr>
  </property>
  <property fmtid="{D5CDD505-2E9C-101B-9397-08002B2CF9AE}" pid="3" name="KSOProductBuildVer">
    <vt:lpwstr>2052-12.1.0.16729</vt:lpwstr>
  </property>
</Properties>
</file>