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5"/>
  </p:notesMasterIdLst>
  <p:sldIdLst>
    <p:sldId id="258" r:id="rId3"/>
    <p:sldId id="430" r:id="rId4"/>
    <p:sldId id="431" r:id="rId5"/>
    <p:sldId id="475" r:id="rId6"/>
    <p:sldId id="477" r:id="rId7"/>
    <p:sldId id="478" r:id="rId8"/>
    <p:sldId id="479" r:id="rId9"/>
    <p:sldId id="480" r:id="rId10"/>
    <p:sldId id="646" r:id="rId11"/>
    <p:sldId id="481" r:id="rId12"/>
    <p:sldId id="482" r:id="rId13"/>
    <p:sldId id="483" r:id="rId14"/>
    <p:sldId id="484" r:id="rId15"/>
    <p:sldId id="485" r:id="rId16"/>
    <p:sldId id="486" r:id="rId17"/>
    <p:sldId id="487" r:id="rId18"/>
    <p:sldId id="488" r:id="rId19"/>
    <p:sldId id="489" r:id="rId20"/>
    <p:sldId id="490" r:id="rId21"/>
    <p:sldId id="491" r:id="rId22"/>
    <p:sldId id="492" r:id="rId23"/>
    <p:sldId id="493" r:id="rId24"/>
    <p:sldId id="494" r:id="rId25"/>
    <p:sldId id="495" r:id="rId26"/>
    <p:sldId id="496" r:id="rId27"/>
    <p:sldId id="497" r:id="rId28"/>
    <p:sldId id="498" r:id="rId29"/>
    <p:sldId id="499" r:id="rId30"/>
    <p:sldId id="500" r:id="rId31"/>
    <p:sldId id="501" r:id="rId32"/>
    <p:sldId id="502" r:id="rId33"/>
    <p:sldId id="503" r:id="rId34"/>
    <p:sldId id="504" r:id="rId35"/>
    <p:sldId id="505" r:id="rId36"/>
    <p:sldId id="506" r:id="rId37"/>
    <p:sldId id="507" r:id="rId38"/>
    <p:sldId id="508" r:id="rId39"/>
    <p:sldId id="511" r:id="rId40"/>
    <p:sldId id="512" r:id="rId41"/>
    <p:sldId id="513" r:id="rId42"/>
    <p:sldId id="514" r:id="rId43"/>
    <p:sldId id="515" r:id="rId44"/>
    <p:sldId id="516" r:id="rId45"/>
    <p:sldId id="517" r:id="rId46"/>
    <p:sldId id="518" r:id="rId47"/>
    <p:sldId id="519" r:id="rId48"/>
    <p:sldId id="520" r:id="rId49"/>
    <p:sldId id="521" r:id="rId50"/>
    <p:sldId id="522" r:id="rId51"/>
    <p:sldId id="523" r:id="rId52"/>
    <p:sldId id="524" r:id="rId53"/>
    <p:sldId id="585" r:id="rId54"/>
    <p:sldId id="525" r:id="rId55"/>
    <p:sldId id="526" r:id="rId56"/>
    <p:sldId id="527" r:id="rId57"/>
    <p:sldId id="528" r:id="rId58"/>
    <p:sldId id="529" r:id="rId59"/>
    <p:sldId id="530" r:id="rId60"/>
    <p:sldId id="531" r:id="rId61"/>
    <p:sldId id="532" r:id="rId62"/>
    <p:sldId id="533" r:id="rId63"/>
    <p:sldId id="534" r:id="rId64"/>
    <p:sldId id="535" r:id="rId65"/>
    <p:sldId id="536" r:id="rId66"/>
    <p:sldId id="510" r:id="rId67"/>
    <p:sldId id="537" r:id="rId68"/>
    <p:sldId id="538" r:id="rId69"/>
    <p:sldId id="539" r:id="rId70"/>
    <p:sldId id="540" r:id="rId71"/>
    <p:sldId id="541" r:id="rId72"/>
    <p:sldId id="542" r:id="rId73"/>
    <p:sldId id="543" r:id="rId74"/>
    <p:sldId id="544" r:id="rId75"/>
    <p:sldId id="545" r:id="rId76"/>
    <p:sldId id="546" r:id="rId77"/>
    <p:sldId id="547" r:id="rId78"/>
    <p:sldId id="548" r:id="rId79"/>
    <p:sldId id="549" r:id="rId80"/>
    <p:sldId id="550" r:id="rId81"/>
    <p:sldId id="551" r:id="rId82"/>
    <p:sldId id="552" r:id="rId83"/>
    <p:sldId id="553" r:id="rId84"/>
    <p:sldId id="554" r:id="rId85"/>
    <p:sldId id="555" r:id="rId86"/>
    <p:sldId id="556" r:id="rId87"/>
    <p:sldId id="558" r:id="rId88"/>
    <p:sldId id="559" r:id="rId89"/>
    <p:sldId id="560" r:id="rId90"/>
    <p:sldId id="557" r:id="rId91"/>
    <p:sldId id="561" r:id="rId92"/>
    <p:sldId id="562" r:id="rId93"/>
    <p:sldId id="563" r:id="rId94"/>
    <p:sldId id="564" r:id="rId95"/>
    <p:sldId id="565" r:id="rId96"/>
    <p:sldId id="566" r:id="rId97"/>
    <p:sldId id="567" r:id="rId98"/>
    <p:sldId id="569" r:id="rId99"/>
    <p:sldId id="570" r:id="rId100"/>
    <p:sldId id="571" r:id="rId101"/>
    <p:sldId id="572" r:id="rId102"/>
    <p:sldId id="573" r:id="rId103"/>
    <p:sldId id="574" r:id="rId104"/>
    <p:sldId id="575" r:id="rId105"/>
    <p:sldId id="576" r:id="rId106"/>
    <p:sldId id="568" r:id="rId107"/>
    <p:sldId id="577" r:id="rId108"/>
    <p:sldId id="578" r:id="rId109"/>
    <p:sldId id="579" r:id="rId110"/>
    <p:sldId id="580" r:id="rId111"/>
    <p:sldId id="581" r:id="rId112"/>
    <p:sldId id="582" r:id="rId113"/>
    <p:sldId id="583" r:id="rId114"/>
  </p:sldIdLst>
  <p:sldSz cx="9144000" cy="6858000" type="screen4x3"/>
  <p:notesSz cx="6858000" cy="9144000"/>
  <p:custDataLst>
    <p:tags r:id="rId119"/>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0" userDrawn="1">
          <p15:clr>
            <a:srgbClr val="A4A3A4"/>
          </p15:clr>
        </p15:guide>
        <p15:guide id="2" pos="2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07F1"/>
    <a:srgbClr val="F72401"/>
    <a:srgbClr val="83A355"/>
    <a:srgbClr val="2605A1"/>
    <a:srgbClr val="562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5" autoAdjust="0"/>
    <p:restoredTop sz="86350" autoAdjust="0"/>
  </p:normalViewPr>
  <p:slideViewPr>
    <p:cSldViewPr showGuides="1">
      <p:cViewPr varScale="1">
        <p:scale>
          <a:sx n="52" d="100"/>
          <a:sy n="52" d="100"/>
        </p:scale>
        <p:origin x="545" y="34"/>
      </p:cViewPr>
      <p:guideLst>
        <p:guide orient="horz" pos="2120"/>
        <p:guide pos="2760"/>
      </p:guideLst>
    </p:cSldViewPr>
  </p:slideViewPr>
  <p:outlineViewPr>
    <p:cViewPr>
      <p:scale>
        <a:sx n="33" d="100"/>
        <a:sy n="33" d="100"/>
      </p:scale>
      <p:origin x="144" y="295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9" Type="http://schemas.openxmlformats.org/officeDocument/2006/relationships/tags" Target="tags/tag128.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notesMaster" Target="notesMasters/notesMaster1.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200">
                <a:latin typeface="Times New Roman" panose="02020603050405020304" pitchFamily="18" charset="0"/>
                <a:ea typeface="宋体" panose="02010600030101010101" pitchFamily="2" charset="-122"/>
              </a:defRPr>
            </a:lvl1pPr>
          </a:lstStyle>
          <a:p>
            <a:pPr>
              <a:defRPr/>
            </a:pPr>
            <a:endParaRPr lang="en-US" altLang="zh-CN"/>
          </a:p>
        </p:txBody>
      </p:sp>
      <p:sp>
        <p:nvSpPr>
          <p:cNvPr id="161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1" sz="1200">
                <a:latin typeface="Times New Roman" panose="02020603050405020304" pitchFamily="18" charset="0"/>
                <a:ea typeface="宋体" panose="02010600030101010101" pitchFamily="2" charset="-122"/>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17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61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1" sz="1200">
                <a:latin typeface="Times New Roman" panose="02020603050405020304" pitchFamily="18" charset="0"/>
                <a:ea typeface="宋体" panose="02010600030101010101" pitchFamily="2" charset="-122"/>
              </a:defRPr>
            </a:lvl1pPr>
          </a:lstStyle>
          <a:p>
            <a:pPr>
              <a:defRPr/>
            </a:pPr>
            <a:endParaRPr lang="en-US" altLang="zh-CN"/>
          </a:p>
        </p:txBody>
      </p:sp>
      <p:sp>
        <p:nvSpPr>
          <p:cNvPr id="161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kumimoji="1" sz="1200">
                <a:latin typeface="Times New Roman" panose="02020603050405020304" pitchFamily="18" charset="0"/>
                <a:ea typeface="宋体" panose="02010600030101010101" pitchFamily="2" charset="-122"/>
              </a:defRPr>
            </a:lvl1pPr>
          </a:lstStyle>
          <a:p>
            <a:pPr>
              <a:defRPr/>
            </a:pPr>
            <a:fld id="{1797741C-FE0B-4652-A3D9-A5340F234935}"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64F8FE0-C21C-47A0-A9D8-B25B7537C831}"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67EB95D-77A0-4613-B6F8-D1CD8076E210}"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46B5772-AD4B-4AEF-87CB-1C89A56C17B2}"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9459659-482D-4E6A-8D19-8C3630719243}"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F598610-E959-419A-A82C-3CDE297AF40E}"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9D45DF1-3215-4671-A5CA-2014FA1E496B}"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5D114052-9D6F-4172-BC61-5D77B4AB91C0}"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A6ECCEC8-2CE8-44A3-94D6-27CA5AE61CDF}"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1DA8DA2F-A30D-4CF6-A505-322E2BD4D35A}"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3DC750A4-1D01-4A8A-8664-5DF384F62967}"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E273A70-FB9E-4570-A3EF-08E951184657}"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宋体" panose="02010600030101010101" pitchFamily="2"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宋体" panose="02010600030101010101" pitchFamily="2" charset="-122"/>
              </a:defRPr>
            </a:lvl1pPr>
          </a:lstStyle>
          <a:p>
            <a:pPr>
              <a:defRPr/>
            </a:pPr>
            <a:fld id="{EB1BA786-8BD4-4342-844A-9C6AF52C3342}"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tags" Target="../tags/tag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emf"/><Relationship Id="rId1" Type="http://schemas.openxmlformats.org/officeDocument/2006/relationships/tags" Target="../tags/tag122.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0.emf"/><Relationship Id="rId1" Type="http://schemas.openxmlformats.org/officeDocument/2006/relationships/tags" Target="../tags/tag123.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emf"/><Relationship Id="rId1" Type="http://schemas.openxmlformats.org/officeDocument/2006/relationships/tags" Target="../tags/tag12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emf"/><Relationship Id="rId1" Type="http://schemas.openxmlformats.org/officeDocument/2006/relationships/tags" Target="../tags/tag125.xml"/></Relationships>
</file>

<file path=ppt/slides/_rels/slide107.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2.xml"/><Relationship Id="rId6" Type="http://schemas.openxmlformats.org/officeDocument/2006/relationships/image" Target="../media/image54.wmf"/><Relationship Id="rId5" Type="http://schemas.openxmlformats.org/officeDocument/2006/relationships/oleObject" Target="../embeddings/oleObject23.bin"/><Relationship Id="rId4" Type="http://schemas.openxmlformats.org/officeDocument/2006/relationships/tags" Target="../tags/tag127.xml"/><Relationship Id="rId3" Type="http://schemas.openxmlformats.org/officeDocument/2006/relationships/image" Target="../media/image53.wmf"/><Relationship Id="rId2" Type="http://schemas.openxmlformats.org/officeDocument/2006/relationships/oleObject" Target="../embeddings/oleObject22.bin"/><Relationship Id="rId1" Type="http://schemas.openxmlformats.org/officeDocument/2006/relationships/tags" Target="../tags/tag12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emf"/><Relationship Id="rId2" Type="http://schemas.openxmlformats.org/officeDocument/2006/relationships/tags" Target="../tags/tag9.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4" Type="http://schemas.openxmlformats.org/officeDocument/2006/relationships/slideLayout" Target="../slideLayouts/slideLayout2.xml"/><Relationship Id="rId53" Type="http://schemas.openxmlformats.org/officeDocument/2006/relationships/tags" Target="../tags/tag62.xml"/><Relationship Id="rId52" Type="http://schemas.openxmlformats.org/officeDocument/2006/relationships/tags" Target="../tags/tag61.xml"/><Relationship Id="rId51" Type="http://schemas.openxmlformats.org/officeDocument/2006/relationships/tags" Target="../tags/tag60.xml"/><Relationship Id="rId50" Type="http://schemas.openxmlformats.org/officeDocument/2006/relationships/tags" Target="../tags/tag59.xml"/><Relationship Id="rId5" Type="http://schemas.openxmlformats.org/officeDocument/2006/relationships/tags" Target="../tags/tag14.xml"/><Relationship Id="rId49" Type="http://schemas.openxmlformats.org/officeDocument/2006/relationships/tags" Target="../tags/tag58.xml"/><Relationship Id="rId48" Type="http://schemas.openxmlformats.org/officeDocument/2006/relationships/tags" Target="../tags/tag57.xml"/><Relationship Id="rId47" Type="http://schemas.openxmlformats.org/officeDocument/2006/relationships/tags" Target="../tags/tag56.xml"/><Relationship Id="rId46" Type="http://schemas.openxmlformats.org/officeDocument/2006/relationships/tags" Target="../tags/tag55.xml"/><Relationship Id="rId45" Type="http://schemas.openxmlformats.org/officeDocument/2006/relationships/tags" Target="../tags/tag54.xml"/><Relationship Id="rId44" Type="http://schemas.openxmlformats.org/officeDocument/2006/relationships/tags" Target="../tags/tag53.xml"/><Relationship Id="rId43" Type="http://schemas.openxmlformats.org/officeDocument/2006/relationships/tags" Target="../tags/tag52.xml"/><Relationship Id="rId42" Type="http://schemas.openxmlformats.org/officeDocument/2006/relationships/tags" Target="../tags/tag51.xml"/><Relationship Id="rId41" Type="http://schemas.openxmlformats.org/officeDocument/2006/relationships/tags" Target="../tags/tag50.xml"/><Relationship Id="rId40" Type="http://schemas.openxmlformats.org/officeDocument/2006/relationships/tags" Target="../tags/tag49.xml"/><Relationship Id="rId4" Type="http://schemas.openxmlformats.org/officeDocument/2006/relationships/tags" Target="../tags/tag13.xml"/><Relationship Id="rId39" Type="http://schemas.openxmlformats.org/officeDocument/2006/relationships/tags" Target="../tags/tag48.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6.wmf"/><Relationship Id="rId2" Type="http://schemas.openxmlformats.org/officeDocument/2006/relationships/oleObject" Target="../embeddings/oleObject3.bin"/><Relationship Id="rId1" Type="http://schemas.openxmlformats.org/officeDocument/2006/relationships/tags" Target="../tags/tag6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emf"/><Relationship Id="rId2" Type="http://schemas.openxmlformats.org/officeDocument/2006/relationships/tags" Target="../tags/tag70.xml"/><Relationship Id="rId1" Type="http://schemas.openxmlformats.org/officeDocument/2006/relationships/image" Target="../media/image7.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image" Target="../media/image10.wmf"/><Relationship Id="rId4" Type="http://schemas.openxmlformats.org/officeDocument/2006/relationships/oleObject" Target="../embeddings/oleObject5.bin"/><Relationship Id="rId3" Type="http://schemas.openxmlformats.org/officeDocument/2006/relationships/image" Target="../media/image9.wmf"/><Relationship Id="rId2" Type="http://schemas.openxmlformats.org/officeDocument/2006/relationships/oleObject" Target="../embeddings/oleObject4.bin"/><Relationship Id="rId1" Type="http://schemas.openxmlformats.org/officeDocument/2006/relationships/tags" Target="../tags/tag7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oleObject" Target="../embeddings/oleObject7.bin"/><Relationship Id="rId4" Type="http://schemas.openxmlformats.org/officeDocument/2006/relationships/tags" Target="../tags/tag75.xml"/><Relationship Id="rId3" Type="http://schemas.openxmlformats.org/officeDocument/2006/relationships/image" Target="../media/image11.emf"/><Relationship Id="rId2" Type="http://schemas.openxmlformats.org/officeDocument/2006/relationships/oleObject" Target="../embeddings/oleObject6.bin"/><Relationship Id="rId1" Type="http://schemas.openxmlformats.org/officeDocument/2006/relationships/tags" Target="../tags/tag74.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tags" Target="../tags/tag8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oleObject" Target="../embeddings/oleObject8.bin"/><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84.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tags" Target="../tags/tag86.xml"/><Relationship Id="rId2" Type="http://schemas.openxmlformats.org/officeDocument/2006/relationships/image" Target="../media/image16.png"/><Relationship Id="rId1" Type="http://schemas.openxmlformats.org/officeDocument/2006/relationships/tags" Target="../tags/tag85.xml"/></Relationships>
</file>

<file path=ppt/slides/_rels/slide62.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2.xml"/><Relationship Id="rId6" Type="http://schemas.openxmlformats.org/officeDocument/2006/relationships/image" Target="../media/image19.wmf"/><Relationship Id="rId5" Type="http://schemas.openxmlformats.org/officeDocument/2006/relationships/oleObject" Target="../embeddings/oleObject10.bin"/><Relationship Id="rId4" Type="http://schemas.openxmlformats.org/officeDocument/2006/relationships/tags" Target="../tags/tag88.xml"/><Relationship Id="rId3" Type="http://schemas.openxmlformats.org/officeDocument/2006/relationships/image" Target="../media/image18.wmf"/><Relationship Id="rId2" Type="http://schemas.openxmlformats.org/officeDocument/2006/relationships/oleObject" Target="../embeddings/oleObject9.bin"/><Relationship Id="rId1" Type="http://schemas.openxmlformats.org/officeDocument/2006/relationships/tags" Target="../tags/tag8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2.xml"/><Relationship Id="rId3" Type="http://schemas.openxmlformats.org/officeDocument/2006/relationships/image" Target="../media/image20.wmf"/><Relationship Id="rId2" Type="http://schemas.openxmlformats.org/officeDocument/2006/relationships/oleObject" Target="../embeddings/oleObject11.bin"/><Relationship Id="rId1" Type="http://schemas.openxmlformats.org/officeDocument/2006/relationships/tags" Target="../tags/tag89.xml"/></Relationships>
</file>

<file path=ppt/slides/_rels/slide66.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2.xml"/><Relationship Id="rId6" Type="http://schemas.openxmlformats.org/officeDocument/2006/relationships/image" Target="../media/image22.wmf"/><Relationship Id="rId5" Type="http://schemas.openxmlformats.org/officeDocument/2006/relationships/oleObject" Target="../embeddings/oleObject13.bin"/><Relationship Id="rId4" Type="http://schemas.openxmlformats.org/officeDocument/2006/relationships/tags" Target="../tags/tag91.xml"/><Relationship Id="rId3" Type="http://schemas.openxmlformats.org/officeDocument/2006/relationships/image" Target="../media/image21.wmf"/><Relationship Id="rId2" Type="http://schemas.openxmlformats.org/officeDocument/2006/relationships/oleObject" Target="../embeddings/oleObject12.bin"/><Relationship Id="rId1" Type="http://schemas.openxmlformats.org/officeDocument/2006/relationships/tags" Target="../tags/tag90.xml"/></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tags" Target="../tags/tag94.xml"/><Relationship Id="rId3" Type="http://schemas.openxmlformats.org/officeDocument/2006/relationships/image" Target="../media/image23.emf"/><Relationship Id="rId2" Type="http://schemas.openxmlformats.org/officeDocument/2006/relationships/tags" Target="../tags/tag93.xml"/><Relationship Id="rId1" Type="http://schemas.openxmlformats.org/officeDocument/2006/relationships/tags" Target="../tags/tag9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wmf"/><Relationship Id="rId1" Type="http://schemas.openxmlformats.org/officeDocument/2006/relationships/tags" Target="../tags/tag9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2.xml"/><Relationship Id="rId3" Type="http://schemas.openxmlformats.org/officeDocument/2006/relationships/image" Target="../media/image26.wmf"/><Relationship Id="rId2" Type="http://schemas.openxmlformats.org/officeDocument/2006/relationships/oleObject" Target="../embeddings/oleObject14.bin"/><Relationship Id="rId1" Type="http://schemas.openxmlformats.org/officeDocument/2006/relationships/tags" Target="../tags/tag96.xml"/></Relationships>
</file>

<file path=ppt/slides/_rels/slide7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9.png"/><Relationship Id="rId6" Type="http://schemas.openxmlformats.org/officeDocument/2006/relationships/tags" Target="../tags/tag100.xml"/><Relationship Id="rId5" Type="http://schemas.openxmlformats.org/officeDocument/2006/relationships/image" Target="../media/image28.emf"/><Relationship Id="rId4" Type="http://schemas.openxmlformats.org/officeDocument/2006/relationships/tags" Target="../tags/tag99.xml"/><Relationship Id="rId3" Type="http://schemas.openxmlformats.org/officeDocument/2006/relationships/image" Target="../media/image27.emf"/><Relationship Id="rId2" Type="http://schemas.openxmlformats.org/officeDocument/2006/relationships/tags" Target="../tags/tag98.xml"/><Relationship Id="rId1" Type="http://schemas.openxmlformats.org/officeDocument/2006/relationships/tags" Target="../tags/tag9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2.emf"/><Relationship Id="rId6" Type="http://schemas.openxmlformats.org/officeDocument/2006/relationships/tags" Target="../tags/tag104.xml"/><Relationship Id="rId5" Type="http://schemas.openxmlformats.org/officeDocument/2006/relationships/image" Target="../media/image31.emf"/><Relationship Id="rId4" Type="http://schemas.openxmlformats.org/officeDocument/2006/relationships/tags" Target="../tags/tag103.xml"/><Relationship Id="rId3" Type="http://schemas.openxmlformats.org/officeDocument/2006/relationships/image" Target="../media/image30.emf"/><Relationship Id="rId2" Type="http://schemas.openxmlformats.org/officeDocument/2006/relationships/tags" Target="../tags/tag102.xml"/><Relationship Id="rId1" Type="http://schemas.openxmlformats.org/officeDocument/2006/relationships/tags" Target="../tags/tag10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4.emf"/><Relationship Id="rId4" Type="http://schemas.openxmlformats.org/officeDocument/2006/relationships/tags" Target="../tags/tag107.xml"/><Relationship Id="rId3" Type="http://schemas.openxmlformats.org/officeDocument/2006/relationships/image" Target="../media/image33.emf"/><Relationship Id="rId2" Type="http://schemas.openxmlformats.org/officeDocument/2006/relationships/tags" Target="../tags/tag106.xml"/><Relationship Id="rId1" Type="http://schemas.openxmlformats.org/officeDocument/2006/relationships/tags" Target="../tags/tag105.xml"/></Relationships>
</file>

<file path=ppt/slides/_rels/slide7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8.emf"/><Relationship Id="rId7" Type="http://schemas.openxmlformats.org/officeDocument/2006/relationships/tags" Target="../tags/tag111.xml"/><Relationship Id="rId6" Type="http://schemas.openxmlformats.org/officeDocument/2006/relationships/image" Target="../media/image37.emf"/><Relationship Id="rId5" Type="http://schemas.openxmlformats.org/officeDocument/2006/relationships/tags" Target="../tags/tag110.xml"/><Relationship Id="rId4" Type="http://schemas.openxmlformats.org/officeDocument/2006/relationships/image" Target="../media/image36.emf"/><Relationship Id="rId3" Type="http://schemas.openxmlformats.org/officeDocument/2006/relationships/tags" Target="../tags/tag109.xml"/><Relationship Id="rId2" Type="http://schemas.openxmlformats.org/officeDocument/2006/relationships/image" Target="../media/image35.emf"/><Relationship Id="rId1" Type="http://schemas.openxmlformats.org/officeDocument/2006/relationships/tags" Target="../tags/tag10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2.xml"/><Relationship Id="rId6" Type="http://schemas.openxmlformats.org/officeDocument/2006/relationships/image" Target="../media/image40.wmf"/><Relationship Id="rId5" Type="http://schemas.openxmlformats.org/officeDocument/2006/relationships/oleObject" Target="../embeddings/oleObject16.bin"/><Relationship Id="rId4" Type="http://schemas.openxmlformats.org/officeDocument/2006/relationships/tags" Target="../tags/tag113.xml"/><Relationship Id="rId3" Type="http://schemas.openxmlformats.org/officeDocument/2006/relationships/image" Target="../media/image39.wmf"/><Relationship Id="rId2" Type="http://schemas.openxmlformats.org/officeDocument/2006/relationships/oleObject" Target="../embeddings/oleObject15.bin"/><Relationship Id="rId1" Type="http://schemas.openxmlformats.org/officeDocument/2006/relationships/tags" Target="../tags/tag112.xml"/></Relationships>
</file>

<file path=ppt/slides/_rels/slide88.xml.rels><?xml version="1.0" encoding="UTF-8" standalone="yes"?>
<Relationships xmlns="http://schemas.openxmlformats.org/package/2006/relationships"><Relationship Id="rId8" Type="http://schemas.openxmlformats.org/officeDocument/2006/relationships/vmlDrawing" Target="../drawings/vmlDrawing12.vml"/><Relationship Id="rId7" Type="http://schemas.openxmlformats.org/officeDocument/2006/relationships/slideLayout" Target="../slideLayouts/slideLayout2.xml"/><Relationship Id="rId6" Type="http://schemas.openxmlformats.org/officeDocument/2006/relationships/image" Target="../media/image42.wmf"/><Relationship Id="rId5" Type="http://schemas.openxmlformats.org/officeDocument/2006/relationships/oleObject" Target="../embeddings/oleObject18.bin"/><Relationship Id="rId4" Type="http://schemas.openxmlformats.org/officeDocument/2006/relationships/tags" Target="../tags/tag115.xml"/><Relationship Id="rId3" Type="http://schemas.openxmlformats.org/officeDocument/2006/relationships/image" Target="../media/image41.wmf"/><Relationship Id="rId2" Type="http://schemas.openxmlformats.org/officeDocument/2006/relationships/oleObject" Target="../embeddings/oleObject17.bin"/><Relationship Id="rId1" Type="http://schemas.openxmlformats.org/officeDocument/2006/relationships/tags" Target="../tags/tag114.xml"/></Relationships>
</file>

<file path=ppt/slides/_rels/slide89.xml.rels><?xml version="1.0" encoding="UTF-8" standalone="yes"?>
<Relationships xmlns="http://schemas.openxmlformats.org/package/2006/relationships"><Relationship Id="rId9" Type="http://schemas.openxmlformats.org/officeDocument/2006/relationships/image" Target="../media/image45.wmf"/><Relationship Id="rId8" Type="http://schemas.openxmlformats.org/officeDocument/2006/relationships/oleObject" Target="../embeddings/oleObject21.bin"/><Relationship Id="rId7" Type="http://schemas.openxmlformats.org/officeDocument/2006/relationships/tags" Target="../tags/tag118.xml"/><Relationship Id="rId6" Type="http://schemas.openxmlformats.org/officeDocument/2006/relationships/image" Target="../media/image44.wmf"/><Relationship Id="rId5" Type="http://schemas.openxmlformats.org/officeDocument/2006/relationships/oleObject" Target="../embeddings/oleObject20.bin"/><Relationship Id="rId4" Type="http://schemas.openxmlformats.org/officeDocument/2006/relationships/tags" Target="../tags/tag117.xml"/><Relationship Id="rId3" Type="http://schemas.openxmlformats.org/officeDocument/2006/relationships/image" Target="../media/image43.wmf"/><Relationship Id="rId2" Type="http://schemas.openxmlformats.org/officeDocument/2006/relationships/oleObject" Target="../embeddings/oleObject19.bin"/><Relationship Id="rId11" Type="http://schemas.openxmlformats.org/officeDocument/2006/relationships/vmlDrawing" Target="../drawings/vmlDrawing13.vml"/><Relationship Id="rId10" Type="http://schemas.openxmlformats.org/officeDocument/2006/relationships/slideLayout" Target="../slideLayouts/slideLayout2.xml"/><Relationship Id="rId1" Type="http://schemas.openxmlformats.org/officeDocument/2006/relationships/tags" Target="../tags/tag1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emf"/><Relationship Id="rId1" Type="http://schemas.openxmlformats.org/officeDocument/2006/relationships/tags" Target="../tags/tag11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emf"/><Relationship Id="rId1" Type="http://schemas.openxmlformats.org/officeDocument/2006/relationships/tags" Target="../tags/tag12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8.emf"/><Relationship Id="rId1" Type="http://schemas.openxmlformats.org/officeDocument/2006/relationships/tags" Target="../tags/tag12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93395" y="238125"/>
            <a:ext cx="8193405" cy="821690"/>
          </a:xfrm>
        </p:spPr>
        <p:txBody>
          <a:bodyPr/>
          <a:lstStyle/>
          <a:p>
            <a:pPr eaLnBrk="1" hangingPunct="1"/>
            <a:r>
              <a:rPr lang="zh-CN" altLang="en-US" sz="3200" b="1">
                <a:solidFill>
                  <a:srgbClr val="C00000"/>
                </a:solidFill>
              </a:rPr>
              <a:t>第</a:t>
            </a:r>
            <a:r>
              <a:rPr lang="en-US" altLang="zh-CN" sz="3200" b="1">
                <a:solidFill>
                  <a:srgbClr val="C00000"/>
                </a:solidFill>
              </a:rPr>
              <a:t>4</a:t>
            </a:r>
            <a:r>
              <a:rPr lang="zh-CN" altLang="en-US" sz="3200" b="1">
                <a:solidFill>
                  <a:srgbClr val="C00000"/>
                </a:solidFill>
              </a:rPr>
              <a:t>章</a:t>
            </a:r>
            <a:r>
              <a:rPr lang="en-US" altLang="zh-CN" sz="3200" b="1">
                <a:solidFill>
                  <a:srgbClr val="C00000"/>
                </a:solidFill>
              </a:rPr>
              <a:t> </a:t>
            </a:r>
            <a:r>
              <a:rPr lang="zh-CN" altLang="en-US" sz="3200" b="1">
                <a:solidFill>
                  <a:srgbClr val="C00000"/>
                </a:solidFill>
              </a:rPr>
              <a:t>动态规划  </a:t>
            </a:r>
            <a:endParaRPr lang="zh-CN" altLang="en-US" sz="3200" b="1">
              <a:solidFill>
                <a:srgbClr val="C00000"/>
              </a:solidFill>
            </a:endParaRPr>
          </a:p>
        </p:txBody>
      </p:sp>
      <p:sp>
        <p:nvSpPr>
          <p:cNvPr id="9219" name="Rectangle 3"/>
          <p:cNvSpPr>
            <a:spLocks noGrp="1" noChangeArrowheads="1"/>
          </p:cNvSpPr>
          <p:nvPr>
            <p:ph idx="1"/>
          </p:nvPr>
        </p:nvSpPr>
        <p:spPr>
          <a:xfrm>
            <a:off x="828040" y="764540"/>
            <a:ext cx="7772400" cy="5834380"/>
          </a:xfrm>
        </p:spPr>
        <p:txBody>
          <a:bodyPr/>
          <a:lstStyle/>
          <a:p>
            <a:pPr eaLnBrk="1" hangingPunct="1">
              <a:lnSpc>
                <a:spcPct val="150000"/>
              </a:lnSpc>
              <a:buFontTx/>
              <a:buNone/>
            </a:pPr>
            <a:r>
              <a:rPr lang="zh-CN" altLang="en-US" sz="2400" dirty="0">
                <a:solidFill>
                  <a:srgbClr val="3907F1"/>
                </a:solidFill>
              </a:rPr>
              <a:t>学习要点</a:t>
            </a:r>
            <a:r>
              <a:rPr lang="en-US" altLang="zh-CN" sz="2400" dirty="0">
                <a:solidFill>
                  <a:srgbClr val="3907F1"/>
                </a:solidFill>
              </a:rPr>
              <a:t>: </a:t>
            </a:r>
            <a:endParaRPr lang="en-US" altLang="zh-CN" sz="2400" dirty="0">
              <a:solidFill>
                <a:srgbClr val="3907F1"/>
              </a:solidFill>
            </a:endParaRPr>
          </a:p>
          <a:p>
            <a:pPr eaLnBrk="1" latinLnBrk="0" hangingPunct="1">
              <a:lnSpc>
                <a:spcPct val="125000"/>
              </a:lnSpc>
              <a:spcBef>
                <a:spcPts val="0"/>
              </a:spcBef>
              <a:buFont typeface="Symbol" panose="05050102010706020507" pitchFamily="18" charset="2"/>
              <a:buChar char="·"/>
            </a:pPr>
            <a:r>
              <a:rPr lang="zh-CN" altLang="en-US" sz="2400" dirty="0"/>
              <a:t>理解动态规划算法的概念。</a:t>
            </a:r>
            <a:endParaRPr lang="zh-CN" altLang="en-US" sz="2400" dirty="0"/>
          </a:p>
          <a:p>
            <a:pPr eaLnBrk="1" latinLnBrk="0" hangingPunct="1">
              <a:lnSpc>
                <a:spcPct val="125000"/>
              </a:lnSpc>
              <a:spcBef>
                <a:spcPts val="0"/>
              </a:spcBef>
              <a:buFont typeface="Symbol" panose="05050102010706020507" pitchFamily="18" charset="2"/>
              <a:buChar char="·"/>
            </a:pPr>
            <a:r>
              <a:rPr lang="zh-CN" altLang="en-US" sz="2400" dirty="0"/>
              <a:t>掌握动态规划算法的基本要素：最优子结构性质、重叠子问题性质。</a:t>
            </a:r>
            <a:endParaRPr lang="zh-CN" altLang="en-US" sz="2400" dirty="0"/>
          </a:p>
          <a:p>
            <a:pPr eaLnBrk="1" latinLnBrk="0" hangingPunct="1">
              <a:lnSpc>
                <a:spcPct val="125000"/>
              </a:lnSpc>
              <a:spcBef>
                <a:spcPts val="0"/>
              </a:spcBef>
              <a:buFont typeface="Symbol" panose="05050102010706020507" pitchFamily="18" charset="2"/>
              <a:buChar char="·"/>
            </a:pPr>
            <a:r>
              <a:rPr lang="zh-CN" altLang="en-US" sz="2400" dirty="0"/>
              <a:t>掌握设计动态规划算法的步骤：</a:t>
            </a:r>
            <a:endParaRPr lang="zh-CN" altLang="en-US" sz="2400" dirty="0"/>
          </a:p>
          <a:p>
            <a:pPr marL="0" indent="0" eaLnBrk="1" latinLnBrk="0" hangingPunct="1">
              <a:lnSpc>
                <a:spcPct val="125000"/>
              </a:lnSpc>
              <a:spcBef>
                <a:spcPts val="0"/>
              </a:spcBef>
              <a:buFont typeface="Symbol" panose="05050102010706020507" pitchFamily="18" charset="2"/>
              <a:buNone/>
            </a:pPr>
            <a:r>
              <a:rPr lang="en-US" altLang="zh-CN" sz="2400" dirty="0"/>
              <a:t>  </a:t>
            </a:r>
            <a:r>
              <a:rPr lang="zh-CN" altLang="en-US" sz="2400" dirty="0"/>
              <a:t>（1）找出最优解的性质，并刻画其结构特征。</a:t>
            </a:r>
            <a:endParaRPr lang="zh-CN" altLang="en-US" sz="2400" dirty="0"/>
          </a:p>
          <a:p>
            <a:pPr marL="0" indent="0" eaLnBrk="1" latinLnBrk="0" hangingPunct="1">
              <a:lnSpc>
                <a:spcPct val="125000"/>
              </a:lnSpc>
              <a:spcBef>
                <a:spcPts val="0"/>
              </a:spcBef>
              <a:buFont typeface="Symbol" panose="05050102010706020507" pitchFamily="18" charset="2"/>
              <a:buNone/>
            </a:pPr>
            <a:r>
              <a:rPr lang="en-US" altLang="zh-CN" sz="2400" dirty="0"/>
              <a:t>  </a:t>
            </a:r>
            <a:r>
              <a:rPr lang="zh-CN" altLang="en-US" sz="2400" dirty="0"/>
              <a:t>（2）递归地定义最优值。</a:t>
            </a:r>
            <a:endParaRPr lang="zh-CN" altLang="en-US" sz="2400" dirty="0"/>
          </a:p>
          <a:p>
            <a:pPr marL="0" indent="0" eaLnBrk="1" latinLnBrk="0" hangingPunct="1">
              <a:lnSpc>
                <a:spcPct val="125000"/>
              </a:lnSpc>
              <a:spcBef>
                <a:spcPts val="0"/>
              </a:spcBef>
              <a:buFont typeface="Symbol" panose="05050102010706020507" pitchFamily="18" charset="2"/>
              <a:buNone/>
            </a:pPr>
            <a:r>
              <a:rPr lang="en-US" altLang="zh-CN" sz="2400" dirty="0"/>
              <a:t>  </a:t>
            </a:r>
            <a:r>
              <a:rPr lang="zh-CN" altLang="en-US" sz="2400" dirty="0"/>
              <a:t>（3）以自底向上的方式计算出最优值。</a:t>
            </a:r>
            <a:endParaRPr lang="zh-CN" altLang="en-US" sz="2400" dirty="0"/>
          </a:p>
          <a:p>
            <a:pPr marL="0" indent="0" eaLnBrk="1" latinLnBrk="0" hangingPunct="1">
              <a:lnSpc>
                <a:spcPct val="125000"/>
              </a:lnSpc>
              <a:spcBef>
                <a:spcPts val="0"/>
              </a:spcBef>
              <a:buFont typeface="Symbol" panose="05050102010706020507" pitchFamily="18" charset="2"/>
              <a:buNone/>
            </a:pPr>
            <a:r>
              <a:rPr lang="en-US" altLang="zh-CN" sz="2400" dirty="0"/>
              <a:t>  </a:t>
            </a:r>
            <a:r>
              <a:rPr lang="zh-CN" altLang="en-US" sz="2400" dirty="0"/>
              <a:t>（4）根据计算最优值时得到的信息，构造最优解。</a:t>
            </a:r>
            <a:endParaRPr lang="zh-CN" altLang="en-US" sz="2400" dirty="0"/>
          </a:p>
          <a:p>
            <a:pPr eaLnBrk="1" latinLnBrk="0" hangingPunct="1">
              <a:lnSpc>
                <a:spcPct val="125000"/>
              </a:lnSpc>
              <a:spcBef>
                <a:spcPts val="0"/>
              </a:spcBef>
              <a:buFont typeface="Symbol" panose="05050102010706020507" pitchFamily="18" charset="2"/>
              <a:buChar char="·"/>
            </a:pPr>
            <a:r>
              <a:rPr lang="zh-CN" altLang="en-US" sz="2400" dirty="0"/>
              <a:t>通过应用范例学习动态规划算法设计策略：矩阵连乘问题、最长公共子序列、最大子段和、合唱队形问题、0-1 背包问题等。</a:t>
            </a:r>
            <a:endParaRPr lang="zh-CN" altLang="en-US" sz="2400"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83515"/>
            <a:ext cx="8229600" cy="5942965"/>
          </a:xfrm>
        </p:spPr>
        <p:txBody>
          <a:bodyPr/>
          <a:p>
            <a:pPr marL="0" algn="ctr" eaLnBrk="1" hangingPunct="1">
              <a:buClrTx/>
              <a:buSzTx/>
              <a:buFontTx/>
              <a:buNone/>
            </a:pPr>
            <a:r>
              <a:rPr lang="zh-CN" altLang="en-US" sz="3200">
                <a:solidFill>
                  <a:srgbClr val="C00000"/>
                </a:solidFill>
                <a:latin typeface="+mj-lt"/>
                <a:ea typeface="+mj-ea"/>
                <a:cs typeface="+mj-cs"/>
              </a:rPr>
              <a:t>4.1.3 矩阵连乘问题</a:t>
            </a:r>
            <a:endParaRPr lang="en-US" altLang="zh-CN" sz="4000" b="0" dirty="0">
              <a:latin typeface="+mj-lt"/>
              <a:ea typeface="+mj-ea"/>
              <a:cs typeface="+mj-cs"/>
            </a:endParaRPr>
          </a:p>
        </p:txBody>
      </p:sp>
      <p:sp>
        <p:nvSpPr>
          <p:cNvPr id="4" name="文本框 3"/>
          <p:cNvSpPr txBox="1"/>
          <p:nvPr/>
        </p:nvSpPr>
        <p:spPr>
          <a:xfrm>
            <a:off x="251460" y="693420"/>
            <a:ext cx="8658225" cy="1476375"/>
          </a:xfrm>
          <a:prstGeom prst="rect">
            <a:avLst/>
          </a:prstGeom>
          <a:noFill/>
        </p:spPr>
        <p:txBody>
          <a:bodyPr wrap="square" rtlCol="0" anchor="t">
            <a:spAutoFit/>
          </a:bodyPr>
          <a:p>
            <a:pPr marL="0" indent="609600" eaLnBrk="0" latinLnBrk="0" hangingPunct="0">
              <a:lnSpc>
                <a:spcPct val="125000"/>
              </a:lnSpc>
              <a:spcBef>
                <a:spcPts val="0"/>
              </a:spcBef>
              <a:buClrTx/>
              <a:buSzTx/>
              <a:buNone/>
              <a:extLst>
                <a:ext uri="{35155182-B16C-46BC-9424-99874614C6A1}">
                  <wpsdc:indentchars xmlns:wpsdc="http://www.wps.cn/officeDocument/2017/drawingmlCustomData" val="200" checksum="4158780845"/>
                </a:ext>
              </a:extLst>
            </a:pPr>
            <a:r>
              <a:rPr lang="zh-CN" altLang="en-US" sz="2400" b="1">
                <a:latin typeface="+mn-lt"/>
                <a:ea typeface="+mn-ea"/>
              </a:rPr>
              <a:t>1、问题描述</a:t>
            </a:r>
            <a:endParaRPr lang="zh-CN" altLang="en-US" sz="2400" b="1">
              <a:latin typeface="+mn-lt"/>
              <a:ea typeface="+mn-ea"/>
            </a:endParaRPr>
          </a:p>
          <a:p>
            <a:pPr marL="0" indent="609600" eaLnBrk="0" latinLnBrk="0" hangingPunct="0">
              <a:lnSpc>
                <a:spcPct val="125000"/>
              </a:lnSpc>
              <a:spcBef>
                <a:spcPts val="0"/>
              </a:spcBef>
              <a:buClrTx/>
              <a:buSzTx/>
              <a:buNone/>
              <a:extLst>
                <a:ext uri="{35155182-B16C-46BC-9424-99874614C6A1}">
                  <wpsdc:indentchars xmlns:wpsdc="http://www.wps.cn/officeDocument/2017/drawingmlCustomData" val="200" checksum="4158780845"/>
                </a:ext>
              </a:extLst>
            </a:pPr>
            <a:r>
              <a:rPr lang="zh-CN" altLang="en-US" sz="2400" b="1">
                <a:latin typeface="+mn-lt"/>
                <a:ea typeface="+mn-ea"/>
              </a:rPr>
              <a:t>两个矩阵X</a:t>
            </a:r>
            <a:r>
              <a:rPr lang="zh-CN" altLang="en-US" sz="2400" b="1" baseline="-25000">
                <a:latin typeface="+mn-lt"/>
                <a:ea typeface="+mn-ea"/>
              </a:rPr>
              <a:t>m*n</a:t>
            </a:r>
            <a:r>
              <a:rPr lang="zh-CN" altLang="en-US" sz="2400" b="1">
                <a:latin typeface="+mn-lt"/>
                <a:ea typeface="+mn-ea"/>
              </a:rPr>
              <a:t>和Y</a:t>
            </a:r>
            <a:r>
              <a:rPr lang="zh-CN" altLang="en-US" sz="2400" b="1" baseline="-25000">
                <a:latin typeface="+mn-lt"/>
                <a:ea typeface="+mn-ea"/>
              </a:rPr>
              <a:t>n*l</a:t>
            </a:r>
            <a:r>
              <a:rPr lang="zh-CN" altLang="en-US" sz="2400" b="1">
                <a:latin typeface="+mn-lt"/>
                <a:ea typeface="+mn-ea"/>
              </a:rPr>
              <a:t>相乘的前提是X矩阵的列数和Y矩阵的行数相同，我们称这两个矩阵是可乘的，具体计算公式如下：</a:t>
            </a:r>
            <a:endParaRPr lang="zh-CN" altLang="en-US" sz="2400" b="1">
              <a:latin typeface="+mn-lt"/>
              <a:ea typeface="+mn-ea"/>
            </a:endParaRPr>
          </a:p>
        </p:txBody>
      </p:sp>
      <p:graphicFrame>
        <p:nvGraphicFramePr>
          <p:cNvPr id="2" name="对象 -2147482497"/>
          <p:cNvGraphicFramePr>
            <a:graphicFrameLocks noChangeAspect="1"/>
          </p:cNvGraphicFramePr>
          <p:nvPr>
            <p:custDataLst>
              <p:tags r:id="rId1"/>
            </p:custDataLst>
          </p:nvPr>
        </p:nvGraphicFramePr>
        <p:xfrm>
          <a:off x="1907540" y="2132965"/>
          <a:ext cx="4786630" cy="4512310"/>
        </p:xfrm>
        <a:graphic>
          <a:graphicData uri="http://schemas.openxmlformats.org/presentationml/2006/ole">
            <mc:AlternateContent xmlns:mc="http://schemas.openxmlformats.org/markup-compatibility/2006">
              <mc:Choice xmlns:v="urn:schemas-microsoft-com:vml" Requires="v">
                <p:oleObj spid="_x0000_s3076" name="" r:id="rId2" imgW="2234565" imgH="2120900" progId="Equation.DSMT4">
                  <p:embed/>
                </p:oleObj>
              </mc:Choice>
              <mc:Fallback>
                <p:oleObj name="" r:id="rId2" imgW="2234565" imgH="2120900" progId="Equation.DSMT4">
                  <p:embed/>
                  <p:pic>
                    <p:nvPicPr>
                      <p:cNvPr id="0" name="图片 3075"/>
                      <p:cNvPicPr/>
                      <p:nvPr/>
                    </p:nvPicPr>
                    <p:blipFill>
                      <a:blip r:embed="rId3"/>
                      <a:stretch>
                        <a:fillRect/>
                      </a:stretch>
                    </p:blipFill>
                    <p:spPr>
                      <a:xfrm>
                        <a:off x="1907540" y="2132965"/>
                        <a:ext cx="4786630" cy="4512310"/>
                      </a:xfrm>
                      <a:prstGeom prst="rect">
                        <a:avLst/>
                      </a:prstGeom>
                      <a:noFill/>
                      <a:ln w="38100">
                        <a:noFill/>
                        <a:miter/>
                      </a:ln>
                    </p:spPr>
                  </p:pic>
                </p:oleObj>
              </mc:Fallback>
            </mc:AlternateContent>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83210"/>
            <a:ext cx="8229600" cy="6169660"/>
          </a:xfrm>
        </p:spPr>
        <p:txBody>
          <a:bodyPr/>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第1种情况：物品i的重量w</a:t>
            </a:r>
            <a:r>
              <a:rPr lang="zh-CN" altLang="en-US" sz="2400" baseline="-25000"/>
              <a:t>i</a:t>
            </a:r>
            <a:r>
              <a:rPr lang="zh-CN" altLang="en-US" sz="2400"/>
              <a:t>小于等于现有背包承重量，可以选择装入背包也可以选择不装物品i。</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如果装入1件该物品，则获得v</a:t>
            </a:r>
            <a:r>
              <a:rPr lang="zh-CN" altLang="en-US" sz="2400" baseline="-25000"/>
              <a:t>i</a:t>
            </a:r>
            <a:r>
              <a:rPr lang="zh-CN" altLang="en-US" sz="2400"/>
              <a:t>的价值，同时背包承重量减少w</a:t>
            </a:r>
            <a:r>
              <a:rPr lang="zh-CN" altLang="en-US" sz="2400" baseline="-25000"/>
              <a:t>i</a:t>
            </a:r>
            <a:r>
              <a:rPr lang="zh-CN" altLang="en-US" sz="2400"/>
              <a:t>；如果装入k件，则获得的价值k*v</a:t>
            </a:r>
            <a:r>
              <a:rPr lang="zh-CN" altLang="en-US" sz="2400" baseline="-25000"/>
              <a:t>i</a:t>
            </a:r>
            <a:r>
              <a:rPr lang="zh-CN" altLang="en-US" sz="2400"/>
              <a:t>，同时背包承重量减少k*w</a:t>
            </a:r>
            <a:r>
              <a:rPr lang="zh-CN" altLang="en-US" sz="2400" baseline="-25000"/>
              <a:t>i</a:t>
            </a:r>
            <a:r>
              <a:rPr lang="zh-CN" altLang="en-US" sz="2400"/>
              <a:t>，可选物品的个数减少为i-k个。由此可以得到以下递归式：</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m(i,j)=max{m(i-1,j),m(i-1,j-k*w</a:t>
            </a:r>
            <a:r>
              <a:rPr lang="zh-CN" altLang="en-US" sz="2400" baseline="-25000"/>
              <a:t>i</a:t>
            </a:r>
            <a:r>
              <a:rPr lang="zh-CN" altLang="en-US" sz="2400"/>
              <a:t>)+ k*v</a:t>
            </a:r>
            <a:r>
              <a:rPr lang="zh-CN" altLang="en-US" sz="2400" baseline="-25000"/>
              <a:t>i</a:t>
            </a:r>
            <a:r>
              <a:rPr lang="zh-CN" altLang="en-US" sz="2400"/>
              <a:t>}，1&lt;= k*w</a:t>
            </a:r>
            <a:r>
              <a:rPr lang="zh-CN" altLang="en-US" sz="2400" baseline="-25000"/>
              <a:t>i</a:t>
            </a:r>
            <a:r>
              <a:rPr lang="zh-CN" altLang="en-US" sz="2400"/>
              <a:t> &lt;=C</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如果不装该物品，则前i件物品所能获得的最高价值m(i,j)与前i-1件物品所能获得的最高价值m(i-1,j)相同，此时k=0。由此可以得到第1种情况下的递归式：</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m(i,j)=max{m(i-1,j),m(i-1,j-k*w</a:t>
            </a:r>
            <a:r>
              <a:rPr lang="zh-CN" altLang="en-US" sz="2400" baseline="-25000"/>
              <a:t>i</a:t>
            </a:r>
            <a:r>
              <a:rPr lang="zh-CN" altLang="en-US" sz="2400"/>
              <a:t>)+ k*v</a:t>
            </a:r>
            <a:r>
              <a:rPr lang="zh-CN" altLang="en-US" sz="2400" baseline="-25000"/>
              <a:t>i</a:t>
            </a:r>
            <a:r>
              <a:rPr lang="zh-CN" altLang="en-US" sz="2400"/>
              <a:t>}，0&lt;= k*w</a:t>
            </a:r>
            <a:r>
              <a:rPr lang="zh-CN" altLang="en-US" sz="2400" baseline="-25000"/>
              <a:t>i</a:t>
            </a:r>
            <a:r>
              <a:rPr lang="zh-CN" altLang="en-US" sz="2400"/>
              <a:t> &lt;=C</a:t>
            </a:r>
            <a:endParaRPr lang="zh-CN" altLang="en-US" sz="240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72110"/>
            <a:ext cx="8229600" cy="5754370"/>
          </a:xfrm>
        </p:spPr>
        <p:txBody>
          <a:bodyPr/>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第2种情况：物品i的重量w</a:t>
            </a:r>
            <a:r>
              <a:rPr lang="zh-CN" altLang="en-US" sz="2400" baseline="-25000"/>
              <a:t>i</a:t>
            </a:r>
            <a:r>
              <a:rPr lang="zh-CN" altLang="en-US" sz="2400"/>
              <a:t>大于现有背包承重量，因为物品重量超过背包承重量，我们不装物品i。则前i件物品所能获得的最高价值m(i , j)与前i-1件物品所能获得的最高价值m(i-1 , j)相同。由此可以得到以下递归式：</a:t>
            </a:r>
            <a:endParaRPr lang="zh-CN" altLang="en-US" sz="2400"/>
          </a:p>
          <a:p>
            <a:pPr marL="0" indent="609600" algn="ctr"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m(i,j) = m(i-1,j)</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根据上述描述，定义求解完全背包问题的递归式为：</a:t>
            </a:r>
            <a:endParaRPr lang="zh-CN" altLang="en-US" sz="2400"/>
          </a:p>
          <a:p>
            <a:pPr marL="0" indent="0" algn="l" latinLnBrk="0">
              <a:lnSpc>
                <a:spcPct val="150000"/>
              </a:lnSpc>
              <a:spcBef>
                <a:spcPts val="0"/>
              </a:spcBef>
              <a:buClrTx/>
              <a:buSzTx/>
              <a:buNone/>
            </a:pPr>
            <a:endParaRPr lang="zh-CN" altLang="en-US" sz="2400"/>
          </a:p>
          <a:p>
            <a:pPr marL="0" indent="0" algn="l" latinLnBrk="0">
              <a:lnSpc>
                <a:spcPct val="150000"/>
              </a:lnSpc>
              <a:spcBef>
                <a:spcPts val="0"/>
              </a:spcBef>
              <a:buClrTx/>
              <a:buSzTx/>
              <a:buNone/>
            </a:pPr>
            <a:r>
              <a:rPr lang="zh-CN" altLang="en-US" sz="2400"/>
              <a:t>m(i , j) =    </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可以对上述思路继续改进。</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endParaRPr lang="zh-CN" altLang="en-US" sz="2400"/>
          </a:p>
        </p:txBody>
      </p:sp>
      <p:pic>
        <p:nvPicPr>
          <p:cNvPr id="4" name="图片 3"/>
          <p:cNvPicPr>
            <a:picLocks noChangeAspect="1"/>
          </p:cNvPicPr>
          <p:nvPr>
            <p:custDataLst>
              <p:tags r:id="rId1"/>
            </p:custDataLst>
          </p:nvPr>
        </p:nvPicPr>
        <p:blipFill>
          <a:blip r:embed="rId2"/>
          <a:srcRect l="8165" t="-7562" r="7409" b="2469"/>
          <a:stretch>
            <a:fillRect/>
          </a:stretch>
        </p:blipFill>
        <p:spPr>
          <a:xfrm>
            <a:off x="1531620" y="4218305"/>
            <a:ext cx="7627620" cy="73914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53060"/>
            <a:ext cx="8229600" cy="6250940"/>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对物品i来说，如果不放入该物品，则m(i,j) = m(i-1,j)成立；如果放入该物品，背包中至少出现1件该物品，放入后背包容量减少为j-w</a:t>
            </a:r>
            <a:r>
              <a:rPr lang="zh-CN" altLang="en-US" sz="2400" baseline="-25000"/>
              <a:t>i</a:t>
            </a:r>
            <a:r>
              <a:rPr lang="zh-CN" altLang="en-US" sz="2400"/>
              <a:t>，剩下可选物品还是i个，则m(i,j)=m(i,j-w</a:t>
            </a:r>
            <a:r>
              <a:rPr lang="zh-CN" altLang="en-US" sz="2400" baseline="-25000"/>
              <a:t>i</a:t>
            </a:r>
            <a:r>
              <a:rPr lang="zh-CN" altLang="en-US" sz="2400"/>
              <a:t>)+ v</a:t>
            </a:r>
            <a:r>
              <a:rPr lang="zh-CN" altLang="en-US" sz="2400" baseline="-25000"/>
              <a:t>i</a:t>
            </a:r>
            <a:r>
              <a:rPr lang="zh-CN" altLang="en-US" sz="2400"/>
              <a:t>成立。根据上述改进思路，求解完全背包问题的递归式可以改为：</a:t>
            </a:r>
            <a:endParaRPr lang="zh-CN" altLang="en-US" sz="2400"/>
          </a:p>
        </p:txBody>
      </p:sp>
      <p:pic>
        <p:nvPicPr>
          <p:cNvPr id="4" name="图片 3"/>
          <p:cNvPicPr>
            <a:picLocks noChangeAspect="1"/>
          </p:cNvPicPr>
          <p:nvPr>
            <p:custDataLst>
              <p:tags r:id="rId1"/>
            </p:custDataLst>
          </p:nvPr>
        </p:nvPicPr>
        <p:blipFill>
          <a:blip r:embed="rId2"/>
          <a:srcRect l="24135" t="-28819" r="24123" b="-28819"/>
          <a:stretch>
            <a:fillRect/>
          </a:stretch>
        </p:blipFill>
        <p:spPr>
          <a:xfrm>
            <a:off x="899795" y="3213100"/>
            <a:ext cx="7207885" cy="759460"/>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99415"/>
            <a:ext cx="8229600" cy="572706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(3)多重背包</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现有n种物品和一个背包，其中物品i最多有n[i]件，且物品i的重量是w</a:t>
            </a:r>
            <a:r>
              <a:rPr lang="zh-CN" altLang="en-US" sz="2400" baseline="-25000"/>
              <a:t>i</a:t>
            </a:r>
            <a:r>
              <a:rPr lang="zh-CN" altLang="en-US" sz="2400"/>
              <a:t>，价值为v</a:t>
            </a:r>
            <a:r>
              <a:rPr lang="zh-CN" altLang="en-US" sz="2400" baseline="-25000"/>
              <a:t>i</a:t>
            </a:r>
            <a:r>
              <a:rPr lang="zh-CN" altLang="en-US" sz="2400"/>
              <a:t>，背包的最大承重量为C，在每种物品可以选多次的前提下，如何选择装入背包的物品，使得装入背包中物品的总价值最大？</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这个问题类似前面的完全背包，只不过是每种物品可选择的次数有上限，因此我们可以得到该问题的递归式如下：</a:t>
            </a:r>
            <a:endParaRPr lang="zh-CN" altLang="en-US" sz="2400"/>
          </a:p>
          <a:p>
            <a:pPr marL="0" indent="609600" latinLnBrk="0">
              <a:lnSpc>
                <a:spcPct val="150000"/>
              </a:lnSpc>
              <a:buNone/>
              <a:extLst>
                <a:ext uri="{35155182-B16C-46BC-9424-99874614C6A1}">
                  <wpsdc:indentchars xmlns:wpsdc="http://www.wps.cn/officeDocument/2017/drawingmlCustomData" val="200" checksum="4158780845"/>
                </a:ext>
              </a:extLst>
            </a:pPr>
            <a:endParaRPr lang="zh-CN" altLang="en-US" sz="2400"/>
          </a:p>
          <a:p>
            <a:pPr marL="0" indent="0" latinLnBrk="0">
              <a:lnSpc>
                <a:spcPct val="150000"/>
              </a:lnSpc>
              <a:spcBef>
                <a:spcPts val="0"/>
              </a:spcBef>
              <a:buNone/>
            </a:pPr>
            <a:r>
              <a:rPr lang="zh-CN" altLang="en-US" sz="2400"/>
              <a:t>m(i , j) = </a:t>
            </a:r>
            <a:endParaRPr lang="zh-CN" altLang="en-US" sz="2400"/>
          </a:p>
        </p:txBody>
      </p:sp>
      <p:pic>
        <p:nvPicPr>
          <p:cNvPr id="4" name="图片 3"/>
          <p:cNvPicPr>
            <a:picLocks noChangeAspect="1"/>
          </p:cNvPicPr>
          <p:nvPr>
            <p:custDataLst>
              <p:tags r:id="rId1"/>
            </p:custDataLst>
          </p:nvPr>
        </p:nvPicPr>
        <p:blipFill>
          <a:blip r:embed="rId2"/>
          <a:srcRect l="10519" t="-2469" r="9150" b="-2469"/>
          <a:stretch>
            <a:fillRect/>
          </a:stretch>
        </p:blipFill>
        <p:spPr>
          <a:xfrm>
            <a:off x="1619885" y="4862830"/>
            <a:ext cx="7487920" cy="76073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00990"/>
            <a:ext cx="8229600" cy="631190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(4)完全背包-恰好装满类问题</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硬币找零问题：给予不同面值的硬币若干种种（每种硬币个数无限多），如何用若干种硬币组合为某种面额的钱，使硬币的的个数最少？</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购物问题：有n种矿泉水，知道每一种矿泉水的价格和重量，需要至少m千克水，最少需要花多少钱？</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以上两个问题都属于恰好能装满背包的完全问题，描述如下：现有n种物品和一个背包，其中物品i的重量是wi，价值为vi，背包的最大承重量为C，在每种物品可以选多次的前提下，如何选择装入背包的物品，使得背包正好装满的情况下，装入背包中物品的总价值最大？</a:t>
            </a:r>
            <a:endParaRPr lang="zh-CN" altLang="en-US" sz="2400"/>
          </a:p>
          <a:p>
            <a:pPr marL="0" indent="609600" latinLnBrk="0">
              <a:lnSpc>
                <a:spcPct val="150000"/>
              </a:lnSpc>
              <a:buNone/>
              <a:extLst>
                <a:ext uri="{35155182-B16C-46BC-9424-99874614C6A1}">
                  <wpsdc:indentchars xmlns:wpsdc="http://www.wps.cn/officeDocument/2017/drawingmlCustomData" val="200" checksum="4158780845"/>
                </a:ext>
              </a:extLst>
            </a:pPr>
            <a:endParaRPr lang="zh-CN" altLang="en-US" sz="240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427355"/>
            <a:ext cx="8229600" cy="5941695"/>
          </a:xfrm>
        </p:spPr>
        <p:txBody>
          <a:bodyPr/>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该问题的求解过程和完全背包问题一样，所不同的是要求背包</a:t>
            </a:r>
            <a:r>
              <a:rPr lang="zh-CN" altLang="en-US" sz="2400">
                <a:solidFill>
                  <a:srgbClr val="3907F1"/>
                </a:solidFill>
              </a:rPr>
              <a:t>正好能够装满</a:t>
            </a:r>
            <a:r>
              <a:rPr lang="zh-CN" altLang="en-US" sz="2400"/>
              <a:t>，可以通过初始化来实现。</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如果不要求恰好装满，在对m(i,j)进行初始化时都设置为0，因为该问题只需要求出在不大于背包容量的情况下的最大值，当m(i,j)=0的时候相当于这个背包什么都没有装（就是一个空背包），是符合实际情况的。如果要求恰好能装满，则需要将m(0,0)初始化为0，其他m(i,j)初始化为-∞，-∞表示这个背包还没有被定义（没有被用过）。m(0,0)表示占用空间为0的物品刚好可以装满空间为0的背包，只有上一层恰好装满时，使用递归式得到的下一层才能正好装满，因此初始值设为-∞，即上一层未装满时，下一层加入物品i后仍然是-∞，即未装满。最后如果m(i,j)为-∞的话，就说明这个背包没有被定义（装不满）。</a:t>
            </a:r>
            <a:endParaRPr lang="zh-CN" altLang="en-US" sz="240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3525" y="390525"/>
            <a:ext cx="8535670" cy="617855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(5)分组背包</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现有n种物品和一个背包，其中物品i的重量是wi，价值为vi，背包的最大承重量为C。这些物品被划分为若干组，每组中的物品互相冲突，最多选一件。如何选择装入背包的物品，使得装入背包中物品的总价值最大？</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用m(k, j)表示可选物品为前k组时所能获得的最高价值，对于一组物品，只有两种情况。</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第1种情况：不选该组的物品；</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第2种情况：选择该组中的其中1个物品i，递归表达式为：</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endParaRPr lang="zh-CN" altLang="en-US" sz="2400"/>
          </a:p>
        </p:txBody>
      </p:sp>
      <p:pic>
        <p:nvPicPr>
          <p:cNvPr id="4" name="图片 3"/>
          <p:cNvPicPr>
            <a:picLocks noChangeAspect="1"/>
          </p:cNvPicPr>
          <p:nvPr>
            <p:custDataLst>
              <p:tags r:id="rId1"/>
            </p:custDataLst>
          </p:nvPr>
        </p:nvPicPr>
        <p:blipFill>
          <a:blip r:embed="rId2"/>
          <a:srcRect l="17025" t="-10588" r="17115" b="-6521"/>
          <a:stretch>
            <a:fillRect/>
          </a:stretch>
        </p:blipFill>
        <p:spPr>
          <a:xfrm>
            <a:off x="247015" y="5373370"/>
            <a:ext cx="8645525" cy="575945"/>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8229600" cy="793750"/>
          </a:xfrm>
        </p:spPr>
        <p:txBody>
          <a:bodyPr/>
          <a:p>
            <a:r>
              <a:rPr lang="zh-CN" altLang="en-US" sz="3200" b="1">
                <a:solidFill>
                  <a:srgbClr val="C00000"/>
                </a:solidFill>
                <a:latin typeface="+mn-lt"/>
                <a:ea typeface="+mn-ea"/>
                <a:cs typeface="+mn-cs"/>
              </a:rPr>
              <a:t>习题</a:t>
            </a:r>
            <a:endParaRPr lang="zh-CN" altLang="en-US" sz="3200" b="1">
              <a:solidFill>
                <a:srgbClr val="C00000"/>
              </a:solidFill>
              <a:latin typeface="+mn-lt"/>
              <a:ea typeface="+mn-ea"/>
              <a:cs typeface="+mn-cs"/>
            </a:endParaRPr>
          </a:p>
        </p:txBody>
      </p:sp>
      <p:sp>
        <p:nvSpPr>
          <p:cNvPr id="3" name="内容占位符 2"/>
          <p:cNvSpPr>
            <a:spLocks noGrp="1"/>
          </p:cNvSpPr>
          <p:nvPr>
            <p:ph idx="1"/>
          </p:nvPr>
        </p:nvSpPr>
        <p:spPr>
          <a:xfrm>
            <a:off x="457200" y="1129030"/>
            <a:ext cx="8229600" cy="4997450"/>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1、设计一个O(n2)时间的算法，找出由n个数组成的序列的最长单调递增子序列。</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2、设计一个O(nlogn)时间的算法，找出由n个数组成的序列的最长单调递增子序列。</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3、求两个字符串的最长公共子字符串，要求子字符串是连续的。如输入两个字符串BDCABA和ABCBDAB，他们的最长公共字符串有BD和AB，它们的长度都是2。</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4、设计动态规划算法求下面的整数线性规划。</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p:txBody>
      </p:sp>
      <p:graphicFrame>
        <p:nvGraphicFramePr>
          <p:cNvPr id="4" name="对象 -2147482476"/>
          <p:cNvGraphicFramePr>
            <a:graphicFrameLocks noChangeAspect="1"/>
          </p:cNvGraphicFramePr>
          <p:nvPr>
            <p:custDataLst>
              <p:tags r:id="rId1"/>
            </p:custDataLst>
          </p:nvPr>
        </p:nvGraphicFramePr>
        <p:xfrm>
          <a:off x="1907540" y="5085080"/>
          <a:ext cx="1558290" cy="827405"/>
        </p:xfrm>
        <a:graphic>
          <a:graphicData uri="http://schemas.openxmlformats.org/presentationml/2006/ole">
            <mc:AlternateContent xmlns:mc="http://schemas.openxmlformats.org/markup-compatibility/2006">
              <mc:Choice xmlns:v="urn:schemas-microsoft-com:vml" Requires="v">
                <p:oleObj spid="_x0000_s3076" name="" r:id="rId2" imgW="787400" imgH="419100" progId="Equation.3">
                  <p:embed/>
                </p:oleObj>
              </mc:Choice>
              <mc:Fallback>
                <p:oleObj name="" r:id="rId2" imgW="787400" imgH="419100" progId="Equation.3">
                  <p:embed/>
                  <p:pic>
                    <p:nvPicPr>
                      <p:cNvPr id="0" name="图片 3075"/>
                      <p:cNvPicPr/>
                      <p:nvPr/>
                    </p:nvPicPr>
                    <p:blipFill>
                      <a:blip r:embed="rId3"/>
                      <a:stretch>
                        <a:fillRect/>
                      </a:stretch>
                    </p:blipFill>
                    <p:spPr>
                      <a:xfrm>
                        <a:off x="1907540" y="5085080"/>
                        <a:ext cx="1558290" cy="827405"/>
                      </a:xfrm>
                      <a:prstGeom prst="rect">
                        <a:avLst/>
                      </a:prstGeom>
                      <a:noFill/>
                      <a:ln w="38100">
                        <a:noFill/>
                        <a:miter/>
                      </a:ln>
                    </p:spPr>
                  </p:pic>
                </p:oleObj>
              </mc:Fallback>
            </mc:AlternateContent>
          </a:graphicData>
        </a:graphic>
      </p:graphicFrame>
      <p:graphicFrame>
        <p:nvGraphicFramePr>
          <p:cNvPr id="5" name="对象 -2147482475"/>
          <p:cNvGraphicFramePr>
            <a:graphicFrameLocks noChangeAspect="1"/>
          </p:cNvGraphicFramePr>
          <p:nvPr>
            <p:custDataLst>
              <p:tags r:id="rId4"/>
            </p:custDataLst>
          </p:nvPr>
        </p:nvGraphicFramePr>
        <p:xfrm>
          <a:off x="3924300" y="4940935"/>
          <a:ext cx="2014220" cy="1288415"/>
        </p:xfrm>
        <a:graphic>
          <a:graphicData uri="http://schemas.openxmlformats.org/presentationml/2006/ole">
            <mc:AlternateContent xmlns:mc="http://schemas.openxmlformats.org/markup-compatibility/2006">
              <mc:Choice xmlns:v="urn:schemas-microsoft-com:vml" Requires="v">
                <p:oleObj spid="_x0000_s6" name="" r:id="rId5" imgW="1015365" imgH="635000" progId="Equation.3">
                  <p:embed/>
                </p:oleObj>
              </mc:Choice>
              <mc:Fallback>
                <p:oleObj name="" r:id="rId5" imgW="1015365" imgH="635000" progId="Equation.3">
                  <p:embed/>
                  <p:pic>
                    <p:nvPicPr>
                      <p:cNvPr id="0" name="图片 3"/>
                      <p:cNvPicPr/>
                      <p:nvPr/>
                    </p:nvPicPr>
                    <p:blipFill>
                      <a:blip r:embed="rId6"/>
                      <a:stretch>
                        <a:fillRect/>
                      </a:stretch>
                    </p:blipFill>
                    <p:spPr>
                      <a:xfrm>
                        <a:off x="3924300" y="4940935"/>
                        <a:ext cx="2014220" cy="1288415"/>
                      </a:xfrm>
                      <a:prstGeom prst="rect">
                        <a:avLst/>
                      </a:prstGeom>
                      <a:noFill/>
                      <a:ln w="38100">
                        <a:noFill/>
                        <a:miter/>
                      </a:ln>
                    </p:spPr>
                  </p:pic>
                </p:oleObj>
              </mc:Fallback>
            </mc:AlternateContent>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08610"/>
            <a:ext cx="8229600" cy="6214745"/>
          </a:xfrm>
        </p:spPr>
        <p:txBody>
          <a:bodyPr/>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5、给定n种物品和一个背包。物品i的重量是wi，体积是bi，其价值为vi，背包的容量为c，容积为d。问应如何选择装入背包中的物品，使得装入背包中物品的总价值最大? 在选择装入背包的物品时，对每种物品只有两个选择：装入或不装入，且不能重复装入和部分装入。</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6、求多个字符串的最长公共子字符串，要求子字符串是连续的。</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7、设A和B是2个字符串。要用最少的字符操作将字符串A转换为字符串B。这里所说的字符操作包括：（1）删除一个字符；（2）插入一个字符；（3）将一个字符改为另一个字符。将字符串A变换为字符串B所用的最少字符操作数称为字符串A到B的编辑距离，记为d(A,B)。设计一个算法，对任给的2个字符串A和B，计算它们的编辑距离d(A,B)。</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5100" y="165735"/>
            <a:ext cx="8730615" cy="628205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sym typeface="+mn-ea"/>
              </a:rPr>
              <a:t>8、将n堆石子排列成一行，现要将石子有次序地合并成一堆。规定每次只能选相邻的2堆石子合并成新的一堆，并将新的一堆石子数记为该次合并的得分。试设计一个算法，计算出将n堆石子合并成一堆的最小得分和最大得分。如何将这些石子摆成圆形，又该如何计算？</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sym typeface="+mn-ea"/>
              </a:rPr>
              <a:t>9、有一个形式如下的数字三角形：</a:t>
            </a:r>
            <a:endParaRPr lang="zh-CN" altLang="en-US" sz="2400"/>
          </a:p>
          <a:p>
            <a:pPr marL="0" indent="609600" algn="l"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sym typeface="+mn-ea"/>
              </a:rPr>
              <a:t>7</a:t>
            </a:r>
            <a:endParaRPr lang="zh-CN" altLang="en-US" sz="2400"/>
          </a:p>
          <a:p>
            <a:pPr marL="0" indent="609600" algn="l"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sym typeface="+mn-ea"/>
              </a:rPr>
              <a:t>3 8</a:t>
            </a:r>
            <a:endParaRPr lang="zh-CN" altLang="en-US" sz="2400"/>
          </a:p>
          <a:p>
            <a:pPr marL="0" indent="609600" algn="l"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sym typeface="+mn-ea"/>
              </a:rPr>
              <a:t>8 1 0</a:t>
            </a:r>
            <a:endParaRPr lang="zh-CN" altLang="en-US" sz="2400"/>
          </a:p>
          <a:p>
            <a:pPr marL="0" indent="609600" algn="l"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sym typeface="+mn-ea"/>
              </a:rPr>
              <a:t>2 7 4 4</a:t>
            </a:r>
            <a:endParaRPr lang="zh-CN" altLang="en-US" sz="2400"/>
          </a:p>
          <a:p>
            <a:pPr marL="0" indent="609600" algn="l"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sym typeface="+mn-ea"/>
              </a:rPr>
              <a:t>4 5 2 6 5</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sym typeface="+mn-ea"/>
              </a:rPr>
              <a:t>从三角形顶点，沿直线向下或右斜线方向下降到三角形底边的路线是一条合法路径。</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sym typeface="+mn-ea"/>
              </a:rPr>
              <a:t>编写一个程序计算从顶至底的某处的一条路径，使该路径所经过的数字的总和最大。</a:t>
            </a:r>
            <a:endParaRPr lang="zh-CN" altLang="en-US" sz="2400"/>
          </a:p>
          <a:p>
            <a:pPr marL="0" indent="0">
              <a:buNone/>
            </a:pPr>
            <a:endParaRPr lang="zh-CN"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7995" y="404495"/>
            <a:ext cx="8229600" cy="590867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矩阵连乘问题可以描述如下：给定n个矩阵{A</a:t>
            </a:r>
            <a:r>
              <a:rPr lang="zh-CN" altLang="en-US" sz="2400" baseline="-25000"/>
              <a:t>1</a:t>
            </a:r>
            <a:r>
              <a:rPr lang="zh-CN" altLang="en-US" sz="2400"/>
              <a:t>，A</a:t>
            </a:r>
            <a:r>
              <a:rPr lang="zh-CN" altLang="en-US" sz="2400" baseline="-25000"/>
              <a:t>2</a:t>
            </a:r>
            <a:r>
              <a:rPr lang="zh-CN" altLang="en-US" sz="2400"/>
              <a:t>，…，A</a:t>
            </a:r>
            <a:r>
              <a:rPr lang="zh-CN" altLang="en-US" sz="2400" baseline="-25000"/>
              <a:t>n</a:t>
            </a:r>
            <a:r>
              <a:rPr lang="zh-CN" altLang="en-US" sz="2400"/>
              <a:t>}，其中A</a:t>
            </a:r>
            <a:r>
              <a:rPr lang="zh-CN" altLang="en-US" sz="2400" baseline="-25000"/>
              <a:t>i</a:t>
            </a:r>
            <a:r>
              <a:rPr lang="zh-CN" altLang="en-US" sz="2400"/>
              <a:t>（i=1,2…,n）的维数为P</a:t>
            </a:r>
            <a:r>
              <a:rPr lang="zh-CN" altLang="en-US" sz="2400" baseline="-25000"/>
              <a:t>i-1</a:t>
            </a:r>
            <a:r>
              <a:rPr lang="zh-CN" altLang="en-US" sz="2400"/>
              <a:t>*P</a:t>
            </a:r>
            <a:r>
              <a:rPr lang="zh-CN" altLang="en-US" sz="2400" baseline="-25000"/>
              <a:t>i</a:t>
            </a:r>
            <a:r>
              <a:rPr lang="zh-CN" altLang="en-US" sz="2400"/>
              <a:t>，A</a:t>
            </a:r>
            <a:r>
              <a:rPr lang="zh-CN" altLang="en-US" sz="2400" baseline="-25000"/>
              <a:t>i</a:t>
            </a:r>
            <a:r>
              <a:rPr lang="zh-CN" altLang="en-US" sz="2400"/>
              <a:t>与A</a:t>
            </a:r>
            <a:r>
              <a:rPr lang="zh-CN" altLang="en-US" sz="2400" baseline="-25000"/>
              <a:t>i+1</a:t>
            </a:r>
            <a:r>
              <a:rPr lang="zh-CN" altLang="en-US" sz="2400"/>
              <a:t>是可乘的，计算这n个矩阵的连乘积A</a:t>
            </a:r>
            <a:r>
              <a:rPr lang="zh-CN" altLang="en-US" sz="2400" baseline="-25000"/>
              <a:t>1</a:t>
            </a:r>
            <a:r>
              <a:rPr lang="zh-CN" altLang="en-US" sz="2400"/>
              <a:t>A</a:t>
            </a:r>
            <a:r>
              <a:rPr lang="zh-CN" altLang="en-US" sz="2400" baseline="-25000"/>
              <a:t>2</a:t>
            </a:r>
            <a:r>
              <a:rPr lang="zh-CN" altLang="en-US" sz="2400"/>
              <a:t>…A</a:t>
            </a:r>
            <a:r>
              <a:rPr lang="zh-CN" altLang="en-US" sz="2400" baseline="-25000"/>
              <a:t>n</a:t>
            </a:r>
            <a:r>
              <a:rPr lang="zh-CN" altLang="en-US" sz="2400"/>
              <a:t>。由于矩阵乘法满足结合律，所以计算矩阵的连乘可以有许多不同的计算次序，这种计算次序可以用加括号的方式来确定。</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若一个矩阵连乘积的计算次序完全确定，就称为该连乘积已完全加括号，则可以依此次序反复调用2个矩阵相乘的标准算法计算出矩阵连乘积。</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solidFill>
                  <a:srgbClr val="3907F1"/>
                </a:solidFill>
              </a:rPr>
              <a:t>完全加括号的矩阵连乘积</a:t>
            </a:r>
            <a:r>
              <a:rPr lang="zh-CN" altLang="en-US" sz="2400"/>
              <a:t>可递归地定义为： </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(1)单个矩阵是完全加括号的；</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(2)矩阵连乘积A是完全加括号的，则A可表示为2个完全加括号的矩阵连乘积B和C的乘积并加括号，即 A=(BC)。</a:t>
            </a:r>
            <a:endParaRPr lang="zh-CN" altLang="en-US" sz="240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7495" y="274320"/>
            <a:ext cx="8502650" cy="5852160"/>
          </a:xfrm>
        </p:spPr>
        <p:txBody>
          <a:bodyPr/>
          <a:p>
            <a:pPr marL="0" indent="0" latinLnBrk="0">
              <a:lnSpc>
                <a:spcPts val="2680"/>
              </a:lnSpc>
              <a:spcBef>
                <a:spcPts val="0"/>
              </a:spcBef>
              <a:buNone/>
            </a:pPr>
            <a:r>
              <a:rPr lang="zh-CN" altLang="en-US" sz="2400"/>
              <a:t>10、 长江游乐俱乐部在长江上设置了n个游艇出租站，游客可以在这些游艇出租站用游艇，并在下游任何一个游艇出租站归还游艇，游艇出租站i到j之间的租金是rent(i,j)，其中1&lt;=i&lt;j&lt;=n。试设计一个算法使得游客租用的费用最低。</a:t>
            </a:r>
            <a:endParaRPr lang="zh-CN" altLang="en-US" sz="2400"/>
          </a:p>
          <a:p>
            <a:pPr marL="0" indent="0" latinLnBrk="0">
              <a:lnSpc>
                <a:spcPts val="2680"/>
              </a:lnSpc>
              <a:spcBef>
                <a:spcPts val="0"/>
              </a:spcBef>
              <a:buNone/>
            </a:pPr>
            <a:r>
              <a:rPr lang="zh-CN" altLang="en-US" sz="2400"/>
              <a:t>11、给定一个N*N 的方形网格，设其左上角为起点，坐标为（1，1），X 轴向右为正，Y 轴向下为正，每个方格边长为1。一辆汽车从起点出发驶向右下角终点，其坐标为（N，N）。在若干个网格交叉点处，设置了油库，可供汽车在行驶途中加油。汽车在行驶过程中应遵守如下规则：</a:t>
            </a:r>
            <a:endParaRPr lang="zh-CN" altLang="en-US" sz="2400"/>
          </a:p>
          <a:p>
            <a:pPr marL="0" indent="0" latinLnBrk="0">
              <a:lnSpc>
                <a:spcPts val="2680"/>
              </a:lnSpc>
              <a:spcBef>
                <a:spcPts val="0"/>
              </a:spcBef>
              <a:buNone/>
            </a:pPr>
            <a:r>
              <a:rPr lang="zh-CN" altLang="en-US" sz="2400"/>
              <a:t>（1）汽车只能沿网格边行驶，装满油后能行驶K 条网格边。出发时汽车已装满油，在起点与终点处不设油库。</a:t>
            </a:r>
            <a:endParaRPr lang="zh-CN" altLang="en-US" sz="2400"/>
          </a:p>
          <a:p>
            <a:pPr marL="0" indent="0" latinLnBrk="0">
              <a:lnSpc>
                <a:spcPts val="2680"/>
              </a:lnSpc>
              <a:spcBef>
                <a:spcPts val="0"/>
              </a:spcBef>
              <a:buNone/>
            </a:pPr>
            <a:r>
              <a:rPr lang="zh-CN" altLang="en-US" sz="2400"/>
              <a:t>（2）当汽车行驶经过一条网格边时，若其X 坐标或Y 坐标减小，则应付费用B，否则免付费用。</a:t>
            </a:r>
            <a:endParaRPr lang="zh-CN" altLang="en-US" sz="2400"/>
          </a:p>
          <a:p>
            <a:pPr marL="0" indent="0" latinLnBrk="0">
              <a:lnSpc>
                <a:spcPts val="2680"/>
              </a:lnSpc>
              <a:spcBef>
                <a:spcPts val="0"/>
              </a:spcBef>
              <a:buNone/>
            </a:pPr>
            <a:r>
              <a:rPr lang="zh-CN" altLang="en-US" sz="2400"/>
              <a:t>（3）汽车在行驶过程中遇油库则应加满油并付加油费用A。</a:t>
            </a:r>
            <a:endParaRPr lang="zh-CN" altLang="en-US" sz="2400"/>
          </a:p>
          <a:p>
            <a:pPr marL="0" indent="0" latinLnBrk="0">
              <a:lnSpc>
                <a:spcPts val="2680"/>
              </a:lnSpc>
              <a:spcBef>
                <a:spcPts val="0"/>
              </a:spcBef>
              <a:buNone/>
            </a:pPr>
            <a:r>
              <a:rPr lang="zh-CN" altLang="en-US" sz="2400"/>
              <a:t>（4）在需要时可在网格点处增设油库，并付增设油库费用C（不含加油费用A）。</a:t>
            </a:r>
            <a:endParaRPr lang="zh-CN" altLang="en-US" sz="2400"/>
          </a:p>
          <a:p>
            <a:pPr marL="0" indent="0" latinLnBrk="0">
              <a:lnSpc>
                <a:spcPts val="2680"/>
              </a:lnSpc>
              <a:spcBef>
                <a:spcPts val="0"/>
              </a:spcBef>
              <a:buNone/>
            </a:pPr>
            <a:r>
              <a:rPr lang="zh-CN" altLang="en-US" sz="2400"/>
              <a:t>（5）(1)～(4)中的各数N、K、A、B、C均为正整数。</a:t>
            </a:r>
            <a:endParaRPr lang="zh-CN" altLang="en-US" sz="2400"/>
          </a:p>
          <a:p>
            <a:pPr marL="0" indent="0" latinLnBrk="0">
              <a:lnSpc>
                <a:spcPts val="2680"/>
              </a:lnSpc>
              <a:spcBef>
                <a:spcPts val="0"/>
              </a:spcBef>
              <a:buNone/>
            </a:pPr>
            <a:r>
              <a:rPr lang="zh-CN" altLang="en-US" sz="2400"/>
              <a:t>算法设计：</a:t>
            </a:r>
            <a:endParaRPr lang="zh-CN" altLang="en-US" sz="2400"/>
          </a:p>
          <a:p>
            <a:pPr marL="0" indent="0" latinLnBrk="0">
              <a:lnSpc>
                <a:spcPts val="2680"/>
              </a:lnSpc>
              <a:spcBef>
                <a:spcPts val="0"/>
              </a:spcBef>
              <a:buNone/>
            </a:pPr>
            <a:r>
              <a:rPr lang="zh-CN" altLang="en-US" sz="2400"/>
              <a:t>求汽车从起点出发到达终点的一条所付费用最少的行驶路线。</a:t>
            </a:r>
            <a:endParaRPr lang="zh-CN" altLang="en-US" sz="240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3690" y="256540"/>
            <a:ext cx="8373110" cy="579818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12、给定n 个整数组成的序列，现在要求将序列分割为m 段，每段子序列中的数在原序列中连续排列。如何分割才能使这m段子序列的和的最大值达到最小？</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13、设I是一个n位十进制整数。如果将I划分为k段，则可得到k个整数。这k个整数的乘积称为I的一个k乘积。试设计一个算法，对于给定的I和k，求出I的最大k乘积。</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14、对于长度相同的2 个字符串A和B，其距离定义为相应位置字符距离之和。2 个非空格 字符的距离是它们的ASCII码之差的绝对值。空格与空格的距离为0；空格与其它字符的距 离为一定值k。 在一般情况下，字符串A和B的长度不一定相同。字符串A的扩展是在A中插入若干 空格字符所产生的字符串。在字符串A 和B 的所有长度相同的扩展中，有一对距离最小的 扩展，该距离称为字符串A和B的扩展距离。 对于给定的字符串A和B，试设计一个算法，计算其扩展距离。</a:t>
            </a:r>
            <a:endParaRPr lang="zh-CN" altLang="en-US" sz="240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7995" y="260350"/>
            <a:ext cx="8229600" cy="5981700"/>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思考题</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1、一个长度为n的数组a[0],a[1],...,a[n-1]。现在更新数组的各个元素，即a[0]变为a[1]到a[n-1]的积，a[1]变为a[0]和a[2]到a[n-1]的积，...，a[n-1]为a[0]到a[n-2]的积。</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要求具有线性复杂度，不能使用除法运算符。</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2、皇宫看守</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太平王世子事件后，陆小凤成了皇上特聘的御前一品侍卫。皇宫以午门为起点，直到后宫嫔妃们的寝宫，呈一棵树的形状；某些宫殿间可以互相望见。大内保卫森严，三步一岗，五步一哨，每个宫殿都要有人全天候看守，在不同的宫殿安排看守所需的费用不同。可是陆小凤手上的经费不足，无论如何也没法在每个宫殿都安置留守侍卫。</a:t>
            </a:r>
            <a:endParaRPr lang="zh-CN"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750" y="908685"/>
            <a:ext cx="8229600" cy="357505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下面给出矩阵相乘所需要的计算代价。当两个矩阵相乘时，若A为p*q矩阵，B是q*r矩阵，则乘积C=AB是p*r矩阵。如果采用标准乘法，主要计算量在3重循环，总共需要p*q*r次矩阵元素相乘。当多个矩阵相乘时，不同的计算次序（加括号方式）不同，矩阵元素相乘的总次数不同。</a:t>
            </a:r>
            <a:endParaRPr lang="zh-CN"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01930"/>
            <a:ext cx="8229600" cy="5924550"/>
          </a:xfrm>
        </p:spPr>
        <p:txBody>
          <a:bodyPr/>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举例说明：设有4个矩阵A，B，C，D，它们的维数分别是：A：40*5；B：5*30；C：30*20；D：20*5。这4个矩阵相乘可以采用不同的加括号的方式：</a:t>
            </a:r>
            <a:endParaRPr lang="zh-CN" altLang="en-US" sz="2400"/>
          </a:p>
          <a:p>
            <a:pPr marL="0" indent="0" latinLnBrk="0">
              <a:lnSpc>
                <a:spcPct val="125000"/>
              </a:lnSpc>
              <a:spcBef>
                <a:spcPts val="0"/>
              </a:spcBef>
              <a:buNone/>
            </a:pPr>
            <a:r>
              <a:rPr lang="zh-CN" altLang="en-US" sz="2400"/>
              <a:t>(1) (A</a:t>
            </a:r>
            <a:r>
              <a:rPr lang="zh-CN" altLang="en-US" sz="2400">
                <a:solidFill>
                  <a:srgbClr val="C00000"/>
                </a:solidFill>
              </a:rPr>
              <a:t>(</a:t>
            </a:r>
            <a:r>
              <a:rPr lang="zh-CN" altLang="en-US" sz="2400"/>
              <a:t>BCD</a:t>
            </a:r>
            <a:r>
              <a:rPr lang="zh-CN" altLang="en-US" sz="2400">
                <a:solidFill>
                  <a:srgbClr val="C00000"/>
                </a:solidFill>
              </a:rPr>
              <a:t>)</a:t>
            </a:r>
            <a:r>
              <a:rPr lang="zh-CN" altLang="en-US" sz="2400"/>
              <a:t>)(A</a:t>
            </a:r>
            <a:r>
              <a:rPr lang="zh-CN" altLang="en-US" sz="2400">
                <a:solidFill>
                  <a:srgbClr val="C00000"/>
                </a:solidFill>
              </a:rPr>
              <a:t>(</a:t>
            </a:r>
            <a:r>
              <a:rPr lang="zh-CN" altLang="en-US" sz="2400"/>
              <a:t>B</a:t>
            </a:r>
            <a:r>
              <a:rPr lang="zh-CN" altLang="en-US" sz="2400">
                <a:solidFill>
                  <a:srgbClr val="3907F1"/>
                </a:solidFill>
              </a:rPr>
              <a:t>(</a:t>
            </a:r>
            <a:r>
              <a:rPr lang="zh-CN" altLang="en-US" sz="2400"/>
              <a:t>CD</a:t>
            </a:r>
            <a:r>
              <a:rPr lang="zh-CN" altLang="en-US" sz="2400">
                <a:solidFill>
                  <a:srgbClr val="3907F1"/>
                </a:solidFill>
              </a:rPr>
              <a:t>)</a:t>
            </a:r>
            <a:r>
              <a:rPr lang="zh-CN" altLang="en-US" sz="2400">
                <a:solidFill>
                  <a:srgbClr val="C00000"/>
                </a:solidFill>
              </a:rPr>
              <a:t>)</a:t>
            </a:r>
            <a:r>
              <a:rPr lang="zh-CN" altLang="en-US" sz="2400"/>
              <a:t>)   需要算的乘法次数为：</a:t>
            </a:r>
            <a:r>
              <a:rPr lang="en-US" altLang="zh-CN" sz="2400"/>
              <a:t>					</a:t>
            </a:r>
            <a:r>
              <a:rPr lang="zh-CN" altLang="en-US" sz="2400"/>
              <a:t>30*20*5+5*30*5+40*5*5=4750</a:t>
            </a:r>
            <a:endParaRPr lang="zh-CN" altLang="en-US" sz="2400"/>
          </a:p>
          <a:p>
            <a:pPr marL="0" indent="0" latinLnBrk="0">
              <a:lnSpc>
                <a:spcPct val="125000"/>
              </a:lnSpc>
              <a:spcBef>
                <a:spcPts val="0"/>
              </a:spcBef>
              <a:buNone/>
            </a:pPr>
            <a:r>
              <a:rPr lang="zh-CN" altLang="en-US" sz="2400"/>
              <a:t>(2) (A</a:t>
            </a:r>
            <a:r>
              <a:rPr lang="zh-CN" altLang="en-US" sz="2400">
                <a:solidFill>
                  <a:srgbClr val="C00000"/>
                </a:solidFill>
              </a:rPr>
              <a:t>(</a:t>
            </a:r>
            <a:r>
              <a:rPr lang="zh-CN" altLang="en-US" sz="2400"/>
              <a:t>BCD</a:t>
            </a:r>
            <a:r>
              <a:rPr lang="zh-CN" altLang="en-US" sz="2400">
                <a:solidFill>
                  <a:srgbClr val="C00000"/>
                </a:solidFill>
              </a:rPr>
              <a:t>)</a:t>
            </a:r>
            <a:r>
              <a:rPr lang="zh-CN" altLang="en-US" sz="2400"/>
              <a:t>)(A</a:t>
            </a:r>
            <a:r>
              <a:rPr lang="zh-CN" altLang="en-US" sz="2400">
                <a:solidFill>
                  <a:srgbClr val="C00000"/>
                </a:solidFill>
              </a:rPr>
              <a:t>(</a:t>
            </a:r>
            <a:r>
              <a:rPr lang="zh-CN" altLang="en-US" sz="2400">
                <a:solidFill>
                  <a:srgbClr val="3907F1"/>
                </a:solidFill>
              </a:rPr>
              <a:t>(</a:t>
            </a:r>
            <a:r>
              <a:rPr lang="zh-CN" altLang="en-US" sz="2400"/>
              <a:t>BC</a:t>
            </a:r>
            <a:r>
              <a:rPr lang="zh-CN" altLang="en-US" sz="2400">
                <a:solidFill>
                  <a:srgbClr val="3907F1"/>
                </a:solidFill>
              </a:rPr>
              <a:t>)</a:t>
            </a:r>
            <a:r>
              <a:rPr lang="zh-CN" altLang="en-US" sz="2400"/>
              <a:t>D</a:t>
            </a:r>
            <a:r>
              <a:rPr lang="zh-CN" altLang="en-US" sz="2400">
                <a:solidFill>
                  <a:srgbClr val="C00000"/>
                </a:solidFill>
              </a:rPr>
              <a:t>)</a:t>
            </a:r>
            <a:r>
              <a:rPr lang="zh-CN" altLang="en-US" sz="2400"/>
              <a:t>)   需要算的乘法次数：</a:t>
            </a:r>
            <a:r>
              <a:rPr lang="en-US" altLang="zh-CN" sz="2400"/>
              <a:t> 					</a:t>
            </a:r>
            <a:r>
              <a:rPr lang="zh-CN" altLang="en-US" sz="2400"/>
              <a:t>5*30*20+5*20*5+40*5*5=4500</a:t>
            </a:r>
            <a:endParaRPr lang="zh-CN" altLang="en-US" sz="2400"/>
          </a:p>
          <a:p>
            <a:pPr marL="0" indent="0" latinLnBrk="0">
              <a:lnSpc>
                <a:spcPct val="125000"/>
              </a:lnSpc>
              <a:spcBef>
                <a:spcPts val="0"/>
              </a:spcBef>
              <a:buNone/>
            </a:pPr>
            <a:r>
              <a:rPr lang="zh-CN" altLang="en-US" sz="2400"/>
              <a:t>(3) (</a:t>
            </a:r>
            <a:r>
              <a:rPr lang="zh-CN" altLang="en-US" sz="2400">
                <a:solidFill>
                  <a:srgbClr val="C00000"/>
                </a:solidFill>
              </a:rPr>
              <a:t>(</a:t>
            </a:r>
            <a:r>
              <a:rPr lang="zh-CN" altLang="en-US" sz="2400"/>
              <a:t>AB</a:t>
            </a:r>
            <a:r>
              <a:rPr lang="zh-CN" altLang="en-US" sz="2400">
                <a:solidFill>
                  <a:srgbClr val="C00000"/>
                </a:solidFill>
              </a:rPr>
              <a:t>)</a:t>
            </a:r>
            <a:r>
              <a:rPr lang="zh-CN" altLang="en-US" sz="2400"/>
              <a:t>CD)(</a:t>
            </a:r>
            <a:r>
              <a:rPr lang="zh-CN" altLang="en-US" sz="2400">
                <a:solidFill>
                  <a:srgbClr val="C00000"/>
                </a:solidFill>
              </a:rPr>
              <a:t>(</a:t>
            </a:r>
            <a:r>
              <a:rPr lang="zh-CN" altLang="en-US" sz="2400"/>
              <a:t>AB</a:t>
            </a:r>
            <a:r>
              <a:rPr lang="zh-CN" altLang="en-US" sz="2400">
                <a:solidFill>
                  <a:srgbClr val="C00000"/>
                </a:solidFill>
              </a:rPr>
              <a:t>)(</a:t>
            </a:r>
            <a:r>
              <a:rPr lang="zh-CN" altLang="en-US" sz="2400"/>
              <a:t>CD</a:t>
            </a:r>
            <a:r>
              <a:rPr lang="zh-CN" altLang="en-US" sz="2400">
                <a:solidFill>
                  <a:srgbClr val="C00000"/>
                </a:solidFill>
              </a:rPr>
              <a:t>)</a:t>
            </a:r>
            <a:r>
              <a:rPr lang="zh-CN" altLang="en-US" sz="2400"/>
              <a:t>)   需要算的乘法次数：</a:t>
            </a:r>
            <a:r>
              <a:rPr lang="en-US" altLang="zh-CN" sz="2400"/>
              <a:t>					</a:t>
            </a:r>
            <a:r>
              <a:rPr lang="zh-CN" altLang="en-US" sz="2400"/>
              <a:t>40*5*30+30*20*5+40*30*5=15000</a:t>
            </a:r>
            <a:endParaRPr lang="zh-CN" altLang="en-US" sz="2400"/>
          </a:p>
          <a:p>
            <a:pPr marL="0" indent="0" latinLnBrk="0">
              <a:lnSpc>
                <a:spcPct val="125000"/>
              </a:lnSpc>
              <a:spcBef>
                <a:spcPts val="0"/>
              </a:spcBef>
              <a:buNone/>
            </a:pPr>
            <a:r>
              <a:rPr lang="zh-CN" altLang="en-US" sz="2400"/>
              <a:t>(4) (</a:t>
            </a:r>
            <a:r>
              <a:rPr lang="zh-CN" altLang="en-US" sz="2400">
                <a:solidFill>
                  <a:srgbClr val="C00000"/>
                </a:solidFill>
              </a:rPr>
              <a:t>(</a:t>
            </a:r>
            <a:r>
              <a:rPr lang="zh-CN" altLang="en-US" sz="2400"/>
              <a:t>ABC</a:t>
            </a:r>
            <a:r>
              <a:rPr lang="zh-CN" altLang="en-US" sz="2400">
                <a:solidFill>
                  <a:srgbClr val="C00000"/>
                </a:solidFill>
              </a:rPr>
              <a:t>)</a:t>
            </a:r>
            <a:r>
              <a:rPr lang="zh-CN" altLang="en-US" sz="2400"/>
              <a:t>D) (</a:t>
            </a:r>
            <a:r>
              <a:rPr lang="zh-CN" altLang="en-US" sz="2400">
                <a:solidFill>
                  <a:srgbClr val="C00000"/>
                </a:solidFill>
              </a:rPr>
              <a:t>(</a:t>
            </a:r>
            <a:r>
              <a:rPr lang="zh-CN" altLang="en-US" sz="2400">
                <a:solidFill>
                  <a:srgbClr val="3907F1"/>
                </a:solidFill>
              </a:rPr>
              <a:t>(</a:t>
            </a:r>
            <a:r>
              <a:rPr lang="zh-CN" altLang="en-US" sz="2400"/>
              <a:t>AB</a:t>
            </a:r>
            <a:r>
              <a:rPr lang="zh-CN" altLang="en-US" sz="2400">
                <a:solidFill>
                  <a:srgbClr val="3907F1"/>
                </a:solidFill>
              </a:rPr>
              <a:t>)</a:t>
            </a:r>
            <a:r>
              <a:rPr lang="zh-CN" altLang="en-US" sz="2400"/>
              <a:t>C</a:t>
            </a:r>
            <a:r>
              <a:rPr lang="zh-CN" altLang="en-US" sz="2400">
                <a:solidFill>
                  <a:srgbClr val="C00000"/>
                </a:solidFill>
              </a:rPr>
              <a:t>)</a:t>
            </a:r>
            <a:r>
              <a:rPr lang="zh-CN" altLang="en-US" sz="2400"/>
              <a:t>D)   需要算的乘法次数：</a:t>
            </a:r>
            <a:r>
              <a:rPr lang="en-US" altLang="zh-CN" sz="2400"/>
              <a:t>					</a:t>
            </a:r>
            <a:r>
              <a:rPr lang="zh-CN" altLang="en-US" sz="2400"/>
              <a:t>40*5*30+40*30*20+40*20*5=34000</a:t>
            </a:r>
            <a:endParaRPr lang="zh-CN" altLang="en-US" sz="2400"/>
          </a:p>
          <a:p>
            <a:pPr marL="0" indent="0" latinLnBrk="0">
              <a:lnSpc>
                <a:spcPct val="125000"/>
              </a:lnSpc>
              <a:spcBef>
                <a:spcPts val="0"/>
              </a:spcBef>
              <a:buNone/>
            </a:pPr>
            <a:r>
              <a:rPr lang="zh-CN" altLang="en-US" sz="2400"/>
              <a:t>(5) (</a:t>
            </a:r>
            <a:r>
              <a:rPr lang="zh-CN" altLang="en-US" sz="2400">
                <a:solidFill>
                  <a:srgbClr val="C00000"/>
                </a:solidFill>
              </a:rPr>
              <a:t>(</a:t>
            </a:r>
            <a:r>
              <a:rPr lang="zh-CN" altLang="en-US" sz="2400"/>
              <a:t>ABC</a:t>
            </a:r>
            <a:r>
              <a:rPr lang="zh-CN" altLang="en-US" sz="2400">
                <a:solidFill>
                  <a:srgbClr val="C00000"/>
                </a:solidFill>
              </a:rPr>
              <a:t>)</a:t>
            </a:r>
            <a:r>
              <a:rPr lang="zh-CN" altLang="en-US" sz="2400"/>
              <a:t>D) (</a:t>
            </a:r>
            <a:r>
              <a:rPr lang="zh-CN" altLang="en-US" sz="2400">
                <a:solidFill>
                  <a:srgbClr val="C00000"/>
                </a:solidFill>
              </a:rPr>
              <a:t>(</a:t>
            </a:r>
            <a:r>
              <a:rPr lang="zh-CN" altLang="en-US" sz="2400"/>
              <a:t>A</a:t>
            </a:r>
            <a:r>
              <a:rPr lang="zh-CN" altLang="en-US" sz="2400">
                <a:solidFill>
                  <a:srgbClr val="3907F1"/>
                </a:solidFill>
              </a:rPr>
              <a:t>(</a:t>
            </a:r>
            <a:r>
              <a:rPr lang="zh-CN" altLang="en-US" sz="2400"/>
              <a:t>BC</a:t>
            </a:r>
            <a:r>
              <a:rPr lang="zh-CN" altLang="en-US" sz="2400">
                <a:solidFill>
                  <a:srgbClr val="3907F1"/>
                </a:solidFill>
              </a:rPr>
              <a:t>)</a:t>
            </a:r>
            <a:r>
              <a:rPr lang="zh-CN" altLang="en-US" sz="2400">
                <a:solidFill>
                  <a:srgbClr val="C00000"/>
                </a:solidFill>
              </a:rPr>
              <a:t>)</a:t>
            </a:r>
            <a:r>
              <a:rPr lang="zh-CN" altLang="en-US" sz="2400"/>
              <a:t>D)   需要算的乘法次数：</a:t>
            </a:r>
            <a:r>
              <a:rPr lang="en-US" altLang="zh-CN" sz="2400"/>
              <a:t>					</a:t>
            </a:r>
            <a:r>
              <a:rPr lang="zh-CN" altLang="en-US" sz="2400"/>
              <a:t>5*30*20+40*5*20+40*20*5=11000</a:t>
            </a:r>
            <a:endParaRPr lang="zh-CN" altLang="en-US"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649605"/>
            <a:ext cx="8229600" cy="547687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从上面的结果可以看出，不同的计算次序需要算的乘法次数不同，第2种加括号的方式需要算的乘法次数最少。下面对一般情况进行讨论。</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给定n个矩阵{A</a:t>
            </a:r>
            <a:r>
              <a:rPr lang="zh-CN" altLang="en-US" sz="2400" baseline="-25000"/>
              <a:t>1</a:t>
            </a:r>
            <a:r>
              <a:rPr lang="zh-CN" altLang="en-US" sz="2400"/>
              <a:t>，A</a:t>
            </a:r>
            <a:r>
              <a:rPr lang="zh-CN" altLang="en-US" sz="2400" baseline="-25000"/>
              <a:t>2</a:t>
            </a:r>
            <a:r>
              <a:rPr lang="zh-CN" altLang="en-US" sz="2400"/>
              <a:t>，…，A</a:t>
            </a:r>
            <a:r>
              <a:rPr lang="zh-CN" altLang="en-US" sz="2400" baseline="-25000"/>
              <a:t>n</a:t>
            </a:r>
            <a:r>
              <a:rPr lang="zh-CN" altLang="en-US" sz="2400"/>
              <a:t>}，其中A</a:t>
            </a:r>
            <a:r>
              <a:rPr lang="zh-CN" altLang="en-US" sz="2400" baseline="-25000"/>
              <a:t>i</a:t>
            </a:r>
            <a:r>
              <a:rPr lang="zh-CN" altLang="en-US" sz="2400"/>
              <a:t>（i=1,2…,n）与A</a:t>
            </a:r>
            <a:r>
              <a:rPr lang="zh-CN" altLang="en-US" sz="2400" baseline="-25000"/>
              <a:t>i+1</a:t>
            </a:r>
            <a:r>
              <a:rPr lang="zh-CN" altLang="en-US" sz="2400"/>
              <a:t>是</a:t>
            </a:r>
            <a:r>
              <a:rPr lang="zh-CN" altLang="en-US" sz="2400">
                <a:solidFill>
                  <a:srgbClr val="3907F1"/>
                </a:solidFill>
              </a:rPr>
              <a:t>可乘的</a:t>
            </a:r>
            <a:r>
              <a:rPr lang="zh-CN" altLang="en-US" sz="2400"/>
              <a:t>，i= 1,2.... n-1。如何确定计算矩阵连乘积的计算次序，使得依此次序计算矩阵连乘积需要的</a:t>
            </a:r>
            <a:r>
              <a:rPr lang="zh-CN" altLang="en-US" sz="2400">
                <a:solidFill>
                  <a:srgbClr val="3907F1"/>
                </a:solidFill>
              </a:rPr>
              <a:t>数乘次数</a:t>
            </a:r>
            <a:r>
              <a:rPr lang="zh-CN" altLang="en-US" sz="2400"/>
              <a:t>最少？我们可以采用不同的方法来进行分析计算。</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4965" y="245745"/>
            <a:ext cx="8490585" cy="588073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2、求解思路</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(1)穷举法</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列举出所有可能的计算次序，并计算出每一种计算次序相应需要的数乘次数，从中找出一种数乘次数最少的计算次序。</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对于n个矩阵的连乘积，设其不同的计算次序为P(n)。由于每种加括号方式都可以分解为两个子矩阵的加括号问题(A</a:t>
            </a:r>
            <a:r>
              <a:rPr lang="zh-CN" altLang="en-US" sz="2400" baseline="-25000"/>
              <a:t>1</a:t>
            </a:r>
            <a:r>
              <a:rPr lang="zh-CN" altLang="en-US" sz="2400"/>
              <a:t>A</a:t>
            </a:r>
            <a:r>
              <a:rPr lang="zh-CN" altLang="en-US" sz="2400" baseline="-25000"/>
              <a:t>2</a:t>
            </a:r>
            <a:r>
              <a:rPr lang="zh-CN" altLang="en-US" sz="2400"/>
              <a:t>…A</a:t>
            </a:r>
            <a:r>
              <a:rPr lang="zh-CN" altLang="en-US" sz="2400" baseline="-25000"/>
              <a:t>k</a:t>
            </a:r>
            <a:r>
              <a:rPr lang="zh-CN" altLang="en-US" sz="2400"/>
              <a:t>)(A</a:t>
            </a:r>
            <a:r>
              <a:rPr lang="zh-CN" altLang="en-US" sz="2400" baseline="-25000"/>
              <a:t>k+1</a:t>
            </a:r>
            <a:r>
              <a:rPr lang="zh-CN" altLang="en-US" sz="2400"/>
              <a:t>A</a:t>
            </a:r>
            <a:r>
              <a:rPr lang="zh-CN" altLang="en-US" sz="2400" baseline="-25000"/>
              <a:t>k+2</a:t>
            </a:r>
            <a:r>
              <a:rPr lang="zh-CN" altLang="en-US" sz="2400"/>
              <a:t>…A</a:t>
            </a:r>
            <a:r>
              <a:rPr lang="zh-CN" altLang="en-US" sz="2400" baseline="-25000"/>
              <a:t>n</a:t>
            </a:r>
            <a:r>
              <a:rPr lang="zh-CN" altLang="en-US" sz="2400"/>
              <a:t>)，可以得到关于P(n)的递推式如下：</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P(n)是Catalan数，其结果为Ω，也就是说P(n)随着n的增长呈指数增长。所以穷举法不适合求解该问题。</a:t>
            </a:r>
            <a:endParaRPr lang="zh-CN" altLang="en-US" sz="2400"/>
          </a:p>
        </p:txBody>
      </p:sp>
      <p:graphicFrame>
        <p:nvGraphicFramePr>
          <p:cNvPr id="2" name="对象 -2147482496"/>
          <p:cNvGraphicFramePr>
            <a:graphicFrameLocks noChangeAspect="1"/>
          </p:cNvGraphicFramePr>
          <p:nvPr>
            <p:custDataLst>
              <p:tags r:id="rId1"/>
            </p:custDataLst>
          </p:nvPr>
        </p:nvGraphicFramePr>
        <p:xfrm>
          <a:off x="1764030" y="3642995"/>
          <a:ext cx="5793105" cy="1957070"/>
        </p:xfrm>
        <a:graphic>
          <a:graphicData uri="http://schemas.openxmlformats.org/presentationml/2006/ole">
            <mc:AlternateContent xmlns:mc="http://schemas.openxmlformats.org/markup-compatibility/2006">
              <mc:Choice xmlns:v="urn:schemas-microsoft-com:vml" Requires="v">
                <p:oleObj spid="_x0000_s3076" name="" r:id="rId2" imgW="1981200" imgH="685800" progId="Equation.DSMT4">
                  <p:embed/>
                </p:oleObj>
              </mc:Choice>
              <mc:Fallback>
                <p:oleObj name="" r:id="rId2" imgW="1981200" imgH="685800" progId="Equation.DSMT4">
                  <p:embed/>
                  <p:pic>
                    <p:nvPicPr>
                      <p:cNvPr id="0" name="图片 3075"/>
                      <p:cNvPicPr/>
                      <p:nvPr/>
                    </p:nvPicPr>
                    <p:blipFill>
                      <a:blip r:embed="rId3"/>
                      <a:stretch>
                        <a:fillRect/>
                      </a:stretch>
                    </p:blipFill>
                    <p:spPr>
                      <a:xfrm>
                        <a:off x="1764030" y="3642995"/>
                        <a:ext cx="5793105" cy="1957070"/>
                      </a:xfrm>
                      <a:prstGeom prst="rect">
                        <a:avLst/>
                      </a:prstGeom>
                      <a:noFill/>
                      <a:ln w="38100">
                        <a:noFill/>
                        <a:miter/>
                      </a:ln>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49885" y="264160"/>
            <a:ext cx="8472805" cy="5862320"/>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(2)动态规划法求矩阵连乘问题</a:t>
            </a:r>
            <a:endParaRPr lang="zh-CN" altLang="en-US" sz="2400"/>
          </a:p>
          <a:p>
            <a:pPr indent="609600" algn="just" latinLnBrk="0">
              <a:lnSpc>
                <a:spcPct val="150000"/>
              </a:lnSpc>
              <a:spcBef>
                <a:spcPts val="0"/>
              </a:spcBef>
              <a:buFont typeface="Wingdings" panose="05000000000000000000" charset="0"/>
              <a:buChar char="l"/>
              <a:extLst>
                <a:ext uri="{35155182-B16C-46BC-9424-99874614C6A1}">
                  <wpsdc:indentchars xmlns:wpsdc="http://www.wps.cn/officeDocument/2017/drawingmlCustomData" val="200" checksum="4158780845"/>
                </a:ext>
              </a:extLst>
            </a:pPr>
            <a:r>
              <a:rPr lang="zh-CN" altLang="en-US" sz="2400"/>
              <a:t>记矩阵连乘{A</a:t>
            </a:r>
            <a:r>
              <a:rPr lang="zh-CN" altLang="en-US" sz="2400" baseline="-25000"/>
              <a:t>i</a:t>
            </a:r>
            <a:r>
              <a:rPr lang="zh-CN" altLang="en-US" sz="2400"/>
              <a:t>A</a:t>
            </a:r>
            <a:r>
              <a:rPr lang="zh-CN" altLang="en-US" sz="2400" baseline="-25000"/>
              <a:t>i+1</a:t>
            </a:r>
            <a:r>
              <a:rPr lang="zh-CN" altLang="en-US" sz="2400"/>
              <a:t>…A</a:t>
            </a:r>
            <a:r>
              <a:rPr lang="zh-CN" altLang="en-US" sz="2400" baseline="-25000"/>
              <a:t>j</a:t>
            </a:r>
            <a:r>
              <a:rPr lang="zh-CN" altLang="en-US" sz="2400"/>
              <a:t>}的表达式为A[i:j]，i</a:t>
            </a:r>
            <a:r>
              <a:rPr lang="en-US" altLang="zh-CN" sz="2400"/>
              <a:t>≤</a:t>
            </a:r>
            <a:r>
              <a:rPr lang="zh-CN" altLang="en-US" sz="2400"/>
              <a:t>j，则矩阵连乘{A</a:t>
            </a:r>
            <a:r>
              <a:rPr lang="zh-CN" altLang="en-US" sz="2400" baseline="-25000"/>
              <a:t>1</a:t>
            </a:r>
            <a:r>
              <a:rPr lang="zh-CN" altLang="en-US" sz="2400"/>
              <a:t>A</a:t>
            </a:r>
            <a:r>
              <a:rPr lang="zh-CN" altLang="en-US" sz="2400" baseline="-25000"/>
              <a:t>2</a:t>
            </a:r>
            <a:r>
              <a:rPr lang="zh-CN" altLang="en-US" sz="2400"/>
              <a:t>…A</a:t>
            </a:r>
            <a:r>
              <a:rPr lang="zh-CN" altLang="en-US" sz="2400" baseline="-25000"/>
              <a:t>n</a:t>
            </a:r>
            <a:r>
              <a:rPr lang="zh-CN" altLang="en-US" sz="2400"/>
              <a:t>}可记作A[1:n]。假设最后一次计算次序（加括号）在矩阵A</a:t>
            </a:r>
            <a:r>
              <a:rPr lang="zh-CN" altLang="en-US" sz="2400" baseline="-25000"/>
              <a:t>k</a:t>
            </a:r>
            <a:r>
              <a:rPr lang="zh-CN" altLang="en-US" sz="2400"/>
              <a:t>和A</a:t>
            </a:r>
            <a:r>
              <a:rPr lang="zh-CN" altLang="en-US" sz="2400" baseline="-25000"/>
              <a:t>k+1</a:t>
            </a:r>
            <a:r>
              <a:rPr lang="zh-CN" altLang="en-US" sz="2400"/>
              <a:t>（1</a:t>
            </a:r>
            <a:r>
              <a:rPr lang="en-US" altLang="zh-CN" sz="2400"/>
              <a:t>≤</a:t>
            </a:r>
            <a:r>
              <a:rPr lang="zh-CN" altLang="en-US" sz="2400"/>
              <a:t>k&lt;n-1）之间断开，则其相应的完全加括号形式为（（A</a:t>
            </a:r>
            <a:r>
              <a:rPr lang="zh-CN" altLang="en-US" sz="2400" baseline="-25000"/>
              <a:t>1</a:t>
            </a:r>
            <a:r>
              <a:rPr lang="zh-CN" altLang="en-US" sz="2400"/>
              <a:t>A</a:t>
            </a:r>
            <a:r>
              <a:rPr lang="zh-CN" altLang="en-US" sz="2400" baseline="-25000"/>
              <a:t>2</a:t>
            </a:r>
            <a:r>
              <a:rPr lang="zh-CN" altLang="en-US" sz="2400"/>
              <a:t>…A</a:t>
            </a:r>
            <a:r>
              <a:rPr lang="zh-CN" altLang="en-US" sz="2400" baseline="-25000"/>
              <a:t>k</a:t>
            </a:r>
            <a:r>
              <a:rPr lang="zh-CN" altLang="en-US" sz="2400"/>
              <a:t>）（A</a:t>
            </a:r>
            <a:r>
              <a:rPr lang="zh-CN" altLang="en-US" sz="2400" baseline="-25000"/>
              <a:t>k+1</a:t>
            </a:r>
            <a:r>
              <a:rPr lang="zh-CN" altLang="en-US" sz="2400"/>
              <a:t>A</a:t>
            </a:r>
            <a:r>
              <a:rPr lang="zh-CN" altLang="en-US" sz="2400" baseline="-25000"/>
              <a:t>k+2</a:t>
            </a:r>
            <a:r>
              <a:rPr lang="zh-CN" altLang="en-US" sz="2400"/>
              <a:t>…A</a:t>
            </a:r>
            <a:r>
              <a:rPr lang="zh-CN" altLang="en-US" sz="2400" baseline="-25000"/>
              <a:t>n</a:t>
            </a:r>
            <a:r>
              <a:rPr lang="zh-CN" altLang="en-US" sz="2400"/>
              <a:t>）），其中前半部分可记为A[1:k]，后半部分记为A[k+1:n]。</a:t>
            </a:r>
            <a:endParaRPr lang="zh-CN" altLang="en-US" sz="2400"/>
          </a:p>
          <a:p>
            <a:pPr indent="609600" algn="just" latinLnBrk="0">
              <a:lnSpc>
                <a:spcPct val="150000"/>
              </a:lnSpc>
              <a:spcBef>
                <a:spcPts val="0"/>
              </a:spcBef>
              <a:buFont typeface="Wingdings" panose="05000000000000000000" charset="0"/>
              <a:buChar char="l"/>
              <a:extLst>
                <a:ext uri="{35155182-B16C-46BC-9424-99874614C6A1}">
                  <wpsdc:indentchars xmlns:wpsdc="http://www.wps.cn/officeDocument/2017/drawingmlCustomData" val="200" checksum="4158780845"/>
                </a:ext>
              </a:extLst>
            </a:pPr>
            <a:r>
              <a:rPr lang="zh-CN" altLang="en-US" sz="2400"/>
              <a:t>因此在求解计算次数时，我们可先分别计算A[1:k]和A[k+1:n]，然后将两个连乘积再相乘得到A[1:n]。</a:t>
            </a:r>
            <a:endParaRPr lang="zh-CN" altLang="en-US" sz="2400"/>
          </a:p>
          <a:p>
            <a:pPr indent="609600" algn="just" latinLnBrk="0">
              <a:lnSpc>
                <a:spcPct val="150000"/>
              </a:lnSpc>
              <a:spcBef>
                <a:spcPts val="0"/>
              </a:spcBef>
              <a:buFont typeface="Wingdings" panose="05000000000000000000" charset="0"/>
              <a:buChar char="l"/>
              <a:extLst>
                <a:ext uri="{35155182-B16C-46BC-9424-99874614C6A1}">
                  <wpsdc:indentchars xmlns:wpsdc="http://www.wps.cn/officeDocument/2017/drawingmlCustomData" val="200" checksum="4158780845"/>
                </a:ext>
              </a:extLst>
            </a:pPr>
            <a:r>
              <a:rPr lang="zh-CN" altLang="en-US" sz="2400"/>
              <a:t>最终矩阵连乘A[1:n]的最优计算次序的计算量等于A[1:k]和A[k+1:n]两者的最优计算次序的计算量之和，再加上A[1:k]和A[k+1:n]相乘的计算量。</a:t>
            </a:r>
            <a:endParaRPr lang="zh-CN"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113665" y="245745"/>
            <a:ext cx="8912225" cy="6367780"/>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假设计算A[i:j]（0≤i≤j≤n-1）所需要的</a:t>
            </a:r>
            <a:r>
              <a:rPr lang="zh-CN" altLang="en-US" sz="2400">
                <a:solidFill>
                  <a:srgbClr val="3907F1"/>
                </a:solidFill>
              </a:rPr>
              <a:t>最少数乘次数</a:t>
            </a:r>
            <a:r>
              <a:rPr lang="zh-CN" altLang="en-US" sz="2400"/>
              <a:t>为m[i,j]，则原问题的最优值为m[1,n]。</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当i=j时，A[i:j]=A</a:t>
            </a:r>
            <a:r>
              <a:rPr lang="zh-CN" altLang="en-US" sz="2400" baseline="-25000"/>
              <a:t>i</a:t>
            </a:r>
            <a:r>
              <a:rPr lang="zh-CN" altLang="en-US" sz="2400"/>
              <a:t>, 只有1个矩阵，因此，m[i;i]=0， i= 1,2...n</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当i&lt;j时，假设求解A[i:j]的最优次序在A</a:t>
            </a:r>
            <a:r>
              <a:rPr lang="zh-CN" altLang="en-US" sz="2400" baseline="-25000"/>
              <a:t>k</a:t>
            </a:r>
            <a:r>
              <a:rPr lang="zh-CN" altLang="en-US" sz="2400"/>
              <a:t>处断开，则</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m[i,j]= m[i,k]+m[k+1,j]+P</a:t>
            </a:r>
            <a:r>
              <a:rPr lang="zh-CN" altLang="en-US" sz="2400" baseline="-25000"/>
              <a:t>i-1</a:t>
            </a:r>
            <a:r>
              <a:rPr lang="zh-CN" altLang="en-US" sz="2400"/>
              <a:t>P</a:t>
            </a:r>
            <a:r>
              <a:rPr lang="zh-CN" altLang="en-US" sz="2400" baseline="-25000"/>
              <a:t>k</a:t>
            </a:r>
            <a:r>
              <a:rPr lang="zh-CN" altLang="en-US" sz="2400"/>
              <a:t>P</a:t>
            </a:r>
            <a:r>
              <a:rPr lang="zh-CN" altLang="en-US" sz="2400" baseline="-25000"/>
              <a:t>j</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这里A的维数为P</a:t>
            </a:r>
            <a:r>
              <a:rPr lang="zh-CN" altLang="en-US" sz="2400" baseline="-25000"/>
              <a:t>i-1</a:t>
            </a:r>
            <a:r>
              <a:rPr lang="zh-CN" altLang="en-US" sz="2400"/>
              <a:t>P</a:t>
            </a:r>
            <a:r>
              <a:rPr lang="zh-CN" altLang="en-US" sz="2400" baseline="-25000"/>
              <a:t>j</a:t>
            </a:r>
            <a:r>
              <a:rPr lang="zh-CN" altLang="en-US" sz="2400"/>
              <a:t>，P</a:t>
            </a:r>
            <a:r>
              <a:rPr lang="zh-CN" altLang="en-US" sz="2400" baseline="-25000"/>
              <a:t>i-1</a:t>
            </a:r>
            <a:r>
              <a:rPr lang="zh-CN" altLang="en-US" sz="2400"/>
              <a:t>P</a:t>
            </a:r>
            <a:r>
              <a:rPr lang="zh-CN" altLang="en-US" sz="2400" baseline="-25000"/>
              <a:t>k</a:t>
            </a:r>
            <a:r>
              <a:rPr lang="zh-CN" altLang="en-US" sz="2400"/>
              <a:t>P</a:t>
            </a:r>
            <a:r>
              <a:rPr lang="zh-CN" altLang="en-US" sz="2400" baseline="-25000"/>
              <a:t>j</a:t>
            </a:r>
            <a:r>
              <a:rPr lang="zh-CN" altLang="en-US" sz="2400"/>
              <a:t>是计算A</a:t>
            </a:r>
            <a:r>
              <a:rPr lang="zh-CN" altLang="en-US" sz="2400" baseline="-25000"/>
              <a:t>i..k</a:t>
            </a:r>
            <a:r>
              <a:rPr lang="zh-CN" altLang="en-US" sz="2400"/>
              <a:t>和A</a:t>
            </a:r>
            <a:r>
              <a:rPr lang="zh-CN" altLang="en-US" sz="2400" baseline="-25000"/>
              <a:t>k+1...j</a:t>
            </a:r>
            <a:r>
              <a:rPr lang="zh-CN" altLang="en-US" sz="2400"/>
              <a:t>的代价。根据上述分析，k可以取i，i+1，…，j-1，其位置有j-i种可能性。因此可以递归地定义m[i,j]为：</a:t>
            </a: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t>k的位置只有j-i种可能，只需要遍历这j-i个值就可以找到m[i,j]最优值。随着i，j的增大，在已经计算出的m[i,j]基础上，逐步计算，最终得到m[1,n]。</a:t>
            </a:r>
            <a:endParaRPr lang="zh-CN" altLang="en-US" sz="2400"/>
          </a:p>
        </p:txBody>
      </p:sp>
      <p:pic>
        <p:nvPicPr>
          <p:cNvPr id="4" name="图片 3"/>
          <p:cNvPicPr>
            <a:picLocks noChangeAspect="1"/>
          </p:cNvPicPr>
          <p:nvPr>
            <p:custDataLst>
              <p:tags r:id="rId2"/>
            </p:custDataLst>
          </p:nvPr>
        </p:nvPicPr>
        <p:blipFill>
          <a:blip r:embed="rId3"/>
          <a:srcRect l="19385" t="-6116" r="17942"/>
          <a:stretch>
            <a:fillRect/>
          </a:stretch>
        </p:blipFill>
        <p:spPr>
          <a:xfrm>
            <a:off x="281940" y="4079240"/>
            <a:ext cx="8579485" cy="125603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48615"/>
            <a:ext cx="8229600" cy="5777865"/>
          </a:xfrm>
        </p:spPr>
        <p:txBody>
          <a:bodyPr/>
          <a:p>
            <a:pPr marL="0" indent="0">
              <a:buNone/>
            </a:pPr>
            <a:r>
              <a:rPr lang="zh-CN" altLang="en-US" sz="2400"/>
              <a:t>可以用递归算法求解该问题，算法描述如下：</a:t>
            </a:r>
            <a:endParaRPr lang="zh-CN" altLang="en-US" sz="2400"/>
          </a:p>
          <a:p>
            <a:pPr marL="0" indent="0">
              <a:buNone/>
            </a:pPr>
            <a:r>
              <a:rPr lang="zh-CN" altLang="en-US" sz="2400"/>
              <a:t>int m(i,j)</a:t>
            </a:r>
            <a:endParaRPr lang="zh-CN" altLang="en-US" sz="2400"/>
          </a:p>
          <a:p>
            <a:pPr marL="0" indent="0">
              <a:buNone/>
            </a:pPr>
            <a:r>
              <a:rPr lang="zh-CN" altLang="en-US" sz="2400"/>
              <a:t>{  </a:t>
            </a:r>
            <a:endParaRPr lang="zh-CN" altLang="en-US" sz="2400"/>
          </a:p>
          <a:p>
            <a:pPr marL="0" indent="0">
              <a:buNone/>
            </a:pPr>
            <a:r>
              <a:rPr lang="zh-CN" altLang="en-US" sz="2400"/>
              <a:t> </a:t>
            </a:r>
            <a:r>
              <a:rPr lang="en-US" altLang="zh-CN" sz="2400"/>
              <a:t>  </a:t>
            </a:r>
            <a:r>
              <a:rPr lang="zh-CN" altLang="en-US" sz="2400"/>
              <a:t>if(i==j) m(i,j)=0;</a:t>
            </a:r>
            <a:endParaRPr lang="zh-CN" altLang="en-US" sz="2400"/>
          </a:p>
          <a:p>
            <a:pPr marL="0" indent="0">
              <a:buNone/>
            </a:pPr>
            <a:r>
              <a:rPr lang="zh-CN" altLang="en-US" sz="2400"/>
              <a:t>   if (i=j-1) m(i,j)=p[i-1]p[i]p[j];</a:t>
            </a:r>
            <a:endParaRPr lang="zh-CN" altLang="en-US" sz="2400"/>
          </a:p>
          <a:p>
            <a:pPr marL="0" indent="0">
              <a:buNone/>
            </a:pPr>
            <a:r>
              <a:rPr lang="zh-CN" altLang="en-US" sz="2400"/>
              <a:t>   u=m(i,i)+m(i+1,j)+p[i-1]p[i]p[j];</a:t>
            </a:r>
            <a:endParaRPr lang="zh-CN" altLang="en-US" sz="2400"/>
          </a:p>
          <a:p>
            <a:pPr marL="0" indent="0">
              <a:buNone/>
            </a:pPr>
            <a:r>
              <a:rPr lang="zh-CN" altLang="en-US" sz="2400"/>
              <a:t>   for (k=i+1;k&lt;j;k++)</a:t>
            </a:r>
            <a:endParaRPr lang="zh-CN" altLang="en-US" sz="2400"/>
          </a:p>
          <a:p>
            <a:pPr marL="0" indent="0">
              <a:buNone/>
            </a:pPr>
            <a:r>
              <a:rPr lang="zh-CN" altLang="en-US" sz="2400"/>
              <a:t>       { </a:t>
            </a:r>
            <a:endParaRPr lang="zh-CN" altLang="en-US" sz="2400"/>
          </a:p>
          <a:p>
            <a:pPr marL="0" indent="0">
              <a:buNone/>
            </a:pPr>
            <a:r>
              <a:rPr lang="zh-CN" altLang="en-US" sz="2400"/>
              <a:t> </a:t>
            </a:r>
            <a:r>
              <a:rPr lang="en-US" altLang="zh-CN" sz="2400"/>
              <a:t>         </a:t>
            </a:r>
            <a:r>
              <a:rPr lang="zh-CN" altLang="en-US" sz="2400"/>
              <a:t>t=m(i,k)+m(k+1,j)+p[i-1]p[k]p[j];</a:t>
            </a:r>
            <a:endParaRPr lang="zh-CN" altLang="en-US" sz="2400"/>
          </a:p>
          <a:p>
            <a:pPr marL="0" indent="0">
              <a:buNone/>
            </a:pPr>
            <a:r>
              <a:rPr lang="zh-CN" altLang="en-US" sz="2400"/>
              <a:t>          u=min(t,u);</a:t>
            </a:r>
            <a:endParaRPr lang="zh-CN" altLang="en-US" sz="2400"/>
          </a:p>
          <a:p>
            <a:pPr marL="0" indent="0">
              <a:buNone/>
            </a:pPr>
            <a:r>
              <a:rPr lang="zh-CN" altLang="en-US" sz="2400"/>
              <a:t>        }</a:t>
            </a:r>
            <a:endParaRPr lang="zh-CN" altLang="en-US" sz="2400"/>
          </a:p>
          <a:p>
            <a:pPr marL="0" indent="0">
              <a:buNone/>
            </a:pPr>
            <a:r>
              <a:rPr lang="zh-CN" altLang="en-US" sz="2400"/>
              <a:t>}</a:t>
            </a: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74320"/>
            <a:ext cx="8229600" cy="5852160"/>
          </a:xfrm>
        </p:spPr>
        <p:txBody>
          <a:bodyPr/>
          <a:p>
            <a:pPr marL="0" indent="0">
              <a:buNone/>
            </a:pPr>
            <a:r>
              <a:rPr lang="zh-CN" altLang="en-US" sz="2400"/>
              <a:t>下图给出了用递归算法求解4个矩阵连乘出现的重复计算。</a:t>
            </a:r>
            <a:endParaRPr lang="zh-CN" altLang="en-US" sz="2400"/>
          </a:p>
        </p:txBody>
      </p:sp>
      <p:sp>
        <p:nvSpPr>
          <p:cNvPr id="6" name="矩形 5"/>
          <p:cNvSpPr/>
          <p:nvPr>
            <p:custDataLst>
              <p:tags r:id="rId1"/>
            </p:custDataLst>
          </p:nvPr>
        </p:nvSpPr>
        <p:spPr>
          <a:xfrm>
            <a:off x="4334395" y="999950"/>
            <a:ext cx="540327" cy="32419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1:4</a:t>
            </a:r>
            <a:endParaRPr lang="zh-CN" altLang="en-US" b="1" dirty="0">
              <a:solidFill>
                <a:schemeClr val="tx1"/>
              </a:solidFill>
            </a:endParaRPr>
          </a:p>
        </p:txBody>
      </p:sp>
      <p:sp>
        <p:nvSpPr>
          <p:cNvPr id="9" name="矩形 8"/>
          <p:cNvSpPr/>
          <p:nvPr>
            <p:custDataLst>
              <p:tags r:id="rId2"/>
            </p:custDataLst>
          </p:nvPr>
        </p:nvSpPr>
        <p:spPr>
          <a:xfrm>
            <a:off x="78279" y="2313353"/>
            <a:ext cx="540327"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1:1</a:t>
            </a:r>
            <a:endParaRPr lang="zh-CN" altLang="en-US" b="1" dirty="0">
              <a:solidFill>
                <a:schemeClr val="tx1"/>
              </a:solidFill>
            </a:endParaRPr>
          </a:p>
        </p:txBody>
      </p:sp>
      <p:sp>
        <p:nvSpPr>
          <p:cNvPr id="10" name="矩形 9"/>
          <p:cNvSpPr/>
          <p:nvPr>
            <p:custDataLst>
              <p:tags r:id="rId3"/>
            </p:custDataLst>
          </p:nvPr>
        </p:nvSpPr>
        <p:spPr>
          <a:xfrm>
            <a:off x="1771996" y="2313350"/>
            <a:ext cx="540327" cy="3241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2:4</a:t>
            </a:r>
            <a:endParaRPr lang="zh-CN" altLang="en-US" b="1" dirty="0">
              <a:solidFill>
                <a:schemeClr val="tx1"/>
              </a:solidFill>
            </a:endParaRPr>
          </a:p>
        </p:txBody>
      </p:sp>
      <p:sp>
        <p:nvSpPr>
          <p:cNvPr id="11" name="矩形 10"/>
          <p:cNvSpPr/>
          <p:nvPr>
            <p:custDataLst>
              <p:tags r:id="rId4"/>
            </p:custDataLst>
          </p:nvPr>
        </p:nvSpPr>
        <p:spPr>
          <a:xfrm>
            <a:off x="3648593" y="2313349"/>
            <a:ext cx="540327"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1:2</a:t>
            </a:r>
            <a:endParaRPr lang="en-US" altLang="zh-CN" b="1" dirty="0" smtClean="0">
              <a:solidFill>
                <a:schemeClr val="tx1"/>
              </a:solidFill>
            </a:endParaRPr>
          </a:p>
        </p:txBody>
      </p:sp>
      <p:sp>
        <p:nvSpPr>
          <p:cNvPr id="12" name="矩形 11"/>
          <p:cNvSpPr/>
          <p:nvPr>
            <p:custDataLst>
              <p:tags r:id="rId5"/>
            </p:custDataLst>
          </p:nvPr>
        </p:nvSpPr>
        <p:spPr>
          <a:xfrm>
            <a:off x="5072146" y="2313349"/>
            <a:ext cx="540327"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3</a:t>
            </a:r>
            <a:r>
              <a:rPr lang="en-US" altLang="zh-CN" b="1" dirty="0" smtClean="0">
                <a:solidFill>
                  <a:schemeClr val="tx1"/>
                </a:solidFill>
              </a:rPr>
              <a:t>:4</a:t>
            </a:r>
            <a:endParaRPr lang="zh-CN" altLang="en-US" b="1" dirty="0">
              <a:solidFill>
                <a:schemeClr val="tx1"/>
              </a:solidFill>
            </a:endParaRPr>
          </a:p>
        </p:txBody>
      </p:sp>
      <p:sp>
        <p:nvSpPr>
          <p:cNvPr id="13" name="矩形 12"/>
          <p:cNvSpPr/>
          <p:nvPr>
            <p:custDataLst>
              <p:tags r:id="rId6"/>
            </p:custDataLst>
          </p:nvPr>
        </p:nvSpPr>
        <p:spPr>
          <a:xfrm>
            <a:off x="6853147" y="2313350"/>
            <a:ext cx="540327" cy="3241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1:3</a:t>
            </a:r>
            <a:endParaRPr lang="zh-CN" altLang="en-US" b="1" dirty="0">
              <a:solidFill>
                <a:schemeClr val="tx1"/>
              </a:solidFill>
            </a:endParaRPr>
          </a:p>
        </p:txBody>
      </p:sp>
      <p:sp>
        <p:nvSpPr>
          <p:cNvPr id="14" name="矩形 13"/>
          <p:cNvSpPr/>
          <p:nvPr>
            <p:custDataLst>
              <p:tags r:id="rId7"/>
            </p:custDataLst>
          </p:nvPr>
        </p:nvSpPr>
        <p:spPr>
          <a:xfrm>
            <a:off x="8546864" y="2313351"/>
            <a:ext cx="540327" cy="3241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4</a:t>
            </a:r>
            <a:r>
              <a:rPr lang="en-US" altLang="zh-CN" b="1" dirty="0" smtClean="0">
                <a:solidFill>
                  <a:schemeClr val="tx1"/>
                </a:solidFill>
              </a:rPr>
              <a:t>:4</a:t>
            </a:r>
            <a:endParaRPr lang="zh-CN" altLang="en-US" b="1" dirty="0">
              <a:solidFill>
                <a:schemeClr val="tx1"/>
              </a:solidFill>
            </a:endParaRPr>
          </a:p>
        </p:txBody>
      </p:sp>
      <p:sp>
        <p:nvSpPr>
          <p:cNvPr id="15" name="矩形 14"/>
          <p:cNvSpPr/>
          <p:nvPr>
            <p:custDataLst>
              <p:tags r:id="rId8"/>
            </p:custDataLst>
          </p:nvPr>
        </p:nvSpPr>
        <p:spPr>
          <a:xfrm>
            <a:off x="832657" y="3506158"/>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tx1"/>
                </a:solidFill>
              </a:rPr>
              <a:t>2:2</a:t>
            </a:r>
            <a:endParaRPr lang="zh-CN" altLang="en-US" sz="1600" b="1" dirty="0">
              <a:solidFill>
                <a:schemeClr val="tx1"/>
              </a:solidFill>
            </a:endParaRPr>
          </a:p>
        </p:txBody>
      </p:sp>
      <p:sp>
        <p:nvSpPr>
          <p:cNvPr id="20" name="矩形 19"/>
          <p:cNvSpPr/>
          <p:nvPr>
            <p:custDataLst>
              <p:tags r:id="rId9"/>
            </p:custDataLst>
          </p:nvPr>
        </p:nvSpPr>
        <p:spPr>
          <a:xfrm>
            <a:off x="1439486" y="3506158"/>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tx1"/>
                </a:solidFill>
              </a:rPr>
              <a:t>3:4</a:t>
            </a:r>
            <a:endParaRPr lang="zh-CN" altLang="en-US" sz="1600" b="1" dirty="0">
              <a:solidFill>
                <a:schemeClr val="tx1"/>
              </a:solidFill>
            </a:endParaRPr>
          </a:p>
        </p:txBody>
      </p:sp>
      <p:sp>
        <p:nvSpPr>
          <p:cNvPr id="21" name="矩形 20"/>
          <p:cNvSpPr/>
          <p:nvPr>
            <p:custDataLst>
              <p:tags r:id="rId10"/>
            </p:custDataLst>
          </p:nvPr>
        </p:nvSpPr>
        <p:spPr>
          <a:xfrm>
            <a:off x="2046315" y="3506171"/>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tx1"/>
                </a:solidFill>
              </a:rPr>
              <a:t>2:3</a:t>
            </a:r>
            <a:endParaRPr lang="zh-CN" altLang="en-US" sz="1600" b="1" dirty="0">
              <a:solidFill>
                <a:schemeClr val="tx1"/>
              </a:solidFill>
            </a:endParaRPr>
          </a:p>
        </p:txBody>
      </p:sp>
      <p:sp>
        <p:nvSpPr>
          <p:cNvPr id="22" name="矩形 21"/>
          <p:cNvSpPr/>
          <p:nvPr>
            <p:custDataLst>
              <p:tags r:id="rId11"/>
            </p:custDataLst>
          </p:nvPr>
        </p:nvSpPr>
        <p:spPr>
          <a:xfrm>
            <a:off x="2653144" y="3506171"/>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tx1"/>
                </a:solidFill>
              </a:rPr>
              <a:t>4:4</a:t>
            </a:r>
            <a:endParaRPr lang="zh-CN" altLang="en-US" sz="1600" b="1" dirty="0">
              <a:solidFill>
                <a:schemeClr val="tx1"/>
              </a:solidFill>
            </a:endParaRPr>
          </a:p>
        </p:txBody>
      </p:sp>
      <p:sp>
        <p:nvSpPr>
          <p:cNvPr id="38" name="矩形 37"/>
          <p:cNvSpPr/>
          <p:nvPr>
            <p:custDataLst>
              <p:tags r:id="rId12"/>
            </p:custDataLst>
          </p:nvPr>
        </p:nvSpPr>
        <p:spPr>
          <a:xfrm>
            <a:off x="3407522" y="3506145"/>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1:1</a:t>
            </a:r>
            <a:endParaRPr lang="zh-CN" altLang="en-US" sz="1600" b="1" dirty="0">
              <a:solidFill>
                <a:schemeClr val="tx1"/>
              </a:solidFill>
            </a:endParaRPr>
          </a:p>
        </p:txBody>
      </p:sp>
      <p:sp>
        <p:nvSpPr>
          <p:cNvPr id="39" name="矩形 38"/>
          <p:cNvSpPr/>
          <p:nvPr>
            <p:custDataLst>
              <p:tags r:id="rId13"/>
            </p:custDataLst>
          </p:nvPr>
        </p:nvSpPr>
        <p:spPr>
          <a:xfrm>
            <a:off x="4014351" y="3506145"/>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2:2</a:t>
            </a:r>
            <a:endParaRPr lang="zh-CN" altLang="en-US" sz="1600" b="1" dirty="0">
              <a:solidFill>
                <a:schemeClr val="tx1"/>
              </a:solidFill>
            </a:endParaRPr>
          </a:p>
        </p:txBody>
      </p:sp>
      <p:sp>
        <p:nvSpPr>
          <p:cNvPr id="40" name="矩形 39"/>
          <p:cNvSpPr/>
          <p:nvPr>
            <p:custDataLst>
              <p:tags r:id="rId14"/>
            </p:custDataLst>
          </p:nvPr>
        </p:nvSpPr>
        <p:spPr>
          <a:xfrm>
            <a:off x="4842506" y="3506145"/>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3:3</a:t>
            </a:r>
            <a:endParaRPr lang="zh-CN" altLang="en-US" sz="1600" b="1" dirty="0">
              <a:solidFill>
                <a:schemeClr val="tx1"/>
              </a:solidFill>
            </a:endParaRPr>
          </a:p>
        </p:txBody>
      </p:sp>
      <p:sp>
        <p:nvSpPr>
          <p:cNvPr id="41" name="矩形 40"/>
          <p:cNvSpPr/>
          <p:nvPr>
            <p:custDataLst>
              <p:tags r:id="rId15"/>
            </p:custDataLst>
          </p:nvPr>
        </p:nvSpPr>
        <p:spPr>
          <a:xfrm>
            <a:off x="5449335" y="3506145"/>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4:4</a:t>
            </a:r>
            <a:endParaRPr lang="zh-CN" altLang="en-US" sz="1600" b="1" dirty="0">
              <a:solidFill>
                <a:schemeClr val="tx1"/>
              </a:solidFill>
            </a:endParaRPr>
          </a:p>
        </p:txBody>
      </p:sp>
      <p:sp>
        <p:nvSpPr>
          <p:cNvPr id="42" name="矩形 41"/>
          <p:cNvSpPr/>
          <p:nvPr>
            <p:custDataLst>
              <p:tags r:id="rId16"/>
            </p:custDataLst>
          </p:nvPr>
        </p:nvSpPr>
        <p:spPr>
          <a:xfrm>
            <a:off x="6119551" y="3506132"/>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1:1</a:t>
            </a:r>
            <a:endParaRPr lang="zh-CN" altLang="en-US" sz="1600" b="1" dirty="0">
              <a:solidFill>
                <a:schemeClr val="tx1"/>
              </a:solidFill>
            </a:endParaRPr>
          </a:p>
        </p:txBody>
      </p:sp>
      <p:sp>
        <p:nvSpPr>
          <p:cNvPr id="43" name="矩形 42"/>
          <p:cNvSpPr/>
          <p:nvPr>
            <p:custDataLst>
              <p:tags r:id="rId17"/>
            </p:custDataLst>
          </p:nvPr>
        </p:nvSpPr>
        <p:spPr>
          <a:xfrm>
            <a:off x="6726380" y="3506132"/>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2:3</a:t>
            </a:r>
            <a:endParaRPr lang="zh-CN" altLang="en-US" sz="1600" b="1" dirty="0">
              <a:solidFill>
                <a:schemeClr val="tx1"/>
              </a:solidFill>
            </a:endParaRPr>
          </a:p>
        </p:txBody>
      </p:sp>
      <p:sp>
        <p:nvSpPr>
          <p:cNvPr id="44" name="矩形 43"/>
          <p:cNvSpPr/>
          <p:nvPr>
            <p:custDataLst>
              <p:tags r:id="rId18"/>
            </p:custDataLst>
          </p:nvPr>
        </p:nvSpPr>
        <p:spPr>
          <a:xfrm>
            <a:off x="7333209" y="3506145"/>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1:2</a:t>
            </a:r>
            <a:endParaRPr lang="zh-CN" altLang="en-US" sz="1600" b="1" dirty="0">
              <a:solidFill>
                <a:schemeClr val="tx1"/>
              </a:solidFill>
            </a:endParaRPr>
          </a:p>
        </p:txBody>
      </p:sp>
      <p:sp>
        <p:nvSpPr>
          <p:cNvPr id="45" name="矩形 44"/>
          <p:cNvSpPr/>
          <p:nvPr>
            <p:custDataLst>
              <p:tags r:id="rId19"/>
            </p:custDataLst>
          </p:nvPr>
        </p:nvSpPr>
        <p:spPr>
          <a:xfrm>
            <a:off x="7940038" y="3506145"/>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3:3</a:t>
            </a:r>
            <a:endParaRPr lang="zh-CN" altLang="en-US" sz="1600" b="1" dirty="0">
              <a:solidFill>
                <a:schemeClr val="tx1"/>
              </a:solidFill>
            </a:endParaRPr>
          </a:p>
        </p:txBody>
      </p:sp>
      <p:sp>
        <p:nvSpPr>
          <p:cNvPr id="50" name="矩形 49"/>
          <p:cNvSpPr/>
          <p:nvPr>
            <p:custDataLst>
              <p:tags r:id="rId20"/>
            </p:custDataLst>
          </p:nvPr>
        </p:nvSpPr>
        <p:spPr>
          <a:xfrm>
            <a:off x="706927" y="4699037"/>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tx1"/>
                </a:solidFill>
              </a:rPr>
              <a:t>3:3</a:t>
            </a:r>
            <a:endParaRPr lang="zh-CN" altLang="en-US" sz="1600" b="1" dirty="0">
              <a:solidFill>
                <a:schemeClr val="tx1"/>
              </a:solidFill>
            </a:endParaRPr>
          </a:p>
        </p:txBody>
      </p:sp>
      <p:sp>
        <p:nvSpPr>
          <p:cNvPr id="51" name="矩形 50"/>
          <p:cNvSpPr/>
          <p:nvPr>
            <p:custDataLst>
              <p:tags r:id="rId21"/>
            </p:custDataLst>
          </p:nvPr>
        </p:nvSpPr>
        <p:spPr>
          <a:xfrm>
            <a:off x="1447799" y="4699051"/>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tx1"/>
                </a:solidFill>
              </a:rPr>
              <a:t>4:4</a:t>
            </a:r>
            <a:endParaRPr lang="zh-CN" altLang="en-US" sz="1600" b="1" dirty="0">
              <a:solidFill>
                <a:schemeClr val="tx1"/>
              </a:solidFill>
            </a:endParaRPr>
          </a:p>
        </p:txBody>
      </p:sp>
      <p:sp>
        <p:nvSpPr>
          <p:cNvPr id="52" name="矩形 51"/>
          <p:cNvSpPr/>
          <p:nvPr>
            <p:custDataLst>
              <p:tags r:id="rId22"/>
            </p:custDataLst>
          </p:nvPr>
        </p:nvSpPr>
        <p:spPr>
          <a:xfrm>
            <a:off x="2054628" y="4699064"/>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2:2</a:t>
            </a:r>
            <a:endParaRPr lang="zh-CN" altLang="en-US" sz="1600" b="1" dirty="0">
              <a:solidFill>
                <a:schemeClr val="tx1"/>
              </a:solidFill>
            </a:endParaRPr>
          </a:p>
        </p:txBody>
      </p:sp>
      <p:sp>
        <p:nvSpPr>
          <p:cNvPr id="53" name="矩形 52"/>
          <p:cNvSpPr/>
          <p:nvPr>
            <p:custDataLst>
              <p:tags r:id="rId23"/>
            </p:custDataLst>
          </p:nvPr>
        </p:nvSpPr>
        <p:spPr>
          <a:xfrm>
            <a:off x="2795500" y="4699036"/>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3:3</a:t>
            </a:r>
            <a:endParaRPr lang="zh-CN" altLang="en-US" sz="1600" b="1" dirty="0">
              <a:solidFill>
                <a:schemeClr val="tx1"/>
              </a:solidFill>
            </a:endParaRPr>
          </a:p>
        </p:txBody>
      </p:sp>
      <p:sp>
        <p:nvSpPr>
          <p:cNvPr id="54" name="矩形 53"/>
          <p:cNvSpPr/>
          <p:nvPr>
            <p:custDataLst>
              <p:tags r:id="rId24"/>
            </p:custDataLst>
          </p:nvPr>
        </p:nvSpPr>
        <p:spPr>
          <a:xfrm>
            <a:off x="5993821" y="4699009"/>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2:2</a:t>
            </a:r>
            <a:endParaRPr lang="zh-CN" altLang="en-US" sz="1600" b="1" dirty="0">
              <a:solidFill>
                <a:schemeClr val="tx1"/>
              </a:solidFill>
            </a:endParaRPr>
          </a:p>
        </p:txBody>
      </p:sp>
      <p:sp>
        <p:nvSpPr>
          <p:cNvPr id="56" name="矩形 55"/>
          <p:cNvSpPr/>
          <p:nvPr>
            <p:custDataLst>
              <p:tags r:id="rId25"/>
            </p:custDataLst>
          </p:nvPr>
        </p:nvSpPr>
        <p:spPr>
          <a:xfrm>
            <a:off x="6734693" y="4699023"/>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3:3</a:t>
            </a:r>
            <a:endParaRPr lang="zh-CN" altLang="en-US" sz="1600" b="1" dirty="0">
              <a:solidFill>
                <a:schemeClr val="tx1"/>
              </a:solidFill>
            </a:endParaRPr>
          </a:p>
        </p:txBody>
      </p:sp>
      <p:sp>
        <p:nvSpPr>
          <p:cNvPr id="58" name="矩形 57"/>
          <p:cNvSpPr/>
          <p:nvPr>
            <p:custDataLst>
              <p:tags r:id="rId26"/>
            </p:custDataLst>
          </p:nvPr>
        </p:nvSpPr>
        <p:spPr>
          <a:xfrm>
            <a:off x="7341522" y="4699036"/>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1:1</a:t>
            </a:r>
            <a:endParaRPr lang="zh-CN" altLang="en-US" sz="1600" b="1" dirty="0">
              <a:solidFill>
                <a:schemeClr val="tx1"/>
              </a:solidFill>
            </a:endParaRPr>
          </a:p>
        </p:txBody>
      </p:sp>
      <p:sp>
        <p:nvSpPr>
          <p:cNvPr id="59" name="矩形 58"/>
          <p:cNvSpPr/>
          <p:nvPr>
            <p:custDataLst>
              <p:tags r:id="rId27"/>
            </p:custDataLst>
          </p:nvPr>
        </p:nvSpPr>
        <p:spPr>
          <a:xfrm>
            <a:off x="8082394" y="4699008"/>
            <a:ext cx="535524" cy="32419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2:2</a:t>
            </a:r>
            <a:endParaRPr lang="zh-CN" altLang="en-US" sz="1600" b="1" dirty="0">
              <a:solidFill>
                <a:schemeClr val="tx1"/>
              </a:solidFill>
            </a:endParaRPr>
          </a:p>
        </p:txBody>
      </p:sp>
      <p:cxnSp>
        <p:nvCxnSpPr>
          <p:cNvPr id="61" name="直接连接符 60"/>
          <p:cNvCxnSpPr>
            <a:stCxn id="6" idx="2"/>
            <a:endCxn id="12" idx="0"/>
          </p:cNvCxnSpPr>
          <p:nvPr>
            <p:custDataLst>
              <p:tags r:id="rId28"/>
            </p:custDataLst>
          </p:nvPr>
        </p:nvCxnSpPr>
        <p:spPr>
          <a:xfrm>
            <a:off x="4604559" y="1324147"/>
            <a:ext cx="737751" cy="9892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6" idx="2"/>
            <a:endCxn id="9" idx="0"/>
          </p:cNvCxnSpPr>
          <p:nvPr>
            <p:custDataLst>
              <p:tags r:id="rId29"/>
            </p:custDataLst>
          </p:nvPr>
        </p:nvCxnSpPr>
        <p:spPr>
          <a:xfrm flipH="1">
            <a:off x="348443" y="1324147"/>
            <a:ext cx="4256116" cy="98920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 idx="2"/>
            <a:endCxn id="11" idx="0"/>
          </p:cNvCxnSpPr>
          <p:nvPr>
            <p:custDataLst>
              <p:tags r:id="rId30"/>
            </p:custDataLst>
          </p:nvPr>
        </p:nvCxnSpPr>
        <p:spPr>
          <a:xfrm flipH="1">
            <a:off x="3918757" y="1324147"/>
            <a:ext cx="685802" cy="9892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 idx="2"/>
            <a:endCxn id="10" idx="0"/>
          </p:cNvCxnSpPr>
          <p:nvPr>
            <p:custDataLst>
              <p:tags r:id="rId31"/>
            </p:custDataLst>
          </p:nvPr>
        </p:nvCxnSpPr>
        <p:spPr>
          <a:xfrm flipH="1">
            <a:off x="2042160" y="1324147"/>
            <a:ext cx="2562399" cy="9892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 idx="2"/>
            <a:endCxn id="13" idx="0"/>
          </p:cNvCxnSpPr>
          <p:nvPr>
            <p:custDataLst>
              <p:tags r:id="rId32"/>
            </p:custDataLst>
          </p:nvPr>
        </p:nvCxnSpPr>
        <p:spPr>
          <a:xfrm>
            <a:off x="4604559" y="1324147"/>
            <a:ext cx="2518752" cy="9892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 idx="2"/>
            <a:endCxn id="14" idx="0"/>
          </p:cNvCxnSpPr>
          <p:nvPr>
            <p:custDataLst>
              <p:tags r:id="rId33"/>
            </p:custDataLst>
          </p:nvPr>
        </p:nvCxnSpPr>
        <p:spPr>
          <a:xfrm>
            <a:off x="4604559" y="1324147"/>
            <a:ext cx="4212469" cy="9892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10" idx="2"/>
            <a:endCxn id="15" idx="0"/>
          </p:cNvCxnSpPr>
          <p:nvPr>
            <p:custDataLst>
              <p:tags r:id="rId34"/>
            </p:custDataLst>
          </p:nvPr>
        </p:nvCxnSpPr>
        <p:spPr>
          <a:xfrm flipH="1">
            <a:off x="1100419" y="2637547"/>
            <a:ext cx="941741" cy="8686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10" idx="2"/>
            <a:endCxn id="20" idx="0"/>
          </p:cNvCxnSpPr>
          <p:nvPr>
            <p:custDataLst>
              <p:tags r:id="rId35"/>
            </p:custDataLst>
          </p:nvPr>
        </p:nvCxnSpPr>
        <p:spPr>
          <a:xfrm flipH="1">
            <a:off x="1707248" y="2637547"/>
            <a:ext cx="334912" cy="8686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10" idx="2"/>
            <a:endCxn id="21" idx="0"/>
          </p:cNvCxnSpPr>
          <p:nvPr>
            <p:custDataLst>
              <p:tags r:id="rId36"/>
            </p:custDataLst>
          </p:nvPr>
        </p:nvCxnSpPr>
        <p:spPr>
          <a:xfrm>
            <a:off x="2042160" y="2637547"/>
            <a:ext cx="271917" cy="8686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10" idx="2"/>
            <a:endCxn id="22" idx="0"/>
          </p:cNvCxnSpPr>
          <p:nvPr>
            <p:custDataLst>
              <p:tags r:id="rId37"/>
            </p:custDataLst>
          </p:nvPr>
        </p:nvCxnSpPr>
        <p:spPr>
          <a:xfrm>
            <a:off x="2042160" y="2637547"/>
            <a:ext cx="878746" cy="8686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11" idx="2"/>
            <a:endCxn id="38" idx="0"/>
          </p:cNvCxnSpPr>
          <p:nvPr>
            <p:custDataLst>
              <p:tags r:id="rId38"/>
            </p:custDataLst>
          </p:nvPr>
        </p:nvCxnSpPr>
        <p:spPr>
          <a:xfrm flipH="1">
            <a:off x="3675284" y="2637546"/>
            <a:ext cx="243473" cy="8685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1" idx="2"/>
            <a:endCxn id="39" idx="0"/>
          </p:cNvCxnSpPr>
          <p:nvPr>
            <p:custDataLst>
              <p:tags r:id="rId39"/>
            </p:custDataLst>
          </p:nvPr>
        </p:nvCxnSpPr>
        <p:spPr>
          <a:xfrm>
            <a:off x="3918757" y="2637546"/>
            <a:ext cx="363356" cy="8685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2" idx="2"/>
            <a:endCxn id="40" idx="0"/>
          </p:cNvCxnSpPr>
          <p:nvPr>
            <p:custDataLst>
              <p:tags r:id="rId40"/>
            </p:custDataLst>
          </p:nvPr>
        </p:nvCxnSpPr>
        <p:spPr>
          <a:xfrm flipH="1">
            <a:off x="5110268" y="2637546"/>
            <a:ext cx="232042" cy="8685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2" idx="2"/>
            <a:endCxn id="41" idx="0"/>
          </p:cNvCxnSpPr>
          <p:nvPr>
            <p:custDataLst>
              <p:tags r:id="rId41"/>
            </p:custDataLst>
          </p:nvPr>
        </p:nvCxnSpPr>
        <p:spPr>
          <a:xfrm>
            <a:off x="5342310" y="2637546"/>
            <a:ext cx="374787" cy="8685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3" idx="2"/>
            <a:endCxn id="42" idx="0"/>
          </p:cNvCxnSpPr>
          <p:nvPr>
            <p:custDataLst>
              <p:tags r:id="rId42"/>
            </p:custDataLst>
          </p:nvPr>
        </p:nvCxnSpPr>
        <p:spPr>
          <a:xfrm flipH="1">
            <a:off x="6387313" y="2637547"/>
            <a:ext cx="735998" cy="8685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13" idx="2"/>
            <a:endCxn id="43" idx="0"/>
          </p:cNvCxnSpPr>
          <p:nvPr>
            <p:custDataLst>
              <p:tags r:id="rId43"/>
            </p:custDataLst>
          </p:nvPr>
        </p:nvCxnSpPr>
        <p:spPr>
          <a:xfrm flipH="1">
            <a:off x="6994142" y="2637547"/>
            <a:ext cx="129169" cy="8685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3" idx="2"/>
            <a:endCxn id="44" idx="0"/>
          </p:cNvCxnSpPr>
          <p:nvPr>
            <p:custDataLst>
              <p:tags r:id="rId44"/>
            </p:custDataLst>
          </p:nvPr>
        </p:nvCxnSpPr>
        <p:spPr>
          <a:xfrm>
            <a:off x="7123311" y="2637547"/>
            <a:ext cx="477660" cy="8685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3" idx="2"/>
            <a:endCxn id="45" idx="0"/>
          </p:cNvCxnSpPr>
          <p:nvPr>
            <p:custDataLst>
              <p:tags r:id="rId45"/>
            </p:custDataLst>
          </p:nvPr>
        </p:nvCxnSpPr>
        <p:spPr>
          <a:xfrm>
            <a:off x="7123311" y="2637547"/>
            <a:ext cx="1084489" cy="8685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20" idx="2"/>
            <a:endCxn id="51" idx="0"/>
          </p:cNvCxnSpPr>
          <p:nvPr>
            <p:custDataLst>
              <p:tags r:id="rId46"/>
            </p:custDataLst>
          </p:nvPr>
        </p:nvCxnSpPr>
        <p:spPr>
          <a:xfrm>
            <a:off x="1707248" y="3830355"/>
            <a:ext cx="8313" cy="8686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20" idx="2"/>
            <a:endCxn id="50" idx="0"/>
          </p:cNvCxnSpPr>
          <p:nvPr>
            <p:custDataLst>
              <p:tags r:id="rId47"/>
            </p:custDataLst>
          </p:nvPr>
        </p:nvCxnSpPr>
        <p:spPr>
          <a:xfrm flipH="1">
            <a:off x="974689" y="3830355"/>
            <a:ext cx="732559" cy="86868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21" idx="2"/>
            <a:endCxn id="52" idx="0"/>
          </p:cNvCxnSpPr>
          <p:nvPr>
            <p:custDataLst>
              <p:tags r:id="rId48"/>
            </p:custDataLst>
          </p:nvPr>
        </p:nvCxnSpPr>
        <p:spPr>
          <a:xfrm>
            <a:off x="2314077" y="3830368"/>
            <a:ext cx="8313" cy="8686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21" idx="2"/>
            <a:endCxn id="53" idx="0"/>
          </p:cNvCxnSpPr>
          <p:nvPr>
            <p:custDataLst>
              <p:tags r:id="rId49"/>
            </p:custDataLst>
          </p:nvPr>
        </p:nvCxnSpPr>
        <p:spPr>
          <a:xfrm>
            <a:off x="2314077" y="3830368"/>
            <a:ext cx="749185" cy="8686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43" idx="2"/>
            <a:endCxn id="56" idx="0"/>
          </p:cNvCxnSpPr>
          <p:nvPr>
            <p:custDataLst>
              <p:tags r:id="rId50"/>
            </p:custDataLst>
          </p:nvPr>
        </p:nvCxnSpPr>
        <p:spPr>
          <a:xfrm>
            <a:off x="6994142" y="3830329"/>
            <a:ext cx="8313" cy="8686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43" idx="2"/>
            <a:endCxn id="54" idx="0"/>
          </p:cNvCxnSpPr>
          <p:nvPr>
            <p:custDataLst>
              <p:tags r:id="rId51"/>
            </p:custDataLst>
          </p:nvPr>
        </p:nvCxnSpPr>
        <p:spPr>
          <a:xfrm flipH="1">
            <a:off x="6261583" y="3830329"/>
            <a:ext cx="732559" cy="86868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44" idx="2"/>
            <a:endCxn id="58" idx="0"/>
          </p:cNvCxnSpPr>
          <p:nvPr>
            <p:custDataLst>
              <p:tags r:id="rId52"/>
            </p:custDataLst>
          </p:nvPr>
        </p:nvCxnSpPr>
        <p:spPr>
          <a:xfrm>
            <a:off x="7600971" y="3830342"/>
            <a:ext cx="8313" cy="8686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44" idx="2"/>
            <a:endCxn id="59" idx="0"/>
          </p:cNvCxnSpPr>
          <p:nvPr>
            <p:custDataLst>
              <p:tags r:id="rId53"/>
            </p:custDataLst>
          </p:nvPr>
        </p:nvCxnSpPr>
        <p:spPr>
          <a:xfrm>
            <a:off x="7600971" y="3830342"/>
            <a:ext cx="749185" cy="868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262255" y="5445125"/>
            <a:ext cx="8536305" cy="1198880"/>
          </a:xfrm>
          <a:prstGeom prst="rect">
            <a:avLst/>
          </a:prstGeom>
          <a:noFill/>
          <a:ln w="9525">
            <a:noFill/>
          </a:ln>
        </p:spPr>
        <p:txBody>
          <a:bodyPr wrap="square">
            <a:spAutoFit/>
          </a:bodyPr>
          <a:p>
            <a:pPr marL="0" indent="266700"/>
            <a:r>
              <a:rPr lang="zh-CN" altLang="en-US" sz="2400" b="1">
                <a:latin typeface="+mn-lt"/>
                <a:ea typeface="+mn-ea"/>
              </a:rPr>
              <a:t>类似求解斐波那契数列，在递归求解过程种，许多子问题被重复计算了多次。如求m(2,4)用到了m(2,2)、m(3,4)、m(2,3)、m(4,4)；求m(1,4) 用到了m(1,2)、m(3,4)、m(2,3)、m(4,4)等。</a:t>
            </a:r>
            <a:endParaRPr lang="zh-CN" altLang="en-US" sz="2400" b="1">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63688" y="43446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4.1</a:t>
            </a:r>
            <a:r>
              <a:rPr lang="en-US" altLang="zh-CN" sz="2400" dirty="0">
                <a:solidFill>
                  <a:prstClr val="white"/>
                </a:solidFill>
                <a:latin typeface="+mn-ea"/>
                <a:cs typeface="+mn-ea"/>
              </a:rPr>
              <a:t>  几个实例</a:t>
            </a:r>
            <a:endParaRPr lang="en-US" altLang="zh-CN" sz="2400" kern="0" dirty="0">
              <a:solidFill>
                <a:prstClr val="white"/>
              </a:solidFill>
              <a:latin typeface="+mn-ea"/>
              <a:cs typeface="+mn-ea"/>
            </a:endParaRPr>
          </a:p>
        </p:txBody>
      </p:sp>
      <p:sp>
        <p:nvSpPr>
          <p:cNvPr id="3" name="圆角矩形 2"/>
          <p:cNvSpPr/>
          <p:nvPr/>
        </p:nvSpPr>
        <p:spPr>
          <a:xfrm>
            <a:off x="1762077" y="132847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4.2</a:t>
            </a:r>
            <a:r>
              <a:rPr lang="en-US" altLang="zh-CN" sz="2400" i="1">
                <a:solidFill>
                  <a:prstClr val="white"/>
                </a:solidFill>
                <a:latin typeface="+mn-ea"/>
                <a:cs typeface="+mn-ea"/>
              </a:rPr>
              <a:t>  </a:t>
            </a:r>
            <a:r>
              <a:rPr lang="zh-CN" altLang="en-US" sz="2400">
                <a:solidFill>
                  <a:prstClr val="white"/>
                </a:solidFill>
                <a:latin typeface="+mn-ea"/>
                <a:cs typeface="+mn-ea"/>
              </a:rPr>
              <a:t>动态规划算法的基本思想</a:t>
            </a:r>
            <a:endParaRPr lang="zh-CN" altLang="en-US" sz="2400">
              <a:solidFill>
                <a:prstClr val="white"/>
              </a:solidFill>
              <a:latin typeface="+mn-ea"/>
              <a:cs typeface="+mn-ea"/>
            </a:endParaRPr>
          </a:p>
        </p:txBody>
      </p:sp>
      <p:sp>
        <p:nvSpPr>
          <p:cNvPr id="5" name="圆角矩形 4"/>
          <p:cNvSpPr/>
          <p:nvPr/>
        </p:nvSpPr>
        <p:spPr>
          <a:xfrm>
            <a:off x="1762077" y="222248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4.3</a:t>
            </a:r>
            <a:r>
              <a:rPr lang="en-US" altLang="zh-CN" sz="2400" dirty="0">
                <a:solidFill>
                  <a:prstClr val="white"/>
                </a:solidFill>
                <a:latin typeface="+mn-ea"/>
                <a:cs typeface="+mn-ea"/>
              </a:rPr>
              <a:t>  </a:t>
            </a:r>
            <a:r>
              <a:rPr lang="zh-CN" altLang="en-US" sz="2400" dirty="0">
                <a:solidFill>
                  <a:prstClr val="white"/>
                </a:solidFill>
                <a:latin typeface="+mn-ea"/>
                <a:cs typeface="+mn-ea"/>
              </a:rPr>
              <a:t>备忘录方法</a:t>
            </a:r>
            <a:endParaRPr lang="zh-CN" altLang="en-US" sz="2400" dirty="0">
              <a:solidFill>
                <a:prstClr val="white"/>
              </a:solidFill>
              <a:latin typeface="+mn-ea"/>
              <a:cs typeface="+mn-ea"/>
            </a:endParaRPr>
          </a:p>
        </p:txBody>
      </p:sp>
      <p:sp>
        <p:nvSpPr>
          <p:cNvPr id="6" name="圆角矩形 5"/>
          <p:cNvSpPr/>
          <p:nvPr/>
        </p:nvSpPr>
        <p:spPr>
          <a:xfrm>
            <a:off x="1762077" y="311649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4.4</a:t>
            </a:r>
            <a:r>
              <a:rPr lang="en-US" altLang="zh-CN" sz="2400" dirty="0">
                <a:solidFill>
                  <a:prstClr val="white"/>
                </a:solidFill>
                <a:latin typeface="+mn-ea"/>
                <a:cs typeface="+mn-ea"/>
              </a:rPr>
              <a:t>  </a:t>
            </a:r>
            <a:r>
              <a:rPr sz="2400" dirty="0">
                <a:solidFill>
                  <a:prstClr val="white"/>
                </a:solidFill>
                <a:latin typeface="+mn-ea"/>
                <a:cs typeface="+mn-ea"/>
              </a:rPr>
              <a:t>最长公共子序列</a:t>
            </a:r>
            <a:endParaRPr sz="2400" dirty="0">
              <a:solidFill>
                <a:prstClr val="white"/>
              </a:solidFill>
              <a:latin typeface="+mn-ea"/>
              <a:cs typeface="+mn-ea"/>
            </a:endParaRPr>
          </a:p>
        </p:txBody>
      </p:sp>
      <p:sp>
        <p:nvSpPr>
          <p:cNvPr id="4" name="圆角矩形 3"/>
          <p:cNvSpPr/>
          <p:nvPr>
            <p:custDataLst>
              <p:tags r:id="rId1"/>
            </p:custDataLst>
          </p:nvPr>
        </p:nvSpPr>
        <p:spPr>
          <a:xfrm>
            <a:off x="1763347" y="400499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4.5</a:t>
            </a:r>
            <a:r>
              <a:rPr lang="en-US" altLang="zh-CN" sz="2400" i="1">
                <a:solidFill>
                  <a:prstClr val="white"/>
                </a:solidFill>
                <a:latin typeface="+mn-ea"/>
                <a:cs typeface="+mn-ea"/>
              </a:rPr>
              <a:t>  </a:t>
            </a:r>
            <a:r>
              <a:rPr lang="zh-CN" altLang="en-US" sz="2400">
                <a:solidFill>
                  <a:prstClr val="white"/>
                </a:solidFill>
                <a:latin typeface="+mn-ea"/>
                <a:cs typeface="+mn-ea"/>
              </a:rPr>
              <a:t>最大子段和</a:t>
            </a:r>
            <a:endParaRPr lang="zh-CN" altLang="en-US" sz="2400">
              <a:solidFill>
                <a:prstClr val="white"/>
              </a:solidFill>
              <a:latin typeface="+mn-ea"/>
              <a:cs typeface="+mn-ea"/>
            </a:endParaRPr>
          </a:p>
        </p:txBody>
      </p:sp>
      <p:sp>
        <p:nvSpPr>
          <p:cNvPr id="7" name="圆角矩形 6"/>
          <p:cNvSpPr/>
          <p:nvPr>
            <p:custDataLst>
              <p:tags r:id="rId2"/>
            </p:custDataLst>
          </p:nvPr>
        </p:nvSpPr>
        <p:spPr>
          <a:xfrm>
            <a:off x="1817322" y="489773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4.6</a:t>
            </a:r>
            <a:r>
              <a:rPr lang="en-US" altLang="zh-CN" sz="2400" dirty="0">
                <a:solidFill>
                  <a:prstClr val="white"/>
                </a:solidFill>
                <a:latin typeface="+mn-ea"/>
                <a:cs typeface="+mn-ea"/>
              </a:rPr>
              <a:t>  </a:t>
            </a:r>
            <a:r>
              <a:rPr lang="zh-CN" altLang="en-US" sz="2400" dirty="0">
                <a:solidFill>
                  <a:prstClr val="white"/>
                </a:solidFill>
                <a:latin typeface="+mn-ea"/>
                <a:cs typeface="+mn-ea"/>
              </a:rPr>
              <a:t>合唱队形问题</a:t>
            </a:r>
            <a:endParaRPr lang="zh-CN" altLang="en-US" sz="2400" dirty="0">
              <a:solidFill>
                <a:prstClr val="white"/>
              </a:solidFill>
              <a:latin typeface="+mn-ea"/>
              <a:cs typeface="+mn-ea"/>
            </a:endParaRPr>
          </a:p>
        </p:txBody>
      </p:sp>
      <p:sp>
        <p:nvSpPr>
          <p:cNvPr id="8" name="圆角矩形 7"/>
          <p:cNvSpPr/>
          <p:nvPr>
            <p:custDataLst>
              <p:tags r:id="rId3"/>
            </p:custDataLst>
          </p:nvPr>
        </p:nvSpPr>
        <p:spPr>
          <a:xfrm>
            <a:off x="1817322" y="579174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400">
                <a:solidFill>
                  <a:prstClr val="white"/>
                </a:solidFill>
                <a:latin typeface="+mn-ea"/>
                <a:cs typeface="+mn-ea"/>
              </a:rPr>
              <a:t>4.7</a:t>
            </a:r>
            <a:r>
              <a:rPr lang="en-US" altLang="zh-CN" sz="2400" dirty="0">
                <a:solidFill>
                  <a:prstClr val="white"/>
                </a:solidFill>
                <a:latin typeface="+mn-ea"/>
                <a:cs typeface="+mn-ea"/>
              </a:rPr>
              <a:t>  </a:t>
            </a:r>
            <a:r>
              <a:rPr sz="2400" dirty="0">
                <a:solidFill>
                  <a:prstClr val="white"/>
                </a:solidFill>
                <a:latin typeface="+mn-ea"/>
                <a:cs typeface="+mn-ea"/>
              </a:rPr>
              <a:t>0-1 背包问题</a:t>
            </a:r>
            <a:endParaRPr sz="2400" dirty="0">
              <a:solidFill>
                <a:prstClr val="white"/>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20980"/>
            <a:ext cx="8229600" cy="6436995"/>
          </a:xfrm>
        </p:spPr>
        <p:txBody>
          <a:bodyPr/>
          <a:p>
            <a:pPr marL="0" indent="0" algn="ctr">
              <a:buNone/>
            </a:pPr>
            <a:r>
              <a:rPr lang="zh-CN" altLang="en-US" sz="3200">
                <a:solidFill>
                  <a:srgbClr val="C00000"/>
                </a:solidFill>
                <a:latin typeface="+mj-lt"/>
                <a:ea typeface="+mj-ea"/>
                <a:cs typeface="+mj-cs"/>
                <a:sym typeface="+mn-ea"/>
              </a:rPr>
              <a:t>4.2 动态规划算法的基本思想</a:t>
            </a:r>
            <a:endParaRPr lang="en-US" altLang="zh-CN" sz="4000" b="0" dirty="0">
              <a:latin typeface="+mj-lt"/>
              <a:ea typeface="+mj-ea"/>
              <a:cs typeface="+mj-cs"/>
              <a:sym typeface="+mn-ea"/>
            </a:endParaRPr>
          </a:p>
          <a:p>
            <a:pPr marL="0" indent="0" algn="ctr">
              <a:buNone/>
            </a:pPr>
            <a:r>
              <a:rPr lang="en-US" altLang="zh-CN" sz="2800" dirty="0">
                <a:solidFill>
                  <a:srgbClr val="C00000"/>
                </a:solidFill>
                <a:latin typeface="+mj-lt"/>
                <a:ea typeface="+mj-ea"/>
                <a:cs typeface="+mj-cs"/>
                <a:sym typeface="+mn-ea"/>
              </a:rPr>
              <a:t>4.2.1 </a:t>
            </a:r>
            <a:r>
              <a:rPr lang="zh-CN" altLang="en-US" sz="2800" dirty="0">
                <a:solidFill>
                  <a:srgbClr val="C00000"/>
                </a:solidFill>
                <a:latin typeface="+mj-lt"/>
                <a:ea typeface="+mj-ea"/>
                <a:cs typeface="+mj-cs"/>
                <a:sym typeface="+mn-ea"/>
              </a:rPr>
              <a:t>动态规划算法的特征</a:t>
            </a:r>
            <a:endParaRPr lang="en-US" altLang="zh-CN" sz="2800" dirty="0">
              <a:latin typeface="+mj-lt"/>
              <a:ea typeface="+mj-ea"/>
              <a:cs typeface="+mj-cs"/>
            </a:endParaRPr>
          </a:p>
          <a:p>
            <a:pPr marL="0" indent="609600" algn="l" latinLnBrk="0">
              <a:lnSpc>
                <a:spcPct val="125000"/>
              </a:lnSpc>
              <a:spcBef>
                <a:spcPts val="0"/>
              </a:spcBef>
              <a:buNone/>
              <a:extLst>
                <a:ext uri="{35155182-B16C-46BC-9424-99874614C6A1}">
                  <wpsdc:indentchars xmlns:wpsdc="http://www.wps.cn/officeDocument/2017/drawingmlCustomData" val="200" checksum="4158780845"/>
                </a:ext>
              </a:extLst>
            </a:pPr>
            <a:r>
              <a:rPr lang="en-US" altLang="zh-CN" sz="2400" dirty="0">
                <a:latin typeface="+mn-ea"/>
                <a:cs typeface="宋体" panose="02010600030101010101" pitchFamily="2" charset="-122"/>
                <a:sym typeface="+mn-ea"/>
              </a:rPr>
              <a:t>分治法所能解决的问题一般具有以下几个特征：该问题的规模缩小到一定的程度就可以容易地解决；该问题可以分解为若干个规模较小的相同问题，即该问题具有最优子结构性质；利用该问题分解出的子问题的解可以合并为该问题的解；该问题所分解出的各个子问题是相互独立的，即子问题之间不包含公共的子问题。</a:t>
            </a:r>
            <a:endParaRPr lang="en-US" altLang="zh-CN" sz="2400" dirty="0">
              <a:latin typeface="+mn-ea"/>
              <a:cs typeface="宋体" panose="02010600030101010101" pitchFamily="2" charset="-122"/>
              <a:sym typeface="+mn-ea"/>
            </a:endParaRPr>
          </a:p>
          <a:p>
            <a:pPr marL="0" indent="609600" algn="l" latinLnBrk="0">
              <a:lnSpc>
                <a:spcPct val="125000"/>
              </a:lnSpc>
              <a:spcBef>
                <a:spcPts val="0"/>
              </a:spcBef>
              <a:buNone/>
              <a:extLst>
                <a:ext uri="{35155182-B16C-46BC-9424-99874614C6A1}">
                  <wpsdc:indentchars xmlns:wpsdc="http://www.wps.cn/officeDocument/2017/drawingmlCustomData" val="200" checksum="4158780845"/>
                </a:ext>
              </a:extLst>
            </a:pPr>
            <a:r>
              <a:rPr lang="en-US" altLang="zh-CN" sz="2400" dirty="0">
                <a:latin typeface="+mn-ea"/>
                <a:cs typeface="宋体" panose="02010600030101010101" pitchFamily="2" charset="-122"/>
                <a:sym typeface="+mn-ea"/>
              </a:rPr>
              <a:t>动态规划法将待求解问题分解成若干个相互重叠的子问题，只需要将子问题的解求解一次，将得到的结果填入表格（数组）中，当需要再次求解此子问题时，可以通过查表格（数组）获得该子问题的解而不用再次求解，从而避免了大量重复计算。</a:t>
            </a:r>
            <a:endParaRPr lang="en-US" altLang="zh-CN" sz="2400" dirty="0">
              <a:latin typeface="+mn-ea"/>
              <a:cs typeface="宋体" panose="02010600030101010101" pitchFamily="2"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11455"/>
            <a:ext cx="8229600" cy="591502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因此，用动态规划法求解的问题具有以下特征：</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 最优子结构性质</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动态规划算法具有最优子结构性质，也就是说该问题的最优解中也包含着其子问题的最优解。</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如何分析最优子结构性质？可以采用反证法。首先假设由问题的最优解导出的子问题的解不是最优的，然后再设法说明在这个假设下可构造出比原问题最优解更好的解，从而导致矛盾。利用问题的最优子结构性质，自底向上地、递归地从子问题的最优解逐步构造出整个问题的最优解。</a:t>
            </a:r>
            <a:r>
              <a:rPr lang="zh-CN" altLang="en-US" sz="2400">
                <a:solidFill>
                  <a:srgbClr val="3907F1"/>
                </a:solidFill>
              </a:rPr>
              <a:t>最优子结构是问题能用动态规划算法求解的前提。</a:t>
            </a:r>
            <a:endParaRPr lang="zh-CN" altLang="en-US" sz="2400">
              <a:solidFill>
                <a:srgbClr val="3907F1"/>
              </a:solidFill>
            </a:endParaRPr>
          </a:p>
          <a:p>
            <a:pPr marL="0" indent="609600" latinLnBrk="0">
              <a:buNone/>
              <a:extLst>
                <a:ext uri="{35155182-B16C-46BC-9424-99874614C6A1}">
                  <wpsdc:indentchars xmlns:wpsdc="http://www.wps.cn/officeDocument/2017/drawingmlCustomData" val="200" checksum="4158780845"/>
                </a:ext>
              </a:extLst>
            </a:pPr>
            <a:endParaRPr lang="zh-CN" altLang="en-US" sz="2400">
              <a:solidFill>
                <a:srgbClr val="3907F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64490"/>
            <a:ext cx="8229600" cy="576199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sym typeface="+mn-ea"/>
              </a:rPr>
              <a:t>(2)重叠子问题</a:t>
            </a:r>
            <a:endParaRPr lang="zh-CN" altLang="en-US" sz="2400"/>
          </a:p>
          <a:p>
            <a:pPr indent="609600" latinLnBrk="0">
              <a:lnSpc>
                <a:spcPct val="150000"/>
              </a:lnSpc>
              <a:spcBef>
                <a:spcPts val="0"/>
              </a:spcBef>
              <a:buFont typeface="Arial" panose="020B0604020202020204" pitchFamily="34" charset="0"/>
              <a:buChar char="•"/>
              <a:extLst>
                <a:ext uri="{35155182-B16C-46BC-9424-99874614C6A1}">
                  <wpsdc:indentchars xmlns:wpsdc="http://www.wps.cn/officeDocument/2017/drawingmlCustomData" val="200" checksum="4158780845"/>
                </a:ext>
              </a:extLst>
            </a:pPr>
            <a:r>
              <a:rPr lang="zh-CN" altLang="en-US" sz="2400">
                <a:sym typeface="+mn-ea"/>
              </a:rPr>
              <a:t>递归算法求解问题时，每次产生的子问题并不总是新问题，有些子问题被反复计算多次，这种性质称为子问题的重叠性质。</a:t>
            </a:r>
            <a:endParaRPr lang="zh-CN" altLang="en-US" sz="2400"/>
          </a:p>
          <a:p>
            <a:pPr indent="609600" latinLnBrk="0">
              <a:lnSpc>
                <a:spcPct val="150000"/>
              </a:lnSpc>
              <a:spcBef>
                <a:spcPts val="0"/>
              </a:spcBef>
              <a:buFont typeface="Arial" panose="020B0604020202020204" pitchFamily="34" charset="0"/>
              <a:buChar char="•"/>
              <a:extLst>
                <a:ext uri="{35155182-B16C-46BC-9424-99874614C6A1}">
                  <wpsdc:indentchars xmlns:wpsdc="http://www.wps.cn/officeDocument/2017/drawingmlCustomData" val="200" checksum="4158780845"/>
                </a:ext>
              </a:extLst>
            </a:pPr>
            <a:r>
              <a:rPr lang="zh-CN" altLang="en-US" sz="2400">
                <a:sym typeface="+mn-ea"/>
              </a:rPr>
              <a:t>动态规划算法求解该类问题时，对每一个子问题只解一次，而后将其解保存在一个表格中，当再次需要解此子问题时，只是简单地用常数时间查看一下结果。 </a:t>
            </a:r>
            <a:endParaRPr lang="zh-CN" altLang="en-US" sz="2400">
              <a:sym typeface="+mn-ea"/>
            </a:endParaRPr>
          </a:p>
          <a:p>
            <a:pPr indent="609600" latinLnBrk="0">
              <a:lnSpc>
                <a:spcPct val="150000"/>
              </a:lnSpc>
              <a:spcBef>
                <a:spcPts val="0"/>
              </a:spcBef>
              <a:buFont typeface="Arial" panose="020B0604020202020204" pitchFamily="34" charset="0"/>
              <a:buChar char="•"/>
              <a:extLst>
                <a:ext uri="{35155182-B16C-46BC-9424-99874614C6A1}">
                  <wpsdc:indentchars xmlns:wpsdc="http://www.wps.cn/officeDocument/2017/drawingmlCustomData" val="200" checksum="4158780845"/>
                </a:ext>
              </a:extLst>
            </a:pPr>
            <a:r>
              <a:rPr lang="zh-CN" altLang="en-US" sz="2400">
                <a:sym typeface="+mn-ea"/>
              </a:rPr>
              <a:t>通常不同的子问题个数随问题的大小呈多项式增长。因此用动态规划算法只需要多项式时间，从而获得较高的解题效率。</a:t>
            </a:r>
            <a:endParaRPr lang="zh-CN"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520700"/>
            <a:ext cx="8229600" cy="5605780"/>
          </a:xfrm>
        </p:spPr>
        <p:txBody>
          <a:bodyPr/>
          <a:p>
            <a:pPr marL="0" algn="ctr" eaLnBrk="1" hangingPunct="1">
              <a:buClrTx/>
              <a:buSzTx/>
              <a:buFontTx/>
              <a:buNone/>
            </a:pPr>
            <a:r>
              <a:rPr lang="zh-CN" altLang="en-US" sz="3200">
                <a:solidFill>
                  <a:srgbClr val="C00000"/>
                </a:solidFill>
                <a:latin typeface="+mj-lt"/>
                <a:ea typeface="+mj-ea"/>
                <a:cs typeface="+mj-cs"/>
              </a:rPr>
              <a:t>4.2.2动态规划算法求解过程</a:t>
            </a:r>
            <a:endParaRPr lang="en-US" altLang="zh-CN" sz="4000" b="0" dirty="0">
              <a:latin typeface="+mj-lt"/>
              <a:ea typeface="+mj-ea"/>
              <a:cs typeface="+mj-cs"/>
            </a:endParaRPr>
          </a:p>
          <a:p>
            <a:pPr marL="0" indent="0" algn="l" eaLnBrk="1" latinLnBrk="0" hangingPunct="1">
              <a:lnSpc>
                <a:spcPct val="150000"/>
              </a:lnSpc>
              <a:spcBef>
                <a:spcPts val="0"/>
              </a:spcBef>
              <a:buClrTx/>
              <a:buSzTx/>
              <a:buFontTx/>
              <a:buNone/>
            </a:pPr>
            <a:endParaRPr lang="en-US" altLang="zh-CN" sz="2400" dirty="0">
              <a:latin typeface="+mn-ea"/>
              <a:cs typeface="+mn-ea"/>
            </a:endParaRPr>
          </a:p>
          <a:p>
            <a:pPr marL="0" indent="457200" algn="l" eaLnBrk="1" latinLnBrk="0" hangingPunct="1">
              <a:lnSpc>
                <a:spcPct val="150000"/>
              </a:lnSpc>
              <a:spcBef>
                <a:spcPts val="0"/>
              </a:spcBef>
              <a:buClrTx/>
              <a:buSzTx/>
              <a:buFontTx/>
              <a:buNone/>
            </a:pPr>
            <a:r>
              <a:rPr lang="en-US" altLang="zh-CN" sz="2400" dirty="0">
                <a:latin typeface="+mn-ea"/>
                <a:cs typeface="+mn-ea"/>
              </a:rPr>
              <a:t>下面给出动态规划算法求解问题的基本步骤：</a:t>
            </a:r>
            <a:endParaRPr lang="en-US" altLang="zh-CN" sz="2400" dirty="0">
              <a:latin typeface="+mn-ea"/>
              <a:cs typeface="+mn-ea"/>
            </a:endParaRPr>
          </a:p>
          <a:p>
            <a:pPr marL="457200" lvl="1" indent="457200" algn="l" eaLnBrk="1" latinLnBrk="0" hangingPunct="1">
              <a:lnSpc>
                <a:spcPct val="150000"/>
              </a:lnSpc>
              <a:spcBef>
                <a:spcPts val="0"/>
              </a:spcBef>
              <a:buClrTx/>
              <a:buSzTx/>
              <a:buFontTx/>
              <a:buNone/>
            </a:pPr>
            <a:r>
              <a:rPr lang="en-US" altLang="zh-CN" sz="2400" dirty="0">
                <a:latin typeface="+mn-ea"/>
                <a:cs typeface="+mn-ea"/>
              </a:rPr>
              <a:t>(1)找出最优解的性质，并刻划其结构特征；</a:t>
            </a:r>
            <a:endParaRPr lang="en-US" altLang="zh-CN" sz="2400" dirty="0">
              <a:latin typeface="+mn-ea"/>
              <a:cs typeface="+mn-ea"/>
            </a:endParaRPr>
          </a:p>
          <a:p>
            <a:pPr marL="457200" lvl="1" indent="457200" algn="l" eaLnBrk="1" latinLnBrk="0" hangingPunct="1">
              <a:lnSpc>
                <a:spcPct val="150000"/>
              </a:lnSpc>
              <a:spcBef>
                <a:spcPts val="0"/>
              </a:spcBef>
              <a:buClrTx/>
              <a:buSzTx/>
              <a:buFontTx/>
              <a:buNone/>
            </a:pPr>
            <a:r>
              <a:rPr lang="en-US" altLang="zh-CN" sz="2400" dirty="0">
                <a:latin typeface="+mn-ea"/>
                <a:cs typeface="+mn-ea"/>
              </a:rPr>
              <a:t>(2)递归地定义最优值；</a:t>
            </a:r>
            <a:endParaRPr lang="en-US" altLang="zh-CN" sz="2400" dirty="0">
              <a:latin typeface="+mn-ea"/>
              <a:cs typeface="+mn-ea"/>
            </a:endParaRPr>
          </a:p>
          <a:p>
            <a:pPr marL="457200" lvl="1" indent="457200" algn="l" eaLnBrk="1" latinLnBrk="0" hangingPunct="1">
              <a:lnSpc>
                <a:spcPct val="150000"/>
              </a:lnSpc>
              <a:spcBef>
                <a:spcPts val="0"/>
              </a:spcBef>
              <a:buClrTx/>
              <a:buSzTx/>
              <a:buFontTx/>
              <a:buNone/>
            </a:pPr>
            <a:r>
              <a:rPr lang="en-US" altLang="zh-CN" sz="2400" dirty="0">
                <a:latin typeface="+mn-ea"/>
                <a:cs typeface="+mn-ea"/>
              </a:rPr>
              <a:t>(3)以自底向上的方式计算出最优值；</a:t>
            </a:r>
            <a:endParaRPr lang="en-US" altLang="zh-CN" sz="2400" dirty="0">
              <a:latin typeface="+mn-ea"/>
              <a:cs typeface="+mn-ea"/>
            </a:endParaRPr>
          </a:p>
          <a:p>
            <a:pPr marL="457200" lvl="1" indent="457200" algn="l" eaLnBrk="1" latinLnBrk="0" hangingPunct="1">
              <a:lnSpc>
                <a:spcPct val="150000"/>
              </a:lnSpc>
              <a:spcBef>
                <a:spcPts val="0"/>
              </a:spcBef>
              <a:buClrTx/>
              <a:buSzTx/>
              <a:buFontTx/>
              <a:buNone/>
            </a:pPr>
            <a:r>
              <a:rPr lang="en-US" altLang="zh-CN" sz="2400" dirty="0">
                <a:latin typeface="+mn-ea"/>
                <a:cs typeface="+mn-ea"/>
              </a:rPr>
              <a:t>(4)根据计算最优值时得到的信息，构造最优解。</a:t>
            </a:r>
            <a:endParaRPr lang="en-US" altLang="zh-CN" sz="2400" dirty="0">
              <a:latin typeface="+mn-ea"/>
              <a:cs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40995" y="245745"/>
            <a:ext cx="8526780" cy="588073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我们对4.1.3描述的矩阵连乘问题应用动态规划算法进行求解。</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(1)最优子结构性质</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计算A[i:j]的最优次序所包含的计算矩阵子链A[i:k]和A[k+1:j]的次序也是最优的。如果计算A[i:k]的次序存在更少的计算量，那么可以用此计算次序替换原来的次序，最终得到的A[i:j]的计算量比我们之前得到的最优次序所需计算量更少，这是一个矛盾。因此，矩阵连乘计算次序问题的最优解包含着其子问题的最优解，如果两个矩阵子序列的计算次序不是最优的，则原矩阵的计算次序也不可能是最优的。</a:t>
            </a:r>
            <a:endParaRPr lang="zh-CN" alt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45745"/>
            <a:ext cx="8229600" cy="5880735"/>
          </a:xfrm>
        </p:spPr>
        <p:txBody>
          <a:bodyPr/>
          <a:p>
            <a:pPr marL="0" indent="0">
              <a:buNone/>
            </a:pPr>
            <a:r>
              <a:rPr lang="en-US" altLang="zh-CN" sz="2400"/>
              <a:t>    </a:t>
            </a:r>
            <a:r>
              <a:rPr lang="zh-CN" altLang="en-US" sz="2400"/>
              <a:t>(2)建立递归关系</a:t>
            </a:r>
            <a:endParaRPr lang="zh-CN" altLang="en-US" sz="2400"/>
          </a:p>
          <a:p>
            <a:pPr marL="0" indent="0">
              <a:buNone/>
            </a:pPr>
            <a:endParaRPr lang="zh-CN" altLang="en-US" sz="2400"/>
          </a:p>
        </p:txBody>
      </p:sp>
      <p:graphicFrame>
        <p:nvGraphicFramePr>
          <p:cNvPr id="2" name="对象 -2147482494"/>
          <p:cNvGraphicFramePr>
            <a:graphicFrameLocks noChangeAspect="1"/>
          </p:cNvGraphicFramePr>
          <p:nvPr>
            <p:custDataLst>
              <p:tags r:id="rId1"/>
            </p:custDataLst>
          </p:nvPr>
        </p:nvGraphicFramePr>
        <p:xfrm>
          <a:off x="251460" y="1052830"/>
          <a:ext cx="8564880" cy="1306830"/>
        </p:xfrm>
        <a:graphic>
          <a:graphicData uri="http://schemas.openxmlformats.org/presentationml/2006/ole">
            <mc:AlternateContent xmlns:mc="http://schemas.openxmlformats.org/markup-compatibility/2006">
              <mc:Choice xmlns:v="urn:schemas-microsoft-com:vml" Requires="v">
                <p:oleObj spid="_x0000_s3076" name="" r:id="rId2" imgW="3200400" imgH="482600" progId="Equation.DSMT4">
                  <p:embed/>
                </p:oleObj>
              </mc:Choice>
              <mc:Fallback>
                <p:oleObj name="" r:id="rId2" imgW="3200400" imgH="482600" progId="Equation.DSMT4">
                  <p:embed/>
                  <p:pic>
                    <p:nvPicPr>
                      <p:cNvPr id="0" name="图片 3075"/>
                      <p:cNvPicPr/>
                      <p:nvPr/>
                    </p:nvPicPr>
                    <p:blipFill>
                      <a:blip r:embed="rId3"/>
                      <a:stretch>
                        <a:fillRect/>
                      </a:stretch>
                    </p:blipFill>
                    <p:spPr>
                      <a:xfrm>
                        <a:off x="251460" y="1052830"/>
                        <a:ext cx="8564880" cy="1306830"/>
                      </a:xfrm>
                      <a:prstGeom prst="rect">
                        <a:avLst/>
                      </a:prstGeom>
                      <a:noFill/>
                      <a:ln w="38100">
                        <a:noFill/>
                        <a:miter/>
                      </a:ln>
                    </p:spPr>
                  </p:pic>
                </p:oleObj>
              </mc:Fallback>
            </mc:AlternateContent>
          </a:graphicData>
        </a:graphic>
      </p:graphicFrame>
      <p:sp>
        <p:nvSpPr>
          <p:cNvPr id="100" name="文本框 99"/>
          <p:cNvSpPr txBox="1"/>
          <p:nvPr/>
        </p:nvSpPr>
        <p:spPr>
          <a:xfrm>
            <a:off x="457200" y="2691130"/>
            <a:ext cx="8054340" cy="2306955"/>
          </a:xfrm>
          <a:prstGeom prst="rect">
            <a:avLst/>
          </a:prstGeom>
          <a:noFill/>
          <a:ln w="9525">
            <a:noFill/>
          </a:ln>
        </p:spPr>
        <p:txBody>
          <a:bodyPr wrap="square">
            <a:spAutoFit/>
          </a:bodyPr>
          <a:p>
            <a:pPr marL="0" indent="609600" algn="just" eaLnBrk="1" latinLnBrk="0" hangingPunct="1">
              <a:lnSpc>
                <a:spcPct val="150000"/>
              </a:lnSpc>
              <a:extLst>
                <a:ext uri="{35155182-B16C-46BC-9424-99874614C6A1}">
                  <wpsdc:indentchars xmlns:wpsdc="http://www.wps.cn/officeDocument/2017/drawingmlCustomData" val="200" checksum="4158780845"/>
                </a:ext>
              </a:extLst>
            </a:pPr>
            <a:r>
              <a:rPr lang="zh-CN" altLang="en-US" sz="2400" b="1">
                <a:latin typeface="+mn-lt"/>
                <a:ea typeface="+mn-ea"/>
              </a:rPr>
              <a:t>k的位置只有j-i种可能，最优完全加括号（最优值）必然要用到这j-i个值中的一个，故只需要逐个检查这j-i个值就可以找到m[i,j]最优值。随着i，j的增大，在已经计算出的m[i,j]基础上，逐步计算，最终得到m[1,n]。</a:t>
            </a:r>
            <a:endParaRPr lang="zh-CN" altLang="en-US" sz="2400" b="1">
              <a:latin typeface="+mn-lt"/>
              <a:ea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35280" y="768350"/>
            <a:ext cx="8489315" cy="535813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(3)计算最优值</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用动态规划算法解此问题，可依据其递归式以自底向上的方式进行计算。在计算过程中，保存已解决的子问题答案。每个子问题只计算一次，而在后面需要时只要简单查一下，从而避免大量的重复计算，最终得到多项式时间的算法。</a:t>
            </a:r>
            <a:endParaRPr lang="zh-CN" altLang="en-US"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48590"/>
            <a:ext cx="8429625" cy="6663055"/>
          </a:xfrm>
        </p:spPr>
        <p:txBody>
          <a:bodyPr/>
          <a:p>
            <a:pPr marL="0" indent="0" latinLnBrk="0">
              <a:lnSpc>
                <a:spcPts val="2880"/>
              </a:lnSpc>
              <a:spcBef>
                <a:spcPts val="0"/>
              </a:spcBef>
              <a:buNone/>
            </a:pPr>
            <a:r>
              <a:rPr lang="zh-CN" altLang="en-US" sz="2400"/>
              <a:t>动态规划算法求解该问题的算法描述如下：</a:t>
            </a:r>
            <a:endParaRPr lang="zh-CN" altLang="en-US" sz="2400"/>
          </a:p>
          <a:p>
            <a:pPr marL="0" indent="0" latinLnBrk="0">
              <a:lnSpc>
                <a:spcPts val="2880"/>
              </a:lnSpc>
              <a:spcBef>
                <a:spcPts val="0"/>
              </a:spcBef>
              <a:buNone/>
            </a:pPr>
            <a:r>
              <a:rPr lang="zh-CN" altLang="en-US" sz="2000"/>
              <a:t>void MatrixChain1(int *p，int n，int **m，int **s)</a:t>
            </a:r>
            <a:endParaRPr lang="zh-CN" altLang="en-US" sz="2000"/>
          </a:p>
          <a:p>
            <a:pPr marL="0" indent="0" latinLnBrk="0">
              <a:lnSpc>
                <a:spcPts val="2880"/>
              </a:lnSpc>
              <a:spcBef>
                <a:spcPts val="0"/>
              </a:spcBef>
              <a:buNone/>
            </a:pPr>
            <a:r>
              <a:rPr lang="zh-CN" altLang="en-US" sz="2000"/>
              <a:t>{  for (int i = 1; i &lt;= n; i++)  </a:t>
            </a:r>
            <a:endParaRPr lang="zh-CN" altLang="en-US" sz="2000"/>
          </a:p>
          <a:p>
            <a:pPr marL="457200" lvl="1" indent="457200" latinLnBrk="0">
              <a:lnSpc>
                <a:spcPts val="2880"/>
              </a:lnSpc>
              <a:spcBef>
                <a:spcPts val="0"/>
              </a:spcBef>
              <a:buNone/>
            </a:pPr>
            <a:r>
              <a:rPr lang="zh-CN" altLang="en-US" sz="2000"/>
              <a:t>m[i][i] = 0;</a:t>
            </a:r>
            <a:endParaRPr lang="zh-CN" altLang="en-US" sz="2000"/>
          </a:p>
          <a:p>
            <a:pPr marL="0" indent="0" latinLnBrk="0">
              <a:lnSpc>
                <a:spcPts val="2880"/>
              </a:lnSpc>
              <a:spcBef>
                <a:spcPts val="0"/>
              </a:spcBef>
              <a:buNone/>
            </a:pPr>
            <a:r>
              <a:rPr lang="zh-CN" altLang="en-US" sz="2000"/>
              <a:t>   for (int r = 2; r &lt;= n; r++)                  </a:t>
            </a:r>
            <a:r>
              <a:rPr lang="zh-CN" altLang="en-US" sz="2000">
                <a:solidFill>
                  <a:srgbClr val="C00000"/>
                </a:solidFill>
              </a:rPr>
              <a:t> //r：矩阵连乘个数</a:t>
            </a:r>
            <a:endParaRPr lang="zh-CN" altLang="en-US" sz="2000"/>
          </a:p>
          <a:p>
            <a:pPr marL="0" indent="0" latinLnBrk="0">
              <a:lnSpc>
                <a:spcPts val="2880"/>
              </a:lnSpc>
              <a:spcBef>
                <a:spcPts val="0"/>
              </a:spcBef>
              <a:buNone/>
            </a:pPr>
            <a:r>
              <a:rPr lang="zh-CN" altLang="en-US" sz="2000"/>
              <a:t>     for (int i = 1; i &lt;= n - r+1; i++)  </a:t>
            </a:r>
            <a:r>
              <a:rPr lang="zh-CN" altLang="en-US" sz="2000">
                <a:solidFill>
                  <a:srgbClr val="C00000"/>
                </a:solidFill>
              </a:rPr>
              <a:t>//i：r个矩阵连乘时第1个矩阵的下标</a:t>
            </a:r>
            <a:endParaRPr lang="zh-CN" altLang="en-US" sz="2000">
              <a:solidFill>
                <a:srgbClr val="C00000"/>
              </a:solidFill>
            </a:endParaRPr>
          </a:p>
          <a:p>
            <a:pPr marL="0" indent="0" latinLnBrk="0">
              <a:lnSpc>
                <a:spcPts val="2880"/>
              </a:lnSpc>
              <a:spcBef>
                <a:spcPts val="0"/>
              </a:spcBef>
              <a:buNone/>
            </a:pPr>
            <a:r>
              <a:rPr lang="zh-CN" altLang="en-US" sz="2000"/>
              <a:t>     {</a:t>
            </a:r>
            <a:r>
              <a:rPr lang="en-US" altLang="zh-CN" sz="2000"/>
              <a:t> </a:t>
            </a:r>
            <a:r>
              <a:rPr lang="zh-CN" altLang="en-US" sz="2000"/>
              <a:t>int j=i+r-1;      </a:t>
            </a:r>
            <a:r>
              <a:rPr lang="zh-CN" altLang="en-US" sz="2000">
                <a:solidFill>
                  <a:srgbClr val="C00000"/>
                </a:solidFill>
              </a:rPr>
              <a:t> //j：r个矩阵连乘时最后1个矩阵的下标</a:t>
            </a:r>
            <a:endParaRPr lang="zh-CN" altLang="en-US" sz="2000"/>
          </a:p>
          <a:p>
            <a:pPr marL="0" indent="0" latinLnBrk="0">
              <a:lnSpc>
                <a:spcPts val="2880"/>
              </a:lnSpc>
              <a:spcBef>
                <a:spcPts val="0"/>
              </a:spcBef>
              <a:buNone/>
            </a:pPr>
            <a:r>
              <a:rPr lang="zh-CN" altLang="en-US" sz="2000"/>
              <a:t>         m[i][j] = m[i+1][j]+ p[i-1]*p[i]*p[j];  </a:t>
            </a:r>
            <a:r>
              <a:rPr lang="zh-CN" altLang="en-US" sz="2000">
                <a:solidFill>
                  <a:srgbClr val="C00000"/>
                </a:solidFill>
              </a:rPr>
              <a:t>//= m[i][i]+m[i+1][j]+ p[i-1]*p[i]*p[j]</a:t>
            </a:r>
            <a:endParaRPr lang="zh-CN" altLang="en-US" sz="2000">
              <a:solidFill>
                <a:srgbClr val="C00000"/>
              </a:solidFill>
            </a:endParaRPr>
          </a:p>
          <a:p>
            <a:pPr marL="0" indent="0" latinLnBrk="0">
              <a:lnSpc>
                <a:spcPts val="2880"/>
              </a:lnSpc>
              <a:spcBef>
                <a:spcPts val="0"/>
              </a:spcBef>
              <a:buNone/>
            </a:pPr>
            <a:r>
              <a:rPr lang="zh-CN" altLang="en-US" sz="2000"/>
              <a:t>         for (int k = i+1; k &lt; j; k++) </a:t>
            </a:r>
            <a:endParaRPr lang="zh-CN" altLang="en-US" sz="2000"/>
          </a:p>
          <a:p>
            <a:pPr marL="0" indent="0" latinLnBrk="0">
              <a:lnSpc>
                <a:spcPts val="2880"/>
              </a:lnSpc>
              <a:spcBef>
                <a:spcPts val="0"/>
              </a:spcBef>
              <a:buNone/>
            </a:pPr>
            <a:r>
              <a:rPr lang="zh-CN" altLang="en-US" sz="2000"/>
              <a:t>           {  int t = m[i][k] + m[k+1][j] + p[i-1]*p[k]*p[j];</a:t>
            </a:r>
            <a:endParaRPr lang="zh-CN" altLang="en-US" sz="2000"/>
          </a:p>
          <a:p>
            <a:pPr marL="0" indent="0" latinLnBrk="0">
              <a:lnSpc>
                <a:spcPts val="2880"/>
              </a:lnSpc>
              <a:spcBef>
                <a:spcPts val="0"/>
              </a:spcBef>
              <a:buNone/>
            </a:pPr>
            <a:r>
              <a:rPr lang="zh-CN" altLang="en-US" sz="2000"/>
              <a:t>              if (t &lt; m[i][j])</a:t>
            </a:r>
            <a:endParaRPr lang="zh-CN" altLang="en-US" sz="2000"/>
          </a:p>
          <a:p>
            <a:pPr marL="0" indent="0" latinLnBrk="0">
              <a:lnSpc>
                <a:spcPts val="2880"/>
              </a:lnSpc>
              <a:spcBef>
                <a:spcPts val="0"/>
              </a:spcBef>
              <a:buNone/>
            </a:pPr>
            <a:r>
              <a:rPr lang="zh-CN" altLang="en-US" sz="2000"/>
              <a:t>     </a:t>
            </a:r>
            <a:r>
              <a:rPr lang="en-US" altLang="zh-CN" sz="2000"/>
              <a:t>		</a:t>
            </a:r>
            <a:r>
              <a:rPr lang="zh-CN" altLang="en-US" sz="2000"/>
              <a:t>m[i][j] = t; </a:t>
            </a:r>
            <a:endParaRPr lang="zh-CN" altLang="en-US" sz="2000"/>
          </a:p>
          <a:p>
            <a:pPr marL="0" indent="0" latinLnBrk="0">
              <a:lnSpc>
                <a:spcPts val="2880"/>
              </a:lnSpc>
              <a:spcBef>
                <a:spcPts val="0"/>
              </a:spcBef>
              <a:buNone/>
            </a:pPr>
            <a:r>
              <a:rPr lang="zh-CN" altLang="en-US" sz="2000"/>
              <a:t>           }</a:t>
            </a:r>
            <a:endParaRPr lang="zh-CN" altLang="en-US" sz="2000"/>
          </a:p>
          <a:p>
            <a:pPr marL="0" indent="457200" latinLnBrk="0">
              <a:lnSpc>
                <a:spcPts val="2880"/>
              </a:lnSpc>
              <a:spcBef>
                <a:spcPts val="0"/>
              </a:spcBef>
              <a:buNone/>
            </a:pPr>
            <a:r>
              <a:rPr lang="zh-CN" altLang="en-US" sz="2000"/>
              <a:t>}</a:t>
            </a:r>
            <a:endParaRPr lang="zh-CN" altLang="en-US" sz="2000"/>
          </a:p>
          <a:p>
            <a:pPr marL="0" indent="0" latinLnBrk="0">
              <a:lnSpc>
                <a:spcPts val="2880"/>
              </a:lnSpc>
              <a:spcBef>
                <a:spcPts val="0"/>
              </a:spcBef>
              <a:buNone/>
            </a:pPr>
            <a:r>
              <a:rPr lang="zh-CN" altLang="en-US" sz="2000"/>
              <a:t>}</a:t>
            </a:r>
            <a:endParaRPr lang="zh-CN" altLang="en-US" sz="2000"/>
          </a:p>
        </p:txBody>
      </p:sp>
      <p:sp>
        <p:nvSpPr>
          <p:cNvPr id="12" name="椭圆 11"/>
          <p:cNvSpPr/>
          <p:nvPr>
            <p:custDataLst>
              <p:tags r:id="rId1"/>
            </p:custDataLst>
          </p:nvPr>
        </p:nvSpPr>
        <p:spPr bwMode="auto">
          <a:xfrm>
            <a:off x="2161226" y="2134121"/>
            <a:ext cx="1186637" cy="288032"/>
          </a:xfrm>
          <a:prstGeom prst="ellipse">
            <a:avLst/>
          </a:prstGeom>
          <a:noFill/>
          <a:ln w="222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spAutoFit/>
          </a:bodyPr>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椭圆 10"/>
          <p:cNvSpPr/>
          <p:nvPr>
            <p:custDataLst>
              <p:tags r:id="rId2"/>
            </p:custDataLst>
          </p:nvPr>
        </p:nvSpPr>
        <p:spPr bwMode="auto">
          <a:xfrm>
            <a:off x="1259632" y="2494161"/>
            <a:ext cx="936104" cy="288032"/>
          </a:xfrm>
          <a:prstGeom prst="ellipse">
            <a:avLst/>
          </a:prstGeom>
          <a:noFill/>
          <a:ln w="222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spAutoFit/>
          </a:bodyPr>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椭圆 1"/>
          <p:cNvSpPr/>
          <p:nvPr>
            <p:custDataLst>
              <p:tags r:id="rId3"/>
            </p:custDataLst>
          </p:nvPr>
        </p:nvSpPr>
        <p:spPr bwMode="auto">
          <a:xfrm>
            <a:off x="2593022" y="3197606"/>
            <a:ext cx="576064" cy="288032"/>
          </a:xfrm>
          <a:prstGeom prst="ellipse">
            <a:avLst/>
          </a:prstGeom>
          <a:noFill/>
          <a:ln w="22225"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spAutoFit/>
          </a:bodyPr>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接连接符 7"/>
          <p:cNvCxnSpPr/>
          <p:nvPr>
            <p:custDataLst>
              <p:tags r:id="rId4"/>
            </p:custDataLst>
          </p:nvPr>
        </p:nvCxnSpPr>
        <p:spPr bwMode="auto">
          <a:xfrm>
            <a:off x="3203724" y="2349128"/>
            <a:ext cx="3096260" cy="1584325"/>
          </a:xfrm>
          <a:prstGeom prst="line">
            <a:avLst/>
          </a:prstGeom>
          <a:solidFill>
            <a:schemeClr val="accent1"/>
          </a:solidFill>
          <a:ln w="63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cxnSp>
      <p:cxnSp>
        <p:nvCxnSpPr>
          <p:cNvPr id="4" name="直接连接符 3"/>
          <p:cNvCxnSpPr>
            <a:stCxn id="11" idx="5"/>
          </p:cNvCxnSpPr>
          <p:nvPr>
            <p:custDataLst>
              <p:tags r:id="rId5"/>
            </p:custDataLst>
          </p:nvPr>
        </p:nvCxnSpPr>
        <p:spPr bwMode="auto">
          <a:xfrm>
            <a:off x="2058819" y="2740288"/>
            <a:ext cx="4224655" cy="1199515"/>
          </a:xfrm>
          <a:prstGeom prst="line">
            <a:avLst/>
          </a:prstGeom>
          <a:solidFill>
            <a:schemeClr val="accent1"/>
          </a:solidFill>
          <a:ln w="63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cxnSp>
      <p:cxnSp>
        <p:nvCxnSpPr>
          <p:cNvPr id="5" name="直接连接符 4"/>
          <p:cNvCxnSpPr>
            <a:stCxn id="2" idx="5"/>
          </p:cNvCxnSpPr>
          <p:nvPr>
            <p:custDataLst>
              <p:tags r:id="rId6"/>
            </p:custDataLst>
          </p:nvPr>
        </p:nvCxnSpPr>
        <p:spPr bwMode="auto">
          <a:xfrm>
            <a:off x="3084979" y="3443868"/>
            <a:ext cx="3215005" cy="489585"/>
          </a:xfrm>
          <a:prstGeom prst="line">
            <a:avLst/>
          </a:prstGeom>
          <a:solidFill>
            <a:schemeClr val="accent1"/>
          </a:solidFill>
          <a:ln w="63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cxnSp>
      <p:sp>
        <p:nvSpPr>
          <p:cNvPr id="7" name="文本框 6"/>
          <p:cNvSpPr txBox="1"/>
          <p:nvPr/>
        </p:nvSpPr>
        <p:spPr>
          <a:xfrm>
            <a:off x="6309995" y="3830320"/>
            <a:ext cx="1574165" cy="398780"/>
          </a:xfrm>
          <a:prstGeom prst="rect">
            <a:avLst/>
          </a:prstGeom>
          <a:ln w="12700" cmpd="sng">
            <a:solidFill>
              <a:schemeClr val="accent1">
                <a:shade val="50000"/>
              </a:schemeClr>
            </a:solidFill>
            <a:prstDash val="solid"/>
          </a:ln>
        </p:spPr>
        <p:style>
          <a:lnRef idx="2">
            <a:schemeClr val="dk1"/>
          </a:lnRef>
          <a:fillRef idx="1">
            <a:schemeClr val="lt1"/>
          </a:fillRef>
          <a:effectRef idx="0">
            <a:schemeClr val="dk1"/>
          </a:effectRef>
          <a:fontRef idx="minor">
            <a:schemeClr val="dk1"/>
          </a:fontRef>
        </p:style>
        <p:txBody>
          <a:bodyPr wrap="square" rtlCol="0">
            <a:spAutoFit/>
          </a:bodyPr>
          <a:p>
            <a:r>
              <a:rPr lang="zh-CN" altLang="en-US" sz="2000" b="1">
                <a:solidFill>
                  <a:srgbClr val="C00000"/>
                </a:solidFill>
              </a:rPr>
              <a:t>对角线循环</a:t>
            </a:r>
            <a:endParaRPr lang="zh-CN" altLang="en-US" sz="20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1" grpId="0" bldLvl="0" animBg="1"/>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82575"/>
            <a:ext cx="8357870" cy="6240780"/>
          </a:xfrm>
        </p:spPr>
        <p:txBody>
          <a:bodyPr/>
          <a:p>
            <a:pPr marL="0" indent="0">
              <a:buNone/>
            </a:pPr>
            <a:r>
              <a:rPr lang="en-US" altLang="zh-CN" sz="2400"/>
              <a:t>    </a:t>
            </a:r>
            <a:r>
              <a:rPr lang="zh-CN" altLang="en-US" sz="2400"/>
              <a:t>举个例子来看该问题的求解过程。设有4个矩阵A1，A2，A3，A4，它们的维数分别是： 40*5；5*30；30*20；20*5。根据MatrixChain1 算法的描述可以得到：</a:t>
            </a:r>
            <a:endParaRPr lang="zh-CN" altLang="en-US" sz="2400"/>
          </a:p>
          <a:p>
            <a:pPr>
              <a:buFont typeface="Wingdings" panose="05000000000000000000" charset="0"/>
              <a:buChar char="n"/>
            </a:pPr>
            <a:r>
              <a:rPr lang="zh-CN" altLang="en-US" sz="2400"/>
              <a:t>m[1][2]=40*5*30=6000</a:t>
            </a:r>
            <a:endParaRPr lang="zh-CN" altLang="en-US" sz="2400"/>
          </a:p>
          <a:p>
            <a:pPr>
              <a:buFont typeface="Wingdings" panose="05000000000000000000" charset="0"/>
              <a:buChar char="n"/>
            </a:pPr>
            <a:r>
              <a:rPr lang="zh-CN" altLang="en-US" sz="2400"/>
              <a:t>m[2][3]=5*30*20=3000</a:t>
            </a:r>
            <a:endParaRPr lang="zh-CN" altLang="en-US" sz="2400"/>
          </a:p>
          <a:p>
            <a:pPr>
              <a:buFont typeface="Wingdings" panose="05000000000000000000" charset="0"/>
              <a:buChar char="n"/>
            </a:pPr>
            <a:r>
              <a:rPr lang="zh-CN" altLang="en-US" sz="2400"/>
              <a:t>m[3][4]=30*20*5=3000</a:t>
            </a:r>
            <a:endParaRPr lang="zh-CN" altLang="en-US" sz="2400"/>
          </a:p>
          <a:p>
            <a:pPr>
              <a:buFont typeface="Wingdings" panose="05000000000000000000" charset="0"/>
              <a:buChar char="n"/>
            </a:pPr>
            <a:r>
              <a:rPr lang="zh-CN" altLang="en-US" sz="2400"/>
              <a:t>m[1][3]=min{m[1][2]+40*30*20，m[2][3]+40*5*20} </a:t>
            </a:r>
            <a:endParaRPr lang="zh-CN" altLang="en-US" sz="2400"/>
          </a:p>
          <a:p>
            <a:pPr marL="457200" lvl="1" indent="0">
              <a:buFont typeface="Wingdings" panose="05000000000000000000" charset="0"/>
              <a:buNone/>
            </a:pPr>
            <a:r>
              <a:rPr lang="en-US" altLang="zh-CN" sz="2400"/>
              <a:t>            </a:t>
            </a:r>
            <a:r>
              <a:rPr lang="zh-CN" altLang="en-US" sz="2400"/>
              <a:t>=min{6000+24000，3000+4000}=7000</a:t>
            </a:r>
            <a:endParaRPr lang="zh-CN" altLang="en-US" sz="2400"/>
          </a:p>
          <a:p>
            <a:pPr>
              <a:buFont typeface="Wingdings" panose="05000000000000000000" charset="0"/>
              <a:buChar char="n"/>
            </a:pPr>
            <a:r>
              <a:rPr lang="zh-CN" altLang="en-US" sz="2400"/>
              <a:t>同样有：m[2][4]=3500</a:t>
            </a:r>
            <a:endParaRPr lang="zh-CN" altLang="en-US" sz="2400"/>
          </a:p>
          <a:p>
            <a:pPr>
              <a:buFont typeface="Wingdings" panose="05000000000000000000" charset="0"/>
              <a:buChar char="n"/>
            </a:pPr>
            <a:r>
              <a:rPr lang="zh-CN" altLang="en-US" sz="2400"/>
              <a:t>m[1][4]=min{m[2][4]+40*5*5,m[1][2]+m[3][4]+40*30*5,m[1][3]+40*20*5}</a:t>
            </a:r>
            <a:endParaRPr lang="zh-CN" altLang="en-US" sz="2400"/>
          </a:p>
          <a:p>
            <a:pPr marL="0" indent="0">
              <a:buFont typeface="Wingdings" panose="05000000000000000000" charset="0"/>
              <a:buNone/>
            </a:pPr>
            <a:r>
              <a:rPr lang="zh-CN" altLang="en-US" sz="2400"/>
              <a:t>   </a:t>
            </a:r>
            <a:r>
              <a:rPr lang="en-US" altLang="zh-CN" sz="2400"/>
              <a:t>	      </a:t>
            </a:r>
            <a:r>
              <a:rPr lang="zh-CN" altLang="en-US" sz="2400"/>
              <a:t>=min{4500，15000，11000}=4500</a:t>
            </a:r>
            <a:endParaRPr lang="zh-CN" altLang="en-US" sz="2400"/>
          </a:p>
          <a:p>
            <a:pPr marL="0" indent="0">
              <a:buNone/>
            </a:pPr>
            <a:r>
              <a:rPr lang="zh-CN" altLang="en-US" sz="2400"/>
              <a:t>因此，四个矩阵连乘A1*A2*A3*A4的最少乘法次数为4500，那么在求解过程中如何记录他们的最优求解次序（加括号的方式）？</a:t>
            </a:r>
            <a:endParaRPr lang="zh-CN" altLang="en-US"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74320"/>
            <a:ext cx="8329930" cy="5852160"/>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(4)构造最优解</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算法MatrixChain1只计算出了最优值，但未给出最优解。也就是说，通过算法MatrixChain1的计算，只知道最少乘法次数，不知道具体应该按照什么次序（加括号的方式）做矩阵的乘法才能达到最少数乘次数。为了确定加括号的次序，我们将求解矩阵链A[i:j]的最少乘法次数时最后一次运算断开的位置k记录在s[i][j]中，即s[i][j]中记录的值k表明矩阵链A[i:j]的最优断开位置为(A[i:k])(A[k+1:j])。因此，从s[1][n]记录的信息可知计算A[1:n]的最优加括号方式。</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404178"/>
            <a:ext cx="8229600" cy="1143000"/>
          </a:xfrm>
        </p:spPr>
        <p:txBody>
          <a:bodyPr/>
          <a:lstStyle/>
          <a:p>
            <a:r>
              <a:rPr lang="zh-CN" altLang="en-US" sz="3200" b="1">
                <a:solidFill>
                  <a:srgbClr val="C00000"/>
                </a:solidFill>
              </a:rPr>
              <a:t>4.1 几个实例</a:t>
            </a:r>
            <a:br>
              <a:rPr lang="en-US" altLang="zh-CN" dirty="0"/>
            </a:br>
            <a:endParaRPr lang="zh-CN" altLang="en-US" dirty="0"/>
          </a:p>
        </p:txBody>
      </p:sp>
      <p:sp>
        <p:nvSpPr>
          <p:cNvPr id="5" name="内容占位符 4"/>
          <p:cNvSpPr>
            <a:spLocks noGrp="1"/>
          </p:cNvSpPr>
          <p:nvPr>
            <p:ph idx="1"/>
          </p:nvPr>
        </p:nvSpPr>
        <p:spPr>
          <a:xfrm>
            <a:off x="730885" y="1341120"/>
            <a:ext cx="7681595" cy="3586480"/>
          </a:xfrm>
        </p:spPr>
        <p:txBody>
          <a:bodyPr/>
          <a:lstStyle/>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对于一个具有 n 个输入的最优化问题，其求解过程往往可以划分为若干个阶段，每一阶段的求解过程依赖于前一阶段的求解结果，动态规划就是将这种多阶段求解问题进行公式化的一种方法，由贝尔曼（R. Bellman）于 1957 年提出。</a:t>
            </a:r>
            <a:endParaRPr lang="zh-CN" altLang="en-US" sz="2400" dirty="0"/>
          </a:p>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下面看几个实例，在这些实例中，每一阶段的求解过程依赖于前一阶段的求解结果。</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92405"/>
            <a:ext cx="8229600" cy="6556375"/>
          </a:xfrm>
        </p:spPr>
        <p:txBody>
          <a:bodyPr/>
          <a:p>
            <a:pPr marL="0" indent="0">
              <a:buNone/>
            </a:pPr>
            <a:r>
              <a:rPr lang="zh-CN" altLang="en-US" sz="2400"/>
              <a:t>记录了断开位置的MatrixChain算法描述如下：</a:t>
            </a:r>
            <a:endParaRPr lang="zh-CN" altLang="en-US" sz="2400"/>
          </a:p>
          <a:p>
            <a:pPr marL="0" indent="0" latinLnBrk="0">
              <a:lnSpc>
                <a:spcPts val="2880"/>
              </a:lnSpc>
              <a:spcBef>
                <a:spcPts val="0"/>
              </a:spcBef>
              <a:buNone/>
            </a:pPr>
            <a:r>
              <a:rPr lang="zh-CN" altLang="en-US" sz="2400"/>
              <a:t>void MatrixChain(int *p，int n，int **m，int **s)</a:t>
            </a:r>
            <a:endParaRPr lang="zh-CN" altLang="en-US" sz="2400"/>
          </a:p>
          <a:p>
            <a:pPr marL="0" indent="0" latinLnBrk="0">
              <a:lnSpc>
                <a:spcPts val="2880"/>
              </a:lnSpc>
              <a:spcBef>
                <a:spcPts val="0"/>
              </a:spcBef>
              <a:buNone/>
            </a:pPr>
            <a:r>
              <a:rPr lang="zh-CN" altLang="en-US" sz="2400"/>
              <a:t>{  for (int i = 1; i &lt;= n; i++)</a:t>
            </a:r>
            <a:endParaRPr lang="zh-CN" altLang="en-US" sz="2400"/>
          </a:p>
          <a:p>
            <a:pPr marL="0" indent="0" latinLnBrk="0">
              <a:lnSpc>
                <a:spcPts val="2880"/>
              </a:lnSpc>
              <a:spcBef>
                <a:spcPts val="0"/>
              </a:spcBef>
              <a:buNone/>
            </a:pPr>
            <a:r>
              <a:rPr lang="zh-CN" altLang="en-US" sz="2400"/>
              <a:t> </a:t>
            </a:r>
            <a:r>
              <a:rPr lang="en-US" altLang="zh-CN" sz="2400"/>
              <a:t>	</a:t>
            </a:r>
            <a:r>
              <a:rPr lang="zh-CN" altLang="en-US" sz="2400"/>
              <a:t>m[i][i] = 0;</a:t>
            </a:r>
            <a:endParaRPr lang="zh-CN" altLang="en-US" sz="2400"/>
          </a:p>
          <a:p>
            <a:pPr marL="0" indent="0" latinLnBrk="0">
              <a:lnSpc>
                <a:spcPts val="2880"/>
              </a:lnSpc>
              <a:spcBef>
                <a:spcPts val="0"/>
              </a:spcBef>
              <a:buNone/>
            </a:pPr>
            <a:r>
              <a:rPr lang="zh-CN" altLang="en-US" sz="2400"/>
              <a:t>   for (int r = 2; r &lt;= n; r++) </a:t>
            </a:r>
            <a:endParaRPr lang="zh-CN" altLang="en-US" sz="2400"/>
          </a:p>
          <a:p>
            <a:pPr marL="0" indent="0" latinLnBrk="0">
              <a:lnSpc>
                <a:spcPts val="2880"/>
              </a:lnSpc>
              <a:spcBef>
                <a:spcPts val="0"/>
              </a:spcBef>
              <a:buNone/>
            </a:pPr>
            <a:r>
              <a:rPr lang="zh-CN" altLang="en-US" sz="2400"/>
              <a:t>     for (int i = 1; i &lt;= n - r+1; i++) </a:t>
            </a:r>
            <a:endParaRPr lang="zh-CN" altLang="en-US" sz="2400"/>
          </a:p>
          <a:p>
            <a:pPr marL="0" indent="0" latinLnBrk="0">
              <a:lnSpc>
                <a:spcPts val="2880"/>
              </a:lnSpc>
              <a:spcBef>
                <a:spcPts val="0"/>
              </a:spcBef>
              <a:buNone/>
            </a:pPr>
            <a:r>
              <a:rPr lang="zh-CN" altLang="en-US" sz="2400"/>
              <a:t>      { </a:t>
            </a:r>
            <a:r>
              <a:rPr lang="en-US" altLang="zh-CN" sz="2400"/>
              <a:t> </a:t>
            </a:r>
            <a:r>
              <a:rPr lang="zh-CN" altLang="en-US" sz="2400"/>
              <a:t>int j=i+r-1; </a:t>
            </a:r>
            <a:endParaRPr lang="zh-CN" altLang="en-US" sz="2400"/>
          </a:p>
          <a:p>
            <a:pPr marL="0" indent="0" latinLnBrk="0">
              <a:lnSpc>
                <a:spcPts val="2880"/>
              </a:lnSpc>
              <a:spcBef>
                <a:spcPts val="0"/>
              </a:spcBef>
              <a:buNone/>
            </a:pPr>
            <a:r>
              <a:rPr lang="zh-CN" altLang="en-US" sz="2400"/>
              <a:t>         m[i][j] = m[i+1][j]+ p[i-1]*p[i]*p[j];  </a:t>
            </a:r>
            <a:endParaRPr lang="zh-CN" altLang="en-US" sz="2400"/>
          </a:p>
          <a:p>
            <a:pPr marL="0" indent="0" latinLnBrk="0">
              <a:lnSpc>
                <a:spcPts val="2880"/>
              </a:lnSpc>
              <a:spcBef>
                <a:spcPts val="0"/>
              </a:spcBef>
              <a:buNone/>
            </a:pPr>
            <a:r>
              <a:rPr lang="zh-CN" altLang="en-US" sz="2400"/>
              <a:t>         s[i][j] = i;</a:t>
            </a:r>
            <a:endParaRPr lang="zh-CN" altLang="en-US" sz="2400"/>
          </a:p>
          <a:p>
            <a:pPr marL="0" indent="0" latinLnBrk="0">
              <a:lnSpc>
                <a:spcPts val="2880"/>
              </a:lnSpc>
              <a:spcBef>
                <a:spcPts val="0"/>
              </a:spcBef>
              <a:buNone/>
            </a:pPr>
            <a:r>
              <a:rPr lang="zh-CN" altLang="en-US" sz="2400"/>
              <a:t>         for (int k = i+1; k &lt; j; k++) </a:t>
            </a:r>
            <a:endParaRPr lang="zh-CN" altLang="en-US" sz="2400"/>
          </a:p>
          <a:p>
            <a:pPr marL="0" indent="0" latinLnBrk="0">
              <a:lnSpc>
                <a:spcPts val="2880"/>
              </a:lnSpc>
              <a:spcBef>
                <a:spcPts val="0"/>
              </a:spcBef>
              <a:buNone/>
            </a:pPr>
            <a:r>
              <a:rPr lang="zh-CN" altLang="en-US" sz="2400"/>
              <a:t>           {  int t = m[i][k] + m[k+1][j] + p[i-1]*p[k]*p[j];</a:t>
            </a:r>
            <a:endParaRPr lang="zh-CN" altLang="en-US" sz="2400"/>
          </a:p>
          <a:p>
            <a:pPr marL="0" indent="0" latinLnBrk="0">
              <a:lnSpc>
                <a:spcPts val="2880"/>
              </a:lnSpc>
              <a:spcBef>
                <a:spcPts val="0"/>
              </a:spcBef>
              <a:buNone/>
            </a:pPr>
            <a:r>
              <a:rPr lang="zh-CN" altLang="en-US" sz="2400"/>
              <a:t>              if (t &lt; m[i][j])</a:t>
            </a:r>
            <a:endParaRPr lang="zh-CN" altLang="en-US" sz="2400"/>
          </a:p>
          <a:p>
            <a:pPr marL="0" indent="0" latinLnBrk="0">
              <a:lnSpc>
                <a:spcPts val="2880"/>
              </a:lnSpc>
              <a:spcBef>
                <a:spcPts val="0"/>
              </a:spcBef>
              <a:buNone/>
            </a:pPr>
            <a:r>
              <a:rPr lang="zh-CN" altLang="en-US" sz="2400"/>
              <a:t>   </a:t>
            </a:r>
            <a:r>
              <a:rPr lang="en-US" altLang="zh-CN" sz="2400"/>
              <a:t> 		</a:t>
            </a:r>
            <a:r>
              <a:rPr lang="zh-CN" altLang="en-US" sz="2400"/>
              <a:t>{  m[i][j] = t; </a:t>
            </a:r>
            <a:endParaRPr lang="zh-CN" altLang="en-US" sz="2400"/>
          </a:p>
          <a:p>
            <a:pPr marL="457200" lvl="1" indent="457200" latinLnBrk="0">
              <a:lnSpc>
                <a:spcPts val="2880"/>
              </a:lnSpc>
              <a:spcBef>
                <a:spcPts val="0"/>
              </a:spcBef>
              <a:buNone/>
            </a:pPr>
            <a:r>
              <a:rPr lang="zh-CN" altLang="en-US" sz="2400"/>
              <a:t> </a:t>
            </a:r>
            <a:r>
              <a:rPr lang="en-US" altLang="zh-CN" sz="2400"/>
              <a:t>                </a:t>
            </a:r>
            <a:r>
              <a:rPr lang="zh-CN" altLang="en-US" sz="2400"/>
              <a:t>s[i][j] = k;</a:t>
            </a:r>
            <a:r>
              <a:rPr lang="zh-CN" altLang="en-US" sz="2400">
                <a:sym typeface="+mn-ea"/>
              </a:rPr>
              <a:t>}</a:t>
            </a:r>
            <a:endParaRPr lang="zh-CN" altLang="en-US" sz="2400"/>
          </a:p>
          <a:p>
            <a:pPr marL="457200" lvl="1" indent="457200" latinLnBrk="0">
              <a:lnSpc>
                <a:spcPts val="2880"/>
              </a:lnSpc>
              <a:spcBef>
                <a:spcPts val="0"/>
              </a:spcBef>
              <a:buNone/>
            </a:pPr>
            <a:r>
              <a:rPr lang="zh-CN" altLang="en-US" sz="2400">
                <a:sym typeface="+mn-ea"/>
              </a:rPr>
              <a:t>}</a:t>
            </a:r>
            <a:endParaRPr lang="zh-CN" altLang="en-US" sz="2400"/>
          </a:p>
          <a:p>
            <a:pPr marL="0" indent="0" latinLnBrk="0">
              <a:lnSpc>
                <a:spcPts val="2880"/>
              </a:lnSpc>
              <a:spcBef>
                <a:spcPts val="0"/>
              </a:spcBef>
              <a:buNone/>
            </a:pPr>
            <a:r>
              <a:rPr lang="zh-CN" altLang="en-US" sz="2400"/>
              <a:t> </a:t>
            </a:r>
            <a:r>
              <a:rPr lang="en-US" altLang="zh-CN" sz="2400"/>
              <a:t>        </a:t>
            </a:r>
            <a:r>
              <a:rPr lang="zh-CN" altLang="en-US" sz="2400">
                <a:sym typeface="+mn-ea"/>
              </a:rPr>
              <a:t>}</a:t>
            </a:r>
            <a:endParaRPr lang="zh-CN" altLang="en-US" sz="2400"/>
          </a:p>
          <a:p>
            <a:pPr marL="0" indent="0" latinLnBrk="0">
              <a:lnSpc>
                <a:spcPts val="2880"/>
              </a:lnSpc>
              <a:spcBef>
                <a:spcPts val="0"/>
              </a:spcBef>
              <a:buNone/>
            </a:pPr>
            <a:r>
              <a:rPr lang="en-US" altLang="zh-CN" sz="2400"/>
              <a:t> </a:t>
            </a:r>
            <a:r>
              <a:rPr lang="zh-CN" altLang="en-US" sz="2400">
                <a:sym typeface="+mn-ea"/>
              </a:rPr>
              <a:t>}</a:t>
            </a:r>
            <a:endParaRPr lang="zh-CN" altLang="en-US" sz="2400"/>
          </a:p>
          <a:p>
            <a:pPr marL="0" indent="0" latinLnBrk="0">
              <a:lnSpc>
                <a:spcPts val="2880"/>
              </a:lnSpc>
              <a:spcBef>
                <a:spcPts val="0"/>
              </a:spcBef>
              <a:buNone/>
            </a:pPr>
            <a:r>
              <a:rPr lang="en-US" altLang="zh-CN" sz="2400"/>
              <a:t>		</a:t>
            </a:r>
            <a:r>
              <a:rPr lang="zh-CN" altLang="en-US" sz="2400"/>
              <a:t>           </a:t>
            </a:r>
            <a:endParaRPr lang="zh-CN" altLang="en-US" sz="2400"/>
          </a:p>
          <a:p>
            <a:pPr marL="0" indent="0" latinLnBrk="0">
              <a:lnSpc>
                <a:spcPts val="2880"/>
              </a:lnSpc>
              <a:spcBef>
                <a:spcPts val="0"/>
              </a:spcBef>
              <a:buNone/>
            </a:pPr>
            <a:endParaRPr lang="zh-CN" alt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1625" y="292100"/>
            <a:ext cx="8557260" cy="6303010"/>
          </a:xfrm>
        </p:spPr>
        <p:txBody>
          <a:bodyPr/>
          <a:p>
            <a:pPr marL="0" indent="0">
              <a:buNone/>
            </a:pPr>
            <a:r>
              <a:rPr lang="en-US" altLang="zh-CN" sz="2400"/>
              <a:t>     </a:t>
            </a:r>
            <a:r>
              <a:rPr lang="zh-CN" altLang="en-US" sz="2400"/>
              <a:t>(5)实例</a:t>
            </a:r>
            <a:endParaRPr lang="zh-CN" altLang="en-US" sz="2400"/>
          </a:p>
          <a:p>
            <a:pPr marL="0" indent="0">
              <a:buNone/>
            </a:pPr>
            <a:r>
              <a:rPr lang="en-US" altLang="zh-CN" sz="2400"/>
              <a:t>     </a:t>
            </a:r>
            <a:r>
              <a:rPr lang="zh-CN" altLang="en-US" sz="2400"/>
              <a:t>设有6个矩阵A1，A2，A3，A4，A5，A6，它们的维数分别是：30*35；35*15；15*5；5*10；10*20；20*25。矩阵维数序列如下：</a:t>
            </a:r>
            <a:endParaRPr lang="zh-CN" altLang="en-US" sz="2400"/>
          </a:p>
        </p:txBody>
      </p:sp>
      <p:pic>
        <p:nvPicPr>
          <p:cNvPr id="5" name="图片 4"/>
          <p:cNvPicPr>
            <a:picLocks noChangeAspect="1"/>
          </p:cNvPicPr>
          <p:nvPr/>
        </p:nvPicPr>
        <p:blipFill>
          <a:blip r:embed="rId1"/>
          <a:srcRect l="14101" t="-6922" r="21314" b="10565"/>
          <a:stretch>
            <a:fillRect/>
          </a:stretch>
        </p:blipFill>
        <p:spPr>
          <a:xfrm>
            <a:off x="1331595" y="1772920"/>
            <a:ext cx="6264910" cy="1007745"/>
          </a:xfrm>
          <a:prstGeom prst="rect">
            <a:avLst/>
          </a:prstGeom>
        </p:spPr>
      </p:pic>
      <p:sp>
        <p:nvSpPr>
          <p:cNvPr id="100" name="文本框 99"/>
          <p:cNvSpPr txBox="1"/>
          <p:nvPr/>
        </p:nvSpPr>
        <p:spPr>
          <a:xfrm>
            <a:off x="347345" y="2780665"/>
            <a:ext cx="8615680" cy="829945"/>
          </a:xfrm>
          <a:prstGeom prst="rect">
            <a:avLst/>
          </a:prstGeom>
          <a:noFill/>
          <a:ln w="9525">
            <a:noFill/>
          </a:ln>
        </p:spPr>
        <p:txBody>
          <a:bodyPr wrap="square">
            <a:spAutoFit/>
          </a:bodyPr>
          <a:p>
            <a:pPr marL="0" indent="266700"/>
            <a:r>
              <a:rPr lang="zh-CN" altLang="en-US" sz="2400" b="1">
                <a:latin typeface="+mn-lt"/>
                <a:ea typeface="+mn-ea"/>
              </a:rPr>
              <a:t>求最优完全加括号方式，使得矩阵元素相乘次数最少。根据算法MatrixChain可以求得m[i][j]和s[i][j]的值，如下图所示。</a:t>
            </a:r>
            <a:endParaRPr lang="zh-CN" altLang="en-US" sz="2400" b="1">
              <a:latin typeface="+mn-lt"/>
              <a:ea typeface="+mn-ea"/>
            </a:endParaRPr>
          </a:p>
        </p:txBody>
      </p:sp>
      <p:pic>
        <p:nvPicPr>
          <p:cNvPr id="57" name="图片 57"/>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a:xfrm>
            <a:off x="-36195" y="3676650"/>
            <a:ext cx="9120505" cy="238633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08610"/>
            <a:ext cx="8229600" cy="5817870"/>
          </a:xfrm>
        </p:spPr>
        <p:txBody>
          <a:bodyPr/>
          <a:p>
            <a:pPr marL="0" indent="0" latinLnBrk="0">
              <a:lnSpc>
                <a:spcPct val="125000"/>
              </a:lnSpc>
              <a:spcBef>
                <a:spcPts val="0"/>
              </a:spcBef>
              <a:buNone/>
            </a:pPr>
            <a:r>
              <a:rPr lang="zh-CN" altLang="en-US" sz="2400"/>
              <a:t>如求m[2][5]=min{m[2][2]+m[3][5]+P</a:t>
            </a:r>
            <a:r>
              <a:rPr lang="zh-CN" altLang="en-US" sz="2400" baseline="-25000"/>
              <a:t>1</a:t>
            </a:r>
            <a:r>
              <a:rPr lang="zh-CN" altLang="en-US" sz="2400"/>
              <a:t>P</a:t>
            </a:r>
            <a:r>
              <a:rPr lang="zh-CN" altLang="en-US" sz="2400" baseline="-25000"/>
              <a:t>2</a:t>
            </a:r>
            <a:r>
              <a:rPr lang="zh-CN" altLang="en-US" sz="2400"/>
              <a:t>P</a:t>
            </a:r>
            <a:r>
              <a:rPr lang="zh-CN" altLang="en-US" sz="2400" baseline="-25000"/>
              <a:t>5</a:t>
            </a:r>
            <a:r>
              <a:rPr lang="zh-CN" altLang="en-US" sz="2400"/>
              <a:t>，</a:t>
            </a:r>
            <a:endParaRPr lang="zh-CN" altLang="en-US" sz="2400"/>
          </a:p>
          <a:p>
            <a:pPr marL="1828800" lvl="4" indent="457200" latinLnBrk="0">
              <a:lnSpc>
                <a:spcPct val="125000"/>
              </a:lnSpc>
              <a:spcBef>
                <a:spcPts val="0"/>
              </a:spcBef>
              <a:buNone/>
            </a:pPr>
            <a:r>
              <a:rPr lang="zh-CN" altLang="en-US" sz="2400"/>
              <a:t>m[2][3]+m[4][5]+P</a:t>
            </a:r>
            <a:r>
              <a:rPr lang="zh-CN" altLang="en-US" sz="2400" baseline="-25000"/>
              <a:t>1</a:t>
            </a:r>
            <a:r>
              <a:rPr lang="zh-CN" altLang="en-US" sz="2400"/>
              <a:t>P</a:t>
            </a:r>
            <a:r>
              <a:rPr lang="zh-CN" altLang="en-US" sz="2400" baseline="-25000"/>
              <a:t>3</a:t>
            </a:r>
            <a:r>
              <a:rPr lang="zh-CN" altLang="en-US" sz="2400"/>
              <a:t>P</a:t>
            </a:r>
            <a:r>
              <a:rPr lang="zh-CN" altLang="en-US" sz="2400" baseline="-25000"/>
              <a:t>5</a:t>
            </a:r>
            <a:r>
              <a:rPr lang="zh-CN" altLang="en-US" sz="2400"/>
              <a:t>，</a:t>
            </a:r>
            <a:endParaRPr lang="zh-CN" altLang="en-US" sz="2400"/>
          </a:p>
          <a:p>
            <a:pPr marL="1828800" lvl="4" indent="457200" latinLnBrk="0">
              <a:lnSpc>
                <a:spcPct val="125000"/>
              </a:lnSpc>
              <a:spcBef>
                <a:spcPts val="0"/>
              </a:spcBef>
              <a:buNone/>
            </a:pPr>
            <a:r>
              <a:rPr lang="zh-CN" altLang="en-US" sz="2400"/>
              <a:t>m[2][4]+m[5[5]+P</a:t>
            </a:r>
            <a:r>
              <a:rPr lang="zh-CN" altLang="en-US" sz="2400" baseline="-25000"/>
              <a:t>1</a:t>
            </a:r>
            <a:r>
              <a:rPr lang="zh-CN" altLang="en-US" sz="2400"/>
              <a:t>P</a:t>
            </a:r>
            <a:r>
              <a:rPr lang="zh-CN" altLang="en-US" sz="2400" baseline="-25000"/>
              <a:t>4</a:t>
            </a:r>
            <a:r>
              <a:rPr lang="zh-CN" altLang="en-US" sz="2400"/>
              <a:t>P</a:t>
            </a:r>
            <a:r>
              <a:rPr lang="zh-CN" altLang="en-US" sz="2400" baseline="-25000"/>
              <a:t>5</a:t>
            </a:r>
            <a:r>
              <a:rPr lang="zh-CN" altLang="en-US" sz="2400"/>
              <a:t>}</a:t>
            </a:r>
            <a:endParaRPr lang="zh-CN" altLang="en-US" sz="2400"/>
          </a:p>
          <a:p>
            <a:pPr marL="914400" lvl="2" indent="457200" latinLnBrk="0">
              <a:lnSpc>
                <a:spcPct val="125000"/>
              </a:lnSpc>
              <a:spcBef>
                <a:spcPts val="0"/>
              </a:spcBef>
              <a:buNone/>
            </a:pPr>
            <a:r>
              <a:rPr lang="en-US" altLang="zh-CN" sz="2400"/>
              <a:t>    </a:t>
            </a:r>
            <a:r>
              <a:rPr lang="zh-CN" altLang="en-US" sz="2400"/>
              <a:t>= min{0+2500+35*15*20，</a:t>
            </a:r>
            <a:endParaRPr lang="zh-CN" altLang="en-US" sz="2400"/>
          </a:p>
          <a:p>
            <a:pPr marL="914400" lvl="2" indent="457200" latinLnBrk="0">
              <a:lnSpc>
                <a:spcPct val="125000"/>
              </a:lnSpc>
              <a:spcBef>
                <a:spcPts val="0"/>
              </a:spcBef>
              <a:buNone/>
            </a:pPr>
            <a:r>
              <a:rPr lang="zh-CN" altLang="en-US" sz="2400"/>
              <a:t> </a:t>
            </a:r>
            <a:r>
              <a:rPr lang="en-US" altLang="zh-CN" sz="2400"/>
              <a:t>               </a:t>
            </a:r>
            <a:r>
              <a:rPr lang="zh-CN" altLang="en-US" sz="2400"/>
              <a:t>2625+1000+35*5*20，</a:t>
            </a:r>
            <a:endParaRPr lang="zh-CN" altLang="en-US" sz="2400"/>
          </a:p>
          <a:p>
            <a:pPr marL="1828800" lvl="4" indent="457200" latinLnBrk="0">
              <a:lnSpc>
                <a:spcPct val="125000"/>
              </a:lnSpc>
              <a:spcBef>
                <a:spcPts val="0"/>
              </a:spcBef>
              <a:buNone/>
            </a:pPr>
            <a:r>
              <a:rPr lang="en-US" altLang="zh-CN" sz="2400"/>
              <a:t>   </a:t>
            </a:r>
            <a:r>
              <a:rPr lang="zh-CN" altLang="en-US" sz="2400"/>
              <a:t>4375+0+35*10*20}</a:t>
            </a:r>
            <a:endParaRPr lang="zh-CN" altLang="en-US" sz="2400"/>
          </a:p>
          <a:p>
            <a:pPr marL="914400" lvl="2" indent="457200" latinLnBrk="0">
              <a:lnSpc>
                <a:spcPct val="125000"/>
              </a:lnSpc>
              <a:spcBef>
                <a:spcPts val="0"/>
              </a:spcBef>
              <a:buNone/>
            </a:pPr>
            <a:r>
              <a:rPr lang="en-US" altLang="zh-CN" sz="2400"/>
              <a:t>    </a:t>
            </a:r>
            <a:r>
              <a:rPr lang="zh-CN" altLang="en-US" sz="2400"/>
              <a:t>= min{13000，7125，11375}=7125</a:t>
            </a:r>
            <a:endParaRPr lang="zh-CN" altLang="en-US" sz="2400"/>
          </a:p>
          <a:p>
            <a:pPr marL="0" indent="0" latinLnBrk="0">
              <a:lnSpc>
                <a:spcPct val="125000"/>
              </a:lnSpc>
              <a:spcBef>
                <a:spcPts val="0"/>
              </a:spcBef>
              <a:buNone/>
            </a:pPr>
            <a:r>
              <a:rPr lang="zh-CN" altLang="en-US" sz="2400"/>
              <a:t>此时k=3，因此s[2][5]=3。</a:t>
            </a:r>
            <a:endParaRPr lang="zh-CN" altLang="en-US" sz="2400"/>
          </a:p>
          <a:p>
            <a:pPr marL="0" indent="0" latinLnBrk="0">
              <a:lnSpc>
                <a:spcPct val="125000"/>
              </a:lnSpc>
              <a:spcBef>
                <a:spcPts val="0"/>
              </a:spcBef>
              <a:buNone/>
            </a:pPr>
            <a:r>
              <a:rPr lang="zh-CN" altLang="en-US" sz="2400"/>
              <a:t>根据s[i][j]的记录，可以计算A[1:6]的最优加括号方式：</a:t>
            </a:r>
            <a:endParaRPr lang="zh-CN" altLang="en-US" sz="2400"/>
          </a:p>
          <a:p>
            <a:pPr marL="0" indent="0" latinLnBrk="0">
              <a:lnSpc>
                <a:spcPct val="125000"/>
              </a:lnSpc>
              <a:spcBef>
                <a:spcPts val="0"/>
              </a:spcBef>
              <a:buNone/>
            </a:pPr>
            <a:r>
              <a:rPr lang="zh-CN" altLang="en-US" sz="2400"/>
              <a:t>(A1A2A3)(A4A5A6)     </a:t>
            </a:r>
            <a:r>
              <a:rPr lang="en-US" altLang="zh-CN" sz="2400"/>
              <a:t>   </a:t>
            </a:r>
            <a:r>
              <a:rPr lang="zh-CN" altLang="en-US" sz="2400"/>
              <a:t>s[1][n]=3</a:t>
            </a:r>
            <a:endParaRPr lang="zh-CN" altLang="en-US" sz="2400"/>
          </a:p>
          <a:p>
            <a:pPr marL="0" indent="0" latinLnBrk="0">
              <a:lnSpc>
                <a:spcPct val="125000"/>
              </a:lnSpc>
              <a:spcBef>
                <a:spcPts val="0"/>
              </a:spcBef>
              <a:buNone/>
            </a:pPr>
            <a:r>
              <a:rPr lang="zh-CN" altLang="en-US" sz="2400"/>
              <a:t>(A1(A2A3))((A4A5)A6)   s[1][3]=1, s[4][6]=5</a:t>
            </a:r>
            <a:endParaRPr lang="zh-CN" altLang="en-US" sz="2400"/>
          </a:p>
          <a:p>
            <a:pPr marL="0" indent="0" latinLnBrk="0">
              <a:lnSpc>
                <a:spcPct val="125000"/>
              </a:lnSpc>
              <a:spcBef>
                <a:spcPts val="0"/>
              </a:spcBef>
              <a:buNone/>
            </a:pPr>
            <a:r>
              <a:rPr lang="zh-CN" altLang="en-US" sz="2400"/>
              <a:t>(A1(A2A3))((A4A5)A6)   s[2][3]=2, s[4][5]=4</a:t>
            </a:r>
            <a:endParaRPr lang="zh-CN" altLang="en-US"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81000"/>
            <a:ext cx="8229600" cy="574548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(6)算法复杂度分析</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求解矩阵连乘问题的递归算法复杂度高，非递归算法复杂度较低。递归动态规划算法的子问题被多次重复计算，子问题计算次数呈指数增长；非递归动态规划算法每个子问题只计算一次子问题的计算随问题规模成多项式增长。</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算法matrixChain的主要计算量取决于算法中对r，i和k的3重循环。循环体内的计算量为O(1)，而3重循环的总次数为O(n</a:t>
            </a:r>
            <a:r>
              <a:rPr lang="zh-CN" altLang="en-US" sz="2400" baseline="30000"/>
              <a:t>3</a:t>
            </a:r>
            <a:r>
              <a:rPr lang="zh-CN" altLang="en-US" sz="2400"/>
              <a:t>)。</a:t>
            </a:r>
            <a:r>
              <a:rPr lang="zh-CN" altLang="en-US" sz="2400">
                <a:solidFill>
                  <a:srgbClr val="3907F1"/>
                </a:solidFill>
              </a:rPr>
              <a:t>因此算法的计算时间上界为O(n</a:t>
            </a:r>
            <a:r>
              <a:rPr lang="zh-CN" altLang="en-US" sz="2400" baseline="30000">
                <a:solidFill>
                  <a:srgbClr val="3907F1"/>
                </a:solidFill>
              </a:rPr>
              <a:t>3</a:t>
            </a:r>
            <a:r>
              <a:rPr lang="zh-CN" altLang="en-US" sz="2400">
                <a:solidFill>
                  <a:srgbClr val="3907F1"/>
                </a:solidFill>
              </a:rPr>
              <a:t>)。算法所占用的空间显然为O(n</a:t>
            </a:r>
            <a:r>
              <a:rPr lang="zh-CN" altLang="en-US" sz="2400" baseline="30000">
                <a:solidFill>
                  <a:srgbClr val="3907F1"/>
                </a:solidFill>
              </a:rPr>
              <a:t>2</a:t>
            </a:r>
            <a:r>
              <a:rPr lang="zh-CN" altLang="en-US" sz="2400">
                <a:solidFill>
                  <a:srgbClr val="3907F1"/>
                </a:solidFill>
              </a:rPr>
              <a:t>)。</a:t>
            </a:r>
            <a:endParaRPr lang="zh-CN" altLang="en-US" sz="2400">
              <a:solidFill>
                <a:srgbClr val="3907F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b="1">
                <a:solidFill>
                  <a:srgbClr val="C00000"/>
                </a:solidFill>
              </a:rPr>
              <a:t>4.3备忘录方法</a:t>
            </a:r>
            <a:endParaRPr lang="zh-CN" altLang="en-US" sz="3200" b="1">
              <a:solidFill>
                <a:srgbClr val="C00000"/>
              </a:solidFill>
            </a:endParaRPr>
          </a:p>
        </p:txBody>
      </p:sp>
      <p:sp>
        <p:nvSpPr>
          <p:cNvPr id="3" name="内容占位符 2"/>
          <p:cNvSpPr>
            <a:spLocks noGrp="1"/>
          </p:cNvSpPr>
          <p:nvPr>
            <p:ph idx="1"/>
          </p:nvPr>
        </p:nvSpPr>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备忘录方法是动态规划算法的变形，通过分治思想对原问题进行分解，仍然采用递归算法求解，区别在于备忘录方法为每个解过的子问题建立了备忘录，把解过的子问题存起来，以备需要时查看，如果该子问题已经求解过答案，直接用该答案即可，避免了相同子问题的重复求解。</a:t>
            </a:r>
            <a:endParaRPr lang="zh-CN" altLang="en-US"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8265" y="220980"/>
            <a:ext cx="9169400" cy="6427470"/>
          </a:xfrm>
        </p:spPr>
        <p:txBody>
          <a:bodyPr/>
          <a:p>
            <a:pPr marL="0" indent="0">
              <a:buNone/>
            </a:pPr>
            <a:r>
              <a:rPr lang="zh-CN" altLang="en-US" sz="2400"/>
              <a:t>采用备忘录方法求解矩阵连乘问题的算法描述如下：</a:t>
            </a:r>
            <a:endParaRPr lang="zh-CN" altLang="en-US" sz="2400"/>
          </a:p>
          <a:p>
            <a:pPr marL="0" indent="0" latinLnBrk="0">
              <a:lnSpc>
                <a:spcPts val="2680"/>
              </a:lnSpc>
              <a:spcBef>
                <a:spcPts val="0"/>
              </a:spcBef>
              <a:buNone/>
            </a:pPr>
            <a:r>
              <a:rPr lang="zh-CN" altLang="en-US" sz="2400"/>
              <a:t>int LookupChain(int i，int j)</a:t>
            </a:r>
            <a:endParaRPr lang="zh-CN" altLang="en-US" sz="2400"/>
          </a:p>
          <a:p>
            <a:pPr marL="0" indent="0" latinLnBrk="0">
              <a:lnSpc>
                <a:spcPts val="2680"/>
              </a:lnSpc>
              <a:spcBef>
                <a:spcPts val="0"/>
              </a:spcBef>
              <a:buNone/>
            </a:pPr>
            <a:r>
              <a:rPr lang="zh-CN" altLang="en-US" sz="2400"/>
              <a:t>{  if (m[i][j] &gt; 0)</a:t>
            </a:r>
            <a:endParaRPr lang="zh-CN" altLang="en-US" sz="2400"/>
          </a:p>
          <a:p>
            <a:pPr marL="0" indent="457200" latinLnBrk="0">
              <a:lnSpc>
                <a:spcPts val="2680"/>
              </a:lnSpc>
              <a:spcBef>
                <a:spcPts val="0"/>
              </a:spcBef>
              <a:buNone/>
            </a:pPr>
            <a:r>
              <a:rPr lang="zh-CN" altLang="en-US" sz="2400"/>
              <a:t>return m[i][j];</a:t>
            </a:r>
            <a:endParaRPr lang="zh-CN" altLang="en-US" sz="2400"/>
          </a:p>
          <a:p>
            <a:pPr marL="0" indent="0" latinLnBrk="0">
              <a:lnSpc>
                <a:spcPts val="2680"/>
              </a:lnSpc>
              <a:spcBef>
                <a:spcPts val="0"/>
              </a:spcBef>
              <a:buNone/>
            </a:pPr>
            <a:r>
              <a:rPr lang="zh-CN" altLang="en-US" sz="2400"/>
              <a:t>   if (i == j) </a:t>
            </a:r>
            <a:endParaRPr lang="zh-CN" altLang="en-US" sz="2400"/>
          </a:p>
          <a:p>
            <a:pPr marL="0" indent="457200" latinLnBrk="0">
              <a:lnSpc>
                <a:spcPts val="2680"/>
              </a:lnSpc>
              <a:spcBef>
                <a:spcPts val="0"/>
              </a:spcBef>
              <a:buNone/>
            </a:pPr>
            <a:r>
              <a:rPr lang="zh-CN" altLang="en-US" sz="2400"/>
              <a:t>return 0;</a:t>
            </a:r>
            <a:endParaRPr lang="zh-CN" altLang="en-US" sz="2400"/>
          </a:p>
          <a:p>
            <a:pPr marL="0" indent="0" latinLnBrk="0">
              <a:lnSpc>
                <a:spcPts val="2680"/>
              </a:lnSpc>
              <a:spcBef>
                <a:spcPts val="0"/>
              </a:spcBef>
              <a:buNone/>
            </a:pPr>
            <a:r>
              <a:rPr lang="zh-CN" altLang="en-US" sz="2400"/>
              <a:t>   int u = LookupChain(i，i) + LookupChain(i+1，j) + p[i-1]*p[i]*p[j];</a:t>
            </a:r>
            <a:endParaRPr lang="zh-CN" altLang="en-US" sz="2400"/>
          </a:p>
          <a:p>
            <a:pPr marL="0" indent="0" latinLnBrk="0">
              <a:lnSpc>
                <a:spcPts val="2680"/>
              </a:lnSpc>
              <a:spcBef>
                <a:spcPts val="0"/>
              </a:spcBef>
              <a:buNone/>
            </a:pPr>
            <a:r>
              <a:rPr lang="zh-CN" altLang="en-US" sz="2400"/>
              <a:t>   s[i][j] = i;</a:t>
            </a:r>
            <a:endParaRPr lang="zh-CN" altLang="en-US" sz="2400"/>
          </a:p>
          <a:p>
            <a:pPr marL="0" indent="0" latinLnBrk="0">
              <a:lnSpc>
                <a:spcPts val="2680"/>
              </a:lnSpc>
              <a:spcBef>
                <a:spcPts val="0"/>
              </a:spcBef>
              <a:buNone/>
            </a:pPr>
            <a:r>
              <a:rPr lang="zh-CN" altLang="en-US" sz="2400"/>
              <a:t>   for (int k = i+1; k &lt; j; k++) </a:t>
            </a:r>
            <a:endParaRPr lang="zh-CN" altLang="en-US" sz="2400"/>
          </a:p>
          <a:p>
            <a:pPr marL="0" indent="0" latinLnBrk="0">
              <a:lnSpc>
                <a:spcPts val="2680"/>
              </a:lnSpc>
              <a:spcBef>
                <a:spcPts val="0"/>
              </a:spcBef>
              <a:buNone/>
            </a:pPr>
            <a:r>
              <a:rPr lang="zh-CN" altLang="en-US" sz="2400"/>
              <a:t>     { int t = LookupChain(i，k) + LookupChain(k+1，j) + p[i-1]*p[k]*p[j];</a:t>
            </a:r>
            <a:endParaRPr lang="zh-CN" altLang="en-US" sz="2400"/>
          </a:p>
          <a:p>
            <a:pPr marL="0" indent="0" latinLnBrk="0">
              <a:lnSpc>
                <a:spcPts val="2680"/>
              </a:lnSpc>
              <a:spcBef>
                <a:spcPts val="0"/>
              </a:spcBef>
              <a:buNone/>
            </a:pPr>
            <a:r>
              <a:rPr lang="zh-CN" altLang="en-US" sz="2400"/>
              <a:t>       if (t &lt; u) </a:t>
            </a:r>
            <a:endParaRPr lang="zh-CN" altLang="en-US" sz="2400"/>
          </a:p>
          <a:p>
            <a:pPr marL="457200" lvl="1" indent="457200" latinLnBrk="0">
              <a:lnSpc>
                <a:spcPts val="2680"/>
              </a:lnSpc>
              <a:spcBef>
                <a:spcPts val="0"/>
              </a:spcBef>
              <a:buNone/>
            </a:pPr>
            <a:r>
              <a:rPr lang="zh-CN" altLang="en-US" sz="2400"/>
              <a:t>{  u = t; </a:t>
            </a:r>
            <a:endParaRPr lang="zh-CN" altLang="en-US" sz="2400"/>
          </a:p>
          <a:p>
            <a:pPr marL="457200" lvl="1" indent="457200" latinLnBrk="0">
              <a:lnSpc>
                <a:spcPts val="2680"/>
              </a:lnSpc>
              <a:spcBef>
                <a:spcPts val="0"/>
              </a:spcBef>
              <a:buNone/>
            </a:pPr>
            <a:r>
              <a:rPr lang="zh-CN" altLang="en-US" sz="2400"/>
              <a:t> </a:t>
            </a:r>
            <a:r>
              <a:rPr lang="en-US" altLang="zh-CN" sz="2400"/>
              <a:t>   </a:t>
            </a:r>
            <a:r>
              <a:rPr lang="zh-CN" altLang="en-US" sz="2400"/>
              <a:t>s[i][j] = k;</a:t>
            </a:r>
            <a:endParaRPr lang="zh-CN" altLang="en-US" sz="2400"/>
          </a:p>
          <a:p>
            <a:pPr marL="0" indent="0" latinLnBrk="0">
              <a:lnSpc>
                <a:spcPts val="2680"/>
              </a:lnSpc>
              <a:spcBef>
                <a:spcPts val="0"/>
              </a:spcBef>
              <a:buNone/>
            </a:pPr>
            <a:r>
              <a:rPr lang="en-US" altLang="zh-CN" sz="2400"/>
              <a:t>             </a:t>
            </a:r>
            <a:r>
              <a:rPr lang="zh-CN" altLang="en-US" sz="2400"/>
              <a:t>}</a:t>
            </a:r>
            <a:endParaRPr lang="zh-CN" altLang="en-US" sz="2400"/>
          </a:p>
          <a:p>
            <a:pPr marL="0" indent="0" latinLnBrk="0">
              <a:lnSpc>
                <a:spcPts val="2680"/>
              </a:lnSpc>
              <a:spcBef>
                <a:spcPts val="0"/>
              </a:spcBef>
              <a:buNone/>
            </a:pPr>
            <a:r>
              <a:rPr lang="zh-CN" altLang="en-US" sz="2400"/>
              <a:t>     }</a:t>
            </a:r>
            <a:endParaRPr lang="zh-CN" altLang="en-US" sz="2400"/>
          </a:p>
          <a:p>
            <a:pPr marL="0" indent="0" latinLnBrk="0">
              <a:lnSpc>
                <a:spcPts val="2680"/>
              </a:lnSpc>
              <a:spcBef>
                <a:spcPts val="0"/>
              </a:spcBef>
              <a:buNone/>
            </a:pPr>
            <a:r>
              <a:rPr lang="zh-CN" altLang="en-US" sz="2400"/>
              <a:t>   m[i][j] = u;</a:t>
            </a:r>
            <a:endParaRPr lang="zh-CN" altLang="en-US" sz="2400"/>
          </a:p>
          <a:p>
            <a:pPr marL="0" indent="0" latinLnBrk="0">
              <a:lnSpc>
                <a:spcPts val="2680"/>
              </a:lnSpc>
              <a:spcBef>
                <a:spcPts val="0"/>
              </a:spcBef>
              <a:buNone/>
            </a:pPr>
            <a:r>
              <a:rPr lang="zh-CN" altLang="en-US" sz="2400"/>
              <a:t>   return u;</a:t>
            </a:r>
            <a:endParaRPr lang="zh-CN" altLang="en-US" sz="2400"/>
          </a:p>
          <a:p>
            <a:pPr marL="0" indent="0" latinLnBrk="0">
              <a:lnSpc>
                <a:spcPts val="2680"/>
              </a:lnSpc>
              <a:spcBef>
                <a:spcPts val="0"/>
              </a:spcBef>
              <a:buNone/>
            </a:pPr>
            <a:r>
              <a:rPr lang="zh-CN" altLang="en-US" sz="2400"/>
              <a:t>}</a:t>
            </a:r>
            <a:endParaRPr lang="zh-CN" altLang="en-US" sz="2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08610"/>
            <a:ext cx="8229600" cy="6124575"/>
          </a:xfrm>
        </p:spPr>
        <p:txBody>
          <a:bodyPr/>
          <a:p>
            <a:pPr marL="0" indent="609600" latinLnBrk="0">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关于使用</a:t>
            </a:r>
            <a:r>
              <a:rPr lang="zh-CN" altLang="en-US" sz="2400">
                <a:solidFill>
                  <a:srgbClr val="3907F1"/>
                </a:solidFill>
              </a:rPr>
              <a:t>动态规划</a:t>
            </a:r>
            <a:r>
              <a:rPr lang="zh-CN" altLang="en-US" sz="2400"/>
              <a:t>还是</a:t>
            </a:r>
            <a:r>
              <a:rPr lang="zh-CN" altLang="en-US" sz="2400">
                <a:solidFill>
                  <a:srgbClr val="3907F1"/>
                </a:solidFill>
              </a:rPr>
              <a:t>备忘录方法</a:t>
            </a:r>
            <a:r>
              <a:rPr lang="zh-CN" altLang="en-US" sz="2400"/>
              <a:t>的选择：</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endParaRPr lang="zh-CN" altLang="en-US" sz="2400"/>
          </a:p>
          <a:p>
            <a:pPr indent="609600" latinLnBrk="0">
              <a:lnSpc>
                <a:spcPct val="125000"/>
              </a:lnSpc>
              <a:spcBef>
                <a:spcPts val="0"/>
              </a:spcBef>
              <a:buClr>
                <a:srgbClr val="5629F9"/>
              </a:buClr>
              <a:buSzPct val="80000"/>
              <a:buFont typeface="Wingdings" panose="05000000000000000000" charset="0"/>
              <a:buChar char="l"/>
              <a:extLst>
                <a:ext uri="{35155182-B16C-46BC-9424-99874614C6A1}">
                  <wpsdc:indentchars xmlns:wpsdc="http://www.wps.cn/officeDocument/2017/drawingmlCustomData" val="200" checksum="4158780845"/>
                </a:ext>
              </a:extLst>
            </a:pPr>
            <a:r>
              <a:rPr lang="zh-CN" altLang="en-US" sz="2400"/>
              <a:t>一般来讲，当一个问题的所有子问题都至少要解一次时（前提），用动态规划算法比用备忘录法好。此时，动态规划算法没有任何多余的计算，我们一般利用提前定义好的表格存取重叠子问题的计算结果，减少动态规划算法的时间和空间需求。</a:t>
            </a:r>
            <a:endParaRPr lang="zh-CN" altLang="en-US" sz="2400"/>
          </a:p>
          <a:p>
            <a:pPr indent="609600" latinLnBrk="0">
              <a:lnSpc>
                <a:spcPct val="125000"/>
              </a:lnSpc>
              <a:spcBef>
                <a:spcPts val="0"/>
              </a:spcBef>
              <a:buClr>
                <a:srgbClr val="5629F9"/>
              </a:buClr>
              <a:buSzPct val="80000"/>
              <a:buFont typeface="Wingdings" panose="05000000000000000000" charset="0"/>
              <a:buChar char="l"/>
              <a:extLst>
                <a:ext uri="{35155182-B16C-46BC-9424-99874614C6A1}">
                  <wpsdc:indentchars xmlns:wpsdc="http://www.wps.cn/officeDocument/2017/drawingmlCustomData" val="200" checksum="4158780845"/>
                </a:ext>
              </a:extLst>
            </a:pPr>
            <a:r>
              <a:rPr lang="zh-CN" altLang="en-US" sz="2400"/>
              <a:t>当子问题空间中的部分子问题可不必求解时，用备忘录法则更为有利，因为从其控制结构可以看出，备忘录法只解那些确实需要求解的子问题。</a:t>
            </a:r>
            <a:endParaRPr lang="zh-CN" altLang="en-US" sz="2400"/>
          </a:p>
        </p:txBody>
      </p:sp>
      <p:sp>
        <p:nvSpPr>
          <p:cNvPr id="2" name="线形标注 1 1"/>
          <p:cNvSpPr/>
          <p:nvPr>
            <p:custDataLst>
              <p:tags r:id="rId1"/>
            </p:custDataLst>
          </p:nvPr>
        </p:nvSpPr>
        <p:spPr bwMode="auto">
          <a:xfrm>
            <a:off x="3707264" y="620711"/>
            <a:ext cx="1826141" cy="584775"/>
          </a:xfrm>
          <a:prstGeom prst="borderCallout1">
            <a:avLst>
              <a:gd name="adj1" fmla="val 52630"/>
              <a:gd name="adj2" fmla="val -6596"/>
              <a:gd name="adj3" fmla="val 141305"/>
              <a:gd name="adj4" fmla="val -56615"/>
            </a:avLst>
          </a:prstGeom>
          <a:solidFill>
            <a:schemeClr val="accent3">
              <a:lumMod val="75000"/>
            </a:schemeClr>
          </a:solidFill>
          <a:ln w="63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自底向上</a:t>
            </a:r>
            <a:endParaRPr kumimoji="0" lang="zh-CN" altLang="en-US" sz="32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9" name="线形标注 1 8"/>
          <p:cNvSpPr/>
          <p:nvPr>
            <p:custDataLst>
              <p:tags r:id="rId2"/>
            </p:custDataLst>
          </p:nvPr>
        </p:nvSpPr>
        <p:spPr bwMode="auto">
          <a:xfrm>
            <a:off x="6444750" y="620399"/>
            <a:ext cx="1832553" cy="584775"/>
          </a:xfrm>
          <a:prstGeom prst="borderCallout1">
            <a:avLst>
              <a:gd name="adj1" fmla="val 52630"/>
              <a:gd name="adj2" fmla="val -6596"/>
              <a:gd name="adj3" fmla="val 141305"/>
              <a:gd name="adj4" fmla="val -56615"/>
            </a:avLst>
          </a:prstGeom>
          <a:solidFill>
            <a:schemeClr val="accent3">
              <a:lumMod val="75000"/>
            </a:schemeClr>
          </a:solidFill>
          <a:ln w="63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spAutoFit/>
          </a:bodyPr>
          <a:p>
            <a:pPr marL="0" marR="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自顶向下</a:t>
            </a:r>
            <a:endParaRPr kumimoji="0" lang="zh-CN" altLang="en-US" sz="32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59373"/>
            <a:ext cx="8229600" cy="1143000"/>
          </a:xfrm>
        </p:spPr>
        <p:txBody>
          <a:bodyPr/>
          <a:p>
            <a:r>
              <a:rPr lang="zh-CN" altLang="en-US" sz="3200" b="1">
                <a:solidFill>
                  <a:srgbClr val="C00000"/>
                </a:solidFill>
              </a:rPr>
              <a:t>4.4最长公共子序列</a:t>
            </a:r>
            <a:endParaRPr lang="zh-CN" altLang="en-US" sz="3200" b="1">
              <a:solidFill>
                <a:srgbClr val="C00000"/>
              </a:solidFill>
            </a:endParaRPr>
          </a:p>
        </p:txBody>
      </p:sp>
      <p:sp>
        <p:nvSpPr>
          <p:cNvPr id="3" name="内容占位符 2"/>
          <p:cNvSpPr>
            <a:spLocks noGrp="1"/>
          </p:cNvSpPr>
          <p:nvPr>
            <p:ph idx="1"/>
          </p:nvPr>
        </p:nvSpPr>
        <p:spPr>
          <a:xfrm>
            <a:off x="457200" y="976630"/>
            <a:ext cx="8229600" cy="5480685"/>
          </a:xfrm>
        </p:spPr>
        <p:txBody>
          <a:bodyPr/>
          <a:p>
            <a:pPr marL="0" indent="0" algn="ctr">
              <a:buNone/>
            </a:pPr>
            <a:r>
              <a:rPr lang="zh-CN" altLang="en-US" sz="2800">
                <a:solidFill>
                  <a:srgbClr val="C00000"/>
                </a:solidFill>
              </a:rPr>
              <a:t>4.4.1最长公共子序列</a:t>
            </a:r>
            <a:endParaRPr lang="zh-CN" altLang="en-US" sz="2800">
              <a:solidFill>
                <a:srgbClr val="C00000"/>
              </a:solidFill>
            </a:endParaRPr>
          </a:p>
          <a:p>
            <a:pPr marL="0" indent="609600" algn="l"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下面给出子序列及公共子序列的描述。</a:t>
            </a:r>
            <a:endParaRPr lang="zh-CN" altLang="en-US" sz="2400"/>
          </a:p>
          <a:p>
            <a:pPr marL="0" indent="609600" algn="l"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对给定序列X=( x</a:t>
            </a:r>
            <a:r>
              <a:rPr lang="zh-CN" altLang="en-US" sz="2400" baseline="-25000"/>
              <a:t>1</a:t>
            </a:r>
            <a:r>
              <a:rPr lang="zh-CN" altLang="en-US" sz="2400"/>
              <a:t>,x</a:t>
            </a:r>
            <a:r>
              <a:rPr lang="zh-CN" altLang="en-US" sz="2400" baseline="-25000"/>
              <a:t>2</a:t>
            </a:r>
            <a:r>
              <a:rPr lang="zh-CN" altLang="en-US" sz="2400"/>
              <a:t>,…,x</a:t>
            </a:r>
            <a:r>
              <a:rPr lang="zh-CN" altLang="en-US" sz="2400" baseline="-25000"/>
              <a:t>m</a:t>
            </a:r>
            <a:r>
              <a:rPr lang="zh-CN" altLang="en-US" sz="2400"/>
              <a:t>)和序列Z=( z</a:t>
            </a:r>
            <a:r>
              <a:rPr lang="zh-CN" altLang="en-US" sz="2400" baseline="-25000"/>
              <a:t>1</a:t>
            </a:r>
            <a:r>
              <a:rPr lang="zh-CN" altLang="en-US" sz="2400"/>
              <a:t>,z</a:t>
            </a:r>
            <a:r>
              <a:rPr lang="zh-CN" altLang="en-US" sz="2400" baseline="-25000"/>
              <a:t>2</a:t>
            </a:r>
            <a:r>
              <a:rPr lang="zh-CN" altLang="en-US" sz="2400"/>
              <a:t>,…,z</a:t>
            </a:r>
            <a:r>
              <a:rPr lang="zh-CN" altLang="en-US" sz="2400" baseline="-25000"/>
              <a:t>k</a:t>
            </a:r>
            <a:r>
              <a:rPr lang="zh-CN" altLang="en-US" sz="2400"/>
              <a:t>)，Z是X的子序列当且仅当存在一个严格递增下标序列(i</a:t>
            </a:r>
            <a:r>
              <a:rPr lang="zh-CN" altLang="en-US" sz="2400" baseline="-25000"/>
              <a:t>1</a:t>
            </a:r>
            <a:r>
              <a:rPr lang="zh-CN" altLang="en-US" sz="2400"/>
              <a:t>, i</a:t>
            </a:r>
            <a:r>
              <a:rPr lang="zh-CN" altLang="en-US" sz="2400" baseline="-25000"/>
              <a:t>2</a:t>
            </a:r>
            <a:r>
              <a:rPr lang="zh-CN" altLang="en-US" sz="2400"/>
              <a:t>,…, i</a:t>
            </a:r>
            <a:r>
              <a:rPr lang="zh-CN" altLang="en-US" sz="2400" baseline="-25000"/>
              <a:t>k</a:t>
            </a:r>
            <a:r>
              <a:rPr lang="zh-CN" altLang="en-US" sz="2400"/>
              <a:t>)，使得对于所有j=1, 2, …, k，有（1≤ij≤m）。</a:t>
            </a:r>
            <a:endParaRPr lang="zh-CN" altLang="en-US" sz="2400"/>
          </a:p>
          <a:p>
            <a:pPr marL="0" indent="609600" algn="l"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给定两个序列X和Y，当序列Z既是X的子序列又是Y的子序列时，称Z是序列X和Y的公共子序列。最长公共子序列问题就是在序列X和Y的公共子序列中查找长度最长的公共子序列。</a:t>
            </a:r>
            <a:endParaRPr lang="zh-CN" altLang="en-US" sz="2400"/>
          </a:p>
          <a:p>
            <a:pPr marL="0" indent="609600" algn="l"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如：序列X={ABCBDAB}和序列Y={BDCABA}，有一个子公共子序列Z={BCA}，但这个序列不是最长。最长公共子序列Z有3个，分别是{ BCBA }、{BDAB}、{BCAB}。</a:t>
            </a:r>
            <a:endParaRPr lang="zh-CN"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6545" y="377825"/>
            <a:ext cx="8554085" cy="618236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1、最优子结构性质</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下面证明最长公共子序列问题满足最优性原理，即具有</a:t>
            </a:r>
            <a:r>
              <a:rPr lang="zh-CN" altLang="en-US" sz="2400">
                <a:solidFill>
                  <a:srgbClr val="3907F1"/>
                </a:solidFill>
              </a:rPr>
              <a:t>最优子结构</a:t>
            </a:r>
            <a:r>
              <a:rPr lang="zh-CN" altLang="en-US" sz="2400"/>
              <a:t>性质。</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设序列X</a:t>
            </a:r>
            <a:r>
              <a:rPr lang="zh-CN" altLang="en-US" sz="2400" baseline="-25000"/>
              <a:t>m</a:t>
            </a:r>
            <a:r>
              <a:rPr lang="zh-CN" altLang="en-US" sz="2400"/>
              <a:t>={x</a:t>
            </a:r>
            <a:r>
              <a:rPr lang="zh-CN" altLang="en-US" sz="2400" baseline="-25000"/>
              <a:t>1</a:t>
            </a:r>
            <a:r>
              <a:rPr lang="zh-CN" altLang="en-US" sz="2400"/>
              <a:t>,x</a:t>
            </a:r>
            <a:r>
              <a:rPr lang="zh-CN" altLang="en-US" sz="2400" baseline="-25000"/>
              <a:t>2</a:t>
            </a:r>
            <a:r>
              <a:rPr lang="zh-CN" altLang="en-US" sz="2400"/>
              <a:t>,…,x</a:t>
            </a:r>
            <a:r>
              <a:rPr lang="zh-CN" altLang="en-US" sz="2400" baseline="-25000"/>
              <a:t>m</a:t>
            </a:r>
            <a:r>
              <a:rPr lang="zh-CN" altLang="en-US" sz="2400"/>
              <a:t>}和Y</a:t>
            </a:r>
            <a:r>
              <a:rPr lang="zh-CN" altLang="en-US" sz="2400" baseline="-25000"/>
              <a:t>n</a:t>
            </a:r>
            <a:r>
              <a:rPr lang="zh-CN" altLang="en-US" sz="2400"/>
              <a:t>={y</a:t>
            </a:r>
            <a:r>
              <a:rPr lang="zh-CN" altLang="en-US" sz="2400" baseline="-25000"/>
              <a:t>1</a:t>
            </a:r>
            <a:r>
              <a:rPr lang="zh-CN" altLang="en-US" sz="2400"/>
              <a:t>,y</a:t>
            </a:r>
            <a:r>
              <a:rPr lang="zh-CN" altLang="en-US" sz="2400" baseline="-25000"/>
              <a:t>2</a:t>
            </a:r>
            <a:r>
              <a:rPr lang="zh-CN" altLang="en-US" sz="2400"/>
              <a:t>,…,y</a:t>
            </a:r>
            <a:r>
              <a:rPr lang="zh-CN" altLang="en-US" sz="2400" baseline="-25000"/>
              <a:t>n</a:t>
            </a:r>
            <a:r>
              <a:rPr lang="zh-CN" altLang="en-US" sz="2400"/>
              <a:t>}的最长公共子序列为Z</a:t>
            </a:r>
            <a:r>
              <a:rPr lang="zh-CN" altLang="en-US" sz="2400" baseline="-25000"/>
              <a:t>k</a:t>
            </a:r>
            <a:r>
              <a:rPr lang="zh-CN" altLang="en-US" sz="2400"/>
              <a:t>={z</a:t>
            </a:r>
            <a:r>
              <a:rPr lang="zh-CN" altLang="en-US" sz="2400" baseline="-25000"/>
              <a:t>1</a:t>
            </a:r>
            <a:r>
              <a:rPr lang="zh-CN" altLang="en-US" sz="2400"/>
              <a:t>,z</a:t>
            </a:r>
            <a:r>
              <a:rPr lang="zh-CN" altLang="en-US" sz="2400" baseline="-25000"/>
              <a:t>2</a:t>
            </a:r>
            <a:r>
              <a:rPr lang="zh-CN" altLang="en-US" sz="2400"/>
              <a:t>,…,z</a:t>
            </a:r>
            <a:r>
              <a:rPr lang="zh-CN" altLang="en-US" sz="2400" baseline="-25000"/>
              <a:t>k</a:t>
            </a:r>
            <a:r>
              <a:rPr lang="zh-CN" altLang="en-US" sz="2400"/>
              <a:t>}，则有以下性质：</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(1)若x</a:t>
            </a:r>
            <a:r>
              <a:rPr lang="zh-CN" altLang="en-US" sz="2400" baseline="-25000"/>
              <a:t>m</a:t>
            </a:r>
            <a:r>
              <a:rPr lang="zh-CN" altLang="en-US" sz="2400"/>
              <a:t>=y</a:t>
            </a:r>
            <a:r>
              <a:rPr lang="zh-CN" altLang="en-US" sz="2400" baseline="-25000"/>
              <a:t>n</a:t>
            </a:r>
            <a:r>
              <a:rPr lang="zh-CN" altLang="en-US" sz="2400"/>
              <a:t>，则z</a:t>
            </a:r>
            <a:r>
              <a:rPr lang="zh-CN" altLang="en-US" sz="2400" baseline="-25000"/>
              <a:t>k</a:t>
            </a:r>
            <a:r>
              <a:rPr lang="zh-CN" altLang="en-US" sz="2400"/>
              <a:t>=x</a:t>
            </a:r>
            <a:r>
              <a:rPr lang="zh-CN" altLang="en-US" sz="2400" baseline="-25000"/>
              <a:t>m</a:t>
            </a:r>
            <a:r>
              <a:rPr lang="zh-CN" altLang="en-US" sz="2400"/>
              <a:t>=y</a:t>
            </a:r>
            <a:r>
              <a:rPr lang="zh-CN" altLang="en-US" sz="2400" baseline="-25000"/>
              <a:t>n</a:t>
            </a:r>
            <a:r>
              <a:rPr lang="zh-CN" altLang="en-US" sz="2400"/>
              <a:t>，且Z</a:t>
            </a:r>
            <a:r>
              <a:rPr lang="zh-CN" altLang="en-US" sz="2400" baseline="-25000"/>
              <a:t>k-1</a:t>
            </a:r>
            <a:r>
              <a:rPr lang="zh-CN" altLang="en-US" sz="2400"/>
              <a:t>是X</a:t>
            </a:r>
            <a:r>
              <a:rPr lang="zh-CN" altLang="en-US" sz="2400" baseline="-25000"/>
              <a:t>m-1</a:t>
            </a:r>
            <a:r>
              <a:rPr lang="zh-CN" altLang="en-US" sz="2400"/>
              <a:t>和Y</a:t>
            </a:r>
            <a:r>
              <a:rPr lang="zh-CN" altLang="en-US" sz="2400" baseline="-25000"/>
              <a:t>n-1</a:t>
            </a:r>
            <a:r>
              <a:rPr lang="zh-CN" altLang="en-US" sz="2400"/>
              <a:t>的最长公共子序列。</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(2)若x</a:t>
            </a:r>
            <a:r>
              <a:rPr lang="zh-CN" altLang="en-US" sz="2400" baseline="-25000"/>
              <a:t>m</a:t>
            </a:r>
            <a:r>
              <a:rPr lang="zh-CN" altLang="en-US" sz="2400"/>
              <a:t>≠y</a:t>
            </a:r>
            <a:r>
              <a:rPr lang="zh-CN" altLang="en-US" sz="2400" baseline="-25000"/>
              <a:t>n</a:t>
            </a:r>
            <a:r>
              <a:rPr lang="zh-CN" altLang="en-US" sz="2400"/>
              <a:t>且z</a:t>
            </a:r>
            <a:r>
              <a:rPr lang="zh-CN" altLang="en-US" sz="2400" baseline="-25000"/>
              <a:t>k</a:t>
            </a:r>
            <a:r>
              <a:rPr lang="zh-CN" altLang="en-US" sz="2400"/>
              <a:t>≠x</a:t>
            </a:r>
            <a:r>
              <a:rPr lang="zh-CN" altLang="en-US" sz="2400" baseline="-25000"/>
              <a:t>m</a:t>
            </a:r>
            <a:r>
              <a:rPr lang="zh-CN" altLang="en-US" sz="2400"/>
              <a:t>，则Z是X</a:t>
            </a:r>
            <a:r>
              <a:rPr lang="zh-CN" altLang="en-US" sz="2400" baseline="-25000"/>
              <a:t>m-1</a:t>
            </a:r>
            <a:r>
              <a:rPr lang="zh-CN" altLang="en-US" sz="2400"/>
              <a:t>和Y的最长公共子序列。</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(3)若x</a:t>
            </a:r>
            <a:r>
              <a:rPr lang="zh-CN" altLang="en-US" sz="2400" baseline="-25000"/>
              <a:t>m</a:t>
            </a:r>
            <a:r>
              <a:rPr lang="zh-CN" altLang="en-US" sz="2400"/>
              <a:t>≠y</a:t>
            </a:r>
            <a:r>
              <a:rPr lang="zh-CN" altLang="en-US" sz="2400" baseline="-25000"/>
              <a:t>n</a:t>
            </a:r>
            <a:r>
              <a:rPr lang="zh-CN" altLang="en-US" sz="2400"/>
              <a:t>且z</a:t>
            </a:r>
            <a:r>
              <a:rPr lang="zh-CN" altLang="en-US" sz="2400" baseline="-25000"/>
              <a:t>k</a:t>
            </a:r>
            <a:r>
              <a:rPr lang="zh-CN" altLang="en-US" sz="2400"/>
              <a:t>≠y</a:t>
            </a:r>
            <a:r>
              <a:rPr lang="zh-CN" altLang="en-US" sz="2400" baseline="-25000"/>
              <a:t>n</a:t>
            </a:r>
            <a:r>
              <a:rPr lang="zh-CN" altLang="en-US" sz="2400"/>
              <a:t>，则Z是X和Y</a:t>
            </a:r>
            <a:r>
              <a:rPr lang="zh-CN" altLang="en-US" sz="2400" baseline="-25000"/>
              <a:t>n-1</a:t>
            </a:r>
            <a:r>
              <a:rPr lang="zh-CN" altLang="en-US" sz="2400"/>
              <a:t>的最长公共子序列。</a:t>
            </a:r>
            <a:endParaRPr lang="zh-CN"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0680" y="229870"/>
            <a:ext cx="8502650" cy="6203315"/>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solidFill>
                  <a:srgbClr val="C00000"/>
                </a:solidFill>
              </a:rPr>
              <a:t>证明如下：</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 如果z</a:t>
            </a:r>
            <a:r>
              <a:rPr lang="zh-CN" altLang="en-US" sz="2400" baseline="-25000"/>
              <a:t>k</a:t>
            </a:r>
            <a:r>
              <a:rPr lang="zh-CN" altLang="en-US" sz="2400"/>
              <a:t>≠x</a:t>
            </a:r>
            <a:r>
              <a:rPr lang="zh-CN" altLang="en-US" sz="2400" baseline="-25000"/>
              <a:t>m</a:t>
            </a:r>
            <a:r>
              <a:rPr lang="zh-CN" altLang="en-US" sz="2400"/>
              <a:t>，那么可以将x</a:t>
            </a:r>
            <a:r>
              <a:rPr lang="zh-CN" altLang="en-US" sz="2400" baseline="-25000"/>
              <a:t>m</a:t>
            </a:r>
            <a:r>
              <a:rPr lang="zh-CN" altLang="en-US" sz="2400"/>
              <a:t>=y</a:t>
            </a:r>
            <a:r>
              <a:rPr lang="zh-CN" altLang="en-US" sz="2400" baseline="-25000"/>
              <a:t>n</a:t>
            </a:r>
            <a:r>
              <a:rPr lang="zh-CN" altLang="en-US" sz="2400"/>
              <a:t>追加到Z的末尾，就可以得到X和Y的一个长度为k+1的公共子序列，这与已知长度为k的Z为X和Y的最长公共子序列的假设矛盾。因此必然有z</a:t>
            </a:r>
            <a:r>
              <a:rPr lang="zh-CN" altLang="en-US" sz="2400" baseline="-25000"/>
              <a:t>k</a:t>
            </a:r>
            <a:r>
              <a:rPr lang="zh-CN" altLang="en-US" sz="2400"/>
              <a:t>=x</a:t>
            </a:r>
            <a:r>
              <a:rPr lang="zh-CN" altLang="en-US" sz="2400" baseline="-25000"/>
              <a:t>m</a:t>
            </a:r>
            <a:r>
              <a:rPr lang="zh-CN" altLang="en-US" sz="2400"/>
              <a:t>=y</a:t>
            </a:r>
            <a:r>
              <a:rPr lang="zh-CN" altLang="en-US" sz="2400" baseline="-25000"/>
              <a:t>n</a:t>
            </a:r>
            <a:r>
              <a:rPr lang="zh-CN" altLang="en-US" sz="2400"/>
              <a:t>。因此，子序列Z</a:t>
            </a:r>
            <a:r>
              <a:rPr lang="zh-CN" altLang="en-US" sz="2400" baseline="-25000"/>
              <a:t>k-1</a:t>
            </a:r>
            <a:r>
              <a:rPr lang="zh-CN" altLang="en-US" sz="2400"/>
              <a:t>是X</a:t>
            </a:r>
            <a:r>
              <a:rPr lang="zh-CN" altLang="en-US" sz="2400" baseline="-25000"/>
              <a:t>m-1</a:t>
            </a:r>
            <a:r>
              <a:rPr lang="zh-CN" altLang="en-US" sz="2400"/>
              <a:t>和Y</a:t>
            </a:r>
            <a:r>
              <a:rPr lang="zh-CN" altLang="en-US" sz="2400" baseline="-25000"/>
              <a:t>n-1</a:t>
            </a:r>
            <a:r>
              <a:rPr lang="zh-CN" altLang="en-US" sz="2400"/>
              <a:t>的一个长度为k-1的公共子序列。我们需要证明它是一个最长公共子序列。利用反证法，假设存在X </a:t>
            </a:r>
            <a:r>
              <a:rPr lang="zh-CN" altLang="en-US" sz="2400" baseline="-25000"/>
              <a:t>m-1</a:t>
            </a:r>
            <a:r>
              <a:rPr lang="zh-CN" altLang="en-US" sz="2400"/>
              <a:t> 和Y</a:t>
            </a:r>
            <a:r>
              <a:rPr lang="zh-CN" altLang="en-US" sz="2400" baseline="-25000"/>
              <a:t>n-1</a:t>
            </a:r>
            <a:r>
              <a:rPr lang="zh-CN" altLang="en-US" sz="2400"/>
              <a:t>一个长度大于k-1的公共子序列T，则将x</a:t>
            </a:r>
            <a:r>
              <a:rPr lang="zh-CN" altLang="en-US" sz="2400" baseline="-25000"/>
              <a:t>m</a:t>
            </a:r>
            <a:r>
              <a:rPr lang="zh-CN" altLang="en-US" sz="2400"/>
              <a:t>=y</a:t>
            </a:r>
            <a:r>
              <a:rPr lang="zh-CN" altLang="en-US" sz="2400" baseline="-25000"/>
              <a:t>n</a:t>
            </a:r>
            <a:r>
              <a:rPr lang="zh-CN" altLang="en-US" sz="2400"/>
              <a:t>追加到T的末尾后，可以得到X和Y的一个长度大于k的公共子序列。这与已知X和Y的最长公共子序列Z长度为k矛盾。</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7995" y="116205"/>
            <a:ext cx="8057515" cy="907415"/>
          </a:xfrm>
        </p:spPr>
        <p:txBody>
          <a:bodyPr/>
          <a:lstStyle/>
          <a:p>
            <a:pPr eaLnBrk="1" hangingPunct="1"/>
            <a:r>
              <a:rPr lang="zh-CN" altLang="en-US" sz="3200" b="1">
                <a:solidFill>
                  <a:srgbClr val="C00000"/>
                </a:solidFill>
                <a:sym typeface="+mn-ea"/>
              </a:rPr>
              <a:t>4.1.1 爬楼梯问题</a:t>
            </a:r>
            <a:endParaRPr lang="zh-CN" altLang="en-US" sz="4000" b="1" dirty="0">
              <a:sym typeface="+mn-ea"/>
            </a:endParaRPr>
          </a:p>
        </p:txBody>
      </p:sp>
      <p:sp>
        <p:nvSpPr>
          <p:cNvPr id="10243" name="Rectangle 3"/>
          <p:cNvSpPr>
            <a:spLocks noGrp="1" noChangeArrowheads="1"/>
          </p:cNvSpPr>
          <p:nvPr>
            <p:ph idx="1"/>
          </p:nvPr>
        </p:nvSpPr>
        <p:spPr>
          <a:xfrm>
            <a:off x="238125" y="1017905"/>
            <a:ext cx="8680450" cy="5726430"/>
          </a:xfrm>
        </p:spPr>
        <p:txBody>
          <a:bodyPr/>
          <a:lstStyle/>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有 n 级楼梯，有 2 种爬法，1 次 1 级或 1 次 2 级，问：n 级楼梯有多少种爬法？分析如下：</a:t>
            </a:r>
            <a:endParaRPr lang="zh-CN" altLang="en-US" sz="2400" dirty="0"/>
          </a:p>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当 n&lt;0 时，无解。</a:t>
            </a:r>
            <a:endParaRPr lang="zh-CN" altLang="en-US" sz="2400" dirty="0"/>
          </a:p>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当 n=1 时，有一种方法，1 次爬 1 级，f (n) = 1。</a:t>
            </a:r>
            <a:endParaRPr lang="zh-CN" altLang="en-US" sz="2400" dirty="0"/>
          </a:p>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当 n=2 时，有两种方法，1 次 1 级爬 2 次，或 1 次 2 级，f (n)= 2。</a:t>
            </a:r>
            <a:endParaRPr lang="zh-CN" altLang="en-US" sz="2400" dirty="0"/>
          </a:p>
          <a:p>
            <a:pPr marL="0" indent="609600" eaLnBrk="1" latinLnBrk="0" hangingPunct="1">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当 n&gt;2 时，第 1 次跳 1 级还是 2 级，决定了剩余台阶跳法数目的不同：如果第 1 次只跳 1级，则后面剩下的 n-1 级台阶的跳法数目为 f (n-1)；如果第 1 次跳 2 级，则后面剩下的 n-2级台阶的跳法数目为 f (n-2)。</a:t>
            </a:r>
            <a:endParaRPr lang="zh-CN" altLang="en-US" sz="2400" dirty="0"/>
          </a:p>
          <a:p>
            <a:pPr marL="0" indent="0" eaLnBrk="1" hangingPunct="1">
              <a:lnSpc>
                <a:spcPct val="150000"/>
              </a:lnSpc>
              <a:buNone/>
            </a:pPr>
            <a:endParaRPr lang="zh-CN" altLang="en-US" sz="24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97180"/>
            <a:ext cx="8392795" cy="5829300"/>
          </a:xfrm>
        </p:spPr>
        <p:txBody>
          <a:bodyPr/>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 因为Z是X和Y的最长公共子序列，所以Z中每个字母都同时在X和Y中，且顺序不变。</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如果z</a:t>
            </a:r>
            <a:r>
              <a:rPr lang="zh-CN" altLang="en-US" sz="2400" baseline="-25000"/>
              <a:t>k</a:t>
            </a:r>
            <a:r>
              <a:rPr lang="zh-CN" altLang="en-US" sz="2400"/>
              <a:t>≠x</a:t>
            </a:r>
            <a:r>
              <a:rPr lang="zh-CN" altLang="en-US" sz="2400" baseline="-25000"/>
              <a:t>m</a:t>
            </a:r>
            <a:r>
              <a:rPr lang="zh-CN" altLang="en-US" sz="2400"/>
              <a:t>，因z</a:t>
            </a:r>
            <a:r>
              <a:rPr lang="zh-CN" altLang="en-US" sz="2400" baseline="-25000"/>
              <a:t>k</a:t>
            </a:r>
            <a:r>
              <a:rPr lang="zh-CN" altLang="en-US" sz="2400"/>
              <a:t>在X中一定存在，则z</a:t>
            </a:r>
            <a:r>
              <a:rPr lang="zh-CN" altLang="en-US" sz="2400" baseline="-25000"/>
              <a:t>k</a:t>
            </a:r>
            <a:r>
              <a:rPr lang="zh-CN" altLang="en-US" sz="2400"/>
              <a:t>必定在{x</a:t>
            </a:r>
            <a:r>
              <a:rPr lang="zh-CN" altLang="en-US" sz="2400" baseline="-25000"/>
              <a:t>1</a:t>
            </a:r>
            <a:r>
              <a:rPr lang="zh-CN" altLang="en-US" sz="2400"/>
              <a:t>,x</a:t>
            </a:r>
            <a:r>
              <a:rPr lang="zh-CN" altLang="en-US" sz="2400" baseline="-25000"/>
              <a:t>2</a:t>
            </a:r>
            <a:r>
              <a:rPr lang="zh-CN" altLang="en-US" sz="2400"/>
              <a:t>,…,x</a:t>
            </a:r>
            <a:r>
              <a:rPr lang="zh-CN" altLang="en-US" sz="2400" baseline="-25000"/>
              <a:t>m-1</a:t>
            </a:r>
            <a:r>
              <a:rPr lang="zh-CN" altLang="en-US" sz="2400"/>
              <a:t>}中。又因为z</a:t>
            </a:r>
            <a:r>
              <a:rPr lang="zh-CN" altLang="en-US" sz="2400" baseline="-25000"/>
              <a:t>k</a:t>
            </a:r>
            <a:r>
              <a:rPr lang="zh-CN" altLang="en-US" sz="2400"/>
              <a:t>是Z中最后一个字母，其他字母都在z</a:t>
            </a:r>
            <a:r>
              <a:rPr lang="zh-CN" altLang="en-US" sz="2400" baseline="-25000"/>
              <a:t>k</a:t>
            </a:r>
            <a:r>
              <a:rPr lang="zh-CN" altLang="en-US" sz="2400"/>
              <a:t>之前，所以其他字母也只能在{x</a:t>
            </a:r>
            <a:r>
              <a:rPr lang="zh-CN" altLang="en-US" sz="2400" baseline="-25000"/>
              <a:t>1</a:t>
            </a:r>
            <a:r>
              <a:rPr lang="zh-CN" altLang="en-US" sz="2400"/>
              <a:t>,x</a:t>
            </a:r>
            <a:r>
              <a:rPr lang="zh-CN" altLang="en-US" sz="2400" baseline="-25000"/>
              <a:t>2</a:t>
            </a:r>
            <a:r>
              <a:rPr lang="zh-CN" altLang="en-US" sz="2400"/>
              <a:t>,…,x</a:t>
            </a:r>
            <a:r>
              <a:rPr lang="zh-CN" altLang="en-US" sz="2400" baseline="-25000"/>
              <a:t>m-1</a:t>
            </a:r>
            <a:r>
              <a:rPr lang="zh-CN" altLang="en-US" sz="2400"/>
              <a:t>}中，即整个子序列Z都在{x</a:t>
            </a:r>
            <a:r>
              <a:rPr lang="zh-CN" altLang="en-US" sz="2400" baseline="-25000"/>
              <a:t>1</a:t>
            </a:r>
            <a:r>
              <a:rPr lang="zh-CN" altLang="en-US" sz="2400"/>
              <a:t>,x</a:t>
            </a:r>
            <a:r>
              <a:rPr lang="zh-CN" altLang="en-US" sz="2400" baseline="-25000"/>
              <a:t>2</a:t>
            </a:r>
            <a:r>
              <a:rPr lang="zh-CN" altLang="en-US" sz="2400"/>
              <a:t>,…,x</a:t>
            </a:r>
            <a:r>
              <a:rPr lang="zh-CN" altLang="en-US" sz="2400" baseline="-25000"/>
              <a:t>m-1</a:t>
            </a:r>
            <a:r>
              <a:rPr lang="zh-CN" altLang="en-US" sz="2400"/>
              <a:t>}中，又因为Z是Y的子序列，所以Z是X和Y的公共子序列。</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Z是X</a:t>
            </a:r>
            <a:r>
              <a:rPr lang="zh-CN" altLang="en-US" sz="2400" baseline="-25000"/>
              <a:t>m-1</a:t>
            </a:r>
            <a:r>
              <a:rPr lang="zh-CN" altLang="en-US" sz="2400"/>
              <a:t>和Y的最长公共子序列，用</a:t>
            </a:r>
            <a:r>
              <a:rPr lang="zh-CN" altLang="en-US" sz="2400">
                <a:solidFill>
                  <a:srgbClr val="3907F1"/>
                </a:solidFill>
              </a:rPr>
              <a:t>反证法</a:t>
            </a:r>
            <a:r>
              <a:rPr lang="zh-CN" altLang="en-US" sz="2400"/>
              <a:t>证明。</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假设还存在长度大于k的T是X </a:t>
            </a:r>
            <a:r>
              <a:rPr lang="zh-CN" altLang="en-US" sz="2400" baseline="-25000"/>
              <a:t>m-1</a:t>
            </a:r>
            <a:r>
              <a:rPr lang="zh-CN" altLang="en-US" sz="2400"/>
              <a:t>和Y的子序列，那么根据前面的分析可知，T也是X</a:t>
            </a:r>
            <a:r>
              <a:rPr lang="zh-CN" altLang="en-US" sz="2400" baseline="-25000"/>
              <a:t>m</a:t>
            </a:r>
            <a:r>
              <a:rPr lang="zh-CN" altLang="en-US" sz="2400"/>
              <a:t>和Y的子序列，这与已知X</a:t>
            </a:r>
            <a:r>
              <a:rPr lang="zh-CN" altLang="en-US" sz="2400" baseline="-25000"/>
              <a:t>m</a:t>
            </a:r>
            <a:r>
              <a:rPr lang="zh-CN" altLang="en-US" sz="2400"/>
              <a:t>和Y的最长公共子序列长度为k矛盾。因为T不存在，即长度大于k的X</a:t>
            </a:r>
            <a:r>
              <a:rPr lang="zh-CN" altLang="en-US" sz="2400" baseline="-25000"/>
              <a:t>m-1</a:t>
            </a:r>
            <a:r>
              <a:rPr lang="zh-CN" altLang="en-US" sz="2400"/>
              <a:t>和Y的子序列不存在，则长度为k的Z是X</a:t>
            </a:r>
            <a:r>
              <a:rPr lang="zh-CN" altLang="en-US" sz="2400" baseline="-25000"/>
              <a:t>m-1</a:t>
            </a:r>
            <a:r>
              <a:rPr lang="zh-CN" altLang="en-US" sz="2400"/>
              <a:t>和Y的最长公共子序列。</a:t>
            </a:r>
            <a:endParaRPr lang="zh-CN" altLang="en-US"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571500"/>
            <a:ext cx="8229600" cy="555498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(3)证明方法同(2)</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由此可见，2个序列的最长公共子序列包含了这2个序列的子序列的最长公共子序列。因此，最长公共子序列问题具有</a:t>
            </a:r>
            <a:r>
              <a:rPr lang="zh-CN" altLang="en-US" sz="2400">
                <a:solidFill>
                  <a:srgbClr val="3907F1"/>
                </a:solidFill>
              </a:rPr>
              <a:t>最优子结构</a:t>
            </a:r>
            <a:r>
              <a:rPr lang="zh-CN" altLang="en-US" sz="2400"/>
              <a:t>性质。 </a:t>
            </a:r>
            <a:endParaRPr lang="zh-CN" altLang="en-US" sz="2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28295"/>
            <a:ext cx="8457565" cy="5798185"/>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2、子问题的递归结构</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要找出序列X={ x</a:t>
            </a:r>
            <a:r>
              <a:rPr lang="zh-CN" altLang="en-US" sz="2400" baseline="-25000"/>
              <a:t>1</a:t>
            </a:r>
            <a:r>
              <a:rPr lang="zh-CN" altLang="en-US" sz="2400"/>
              <a:t>,x</a:t>
            </a:r>
            <a:r>
              <a:rPr lang="zh-CN" altLang="en-US" sz="2400" baseline="-25000"/>
              <a:t>2</a:t>
            </a:r>
            <a:r>
              <a:rPr lang="zh-CN" altLang="en-US" sz="2400"/>
              <a:t>,…,x</a:t>
            </a:r>
            <a:r>
              <a:rPr lang="zh-CN" altLang="en-US" sz="2400" baseline="-25000"/>
              <a:t>m</a:t>
            </a:r>
            <a:r>
              <a:rPr lang="zh-CN" altLang="en-US" sz="2400"/>
              <a:t> }和Y={ y</a:t>
            </a:r>
            <a:r>
              <a:rPr lang="zh-CN" altLang="en-US" sz="2400" baseline="-25000"/>
              <a:t>1</a:t>
            </a:r>
            <a:r>
              <a:rPr lang="zh-CN" altLang="en-US" sz="2400"/>
              <a:t>,y</a:t>
            </a:r>
            <a:r>
              <a:rPr lang="zh-CN" altLang="en-US" sz="2400" baseline="-25000"/>
              <a:t>2</a:t>
            </a:r>
            <a:r>
              <a:rPr lang="zh-CN" altLang="en-US" sz="2400"/>
              <a:t>,…,y</a:t>
            </a:r>
            <a:r>
              <a:rPr lang="zh-CN" altLang="en-US" sz="2400" baseline="-25000"/>
              <a:t>n</a:t>
            </a:r>
            <a:r>
              <a:rPr lang="zh-CN" altLang="en-US" sz="2400"/>
              <a:t> }的最长公共子序列，可按下述递推方式计算：当x</a:t>
            </a:r>
            <a:r>
              <a:rPr lang="zh-CN" altLang="en-US" sz="2400" baseline="-25000"/>
              <a:t>m</a:t>
            </a:r>
            <a:r>
              <a:rPr lang="zh-CN" altLang="en-US" sz="2400"/>
              <a:t>=y</a:t>
            </a:r>
            <a:r>
              <a:rPr lang="zh-CN" altLang="en-US" sz="2400" baseline="-25000"/>
              <a:t>n</a:t>
            </a:r>
            <a:r>
              <a:rPr lang="zh-CN" altLang="en-US" sz="2400"/>
              <a:t>时，找出X</a:t>
            </a:r>
            <a:r>
              <a:rPr lang="zh-CN" altLang="en-US" sz="2400" baseline="-25000"/>
              <a:t>m-1</a:t>
            </a:r>
            <a:r>
              <a:rPr lang="zh-CN" altLang="en-US" sz="2400"/>
              <a:t>和Y</a:t>
            </a:r>
            <a:r>
              <a:rPr lang="zh-CN" altLang="en-US" sz="2400" baseline="-25000"/>
              <a:t>n-1</a:t>
            </a:r>
            <a:r>
              <a:rPr lang="zh-CN" altLang="en-US" sz="2400"/>
              <a:t>的最长公共子序列，然后在其尾部加上x</a:t>
            </a:r>
            <a:r>
              <a:rPr lang="zh-CN" altLang="en-US" sz="2400" baseline="-25000"/>
              <a:t>m</a:t>
            </a:r>
            <a:r>
              <a:rPr lang="zh-CN" altLang="en-US" sz="2400"/>
              <a:t>即可得到X和Y的最长公共子序列；当x</a:t>
            </a:r>
            <a:r>
              <a:rPr lang="zh-CN" altLang="en-US" sz="2400" baseline="-25000"/>
              <a:t>m</a:t>
            </a:r>
            <a:r>
              <a:rPr lang="zh-CN" altLang="en-US" sz="2400"/>
              <a:t>≠y</a:t>
            </a:r>
            <a:r>
              <a:rPr lang="zh-CN" altLang="en-US" sz="2400" baseline="-25000"/>
              <a:t>n</a:t>
            </a:r>
            <a:r>
              <a:rPr lang="zh-CN" altLang="en-US" sz="2400"/>
              <a:t>时，必须求解两个子问题：找出X</a:t>
            </a:r>
            <a:r>
              <a:rPr lang="zh-CN" altLang="en-US" sz="2400" baseline="-25000"/>
              <a:t>m-1</a:t>
            </a:r>
            <a:r>
              <a:rPr lang="zh-CN" altLang="en-US" sz="2400"/>
              <a:t>和Y的最长公共子序列以及X和Y</a:t>
            </a:r>
            <a:r>
              <a:rPr lang="zh-CN" altLang="en-US" sz="2400" baseline="-25000"/>
              <a:t>n-1</a:t>
            </a:r>
            <a:r>
              <a:rPr lang="zh-CN" altLang="en-US" sz="2400"/>
              <a:t>的最长公共子序列，这两个公共子序列中的比较长的即为X和Y的最长公共子序列。</a:t>
            </a:r>
            <a:endParaRPr lang="zh-CN" altLang="en-US" sz="2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93345"/>
            <a:ext cx="8229600" cy="6668770"/>
          </a:xfrm>
        </p:spPr>
        <p:txBody>
          <a:bodyPr/>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solidFill>
                  <a:srgbClr val="C00000"/>
                </a:solidFill>
              </a:rPr>
              <a:t>证明：</a:t>
            </a:r>
            <a:r>
              <a:rPr lang="zh-CN" altLang="en-US" sz="2400"/>
              <a:t>如果x</a:t>
            </a:r>
            <a:r>
              <a:rPr lang="zh-CN" altLang="en-US" sz="2400" baseline="-25000"/>
              <a:t>m</a:t>
            </a:r>
            <a:r>
              <a:rPr lang="zh-CN" altLang="en-US" sz="2400"/>
              <a:t>≠y</a:t>
            </a:r>
            <a:r>
              <a:rPr lang="zh-CN" altLang="en-US" sz="2400" baseline="-25000"/>
              <a:t>n</a:t>
            </a:r>
            <a:r>
              <a:rPr lang="zh-CN" altLang="en-US" sz="2400"/>
              <a:t>，则X</a:t>
            </a:r>
            <a:r>
              <a:rPr lang="zh-CN" altLang="en-US" sz="2400" baseline="-25000"/>
              <a:t>m-1</a:t>
            </a:r>
            <a:r>
              <a:rPr lang="zh-CN" altLang="en-US" sz="2400"/>
              <a:t>和Y</a:t>
            </a:r>
            <a:r>
              <a:rPr lang="zh-CN" altLang="en-US" sz="2400" baseline="-25000"/>
              <a:t>n</a:t>
            </a:r>
            <a:r>
              <a:rPr lang="zh-CN" altLang="en-US" sz="2400"/>
              <a:t>的最长公共子序列与X</a:t>
            </a:r>
            <a:r>
              <a:rPr lang="zh-CN" altLang="en-US" sz="2400" baseline="-25000"/>
              <a:t>m</a:t>
            </a:r>
            <a:r>
              <a:rPr lang="zh-CN" altLang="en-US" sz="2400"/>
              <a:t>和Y</a:t>
            </a:r>
            <a:r>
              <a:rPr lang="zh-CN" altLang="en-US" sz="2400" baseline="-25000"/>
              <a:t>n-1</a:t>
            </a:r>
            <a:r>
              <a:rPr lang="zh-CN" altLang="en-US" sz="2400"/>
              <a:t>的最长公共子序列中较长的一个为X和Y的最长公共子序列。</a:t>
            </a:r>
            <a:endParaRPr lang="zh-CN" altLang="en-US" sz="2400"/>
          </a:p>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t>当x</a:t>
            </a:r>
            <a:r>
              <a:rPr lang="zh-CN" altLang="en-US" sz="2400" baseline="-25000"/>
              <a:t>m</a:t>
            </a:r>
            <a:r>
              <a:rPr lang="zh-CN" altLang="en-US" sz="2400"/>
              <a:t>≠y</a:t>
            </a:r>
            <a:r>
              <a:rPr lang="zh-CN" altLang="en-US" sz="2400" baseline="-25000"/>
              <a:t>n</a:t>
            </a:r>
            <a:r>
              <a:rPr lang="zh-CN" altLang="en-US" sz="2400"/>
              <a:t>时，必然有z</a:t>
            </a:r>
            <a:r>
              <a:rPr lang="zh-CN" altLang="en-US" sz="2400" baseline="-25000"/>
              <a:t>k</a:t>
            </a:r>
            <a:r>
              <a:rPr lang="zh-CN" altLang="en-US" sz="2400"/>
              <a:t>≠x</a:t>
            </a:r>
            <a:r>
              <a:rPr lang="zh-CN" altLang="en-US" sz="2400" baseline="-25000"/>
              <a:t>m</a:t>
            </a:r>
            <a:r>
              <a:rPr lang="zh-CN" altLang="en-US" sz="2400"/>
              <a:t>或z</a:t>
            </a:r>
            <a:r>
              <a:rPr lang="zh-CN" altLang="en-US" sz="2400" baseline="-25000"/>
              <a:t>k</a:t>
            </a:r>
            <a:r>
              <a:rPr lang="zh-CN" altLang="en-US" sz="2400"/>
              <a:t>≠y</a:t>
            </a:r>
            <a:r>
              <a:rPr lang="zh-CN" altLang="en-US" sz="2400" baseline="-25000"/>
              <a:t>n</a:t>
            </a:r>
            <a:r>
              <a:rPr lang="zh-CN" altLang="en-US" sz="2400"/>
              <a:t>（因为，如果这二者都没有的话，则z</a:t>
            </a:r>
            <a:r>
              <a:rPr lang="zh-CN" altLang="en-US" sz="2400" baseline="-25000"/>
              <a:t>k</a:t>
            </a:r>
            <a:r>
              <a:rPr lang="zh-CN" altLang="en-US" sz="2400"/>
              <a:t>=x</a:t>
            </a:r>
            <a:r>
              <a:rPr lang="zh-CN" altLang="en-US" sz="2400" baseline="-25000"/>
              <a:t>m</a:t>
            </a:r>
            <a:r>
              <a:rPr lang="zh-CN" altLang="en-US" sz="2400"/>
              <a:t>=y</a:t>
            </a:r>
            <a:r>
              <a:rPr lang="zh-CN" altLang="en-US" sz="2400" baseline="-25000"/>
              <a:t>n</a:t>
            </a:r>
            <a:r>
              <a:rPr lang="zh-CN" altLang="en-US" sz="2400"/>
              <a:t>，与前提矛盾）。则有Z是X</a:t>
            </a:r>
            <a:r>
              <a:rPr lang="zh-CN" altLang="en-US" sz="2400" baseline="-25000"/>
              <a:t>m-1</a:t>
            </a:r>
            <a:r>
              <a:rPr lang="zh-CN" altLang="en-US" sz="2400"/>
              <a:t>和Y</a:t>
            </a:r>
            <a:r>
              <a:rPr lang="zh-CN" altLang="en-US" sz="2400" baseline="-25000"/>
              <a:t>n</a:t>
            </a:r>
            <a:r>
              <a:rPr lang="zh-CN" altLang="en-US" sz="2400"/>
              <a:t>的最长公共子序列或Z是X</a:t>
            </a:r>
            <a:r>
              <a:rPr lang="zh-CN" altLang="en-US" sz="2400" baseline="-25000"/>
              <a:t>m</a:t>
            </a:r>
            <a:r>
              <a:rPr lang="zh-CN" altLang="en-US" sz="2400"/>
              <a:t>和Y</a:t>
            </a:r>
            <a:r>
              <a:rPr lang="zh-CN" altLang="en-US" sz="2400" baseline="-25000"/>
              <a:t>n-1</a:t>
            </a:r>
            <a:r>
              <a:rPr lang="zh-CN" altLang="en-US" sz="2400"/>
              <a:t>的最长公共子序列。则求X</a:t>
            </a:r>
            <a:r>
              <a:rPr lang="zh-CN" altLang="en-US" sz="2400" baseline="-25000"/>
              <a:t>m</a:t>
            </a:r>
            <a:r>
              <a:rPr lang="zh-CN" altLang="en-US" sz="2400"/>
              <a:t>和Y</a:t>
            </a:r>
            <a:r>
              <a:rPr lang="zh-CN" altLang="en-US" sz="2400" baseline="-25000"/>
              <a:t>n</a:t>
            </a:r>
            <a:r>
              <a:rPr lang="zh-CN" altLang="en-US" sz="2400"/>
              <a:t>的最长公共子序列等同于求X</a:t>
            </a:r>
            <a:r>
              <a:rPr lang="zh-CN" altLang="en-US" sz="2400" baseline="-25000"/>
              <a:t>m-1</a:t>
            </a:r>
            <a:r>
              <a:rPr lang="zh-CN" altLang="en-US" sz="2400"/>
              <a:t>和Y</a:t>
            </a:r>
            <a:r>
              <a:rPr lang="zh-CN" altLang="en-US" sz="2400" baseline="-25000"/>
              <a:t>n</a:t>
            </a:r>
            <a:r>
              <a:rPr lang="zh-CN" altLang="en-US" sz="2400"/>
              <a:t>的最长公共子序列或X</a:t>
            </a:r>
            <a:r>
              <a:rPr lang="zh-CN" altLang="en-US" sz="2400" baseline="-25000"/>
              <a:t>m</a:t>
            </a:r>
            <a:r>
              <a:rPr lang="zh-CN" altLang="en-US" sz="2400"/>
              <a:t>和Y</a:t>
            </a:r>
            <a:r>
              <a:rPr lang="zh-CN" altLang="en-US" sz="2400" baseline="-25000"/>
              <a:t>n-1</a:t>
            </a:r>
            <a:r>
              <a:rPr lang="zh-CN" altLang="en-US" sz="2400"/>
              <a:t>的最长公共子序列。</a:t>
            </a:r>
            <a:endParaRPr lang="zh-CN" altLang="en-US" sz="2400"/>
          </a:p>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t>即当x</a:t>
            </a:r>
            <a:r>
              <a:rPr lang="zh-CN" altLang="en-US" sz="2400" baseline="-25000"/>
              <a:t>m</a:t>
            </a:r>
            <a:r>
              <a:rPr lang="zh-CN" altLang="en-US" sz="2400"/>
              <a:t>≠y</a:t>
            </a:r>
            <a:r>
              <a:rPr lang="zh-CN" altLang="en-US" sz="2400" baseline="-25000"/>
              <a:t>n</a:t>
            </a:r>
            <a:r>
              <a:rPr lang="zh-CN" altLang="en-US" sz="2400"/>
              <a:t>时，有</a:t>
            </a:r>
            <a:endParaRPr lang="zh-CN" altLang="en-US" sz="2400"/>
          </a:p>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t>（1）z</a:t>
            </a:r>
            <a:r>
              <a:rPr lang="zh-CN" altLang="en-US" sz="2400" baseline="-25000"/>
              <a:t>k</a:t>
            </a:r>
            <a:r>
              <a:rPr lang="zh-CN" altLang="en-US" sz="2400"/>
              <a:t>≠x</a:t>
            </a:r>
            <a:r>
              <a:rPr lang="zh-CN" altLang="en-US" sz="2400" baseline="-25000"/>
              <a:t>m</a:t>
            </a:r>
            <a:r>
              <a:rPr lang="zh-CN" altLang="en-US" sz="2400"/>
              <a:t>，X</a:t>
            </a:r>
            <a:r>
              <a:rPr lang="zh-CN" altLang="en-US" sz="2400" baseline="-25000"/>
              <a:t>m</a:t>
            </a:r>
            <a:r>
              <a:rPr lang="zh-CN" altLang="en-US" sz="2400"/>
              <a:t>和Y</a:t>
            </a:r>
            <a:r>
              <a:rPr lang="zh-CN" altLang="en-US" sz="2400" baseline="-25000"/>
              <a:t>n</a:t>
            </a:r>
            <a:r>
              <a:rPr lang="zh-CN" altLang="en-US" sz="2400"/>
              <a:t>的最长公共子序列等于X</a:t>
            </a:r>
            <a:r>
              <a:rPr lang="zh-CN" altLang="en-US" sz="2400" baseline="-25000"/>
              <a:t>m-1</a:t>
            </a:r>
            <a:r>
              <a:rPr lang="zh-CN" altLang="en-US" sz="2400"/>
              <a:t>和Y</a:t>
            </a:r>
            <a:r>
              <a:rPr lang="zh-CN" altLang="en-US" sz="2400" baseline="-25000"/>
              <a:t>n</a:t>
            </a:r>
            <a:r>
              <a:rPr lang="zh-CN" altLang="en-US" sz="2400"/>
              <a:t>的最长公共子序列。</a:t>
            </a:r>
            <a:endParaRPr lang="zh-CN" altLang="en-US" sz="2400"/>
          </a:p>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t>（2）z</a:t>
            </a:r>
            <a:r>
              <a:rPr lang="zh-CN" altLang="en-US" sz="2400" baseline="-25000"/>
              <a:t>k</a:t>
            </a:r>
            <a:r>
              <a:rPr lang="zh-CN" altLang="en-US" sz="2400"/>
              <a:t>≠y</a:t>
            </a:r>
            <a:r>
              <a:rPr lang="zh-CN" altLang="en-US" sz="2400" baseline="-25000"/>
              <a:t>n</a:t>
            </a:r>
            <a:r>
              <a:rPr lang="zh-CN" altLang="en-US" sz="2400"/>
              <a:t>，X</a:t>
            </a:r>
            <a:r>
              <a:rPr lang="zh-CN" altLang="en-US" sz="2400" baseline="-25000"/>
              <a:t>m</a:t>
            </a:r>
            <a:r>
              <a:rPr lang="zh-CN" altLang="en-US" sz="2400"/>
              <a:t>和Y</a:t>
            </a:r>
            <a:r>
              <a:rPr lang="zh-CN" altLang="en-US" sz="2400" baseline="-25000"/>
              <a:t>n</a:t>
            </a:r>
            <a:r>
              <a:rPr lang="zh-CN" altLang="en-US" sz="2400"/>
              <a:t>的最长公共子序列等于X</a:t>
            </a:r>
            <a:r>
              <a:rPr lang="zh-CN" altLang="en-US" sz="2400" baseline="-25000"/>
              <a:t>m</a:t>
            </a:r>
            <a:r>
              <a:rPr lang="zh-CN" altLang="en-US" sz="2400"/>
              <a:t>和Y</a:t>
            </a:r>
            <a:r>
              <a:rPr lang="zh-CN" altLang="en-US" sz="2400" baseline="-25000"/>
              <a:t>n-1</a:t>
            </a:r>
            <a:r>
              <a:rPr lang="zh-CN" altLang="en-US" sz="2400"/>
              <a:t>的最长公共子序列。</a:t>
            </a:r>
            <a:endParaRPr lang="zh-CN" altLang="en-US" sz="2400"/>
          </a:p>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t>以上两种情况包含了x</a:t>
            </a:r>
            <a:r>
              <a:rPr lang="zh-CN" altLang="en-US" sz="2400" baseline="-25000"/>
              <a:t>m</a:t>
            </a:r>
            <a:r>
              <a:rPr lang="zh-CN" altLang="en-US" sz="2400"/>
              <a:t>≠y</a:t>
            </a:r>
            <a:r>
              <a:rPr lang="zh-CN" altLang="en-US" sz="2400" baseline="-25000"/>
              <a:t>n</a:t>
            </a:r>
            <a:r>
              <a:rPr lang="zh-CN" altLang="en-US" sz="2400"/>
              <a:t>时所有可能的情况，因为所求的最长公共子序列必然为以上两种情况中的一种，又因为求的是最长，所以所求最长公共子序列= Max(X</a:t>
            </a:r>
            <a:r>
              <a:rPr lang="zh-CN" altLang="en-US" sz="2400" baseline="-25000"/>
              <a:t>m-1</a:t>
            </a:r>
            <a:r>
              <a:rPr lang="zh-CN" altLang="en-US" sz="2400"/>
              <a:t>和Y</a:t>
            </a:r>
            <a:r>
              <a:rPr lang="zh-CN" altLang="en-US" sz="2400" baseline="-25000"/>
              <a:t>n</a:t>
            </a:r>
            <a:r>
              <a:rPr lang="zh-CN" altLang="en-US" sz="2400"/>
              <a:t>的最长公共子序列，X</a:t>
            </a:r>
            <a:r>
              <a:rPr lang="zh-CN" altLang="en-US" sz="2400" baseline="-25000"/>
              <a:t>m</a:t>
            </a:r>
            <a:r>
              <a:rPr lang="zh-CN" altLang="en-US" sz="2400"/>
              <a:t>和Y</a:t>
            </a:r>
            <a:r>
              <a:rPr lang="zh-CN" altLang="en-US" sz="2400" baseline="-25000"/>
              <a:t>n-1</a:t>
            </a:r>
            <a:r>
              <a:rPr lang="zh-CN" altLang="en-US" sz="2400"/>
              <a:t>的最长公共子序列)。</a:t>
            </a:r>
            <a:endParaRPr lang="zh-CN" altLang="en-US" sz="24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29870"/>
            <a:ext cx="8229600" cy="5896610"/>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由最长公共子序列问题的最优子结构性质可以直接建立子问题最优值的递归关系。</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设有2个序列X</a:t>
            </a:r>
            <a:r>
              <a:rPr lang="zh-CN" altLang="en-US" sz="2400" baseline="-25000"/>
              <a:t>i</a:t>
            </a:r>
            <a:r>
              <a:rPr lang="zh-CN" altLang="en-US" sz="2400"/>
              <a:t>={x</a:t>
            </a:r>
            <a:r>
              <a:rPr lang="zh-CN" altLang="en-US" sz="2400" baseline="-25000"/>
              <a:t>1</a:t>
            </a:r>
            <a:r>
              <a:rPr lang="zh-CN" altLang="en-US" sz="2400"/>
              <a:t>,x</a:t>
            </a:r>
            <a:r>
              <a:rPr lang="zh-CN" altLang="en-US" sz="2400" baseline="-25000"/>
              <a:t>2</a:t>
            </a:r>
            <a:r>
              <a:rPr lang="zh-CN" altLang="en-US" sz="2400"/>
              <a:t>,…,x</a:t>
            </a:r>
            <a:r>
              <a:rPr lang="zh-CN" altLang="en-US" sz="2400" baseline="-25000"/>
              <a:t>i</a:t>
            </a:r>
            <a:r>
              <a:rPr lang="zh-CN" altLang="en-US" sz="2400"/>
              <a:t>}和Y</a:t>
            </a:r>
            <a:r>
              <a:rPr lang="zh-CN" altLang="en-US" sz="2400" baseline="-25000"/>
              <a:t>j</a:t>
            </a:r>
            <a:r>
              <a:rPr lang="zh-CN" altLang="en-US" sz="2400"/>
              <a:t>={y</a:t>
            </a:r>
            <a:r>
              <a:rPr lang="zh-CN" altLang="en-US" sz="2400" baseline="-25000"/>
              <a:t>1</a:t>
            </a:r>
            <a:r>
              <a:rPr lang="zh-CN" altLang="en-US" sz="2400"/>
              <a:t>,y</a:t>
            </a:r>
            <a:r>
              <a:rPr lang="zh-CN" altLang="en-US" sz="2400" baseline="-25000"/>
              <a:t>2</a:t>
            </a:r>
            <a:r>
              <a:rPr lang="zh-CN" altLang="en-US" sz="2400"/>
              <a:t>,…,y</a:t>
            </a:r>
            <a:r>
              <a:rPr lang="zh-CN" altLang="en-US" sz="2400" baseline="-25000"/>
              <a:t>j</a:t>
            </a:r>
            <a:r>
              <a:rPr lang="zh-CN" altLang="en-US" sz="2400"/>
              <a:t>}，用c[i][j]记录序列X</a:t>
            </a:r>
            <a:r>
              <a:rPr lang="zh-CN" altLang="en-US" sz="2400" baseline="-25000"/>
              <a:t>i</a:t>
            </a:r>
            <a:r>
              <a:rPr lang="zh-CN" altLang="en-US" sz="2400"/>
              <a:t>和Y</a:t>
            </a:r>
            <a:r>
              <a:rPr lang="zh-CN" altLang="en-US" sz="2400" baseline="-25000"/>
              <a:t>j</a:t>
            </a:r>
            <a:r>
              <a:rPr lang="zh-CN" altLang="en-US" sz="2400"/>
              <a:t>的最长公共子序列的长度。当i=0或j=0时，空序列是X</a:t>
            </a:r>
            <a:r>
              <a:rPr lang="zh-CN" altLang="en-US" sz="2400" baseline="-25000"/>
              <a:t>i</a:t>
            </a:r>
            <a:r>
              <a:rPr lang="zh-CN" altLang="en-US" sz="2400"/>
              <a:t>和Y</a:t>
            </a:r>
            <a:r>
              <a:rPr lang="zh-CN" altLang="en-US" sz="2400" baseline="-25000"/>
              <a:t>j</a:t>
            </a:r>
            <a:r>
              <a:rPr lang="zh-CN" altLang="en-US" sz="2400"/>
              <a:t>的最长公共子序列，此时c[i][j]=0。其它情况下，由最优子结构的3个性质可建立递归关系如下：</a:t>
            </a:r>
            <a:endParaRPr lang="zh-CN" altLang="en-US" sz="2400"/>
          </a:p>
          <a:p>
            <a:pPr marL="0" indent="0">
              <a:buNone/>
            </a:pPr>
            <a:endParaRPr lang="zh-CN" altLang="en-US" sz="2400"/>
          </a:p>
        </p:txBody>
      </p:sp>
      <p:graphicFrame>
        <p:nvGraphicFramePr>
          <p:cNvPr id="2" name="对象 -2147482493"/>
          <p:cNvGraphicFramePr>
            <a:graphicFrameLocks noChangeAspect="1"/>
          </p:cNvGraphicFramePr>
          <p:nvPr>
            <p:custDataLst>
              <p:tags r:id="rId1"/>
            </p:custDataLst>
          </p:nvPr>
        </p:nvGraphicFramePr>
        <p:xfrm>
          <a:off x="395605" y="3284855"/>
          <a:ext cx="8438515" cy="1878330"/>
        </p:xfrm>
        <a:graphic>
          <a:graphicData uri="http://schemas.openxmlformats.org/presentationml/2006/ole">
            <mc:AlternateContent xmlns:mc="http://schemas.openxmlformats.org/markup-compatibility/2006">
              <mc:Choice xmlns:v="urn:schemas-microsoft-com:vml" Requires="v">
                <p:oleObj spid="_x0000_s3076" name="" r:id="rId2" imgW="3327400" imgH="736600" progId="Equation.3">
                  <p:embed/>
                </p:oleObj>
              </mc:Choice>
              <mc:Fallback>
                <p:oleObj name="" r:id="rId2" imgW="3327400" imgH="736600" progId="Equation.3">
                  <p:embed/>
                  <p:pic>
                    <p:nvPicPr>
                      <p:cNvPr id="0" name="图片 3075"/>
                      <p:cNvPicPr/>
                      <p:nvPr/>
                    </p:nvPicPr>
                    <p:blipFill>
                      <a:blip r:embed="rId3"/>
                      <a:stretch>
                        <a:fillRect/>
                      </a:stretch>
                    </p:blipFill>
                    <p:spPr>
                      <a:xfrm>
                        <a:off x="395605" y="3284855"/>
                        <a:ext cx="8438515" cy="1878330"/>
                      </a:xfrm>
                      <a:prstGeom prst="rect">
                        <a:avLst/>
                      </a:prstGeom>
                      <a:noFill/>
                      <a:ln w="38100">
                        <a:noFill/>
                        <a:miter/>
                      </a:ln>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114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4" imgW="914400" imgH="215900" progId="Equation.KSEE3">
                  <p:embed/>
                </p:oleObj>
              </mc:Choice>
              <mc:Fallback>
                <p:oleObj name="" r:id="rId4" imgW="914400" imgH="215900" progId="Equation.KSEE3">
                  <p:embed/>
                  <p:pic>
                    <p:nvPicPr>
                      <p:cNvPr id="0" name="图片 1024"/>
                      <p:cNvPicPr/>
                      <p:nvPr/>
                    </p:nvPicPr>
                    <p:blipFill>
                      <a:blip r:embed="rId5"/>
                      <a:stretch>
                        <a:fillRect/>
                      </a:stretch>
                    </p:blipFill>
                    <p:spPr>
                      <a:xfrm>
                        <a:off x="4114800" y="3321050"/>
                        <a:ext cx="914400" cy="215900"/>
                      </a:xfrm>
                      <a:prstGeom prst="rect">
                        <a:avLst/>
                      </a:prstGeom>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2580" y="85725"/>
            <a:ext cx="8768715" cy="6748780"/>
          </a:xfrm>
        </p:spPr>
        <p:txBody>
          <a:bodyPr/>
          <a:p>
            <a:pPr marL="0" indent="0">
              <a:buNone/>
            </a:pPr>
            <a:r>
              <a:rPr lang="zh-CN" altLang="en-US" sz="2400"/>
              <a:t>3、计算最优值</a:t>
            </a:r>
            <a:endParaRPr lang="zh-CN" altLang="en-US" sz="2400"/>
          </a:p>
          <a:p>
            <a:pPr marL="0" indent="0">
              <a:buNone/>
            </a:pPr>
            <a:r>
              <a:rPr lang="zh-CN" altLang="en-US" sz="2400"/>
              <a:t>根据递归式，给出求序列X</a:t>
            </a:r>
            <a:r>
              <a:rPr lang="zh-CN" altLang="en-US" sz="2400" baseline="-25000"/>
              <a:t>m</a:t>
            </a:r>
            <a:r>
              <a:rPr lang="zh-CN" altLang="en-US" sz="2400"/>
              <a:t>={x</a:t>
            </a:r>
            <a:r>
              <a:rPr lang="zh-CN" altLang="en-US" sz="2400" baseline="-25000"/>
              <a:t>1</a:t>
            </a:r>
            <a:r>
              <a:rPr lang="zh-CN" altLang="en-US" sz="2400"/>
              <a:t>,x</a:t>
            </a:r>
            <a:r>
              <a:rPr lang="zh-CN" altLang="en-US" sz="2400" baseline="-25000"/>
              <a:t>2</a:t>
            </a:r>
            <a:r>
              <a:rPr lang="zh-CN" altLang="en-US" sz="2400"/>
              <a:t>,…,x</a:t>
            </a:r>
            <a:r>
              <a:rPr lang="zh-CN" altLang="en-US" sz="2400" baseline="-25000"/>
              <a:t>m</a:t>
            </a:r>
            <a:r>
              <a:rPr lang="zh-CN" altLang="en-US" sz="2400"/>
              <a:t>}和Y</a:t>
            </a:r>
            <a:r>
              <a:rPr lang="zh-CN" altLang="en-US" sz="2400" baseline="-25000"/>
              <a:t>n</a:t>
            </a:r>
            <a:r>
              <a:rPr lang="zh-CN" altLang="en-US" sz="2400"/>
              <a:t>={y</a:t>
            </a:r>
            <a:r>
              <a:rPr lang="zh-CN" altLang="en-US" sz="2400" baseline="-25000"/>
              <a:t>1</a:t>
            </a:r>
            <a:r>
              <a:rPr lang="zh-CN" altLang="en-US" sz="2400"/>
              <a:t>,y</a:t>
            </a:r>
            <a:r>
              <a:rPr lang="zh-CN" altLang="en-US" sz="2400" baseline="-25000"/>
              <a:t>2</a:t>
            </a:r>
            <a:r>
              <a:rPr lang="zh-CN" altLang="en-US" sz="2400"/>
              <a:t>,…,y</a:t>
            </a:r>
            <a:r>
              <a:rPr lang="zh-CN" altLang="en-US" sz="2400" baseline="-25000"/>
              <a:t>n</a:t>
            </a:r>
            <a:r>
              <a:rPr lang="zh-CN" altLang="en-US" sz="2400"/>
              <a:t>}最长公共子序列的算法描述如下：</a:t>
            </a:r>
            <a:endParaRPr lang="zh-CN" altLang="en-US" sz="2400"/>
          </a:p>
          <a:p>
            <a:pPr marL="0" indent="0">
              <a:buNone/>
            </a:pPr>
            <a:r>
              <a:rPr lang="zh-CN" altLang="en-US" sz="2400"/>
              <a:t>void LCSLength1(int m，int n，char *x，char *y，int **c，int **b)</a:t>
            </a:r>
            <a:endParaRPr lang="zh-CN" altLang="en-US" sz="2400"/>
          </a:p>
          <a:p>
            <a:pPr marL="0" indent="0" latinLnBrk="0">
              <a:lnSpc>
                <a:spcPts val="2480"/>
              </a:lnSpc>
              <a:spcBef>
                <a:spcPts val="0"/>
              </a:spcBef>
              <a:buNone/>
            </a:pPr>
            <a:r>
              <a:rPr lang="zh-CN" altLang="en-US" sz="2400"/>
              <a:t>{  int i，j;</a:t>
            </a:r>
            <a:endParaRPr lang="zh-CN" altLang="en-US" sz="2400"/>
          </a:p>
          <a:p>
            <a:pPr marL="0" indent="0" latinLnBrk="0">
              <a:lnSpc>
                <a:spcPts val="2480"/>
              </a:lnSpc>
              <a:spcBef>
                <a:spcPts val="0"/>
              </a:spcBef>
              <a:buNone/>
            </a:pPr>
            <a:r>
              <a:rPr lang="zh-CN" altLang="en-US" sz="2400"/>
              <a:t>   for (i = 1; i &lt;= m; i++) </a:t>
            </a:r>
            <a:endParaRPr lang="zh-CN" altLang="en-US" sz="2400"/>
          </a:p>
          <a:p>
            <a:pPr marL="0" indent="457200" latinLnBrk="0">
              <a:lnSpc>
                <a:spcPts val="2480"/>
              </a:lnSpc>
              <a:spcBef>
                <a:spcPts val="0"/>
              </a:spcBef>
              <a:buNone/>
            </a:pPr>
            <a:r>
              <a:rPr lang="zh-CN" altLang="en-US" sz="2400"/>
              <a:t>c[i][0] = 0;</a:t>
            </a:r>
            <a:endParaRPr lang="zh-CN" altLang="en-US" sz="2400"/>
          </a:p>
          <a:p>
            <a:pPr marL="0" indent="0" latinLnBrk="0">
              <a:lnSpc>
                <a:spcPts val="2480"/>
              </a:lnSpc>
              <a:spcBef>
                <a:spcPts val="0"/>
              </a:spcBef>
              <a:buNone/>
            </a:pPr>
            <a:r>
              <a:rPr lang="zh-CN" altLang="en-US" sz="2400"/>
              <a:t>   for (i = 1; i &lt;= n; i++) </a:t>
            </a:r>
            <a:endParaRPr lang="zh-CN" altLang="en-US" sz="2400"/>
          </a:p>
          <a:p>
            <a:pPr marL="0" indent="457200" latinLnBrk="0">
              <a:lnSpc>
                <a:spcPts val="2480"/>
              </a:lnSpc>
              <a:spcBef>
                <a:spcPts val="0"/>
              </a:spcBef>
              <a:buNone/>
            </a:pPr>
            <a:r>
              <a:rPr lang="zh-CN" altLang="en-US" sz="2400"/>
              <a:t>c[0][i] = 0;</a:t>
            </a:r>
            <a:endParaRPr lang="zh-CN" altLang="en-US" sz="2400"/>
          </a:p>
          <a:p>
            <a:pPr marL="0" indent="0" latinLnBrk="0">
              <a:lnSpc>
                <a:spcPts val="2480"/>
              </a:lnSpc>
              <a:spcBef>
                <a:spcPts val="0"/>
              </a:spcBef>
              <a:buNone/>
            </a:pPr>
            <a:r>
              <a:rPr lang="zh-CN" altLang="en-US" sz="2400"/>
              <a:t>   for (i = 1; i &lt;= m; i++)</a:t>
            </a:r>
            <a:endParaRPr lang="zh-CN" altLang="en-US" sz="2400"/>
          </a:p>
          <a:p>
            <a:pPr marL="0" indent="0" latinLnBrk="0">
              <a:lnSpc>
                <a:spcPts val="2480"/>
              </a:lnSpc>
              <a:spcBef>
                <a:spcPts val="0"/>
              </a:spcBef>
              <a:buNone/>
            </a:pPr>
            <a:r>
              <a:rPr lang="zh-CN" altLang="en-US" sz="2400"/>
              <a:t>     for (j = 1; j &lt;= n; j++)</a:t>
            </a:r>
            <a:endParaRPr lang="zh-CN" altLang="en-US" sz="2400"/>
          </a:p>
          <a:p>
            <a:pPr marL="0" indent="0" latinLnBrk="0">
              <a:lnSpc>
                <a:spcPts val="2480"/>
              </a:lnSpc>
              <a:spcBef>
                <a:spcPts val="0"/>
              </a:spcBef>
              <a:buNone/>
            </a:pPr>
            <a:r>
              <a:rPr lang="zh-CN" altLang="en-US" sz="2400"/>
              <a:t>       {  if (x[i]==y[j]) </a:t>
            </a:r>
            <a:endParaRPr lang="zh-CN" altLang="en-US" sz="2400"/>
          </a:p>
          <a:p>
            <a:pPr marL="0" indent="0" latinLnBrk="0">
              <a:lnSpc>
                <a:spcPts val="2480"/>
              </a:lnSpc>
              <a:spcBef>
                <a:spcPts val="0"/>
              </a:spcBef>
              <a:buNone/>
            </a:pPr>
            <a:r>
              <a:rPr lang="zh-CN" altLang="en-US" sz="2400"/>
              <a:t>            c[i][j]=c[i-1][j-1]+1;</a:t>
            </a:r>
            <a:endParaRPr lang="zh-CN" altLang="en-US" sz="2400"/>
          </a:p>
          <a:p>
            <a:pPr marL="0" indent="0" latinLnBrk="0">
              <a:lnSpc>
                <a:spcPts val="2480"/>
              </a:lnSpc>
              <a:spcBef>
                <a:spcPts val="0"/>
              </a:spcBef>
              <a:buNone/>
            </a:pPr>
            <a:r>
              <a:rPr lang="zh-CN" altLang="en-US" sz="2400"/>
              <a:t>          else if (c[i-1][j]&gt;=c[i][j-1])</a:t>
            </a:r>
            <a:endParaRPr lang="zh-CN" altLang="en-US" sz="2400"/>
          </a:p>
          <a:p>
            <a:pPr marL="0" indent="0" latinLnBrk="0">
              <a:lnSpc>
                <a:spcPts val="2480"/>
              </a:lnSpc>
              <a:spcBef>
                <a:spcPts val="0"/>
              </a:spcBef>
              <a:buNone/>
            </a:pPr>
            <a:r>
              <a:rPr lang="zh-CN" altLang="en-US" sz="2400"/>
              <a:t>             c[i][j]=c[i-1][j];</a:t>
            </a:r>
            <a:endParaRPr lang="zh-CN" altLang="en-US" sz="2400"/>
          </a:p>
          <a:p>
            <a:pPr marL="0" indent="0" latinLnBrk="0">
              <a:lnSpc>
                <a:spcPts val="2480"/>
              </a:lnSpc>
              <a:spcBef>
                <a:spcPts val="0"/>
              </a:spcBef>
              <a:buNone/>
            </a:pPr>
            <a:r>
              <a:rPr lang="zh-CN" altLang="en-US" sz="2400"/>
              <a:t>          else  </a:t>
            </a:r>
            <a:endParaRPr lang="zh-CN" altLang="en-US" sz="2400"/>
          </a:p>
          <a:p>
            <a:pPr marL="457200" lvl="1" indent="457200" latinLnBrk="0">
              <a:lnSpc>
                <a:spcPts val="2480"/>
              </a:lnSpc>
              <a:spcBef>
                <a:spcPts val="0"/>
              </a:spcBef>
              <a:buNone/>
            </a:pPr>
            <a:r>
              <a:rPr lang="zh-CN" altLang="en-US" sz="2400"/>
              <a:t>c[i][j]=c[i][j-1];</a:t>
            </a:r>
            <a:endParaRPr lang="zh-CN" altLang="en-US" sz="2400"/>
          </a:p>
          <a:p>
            <a:pPr marL="0" indent="0" latinLnBrk="0">
              <a:lnSpc>
                <a:spcPts val="2480"/>
              </a:lnSpc>
              <a:spcBef>
                <a:spcPts val="0"/>
              </a:spcBef>
              <a:buNone/>
            </a:pPr>
            <a:r>
              <a:rPr lang="zh-CN" altLang="en-US" sz="2400"/>
              <a:t>       }</a:t>
            </a:r>
            <a:endParaRPr lang="zh-CN" altLang="en-US" sz="2400"/>
          </a:p>
          <a:p>
            <a:pPr marL="0" indent="0" latinLnBrk="0">
              <a:lnSpc>
                <a:spcPts val="2480"/>
              </a:lnSpc>
              <a:spcBef>
                <a:spcPts val="0"/>
              </a:spcBef>
              <a:buNone/>
            </a:pPr>
            <a:r>
              <a:rPr lang="zh-CN" altLang="en-US" sz="2400"/>
              <a:t>}</a:t>
            </a:r>
            <a:endParaRPr lang="zh-CN" altLang="en-US" sz="2400"/>
          </a:p>
          <a:p>
            <a:pPr marL="0" indent="0" latinLnBrk="0">
              <a:lnSpc>
                <a:spcPts val="2480"/>
              </a:lnSpc>
              <a:spcBef>
                <a:spcPts val="0"/>
              </a:spcBef>
              <a:buNone/>
            </a:pPr>
            <a:r>
              <a:rPr lang="zh-CN" altLang="en-US" sz="2400">
                <a:sym typeface="+mn-ea"/>
              </a:rPr>
              <a:t>这里c[i][j]记录了序列X</a:t>
            </a:r>
            <a:r>
              <a:rPr lang="zh-CN" altLang="en-US" sz="2400" baseline="-25000">
                <a:sym typeface="+mn-ea"/>
              </a:rPr>
              <a:t>i</a:t>
            </a:r>
            <a:r>
              <a:rPr lang="zh-CN" altLang="en-US" sz="2400">
                <a:sym typeface="+mn-ea"/>
              </a:rPr>
              <a:t>和Y</a:t>
            </a:r>
            <a:r>
              <a:rPr lang="zh-CN" altLang="en-US" sz="2400" baseline="-25000">
                <a:sym typeface="+mn-ea"/>
              </a:rPr>
              <a:t>j</a:t>
            </a:r>
            <a:r>
              <a:rPr lang="zh-CN" altLang="en-US" sz="2400">
                <a:sym typeface="+mn-ea"/>
              </a:rPr>
              <a:t>的最长公共子序列的长度。</a:t>
            </a:r>
            <a:endParaRPr lang="zh-CN" altLang="en-US" sz="2400"/>
          </a:p>
          <a:p>
            <a:pPr marL="0" indent="0" latinLnBrk="0">
              <a:lnSpc>
                <a:spcPts val="2480"/>
              </a:lnSpc>
              <a:spcBef>
                <a:spcPts val="0"/>
              </a:spcBef>
              <a:buNone/>
            </a:pPr>
            <a:endParaRPr lang="zh-CN" alt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82575"/>
            <a:ext cx="8229600" cy="584390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4、构造最长公共子序列</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由LCSLength1算法中的数组c可以得到序列X</a:t>
            </a:r>
            <a:r>
              <a:rPr lang="zh-CN" altLang="en-US" sz="2400" baseline="-25000"/>
              <a:t>m</a:t>
            </a:r>
            <a:r>
              <a:rPr lang="zh-CN" altLang="en-US" sz="2400"/>
              <a:t>和Y</a:t>
            </a:r>
            <a:r>
              <a:rPr lang="zh-CN" altLang="en-US" sz="2400" baseline="-25000"/>
              <a:t>n</a:t>
            </a:r>
            <a:r>
              <a:rPr lang="zh-CN" altLang="en-US" sz="2400"/>
              <a:t>具体的最长公共子序列的长度，那么这两个序列的最长公共子序列如何求得？</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我们可以用数组b[i][j]记录c[i][j]的值由哪种子问题求得，b[i][j]表示在计算c[i][j]的过程中的搜索状态，主要用于构造最长公共子序列。</a:t>
            </a:r>
            <a:endParaRPr lang="zh-CN" altLang="en-US" sz="2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33680" y="255905"/>
            <a:ext cx="8706485" cy="6501765"/>
          </a:xfrm>
        </p:spPr>
        <p:txBody>
          <a:bodyPr/>
          <a:p>
            <a:pPr marL="0" indent="0">
              <a:buNone/>
            </a:pPr>
            <a:r>
              <a:rPr lang="zh-CN" altLang="en-US" sz="2400"/>
              <a:t>记录了搜索状态的LCSLength算法描述如下：</a:t>
            </a:r>
            <a:endParaRPr lang="zh-CN" altLang="en-US" sz="2400"/>
          </a:p>
          <a:p>
            <a:pPr marL="0" indent="0" latinLnBrk="0">
              <a:lnSpc>
                <a:spcPts val="2180"/>
              </a:lnSpc>
              <a:spcBef>
                <a:spcPts val="0"/>
              </a:spcBef>
              <a:buNone/>
            </a:pPr>
            <a:r>
              <a:rPr lang="zh-CN" altLang="en-US" sz="2400"/>
              <a:t>void </a:t>
            </a:r>
            <a:r>
              <a:rPr lang="zh-CN" altLang="en-US" sz="2400">
                <a:solidFill>
                  <a:srgbClr val="3907F1"/>
                </a:solidFill>
              </a:rPr>
              <a:t>LCSLength</a:t>
            </a:r>
            <a:r>
              <a:rPr lang="zh-CN" altLang="en-US" sz="2400"/>
              <a:t>(int m，int n，char *x，char *y，int **c，int **b)</a:t>
            </a:r>
            <a:endParaRPr lang="zh-CN" altLang="en-US" sz="2400"/>
          </a:p>
          <a:p>
            <a:pPr marL="0" indent="0" latinLnBrk="0">
              <a:lnSpc>
                <a:spcPts val="2180"/>
              </a:lnSpc>
              <a:spcBef>
                <a:spcPts val="0"/>
              </a:spcBef>
              <a:buNone/>
            </a:pPr>
            <a:r>
              <a:rPr lang="zh-CN" altLang="en-US" sz="2400"/>
              <a:t>{  int i，j;</a:t>
            </a:r>
            <a:endParaRPr lang="zh-CN" altLang="en-US" sz="2400"/>
          </a:p>
          <a:p>
            <a:pPr marL="0" indent="0" latinLnBrk="0">
              <a:lnSpc>
                <a:spcPts val="2180"/>
              </a:lnSpc>
              <a:spcBef>
                <a:spcPts val="0"/>
              </a:spcBef>
              <a:buNone/>
            </a:pPr>
            <a:r>
              <a:rPr lang="zh-CN" altLang="en-US" sz="2400"/>
              <a:t>   for (i = 1; i &lt;= m; i++) </a:t>
            </a:r>
            <a:endParaRPr lang="zh-CN" altLang="en-US" sz="2400"/>
          </a:p>
          <a:p>
            <a:pPr marL="0" indent="457200" latinLnBrk="0">
              <a:lnSpc>
                <a:spcPts val="2180"/>
              </a:lnSpc>
              <a:spcBef>
                <a:spcPts val="0"/>
              </a:spcBef>
              <a:buNone/>
            </a:pPr>
            <a:r>
              <a:rPr lang="zh-CN" altLang="en-US" sz="2400"/>
              <a:t>c[i][0] = 0;</a:t>
            </a:r>
            <a:endParaRPr lang="zh-CN" altLang="en-US" sz="2400"/>
          </a:p>
          <a:p>
            <a:pPr marL="0" indent="0" latinLnBrk="0">
              <a:lnSpc>
                <a:spcPts val="2180"/>
              </a:lnSpc>
              <a:spcBef>
                <a:spcPts val="0"/>
              </a:spcBef>
              <a:buNone/>
            </a:pPr>
            <a:r>
              <a:rPr lang="zh-CN" altLang="en-US" sz="2400"/>
              <a:t>   for (i = 1; i &lt;= n; i++) </a:t>
            </a:r>
            <a:endParaRPr lang="zh-CN" altLang="en-US" sz="2400"/>
          </a:p>
          <a:p>
            <a:pPr marL="0" indent="457200" latinLnBrk="0">
              <a:lnSpc>
                <a:spcPts val="2180"/>
              </a:lnSpc>
              <a:spcBef>
                <a:spcPts val="0"/>
              </a:spcBef>
              <a:buNone/>
            </a:pPr>
            <a:r>
              <a:rPr lang="zh-CN" altLang="en-US" sz="2400"/>
              <a:t>c[0][i] = 0;</a:t>
            </a:r>
            <a:endParaRPr lang="zh-CN" altLang="en-US" sz="2400"/>
          </a:p>
          <a:p>
            <a:pPr marL="0" indent="0" latinLnBrk="0">
              <a:lnSpc>
                <a:spcPts val="2180"/>
              </a:lnSpc>
              <a:spcBef>
                <a:spcPts val="0"/>
              </a:spcBef>
              <a:buNone/>
            </a:pPr>
            <a:r>
              <a:rPr lang="zh-CN" altLang="en-US" sz="2400"/>
              <a:t>   for (i = 1; i &lt;= m; i++)</a:t>
            </a:r>
            <a:endParaRPr lang="zh-CN" altLang="en-US" sz="2400"/>
          </a:p>
          <a:p>
            <a:pPr marL="0" indent="0" latinLnBrk="0">
              <a:lnSpc>
                <a:spcPts val="2180"/>
              </a:lnSpc>
              <a:spcBef>
                <a:spcPts val="0"/>
              </a:spcBef>
              <a:buNone/>
            </a:pPr>
            <a:r>
              <a:rPr lang="zh-CN" altLang="en-US" sz="2400"/>
              <a:t>   for (j = 1; j &lt;= n; j++)</a:t>
            </a:r>
            <a:endParaRPr lang="zh-CN" altLang="en-US" sz="2400"/>
          </a:p>
          <a:p>
            <a:pPr marL="0" indent="0" latinLnBrk="0">
              <a:lnSpc>
                <a:spcPts val="2180"/>
              </a:lnSpc>
              <a:spcBef>
                <a:spcPts val="0"/>
              </a:spcBef>
              <a:buNone/>
            </a:pPr>
            <a:r>
              <a:rPr lang="zh-CN" altLang="en-US" sz="2400"/>
              <a:t>       {  if (x[i]==y[j]) </a:t>
            </a:r>
            <a:endParaRPr lang="zh-CN" altLang="en-US" sz="2400"/>
          </a:p>
          <a:p>
            <a:pPr marL="0" indent="0" latinLnBrk="0">
              <a:lnSpc>
                <a:spcPts val="2180"/>
              </a:lnSpc>
              <a:spcBef>
                <a:spcPts val="0"/>
              </a:spcBef>
              <a:buNone/>
            </a:pPr>
            <a:r>
              <a:rPr lang="zh-CN" altLang="en-US" sz="2400"/>
              <a:t>           {  c[i][j]=c[i-1][j-1]+1;</a:t>
            </a:r>
            <a:endParaRPr lang="zh-CN" altLang="en-US" sz="2400"/>
          </a:p>
          <a:p>
            <a:pPr marL="0" indent="0" latinLnBrk="0">
              <a:lnSpc>
                <a:spcPts val="2180"/>
              </a:lnSpc>
              <a:spcBef>
                <a:spcPts val="0"/>
              </a:spcBef>
              <a:buNone/>
            </a:pPr>
            <a:r>
              <a:rPr lang="zh-CN" altLang="en-US" sz="2400"/>
              <a:t>              b[i][j]=1; </a:t>
            </a:r>
            <a:endParaRPr lang="zh-CN" altLang="en-US" sz="2400"/>
          </a:p>
          <a:p>
            <a:pPr marL="0" indent="0" latinLnBrk="0">
              <a:lnSpc>
                <a:spcPts val="2180"/>
              </a:lnSpc>
              <a:spcBef>
                <a:spcPts val="0"/>
              </a:spcBef>
              <a:buNone/>
            </a:pPr>
            <a:r>
              <a:rPr lang="zh-CN" altLang="en-US" sz="2400"/>
              <a:t>           }</a:t>
            </a:r>
            <a:endParaRPr lang="zh-CN" altLang="en-US" sz="2400"/>
          </a:p>
          <a:p>
            <a:pPr marL="0" indent="0" latinLnBrk="0">
              <a:lnSpc>
                <a:spcPts val="2180"/>
              </a:lnSpc>
              <a:spcBef>
                <a:spcPts val="0"/>
              </a:spcBef>
              <a:buNone/>
            </a:pPr>
            <a:r>
              <a:rPr lang="zh-CN" altLang="en-US" sz="2400"/>
              <a:t>          else  if (c[i-1][j]&gt;=c[i][j-1])</a:t>
            </a:r>
            <a:endParaRPr lang="zh-CN" altLang="en-US" sz="2400"/>
          </a:p>
          <a:p>
            <a:pPr marL="0" indent="0" latinLnBrk="0">
              <a:lnSpc>
                <a:spcPts val="2180"/>
              </a:lnSpc>
              <a:spcBef>
                <a:spcPts val="0"/>
              </a:spcBef>
              <a:buNone/>
            </a:pPr>
            <a:r>
              <a:rPr lang="zh-CN" altLang="en-US" sz="2400"/>
              <a:t>               {  c[i][j]=c[i-1][j];</a:t>
            </a:r>
            <a:endParaRPr lang="zh-CN" altLang="en-US" sz="2400"/>
          </a:p>
          <a:p>
            <a:pPr marL="0" indent="0" latinLnBrk="0">
              <a:lnSpc>
                <a:spcPts val="2180"/>
              </a:lnSpc>
              <a:spcBef>
                <a:spcPts val="0"/>
              </a:spcBef>
              <a:buNone/>
            </a:pPr>
            <a:r>
              <a:rPr lang="zh-CN" altLang="en-US" sz="2400"/>
              <a:t>                  b[i][j]=2;</a:t>
            </a:r>
            <a:endParaRPr lang="zh-CN" altLang="en-US" sz="2400"/>
          </a:p>
          <a:p>
            <a:pPr marL="0" indent="0" latinLnBrk="0">
              <a:lnSpc>
                <a:spcPts val="2180"/>
              </a:lnSpc>
              <a:spcBef>
                <a:spcPts val="0"/>
              </a:spcBef>
              <a:buNone/>
            </a:pPr>
            <a:r>
              <a:rPr lang="zh-CN" altLang="en-US" sz="2400"/>
              <a:t>               }</a:t>
            </a:r>
            <a:endParaRPr lang="zh-CN" altLang="en-US" sz="2400"/>
          </a:p>
          <a:p>
            <a:pPr marL="0" indent="0" latinLnBrk="0">
              <a:lnSpc>
                <a:spcPts val="2180"/>
              </a:lnSpc>
              <a:spcBef>
                <a:spcPts val="0"/>
              </a:spcBef>
              <a:buNone/>
            </a:pPr>
            <a:r>
              <a:rPr lang="zh-CN" altLang="en-US" sz="2400"/>
              <a:t>         </a:t>
            </a:r>
            <a:r>
              <a:rPr lang="en-US" altLang="zh-CN" sz="2400"/>
              <a:t> </a:t>
            </a:r>
            <a:r>
              <a:rPr lang="zh-CN" altLang="en-US" sz="2400"/>
              <a:t>else  </a:t>
            </a:r>
            <a:endParaRPr lang="zh-CN" altLang="en-US" sz="2400"/>
          </a:p>
          <a:p>
            <a:pPr marL="0" indent="0" latinLnBrk="0">
              <a:lnSpc>
                <a:spcPts val="2180"/>
              </a:lnSpc>
              <a:spcBef>
                <a:spcPts val="0"/>
              </a:spcBef>
              <a:buNone/>
            </a:pPr>
            <a:r>
              <a:rPr lang="zh-CN" altLang="en-US" sz="2400"/>
              <a:t>               {  c[i][j]=c[i][j-1];</a:t>
            </a:r>
            <a:endParaRPr lang="zh-CN" altLang="en-US" sz="2400"/>
          </a:p>
          <a:p>
            <a:pPr marL="0" indent="0" latinLnBrk="0">
              <a:lnSpc>
                <a:spcPts val="2180"/>
              </a:lnSpc>
              <a:spcBef>
                <a:spcPts val="0"/>
              </a:spcBef>
              <a:buNone/>
            </a:pPr>
            <a:r>
              <a:rPr lang="zh-CN" altLang="en-US" sz="2400"/>
              <a:t>                   b[i][j]=3; </a:t>
            </a:r>
            <a:endParaRPr lang="zh-CN" altLang="en-US" sz="2400"/>
          </a:p>
          <a:p>
            <a:pPr marL="0" indent="0" latinLnBrk="0">
              <a:lnSpc>
                <a:spcPts val="2180"/>
              </a:lnSpc>
              <a:spcBef>
                <a:spcPts val="0"/>
              </a:spcBef>
              <a:buNone/>
            </a:pPr>
            <a:r>
              <a:rPr lang="zh-CN" altLang="en-US" sz="2400"/>
              <a:t>               }</a:t>
            </a:r>
            <a:endParaRPr lang="zh-CN" altLang="en-US" sz="2400"/>
          </a:p>
          <a:p>
            <a:pPr marL="0" indent="0" latinLnBrk="0">
              <a:lnSpc>
                <a:spcPts val="2180"/>
              </a:lnSpc>
              <a:spcBef>
                <a:spcPts val="0"/>
              </a:spcBef>
              <a:buNone/>
            </a:pPr>
            <a:r>
              <a:rPr lang="zh-CN" altLang="en-US" sz="2400"/>
              <a:t>       }</a:t>
            </a:r>
            <a:endParaRPr lang="zh-CN" altLang="en-US" sz="2400"/>
          </a:p>
          <a:p>
            <a:pPr marL="0" indent="0" latinLnBrk="0">
              <a:lnSpc>
                <a:spcPts val="2180"/>
              </a:lnSpc>
              <a:spcBef>
                <a:spcPts val="0"/>
              </a:spcBef>
              <a:buNone/>
            </a:pPr>
            <a:r>
              <a:rPr lang="zh-CN" altLang="en-US" sz="2400"/>
              <a:t>}</a:t>
            </a:r>
            <a:endParaRPr lang="zh-CN" altLang="en-US" sz="2400"/>
          </a:p>
        </p:txBody>
      </p:sp>
      <p:sp>
        <p:nvSpPr>
          <p:cNvPr id="2" name="文本框 1"/>
          <p:cNvSpPr txBox="1"/>
          <p:nvPr/>
        </p:nvSpPr>
        <p:spPr>
          <a:xfrm>
            <a:off x="4356100" y="6021070"/>
            <a:ext cx="3912235" cy="486410"/>
          </a:xfrm>
          <a:prstGeom prst="rect">
            <a:avLst/>
          </a:prstGeom>
          <a:noFill/>
        </p:spPr>
        <p:txBody>
          <a:bodyPr wrap="square" rtlCol="0">
            <a:noAutofit/>
          </a:bodyPr>
          <a:p>
            <a:r>
              <a:rPr lang="zh-CN" altLang="en-US" sz="2400" b="1">
                <a:solidFill>
                  <a:srgbClr val="3907F1"/>
                </a:solidFill>
                <a:sym typeface="+mn-ea"/>
              </a:rPr>
              <a:t>算法时间复杂度为O(m×n)</a:t>
            </a:r>
            <a:endParaRPr lang="zh-CN" altLang="en-US" sz="2400" b="1">
              <a:solidFill>
                <a:srgbClr val="3907F1"/>
              </a:solidFill>
            </a:endParaRPr>
          </a:p>
          <a:p>
            <a:endParaRPr lang="zh-CN" altLang="en-US" sz="2400" b="1">
              <a:solidFill>
                <a:srgbClr val="3907F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92100"/>
            <a:ext cx="8229600" cy="5834380"/>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构造最长公共子序列的过程可以描述如下。根据上述算法，可以得到二维数组b，从b[m][n]开始，根据b[i][j]的值进行搜索并输出最长公共子序列元素： </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若b[i][j]=1，表明X</a:t>
            </a:r>
            <a:r>
              <a:rPr lang="zh-CN" altLang="en-US" sz="2400" baseline="-25000"/>
              <a:t>i</a:t>
            </a:r>
            <a:r>
              <a:rPr lang="zh-CN" altLang="en-US" sz="2400"/>
              <a:t>和Y</a:t>
            </a:r>
            <a:r>
              <a:rPr lang="zh-CN" altLang="en-US" sz="2400" baseline="-25000"/>
              <a:t>j</a:t>
            </a:r>
            <a:r>
              <a:rPr lang="zh-CN" altLang="en-US" sz="2400"/>
              <a:t>的最长公共子序列是由X</a:t>
            </a:r>
            <a:r>
              <a:rPr lang="zh-CN" altLang="en-US" sz="2400" baseline="-25000"/>
              <a:t>i-1</a:t>
            </a:r>
            <a:r>
              <a:rPr lang="zh-CN" altLang="en-US" sz="2400"/>
              <a:t>和Y</a:t>
            </a:r>
            <a:r>
              <a:rPr lang="zh-CN" altLang="en-US" sz="2400" baseline="-25000"/>
              <a:t>j-1</a:t>
            </a:r>
            <a:r>
              <a:rPr lang="zh-CN" altLang="en-US" sz="2400"/>
              <a:t>的最长公共子序列在尾部加上x</a:t>
            </a:r>
            <a:r>
              <a:rPr lang="zh-CN" altLang="en-US" sz="2400" baseline="-25000"/>
              <a:t>i</a:t>
            </a:r>
            <a:r>
              <a:rPr lang="zh-CN" altLang="en-US" sz="2400"/>
              <a:t>=y</a:t>
            </a:r>
            <a:r>
              <a:rPr lang="zh-CN" altLang="en-US" sz="2400" baseline="-25000"/>
              <a:t>j</a:t>
            </a:r>
            <a:r>
              <a:rPr lang="zh-CN" altLang="en-US" sz="2400"/>
              <a:t>求得的，则下一个搜索方向是b[i-1][j-1]，同时输出元素x</a:t>
            </a:r>
            <a:r>
              <a:rPr lang="zh-CN" altLang="en-US" sz="2400" baseline="-25000"/>
              <a:t>i</a:t>
            </a:r>
            <a:r>
              <a:rPr lang="zh-CN" altLang="en-US" sz="2400"/>
              <a:t>；</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若b[i][j]=2，表明x</a:t>
            </a:r>
            <a:r>
              <a:rPr lang="zh-CN" altLang="en-US" sz="2400" baseline="-25000"/>
              <a:t>i</a:t>
            </a:r>
            <a:r>
              <a:rPr lang="zh-CN" altLang="en-US" sz="2400"/>
              <a:t>≠y</a:t>
            </a:r>
            <a:r>
              <a:rPr lang="zh-CN" altLang="en-US" sz="2400" baseline="-25000"/>
              <a:t>j</a:t>
            </a:r>
            <a:r>
              <a:rPr lang="zh-CN" altLang="en-US" sz="2400"/>
              <a:t>且c[i-1][j]≥c[i][j-1]，X</a:t>
            </a:r>
            <a:r>
              <a:rPr lang="zh-CN" altLang="en-US" sz="2400" baseline="-25000"/>
              <a:t>i</a:t>
            </a:r>
            <a:r>
              <a:rPr lang="zh-CN" altLang="en-US" sz="2400"/>
              <a:t>和Y</a:t>
            </a:r>
            <a:r>
              <a:rPr lang="zh-CN" altLang="en-US" sz="2400" baseline="-25000"/>
              <a:t>j</a:t>
            </a:r>
            <a:r>
              <a:rPr lang="zh-CN" altLang="en-US" sz="2400"/>
              <a:t>的最长公共子序列与X</a:t>
            </a:r>
            <a:r>
              <a:rPr lang="zh-CN" altLang="en-US" sz="2400" baseline="-25000"/>
              <a:t>i-1</a:t>
            </a:r>
            <a:r>
              <a:rPr lang="zh-CN" altLang="en-US" sz="2400"/>
              <a:t>和Y</a:t>
            </a:r>
            <a:r>
              <a:rPr lang="zh-CN" altLang="en-US" sz="2400" baseline="-25000"/>
              <a:t>j</a:t>
            </a:r>
            <a:r>
              <a:rPr lang="zh-CN" altLang="en-US" sz="2400"/>
              <a:t>的最长公共子序列相同，则下一个搜索方向是b[i-1][j]；</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若b[i][j]=3，表明x</a:t>
            </a:r>
            <a:r>
              <a:rPr lang="zh-CN" altLang="en-US" sz="2400" baseline="-25000"/>
              <a:t>i</a:t>
            </a:r>
            <a:r>
              <a:rPr lang="zh-CN" altLang="en-US" sz="2400"/>
              <a:t>≠y</a:t>
            </a:r>
            <a:r>
              <a:rPr lang="zh-CN" altLang="en-US" sz="2400" baseline="-25000"/>
              <a:t>j</a:t>
            </a:r>
            <a:r>
              <a:rPr lang="zh-CN" altLang="en-US" sz="2400"/>
              <a:t>且c[i-1][j]＜c[i][j-1]，X</a:t>
            </a:r>
            <a:r>
              <a:rPr lang="zh-CN" altLang="en-US" sz="2400" baseline="-25000"/>
              <a:t>i</a:t>
            </a:r>
            <a:r>
              <a:rPr lang="zh-CN" altLang="en-US" sz="2400"/>
              <a:t>和Y</a:t>
            </a:r>
            <a:r>
              <a:rPr lang="zh-CN" altLang="en-US" sz="2400" baseline="-25000"/>
              <a:t>j</a:t>
            </a:r>
            <a:r>
              <a:rPr lang="zh-CN" altLang="en-US" sz="2400"/>
              <a:t>的最长公共子序列与X</a:t>
            </a:r>
            <a:r>
              <a:rPr lang="zh-CN" altLang="en-US" sz="2400" baseline="-25000"/>
              <a:t>i</a:t>
            </a:r>
            <a:r>
              <a:rPr lang="zh-CN" altLang="en-US" sz="2400"/>
              <a:t>和Y</a:t>
            </a:r>
            <a:r>
              <a:rPr lang="zh-CN" altLang="en-US" sz="2400" baseline="-25000"/>
              <a:t>j-1</a:t>
            </a:r>
            <a:r>
              <a:rPr lang="zh-CN" altLang="en-US" sz="2400"/>
              <a:t>的最长公共子序列相同，则下一个搜索方向是b[i][j-1]。</a:t>
            </a:r>
            <a:endParaRPr lang="zh-CN" altLang="en-US" sz="24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39395"/>
            <a:ext cx="8229600" cy="6588125"/>
          </a:xfrm>
        </p:spPr>
        <p:txBody>
          <a:bodyPr/>
          <a:p>
            <a:pPr marL="0" indent="0">
              <a:buNone/>
            </a:pPr>
            <a:r>
              <a:rPr lang="zh-CN" altLang="en-US" sz="2400"/>
              <a:t>根据上述思想，给出构造最长公共子序列的算法描述如下：</a:t>
            </a:r>
            <a:endParaRPr lang="zh-CN" altLang="en-US" sz="2400"/>
          </a:p>
          <a:p>
            <a:pPr marL="0" indent="0">
              <a:buNone/>
            </a:pPr>
            <a:r>
              <a:rPr lang="zh-CN" altLang="en-US" sz="2400"/>
              <a:t>template&lt;class Type&gt;</a:t>
            </a:r>
            <a:endParaRPr lang="zh-CN" altLang="en-US" sz="2400"/>
          </a:p>
          <a:p>
            <a:pPr marL="0" indent="0">
              <a:buNone/>
            </a:pPr>
            <a:r>
              <a:rPr lang="zh-CN" altLang="en-US" sz="2400"/>
              <a:t>void </a:t>
            </a:r>
            <a:r>
              <a:rPr lang="zh-CN" altLang="en-US" sz="2400">
                <a:solidFill>
                  <a:srgbClr val="3907F1"/>
                </a:solidFill>
              </a:rPr>
              <a:t>LCS</a:t>
            </a:r>
            <a:r>
              <a:rPr lang="zh-CN" altLang="en-US" sz="2400"/>
              <a:t>(int i，int j，char *x，int **b)</a:t>
            </a:r>
            <a:endParaRPr lang="zh-CN" altLang="en-US" sz="2400"/>
          </a:p>
          <a:p>
            <a:pPr marL="0" indent="0">
              <a:buNone/>
            </a:pPr>
            <a:r>
              <a:rPr lang="zh-CN" altLang="en-US" sz="2400"/>
              <a:t>   {  if (i ==0 || j==0) </a:t>
            </a:r>
            <a:endParaRPr lang="zh-CN" altLang="en-US" sz="2400"/>
          </a:p>
          <a:p>
            <a:pPr marL="0" indent="0">
              <a:buNone/>
            </a:pPr>
            <a:r>
              <a:rPr lang="zh-CN" altLang="en-US" sz="2400"/>
              <a:t>         return  0;</a:t>
            </a:r>
            <a:endParaRPr lang="zh-CN" altLang="en-US" sz="2400"/>
          </a:p>
          <a:p>
            <a:pPr marL="0" indent="0">
              <a:buNone/>
            </a:pPr>
            <a:r>
              <a:rPr lang="zh-CN" altLang="en-US" sz="2400"/>
              <a:t>      if (b[i][j]== 1)</a:t>
            </a:r>
            <a:endParaRPr lang="zh-CN" altLang="en-US" sz="2400"/>
          </a:p>
          <a:p>
            <a:pPr marL="0" indent="0">
              <a:buNone/>
            </a:pPr>
            <a:r>
              <a:rPr lang="zh-CN" altLang="en-US" sz="2400"/>
              <a:t>       {  LCS(i-1，j-1，x，b); </a:t>
            </a:r>
            <a:endParaRPr lang="zh-CN" altLang="en-US" sz="2400"/>
          </a:p>
          <a:p>
            <a:pPr marL="0" indent="0">
              <a:buNone/>
            </a:pPr>
            <a:r>
              <a:rPr lang="zh-CN" altLang="en-US" sz="2400"/>
              <a:t>         cout&lt;&lt;x[i]; </a:t>
            </a:r>
            <a:endParaRPr lang="zh-CN" altLang="en-US" sz="2400"/>
          </a:p>
          <a:p>
            <a:pPr marL="0" indent="0">
              <a:buNone/>
            </a:pPr>
            <a:r>
              <a:rPr lang="zh-CN" altLang="en-US" sz="2400"/>
              <a:t>       }</a:t>
            </a:r>
            <a:endParaRPr lang="zh-CN" altLang="en-US" sz="2400"/>
          </a:p>
          <a:p>
            <a:pPr marL="0" indent="0">
              <a:buNone/>
            </a:pPr>
            <a:r>
              <a:rPr lang="zh-CN" altLang="en-US" sz="2400"/>
              <a:t>      else if (b[i][j]== 2)</a:t>
            </a:r>
            <a:endParaRPr lang="zh-CN" altLang="en-US" sz="2400"/>
          </a:p>
          <a:p>
            <a:pPr marL="0" indent="0">
              <a:buNone/>
            </a:pPr>
            <a:r>
              <a:rPr lang="zh-CN" altLang="en-US" sz="2400"/>
              <a:t>         LCS(i-1，j，x，b);</a:t>
            </a:r>
            <a:endParaRPr lang="zh-CN" altLang="en-US" sz="2400"/>
          </a:p>
          <a:p>
            <a:pPr marL="0" indent="0">
              <a:buNone/>
            </a:pPr>
            <a:r>
              <a:rPr lang="zh-CN" altLang="en-US" sz="2400"/>
              <a:t>       else</a:t>
            </a:r>
            <a:endParaRPr lang="zh-CN" altLang="en-US" sz="2400"/>
          </a:p>
          <a:p>
            <a:pPr marL="0" indent="0">
              <a:buNone/>
            </a:pPr>
            <a:r>
              <a:rPr lang="zh-CN" altLang="en-US" sz="2400"/>
              <a:t>          LCS(i，j-1，x，b);</a:t>
            </a:r>
            <a:endParaRPr lang="zh-CN" altLang="en-US" sz="2400"/>
          </a:p>
          <a:p>
            <a:pPr marL="0" indent="0">
              <a:buNone/>
            </a:pPr>
            <a:r>
              <a:rPr lang="zh-CN" altLang="en-US" sz="2400"/>
              <a:t>    } </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60350"/>
            <a:ext cx="8229600" cy="6224270"/>
          </a:xfrm>
        </p:spPr>
        <p:txBody>
          <a:bodyPr/>
          <a:p>
            <a:pPr marL="0" algn="l" eaLnBrk="1" hangingPunct="1">
              <a:lnSpc>
                <a:spcPct val="150000"/>
              </a:lnSpc>
              <a:buClrTx/>
              <a:buSzTx/>
              <a:buNone/>
            </a:pPr>
            <a:r>
              <a:rPr lang="zh-CN" altLang="en-US" sz="2400" dirty="0"/>
              <a:t>通过分析可知，该问题本质上是斐波那契数列问题。递归公式如下：</a:t>
            </a:r>
            <a:endParaRPr lang="zh-CN" altLang="en-US" sz="2400" dirty="0"/>
          </a:p>
          <a:p>
            <a:pPr marL="0" algn="l" eaLnBrk="1" hangingPunct="1">
              <a:lnSpc>
                <a:spcPct val="150000"/>
              </a:lnSpc>
              <a:buClrTx/>
              <a:buSzTx/>
              <a:buNone/>
            </a:pPr>
            <a:endParaRPr lang="zh-CN" altLang="en-US" sz="2400" dirty="0"/>
          </a:p>
        </p:txBody>
      </p:sp>
      <p:pic>
        <p:nvPicPr>
          <p:cNvPr id="6" name="图片 6"/>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619885" y="1844675"/>
            <a:ext cx="5860415" cy="2096770"/>
          </a:xfrm>
          <a:prstGeom prst="rect">
            <a:avLst/>
          </a:prstGeom>
          <a:noFill/>
          <a:ln>
            <a:noFill/>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30175"/>
            <a:ext cx="8229600" cy="634682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5、实例</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下面给出具体的实例。</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已知序列X={ABCBDAB}，Y={BDCABA}，求这两个序列的最长公共子序列长度，并构造其最长公共子序列。</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由算法</a:t>
            </a:r>
            <a:r>
              <a:rPr lang="zh-CN" altLang="en-US" sz="2400">
                <a:solidFill>
                  <a:srgbClr val="3907F1"/>
                </a:solidFill>
              </a:rPr>
              <a:t>LCSLength</a:t>
            </a:r>
            <a:r>
              <a:rPr lang="zh-CN" altLang="en-US" sz="2400"/>
              <a:t>和</a:t>
            </a:r>
            <a:r>
              <a:rPr lang="zh-CN" altLang="en-US" sz="2400">
                <a:solidFill>
                  <a:srgbClr val="3907F1"/>
                </a:solidFill>
              </a:rPr>
              <a:t>LCS</a:t>
            </a:r>
            <a:r>
              <a:rPr lang="zh-CN" altLang="en-US" sz="2400"/>
              <a:t>可以求得最长公共子序列长度矩阵c和搜索状态矩阵b，如下图所示。</a:t>
            </a:r>
            <a:endParaRPr lang="zh-CN" altLang="en-US" sz="2400"/>
          </a:p>
          <a:p>
            <a:pPr marL="0" indent="0">
              <a:buNone/>
            </a:pPr>
            <a:endParaRPr lang="zh-CN" altLang="en-US" sz="2400"/>
          </a:p>
        </p:txBody>
      </p:sp>
      <p:graphicFrame>
        <p:nvGraphicFramePr>
          <p:cNvPr id="2" name="对象 -2147482492"/>
          <p:cNvGraphicFramePr>
            <a:graphicFrameLocks noChangeAspect="1"/>
          </p:cNvGraphicFramePr>
          <p:nvPr>
            <p:custDataLst>
              <p:tags r:id="rId1"/>
            </p:custDataLst>
          </p:nvPr>
        </p:nvGraphicFramePr>
        <p:xfrm>
          <a:off x="1100455" y="2909570"/>
          <a:ext cx="3201670" cy="3294380"/>
        </p:xfrm>
        <a:graphic>
          <a:graphicData uri="http://schemas.openxmlformats.org/presentationml/2006/ole">
            <mc:AlternateContent xmlns:mc="http://schemas.openxmlformats.org/markup-compatibility/2006">
              <mc:Choice xmlns:v="urn:schemas-microsoft-com:vml" Requires="v">
                <p:oleObj spid="_x0000_s3076" name="" r:id="rId2" imgW="2118360" imgH="2331720" progId="Excel.Sheet.8">
                  <p:embed/>
                </p:oleObj>
              </mc:Choice>
              <mc:Fallback>
                <p:oleObj name="" r:id="rId2" imgW="2118360" imgH="2331720" progId="Excel.Sheet.8">
                  <p:embed/>
                  <p:pic>
                    <p:nvPicPr>
                      <p:cNvPr id="0" name="图片 3075"/>
                      <p:cNvPicPr/>
                      <p:nvPr/>
                    </p:nvPicPr>
                    <p:blipFill>
                      <a:blip r:embed="rId3"/>
                      <a:stretch>
                        <a:fillRect/>
                      </a:stretch>
                    </p:blipFill>
                    <p:spPr>
                      <a:xfrm>
                        <a:off x="1100455" y="2909570"/>
                        <a:ext cx="3201670" cy="3294380"/>
                      </a:xfrm>
                      <a:prstGeom prst="rect">
                        <a:avLst/>
                      </a:prstGeom>
                      <a:noFill/>
                      <a:ln w="38100">
                        <a:noFill/>
                        <a:miter/>
                      </a:ln>
                    </p:spPr>
                  </p:pic>
                </p:oleObj>
              </mc:Fallback>
            </mc:AlternateContent>
          </a:graphicData>
        </a:graphic>
      </p:graphicFrame>
      <p:graphicFrame>
        <p:nvGraphicFramePr>
          <p:cNvPr id="4" name="对象 -2147482491"/>
          <p:cNvGraphicFramePr>
            <a:graphicFrameLocks noChangeAspect="1"/>
          </p:cNvGraphicFramePr>
          <p:nvPr>
            <p:custDataLst>
              <p:tags r:id="rId4"/>
            </p:custDataLst>
          </p:nvPr>
        </p:nvGraphicFramePr>
        <p:xfrm>
          <a:off x="5362575" y="2780030"/>
          <a:ext cx="3115310" cy="3424555"/>
        </p:xfrm>
        <a:graphic>
          <a:graphicData uri="http://schemas.openxmlformats.org/presentationml/2006/ole">
            <mc:AlternateContent xmlns:mc="http://schemas.openxmlformats.org/markup-compatibility/2006">
              <mc:Choice xmlns:v="urn:schemas-microsoft-com:vml" Requires="v">
                <p:oleObj spid="_x0000_s5" name="" r:id="rId5" imgW="1260475" imgH="1591310" progId="Excel.Sheet.8">
                  <p:embed/>
                </p:oleObj>
              </mc:Choice>
              <mc:Fallback>
                <p:oleObj name="" r:id="rId5" imgW="1260475" imgH="1591310" progId="Excel.Sheet.8">
                  <p:embed/>
                  <p:pic>
                    <p:nvPicPr>
                      <p:cNvPr id="0" name="图片 3"/>
                      <p:cNvPicPr/>
                      <p:nvPr/>
                    </p:nvPicPr>
                    <p:blipFill>
                      <a:blip r:embed="rId6"/>
                      <a:stretch>
                        <a:fillRect/>
                      </a:stretch>
                    </p:blipFill>
                    <p:spPr>
                      <a:xfrm>
                        <a:off x="5362575" y="2780030"/>
                        <a:ext cx="3115310" cy="3424555"/>
                      </a:xfrm>
                      <a:prstGeom prst="rect">
                        <a:avLst/>
                      </a:prstGeom>
                      <a:noFill/>
                      <a:ln w="38100">
                        <a:noFill/>
                        <a:miter/>
                      </a:ln>
                    </p:spPr>
                  </p:pic>
                </p:oleObj>
              </mc:Fallback>
            </mc:AlternateContent>
          </a:graphicData>
        </a:graphic>
      </p:graphicFrame>
      <p:sp>
        <p:nvSpPr>
          <p:cNvPr id="100" name="文本框 99"/>
          <p:cNvSpPr txBox="1"/>
          <p:nvPr/>
        </p:nvSpPr>
        <p:spPr>
          <a:xfrm>
            <a:off x="534670" y="6276340"/>
            <a:ext cx="7707630" cy="460375"/>
          </a:xfrm>
          <a:prstGeom prst="rect">
            <a:avLst/>
          </a:prstGeom>
          <a:noFill/>
          <a:ln w="9525">
            <a:noFill/>
          </a:ln>
        </p:spPr>
        <p:txBody>
          <a:bodyPr wrap="square">
            <a:spAutoFit/>
          </a:bodyPr>
          <a:p>
            <a:pPr marL="0" indent="203200"/>
            <a:r>
              <a:rPr lang="zh-CN" altLang="en-US" sz="2400" b="1">
                <a:latin typeface="+mn-lt"/>
                <a:ea typeface="+mn-ea"/>
              </a:rPr>
              <a:t>由矩阵c可知，序列X和Y的最长公共子序列长度为4。</a:t>
            </a:r>
            <a:endParaRPr lang="zh-CN" altLang="en-US" sz="1800" b="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57200" y="264160"/>
            <a:ext cx="8229600" cy="6365875"/>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矩阵b中b[i][j]的取值范围为1、2、3，分别代表求解最长公共子序列时的搜索方向，b[i][j]=1，说明存在最长公共子序列元素，将其输出，同时下一步搜索方向为b[i-1][j-1]，直观上，我们可以用</a:t>
            </a:r>
            <a:r>
              <a:rPr lang="en-US" altLang="zh-CN" sz="2400"/>
              <a:t>      </a:t>
            </a:r>
            <a:r>
              <a:rPr lang="zh-CN" altLang="en-US" sz="2400"/>
              <a:t>来表示；同理，b[i][j]=2表示去掉序列X的最后一个元素不影响求X和Y的最长公共子序列，下一步搜索方向为b[i-1][j]，用</a:t>
            </a:r>
            <a:r>
              <a:rPr lang="en-US" altLang="zh-CN" sz="2400"/>
              <a:t>    </a:t>
            </a:r>
            <a:r>
              <a:rPr lang="zh-CN" altLang="en-US" sz="2400"/>
              <a:t>来表示；b[i][j]=3表示去掉序列Y的最后一个元素不影响求X和Y的最长公共子序列，下一步搜索方向为b[i][j-1]，用</a:t>
            </a:r>
            <a:r>
              <a:rPr lang="en-US" altLang="zh-CN" sz="2400"/>
              <a:t>        </a:t>
            </a:r>
            <a:r>
              <a:rPr lang="zh-CN" altLang="en-US" sz="2400">
                <a:sym typeface="+mn-ea"/>
              </a:rPr>
              <a:t>来</a:t>
            </a:r>
            <a:r>
              <a:rPr lang="zh-CN" altLang="en-US" sz="2400"/>
              <a:t>表示。</a:t>
            </a:r>
            <a:endParaRPr lang="zh-CN" altLang="en-US" sz="2400"/>
          </a:p>
        </p:txBody>
      </p:sp>
      <p:cxnSp>
        <p:nvCxnSpPr>
          <p:cNvPr id="5" name="直接箭头连接符 4"/>
          <p:cNvCxnSpPr/>
          <p:nvPr>
            <p:custDataLst>
              <p:tags r:id="rId2"/>
            </p:custDataLst>
          </p:nvPr>
        </p:nvCxnSpPr>
        <p:spPr>
          <a:xfrm flipV="1">
            <a:off x="4138930" y="3213100"/>
            <a:ext cx="0" cy="35560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2" name="直接箭头连接符 1"/>
          <p:cNvCxnSpPr/>
          <p:nvPr>
            <p:custDataLst>
              <p:tags r:id="rId3"/>
            </p:custDataLst>
          </p:nvPr>
        </p:nvCxnSpPr>
        <p:spPr>
          <a:xfrm flipH="1" flipV="1">
            <a:off x="3420110" y="4508500"/>
            <a:ext cx="431800" cy="63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4" name="直接箭头连接符 3"/>
          <p:cNvCxnSpPr/>
          <p:nvPr>
            <p:custDataLst>
              <p:tags r:id="rId4"/>
            </p:custDataLst>
          </p:nvPr>
        </p:nvCxnSpPr>
        <p:spPr>
          <a:xfrm flipH="1" flipV="1">
            <a:off x="3420110" y="2132965"/>
            <a:ext cx="287655" cy="28321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27050" y="545465"/>
            <a:ext cx="8089265" cy="5255260"/>
          </a:xfrm>
          <a:prstGeom prst="rect">
            <a:avLst/>
          </a:prstGeom>
          <a:noFill/>
        </p:spPr>
        <p:txBody>
          <a:bodyPr wrap="square" rtlCol="0" anchor="t">
            <a:noAutofit/>
          </a:bodyPr>
          <a:p>
            <a:pPr marL="0" indent="609600" algn="just" eaLnBrk="1" latinLnBrk="0" hangingPunct="1">
              <a:lnSpc>
                <a:spcPct val="150000"/>
              </a:lnSpc>
              <a:extLst>
                <a:ext uri="{35155182-B16C-46BC-9424-99874614C6A1}">
                  <wpsdc:indentchars xmlns:wpsdc="http://www.wps.cn/officeDocument/2017/drawingmlCustomData" val="200" checksum="4158780845"/>
                </a:ext>
              </a:extLst>
            </a:pPr>
            <a:r>
              <a:rPr lang="zh-CN" altLang="en-US" sz="2400" b="1">
                <a:latin typeface="+mn-lt"/>
                <a:ea typeface="+mn-ea"/>
              </a:rPr>
              <a:t>根据上述描述方法，我们从b[7][6]开始搜索，b[7][6]=2，表示下一步搜索方向为b[6][6]；b[6][6]=1，输出“A”，下一步搜索方向为b[5][5]；b[5][5]=2，表示下一步搜索方向为b[4][5]；b[4][5]=1，输出“B”，下一步搜索方向为b[3][4]；b[3][4]=3，表示下一步搜索方向为b[3][3]；b[3][3]=1，输出“C”，下一步搜索方向为b[2][2]；b[2][2]=3，表示下一步搜索方向为b[2][1]；b[2][1]=1，输出“B”，下一步搜索方向为b[1][0]；j=0，搜索结束。求得最长公共子序列{BCBA}。</a:t>
            </a:r>
            <a:endParaRPr lang="zh-CN" altLang="en-US" sz="2400" b="1">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82575"/>
            <a:ext cx="8229600" cy="5843905"/>
          </a:xfrm>
        </p:spPr>
        <p:txBody>
          <a:bodyPr/>
          <a:p>
            <a:pPr marL="0" indent="0">
              <a:buNone/>
            </a:pPr>
            <a:r>
              <a:rPr lang="zh-CN" altLang="en-US" sz="2400"/>
              <a:t>搜索过程如下图所示。</a:t>
            </a:r>
            <a:endParaRPr lang="zh-CN" altLang="en-US" sz="2400"/>
          </a:p>
          <a:p>
            <a:pPr marL="0" indent="0">
              <a:buNone/>
            </a:pPr>
            <a:endParaRPr lang="zh-CN" altLang="en-US" sz="2400"/>
          </a:p>
        </p:txBody>
      </p:sp>
      <p:pic>
        <p:nvPicPr>
          <p:cNvPr id="56" name="图片 56"/>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2491105" y="895350"/>
            <a:ext cx="3956050" cy="4618355"/>
          </a:xfrm>
          <a:prstGeom prst="rect">
            <a:avLst/>
          </a:prstGeom>
          <a:noFill/>
          <a:ln>
            <a:noFill/>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10515"/>
            <a:ext cx="8229600" cy="5815965"/>
          </a:xfrm>
        </p:spPr>
        <p:txBody>
          <a:bodyPr/>
          <a:p>
            <a:pPr marL="0" indent="0">
              <a:buNone/>
            </a:pPr>
            <a:r>
              <a:rPr lang="en-US" altLang="zh-CN" sz="2400"/>
              <a:t>         </a:t>
            </a:r>
            <a:r>
              <a:rPr lang="zh-CN" altLang="en-US" sz="2400"/>
              <a:t>6、算法改进</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在算法LCSLength和LCS中，可进一步将数组b省去。因为数组元素c[i][j]的值仅由c[i-1][j-1], c[i-1][j]和c[i][j-1]这3个数组元素的值所确定。对于给定的数组元素c[i][j]，可以不借助于数组b而仅借助于c本身，在常数时间内确定c[i][j]的值是由c[i-1][j-1], c[i-1][j]和c[i][j-1]中哪一个值所确定的。</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如果只需要计算最长公共子序列的长度，不求出最长公共子序列，则算法的空间需求可大大减少。因为在计算c[i][j]的值时，只用到数组c的第i行和第i-1行。因此，用2行的数组空间就可以计算出最长公共子序列的长度。进一步的分析还可将空间需求减至O(min(m,n))。</a:t>
            </a:r>
            <a:endParaRPr lang="zh-CN" altLang="en-US" sz="24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74320"/>
            <a:ext cx="8229600" cy="6283960"/>
          </a:xfrm>
        </p:spPr>
        <p:txBody>
          <a:bodyPr/>
          <a:p>
            <a:pPr marL="0" indent="0" algn="ctr">
              <a:buNone/>
            </a:pPr>
            <a:r>
              <a:rPr lang="zh-CN" altLang="en-US">
                <a:solidFill>
                  <a:srgbClr val="C00000"/>
                </a:solidFill>
                <a:latin typeface="+mj-lt"/>
                <a:ea typeface="+mj-ea"/>
                <a:cs typeface="+mj-cs"/>
              </a:rPr>
              <a:t>4.4.2所有最长公共子序列</a:t>
            </a:r>
            <a:endParaRPr lang="zh-CN" altLang="en-US">
              <a:solidFill>
                <a:srgbClr val="C00000"/>
              </a:solidFill>
              <a:latin typeface="+mj-lt"/>
              <a:ea typeface="+mj-ea"/>
              <a:cs typeface="+mj-cs"/>
            </a:endParaRPr>
          </a:p>
          <a:p>
            <a:pPr marL="0" indent="0" algn="ctr">
              <a:buNone/>
            </a:pPr>
            <a:endParaRPr lang="zh-CN" altLang="en-US"/>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针对序列X={ABCBDAB}和Y={BDCABA}，通过4.4.1的实例分析，我们可以求出一个最长公共子序列{BCBA}，但是序列X和Y的最长公共子序列不唯一，共有3个：{BDAB}、{BCAB}、{BCBA}。为什么LCS算法求解时会丢失2个序列？用什么方法能求出所有最长公共子序列？</a:t>
            </a:r>
            <a:endParaRPr lang="zh-CN" altLang="en-US" sz="24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0985" y="328295"/>
            <a:ext cx="8673465" cy="617664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下面来看一下LCSLength算法的第13行-第17行</a:t>
            </a: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t>13.         else </a:t>
            </a: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t>14.         if (c[i-1][j]&gt;=c[i][j-1])</a:t>
            </a: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t>15.           {  c[i][j]=c[i-1][j]; </a:t>
            </a: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t>16.              b[i][j]=2;</a:t>
            </a:r>
            <a:endParaRPr lang="zh-CN" altLang="en-US" sz="2400"/>
          </a:p>
          <a:p>
            <a:pPr marL="0" indent="609600" latinLnBrk="0">
              <a:lnSpc>
                <a:spcPct val="100000"/>
              </a:lnSpc>
              <a:spcBef>
                <a:spcPts val="0"/>
              </a:spcBef>
              <a:buNone/>
              <a:extLst>
                <a:ext uri="{35155182-B16C-46BC-9424-99874614C6A1}">
                  <wpsdc:indentchars xmlns:wpsdc="http://www.wps.cn/officeDocument/2017/drawingmlCustomData" val="200" checksum="4158780845"/>
                </a:ext>
              </a:extLst>
            </a:pPr>
            <a:r>
              <a:rPr lang="zh-CN" altLang="en-US" sz="2400"/>
              <a:t>17.           }</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这里的条件是c[i-1][j]&gt;=c[i][j-1]，也就是说当c[i-1][j]=c[i][j-1]时，也按照c[i-1][j]&gt;c[i][j-1]的情况确定c和b的值，由此造成在用LCS算法回溯b求最长公共子序列时，只考虑了一种情况c[i][j]&gt;c[i-1][j]，忽略了c[i][j]=c[i][j-1]。因此可以考虑对b[i][j]增加一个取值4，代表上述情况。也就是说增加以下语句：</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if (c[i-1][j]==c[i][j-1])</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  c[i][j]=c[i-1][j]; </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en-US" altLang="zh-CN" sz="2400"/>
              <a:t>    </a:t>
            </a:r>
            <a:r>
              <a:rPr lang="zh-CN" altLang="en-US" sz="2400"/>
              <a:t>b[i][j]=4; </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t>
            </a:r>
            <a:endParaRPr lang="zh-CN" altLang="en-US" sz="2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9715" y="102870"/>
            <a:ext cx="8799195" cy="6957695"/>
          </a:xfrm>
        </p:spPr>
        <p:txBody>
          <a:bodyPr/>
          <a:p>
            <a:pPr marL="0" indent="0" latinLnBrk="0">
              <a:lnSpc>
                <a:spcPts val="2080"/>
              </a:lnSpc>
              <a:buNone/>
            </a:pPr>
            <a:r>
              <a:rPr lang="zh-CN" altLang="en-US" sz="2400"/>
              <a:t>改进后的LCSLength算法描述如下：</a:t>
            </a:r>
            <a:endParaRPr lang="zh-CN" altLang="en-US" sz="2400"/>
          </a:p>
          <a:p>
            <a:pPr marL="0" indent="0" latinLnBrk="0">
              <a:lnSpc>
                <a:spcPts val="2080"/>
              </a:lnSpc>
              <a:buNone/>
            </a:pPr>
            <a:r>
              <a:rPr lang="zh-CN" altLang="en-US" sz="2400"/>
              <a:t>void LCSLength(int m，int n，char *x，char *y，int **c，int **b)</a:t>
            </a:r>
            <a:endParaRPr lang="zh-CN" altLang="en-US" sz="2400"/>
          </a:p>
          <a:p>
            <a:pPr marL="0" indent="0" latinLnBrk="0">
              <a:lnSpc>
                <a:spcPts val="2080"/>
              </a:lnSpc>
              <a:spcBef>
                <a:spcPts val="0"/>
              </a:spcBef>
              <a:buNone/>
            </a:pPr>
            <a:r>
              <a:rPr lang="zh-CN" altLang="en-US" sz="2400"/>
              <a:t>{  int i，j;</a:t>
            </a:r>
            <a:endParaRPr lang="zh-CN" altLang="en-US" sz="2400"/>
          </a:p>
          <a:p>
            <a:pPr marL="0" indent="0" latinLnBrk="0">
              <a:lnSpc>
                <a:spcPts val="2080"/>
              </a:lnSpc>
              <a:spcBef>
                <a:spcPts val="0"/>
              </a:spcBef>
              <a:buNone/>
            </a:pPr>
            <a:r>
              <a:rPr lang="zh-CN" altLang="en-US" sz="2400"/>
              <a:t>   for (i = 1; i &lt;= m; i++) </a:t>
            </a:r>
            <a:r>
              <a:rPr lang="en-US" altLang="zh-CN" sz="2400"/>
              <a:t>  </a:t>
            </a:r>
            <a:r>
              <a:rPr lang="zh-CN" altLang="en-US" sz="2400"/>
              <a:t>c[i][0] = 0;</a:t>
            </a:r>
            <a:endParaRPr lang="zh-CN" altLang="en-US" sz="2400"/>
          </a:p>
          <a:p>
            <a:pPr marL="0" indent="0" latinLnBrk="0">
              <a:lnSpc>
                <a:spcPts val="2080"/>
              </a:lnSpc>
              <a:spcBef>
                <a:spcPts val="0"/>
              </a:spcBef>
              <a:buNone/>
            </a:pPr>
            <a:r>
              <a:rPr lang="zh-CN" altLang="en-US" sz="2400"/>
              <a:t>   for (i = 1; i &lt;= n; i++) </a:t>
            </a:r>
            <a:r>
              <a:rPr lang="en-US" altLang="zh-CN" sz="2400"/>
              <a:t>   </a:t>
            </a:r>
            <a:r>
              <a:rPr lang="zh-CN" altLang="en-US" sz="2400"/>
              <a:t>c[0][i] = 0;</a:t>
            </a:r>
            <a:endParaRPr lang="zh-CN" altLang="en-US" sz="2400"/>
          </a:p>
          <a:p>
            <a:pPr marL="0" indent="0" latinLnBrk="0">
              <a:lnSpc>
                <a:spcPts val="2080"/>
              </a:lnSpc>
              <a:spcBef>
                <a:spcPts val="0"/>
              </a:spcBef>
              <a:buNone/>
            </a:pPr>
            <a:r>
              <a:rPr lang="zh-CN" altLang="en-US" sz="2400"/>
              <a:t>   for (i = 1; i &lt;= m; i++)</a:t>
            </a:r>
            <a:endParaRPr lang="zh-CN" altLang="en-US" sz="2400"/>
          </a:p>
          <a:p>
            <a:pPr marL="0" indent="0" latinLnBrk="0">
              <a:lnSpc>
                <a:spcPts val="2080"/>
              </a:lnSpc>
              <a:spcBef>
                <a:spcPts val="0"/>
              </a:spcBef>
              <a:buNone/>
            </a:pPr>
            <a:r>
              <a:rPr lang="zh-CN" altLang="en-US" sz="2400"/>
              <a:t>     for (j = 1; j &lt;= n; j++)</a:t>
            </a:r>
            <a:endParaRPr lang="zh-CN" altLang="en-US" sz="2400"/>
          </a:p>
          <a:p>
            <a:pPr marL="0" indent="0" latinLnBrk="0">
              <a:lnSpc>
                <a:spcPts val="2080"/>
              </a:lnSpc>
              <a:spcBef>
                <a:spcPts val="0"/>
              </a:spcBef>
              <a:buNone/>
            </a:pPr>
            <a:r>
              <a:rPr lang="zh-CN" altLang="en-US" sz="2400"/>
              <a:t>       {  if (x[i]==y[j]) </a:t>
            </a:r>
            <a:endParaRPr lang="zh-CN" altLang="en-US" sz="2400"/>
          </a:p>
          <a:p>
            <a:pPr marL="0" indent="0" latinLnBrk="0">
              <a:lnSpc>
                <a:spcPts val="2080"/>
              </a:lnSpc>
              <a:spcBef>
                <a:spcPts val="0"/>
              </a:spcBef>
              <a:buNone/>
            </a:pPr>
            <a:r>
              <a:rPr lang="zh-CN" altLang="en-US" sz="2400"/>
              <a:t>           {  c[i][j]=c[i-1][j-1]+1;</a:t>
            </a:r>
            <a:endParaRPr lang="zh-CN" altLang="en-US" sz="2400"/>
          </a:p>
          <a:p>
            <a:pPr marL="0" indent="0" latinLnBrk="0">
              <a:lnSpc>
                <a:spcPts val="2080"/>
              </a:lnSpc>
              <a:spcBef>
                <a:spcPts val="0"/>
              </a:spcBef>
              <a:buNone/>
            </a:pPr>
            <a:r>
              <a:rPr lang="zh-CN" altLang="en-US" sz="2400"/>
              <a:t>              b[i][j]=1; </a:t>
            </a:r>
            <a:endParaRPr lang="zh-CN" altLang="en-US" sz="2400"/>
          </a:p>
          <a:p>
            <a:pPr marL="0" indent="0" latinLnBrk="0">
              <a:lnSpc>
                <a:spcPts val="2080"/>
              </a:lnSpc>
              <a:spcBef>
                <a:spcPts val="0"/>
              </a:spcBef>
              <a:buNone/>
            </a:pPr>
            <a:r>
              <a:rPr lang="zh-CN" altLang="en-US" sz="2400"/>
              <a:t>           }</a:t>
            </a:r>
            <a:endParaRPr lang="zh-CN" altLang="en-US" sz="2400"/>
          </a:p>
          <a:p>
            <a:pPr marL="0" indent="0" latinLnBrk="0">
              <a:lnSpc>
                <a:spcPts val="2080"/>
              </a:lnSpc>
              <a:spcBef>
                <a:spcPts val="0"/>
              </a:spcBef>
              <a:buNone/>
            </a:pPr>
            <a:r>
              <a:rPr lang="zh-CN" altLang="en-US" sz="2400"/>
              <a:t>          else if (c[i-1][j]&gt;c[i][j-1])</a:t>
            </a:r>
            <a:endParaRPr lang="zh-CN" altLang="en-US" sz="2400"/>
          </a:p>
          <a:p>
            <a:pPr marL="0" indent="0" latinLnBrk="0">
              <a:lnSpc>
                <a:spcPts val="2080"/>
              </a:lnSpc>
              <a:spcBef>
                <a:spcPts val="0"/>
              </a:spcBef>
              <a:buNone/>
            </a:pPr>
            <a:r>
              <a:rPr lang="zh-CN" altLang="en-US" sz="2400"/>
              <a:t>               {  c[i][j]=c[i-1][j];</a:t>
            </a:r>
            <a:endParaRPr lang="zh-CN" altLang="en-US" sz="2400"/>
          </a:p>
          <a:p>
            <a:pPr marL="0" indent="0" latinLnBrk="0">
              <a:lnSpc>
                <a:spcPts val="2080"/>
              </a:lnSpc>
              <a:spcBef>
                <a:spcPts val="0"/>
              </a:spcBef>
              <a:buNone/>
            </a:pPr>
            <a:r>
              <a:rPr lang="zh-CN" altLang="en-US" sz="2400"/>
              <a:t>                  b[i][j]=2;</a:t>
            </a:r>
            <a:endParaRPr lang="zh-CN" altLang="en-US" sz="2400"/>
          </a:p>
          <a:p>
            <a:pPr marL="0" indent="0" latinLnBrk="0">
              <a:lnSpc>
                <a:spcPts val="2080"/>
              </a:lnSpc>
              <a:spcBef>
                <a:spcPts val="0"/>
              </a:spcBef>
              <a:buNone/>
            </a:pPr>
            <a:r>
              <a:rPr lang="zh-CN" altLang="en-US" sz="2400"/>
              <a:t>               }</a:t>
            </a:r>
            <a:endParaRPr lang="zh-CN" altLang="en-US" sz="2400"/>
          </a:p>
          <a:p>
            <a:pPr marL="0" indent="0" latinLnBrk="0">
              <a:lnSpc>
                <a:spcPts val="2080"/>
              </a:lnSpc>
              <a:spcBef>
                <a:spcPts val="0"/>
              </a:spcBef>
              <a:buNone/>
            </a:pPr>
            <a:r>
              <a:rPr lang="zh-CN" altLang="en-US" sz="2400"/>
              <a:t>          else if  (c[i-1][j]&lt;c[i][j-1])</a:t>
            </a:r>
            <a:endParaRPr lang="zh-CN" altLang="en-US" sz="2400"/>
          </a:p>
          <a:p>
            <a:pPr marL="0" indent="0" latinLnBrk="0">
              <a:lnSpc>
                <a:spcPts val="2080"/>
              </a:lnSpc>
              <a:spcBef>
                <a:spcPts val="0"/>
              </a:spcBef>
              <a:buNone/>
            </a:pPr>
            <a:r>
              <a:rPr lang="zh-CN" altLang="en-US" sz="2400"/>
              <a:t>               {  c[i][j]=c[i][j-1];</a:t>
            </a:r>
            <a:endParaRPr lang="zh-CN" altLang="en-US" sz="2400"/>
          </a:p>
          <a:p>
            <a:pPr marL="0" indent="0" latinLnBrk="0">
              <a:lnSpc>
                <a:spcPts val="2080"/>
              </a:lnSpc>
              <a:spcBef>
                <a:spcPts val="0"/>
              </a:spcBef>
              <a:buNone/>
            </a:pPr>
            <a:r>
              <a:rPr lang="zh-CN" altLang="en-US" sz="2400"/>
              <a:t>                  b[i][j]=3; </a:t>
            </a:r>
            <a:endParaRPr lang="zh-CN" altLang="en-US" sz="2400"/>
          </a:p>
          <a:p>
            <a:pPr marL="0" indent="0" latinLnBrk="0">
              <a:lnSpc>
                <a:spcPts val="2080"/>
              </a:lnSpc>
              <a:spcBef>
                <a:spcPts val="0"/>
              </a:spcBef>
              <a:buNone/>
            </a:pPr>
            <a:r>
              <a:rPr lang="zh-CN" altLang="en-US" sz="2400"/>
              <a:t>               }</a:t>
            </a:r>
            <a:endParaRPr lang="zh-CN" altLang="en-US" sz="2400"/>
          </a:p>
          <a:p>
            <a:pPr marL="0" indent="0" latinLnBrk="0">
              <a:lnSpc>
                <a:spcPts val="2080"/>
              </a:lnSpc>
              <a:spcBef>
                <a:spcPts val="0"/>
              </a:spcBef>
              <a:buNone/>
            </a:pPr>
            <a:r>
              <a:rPr lang="zh-CN" altLang="en-US" sz="2400"/>
              <a:t>          else</a:t>
            </a:r>
            <a:endParaRPr lang="zh-CN" altLang="en-US" sz="2400"/>
          </a:p>
          <a:p>
            <a:pPr marL="0" indent="0" latinLnBrk="0">
              <a:lnSpc>
                <a:spcPts val="2080"/>
              </a:lnSpc>
              <a:spcBef>
                <a:spcPts val="0"/>
              </a:spcBef>
              <a:buNone/>
            </a:pPr>
            <a:r>
              <a:rPr lang="zh-CN" altLang="en-US" sz="2400"/>
              <a:t>               {  c[i][j]=c[i-1][j]; </a:t>
            </a:r>
            <a:endParaRPr lang="zh-CN" altLang="en-US" sz="2400"/>
          </a:p>
          <a:p>
            <a:pPr marL="0" indent="0" latinLnBrk="0">
              <a:lnSpc>
                <a:spcPts val="2080"/>
              </a:lnSpc>
              <a:spcBef>
                <a:spcPts val="0"/>
              </a:spcBef>
              <a:buNone/>
            </a:pPr>
            <a:r>
              <a:rPr lang="zh-CN" altLang="en-US" sz="2400"/>
              <a:t>                  b[i][j]=4; </a:t>
            </a:r>
            <a:endParaRPr lang="zh-CN" altLang="en-US" sz="2400"/>
          </a:p>
          <a:p>
            <a:pPr marL="0" indent="0" latinLnBrk="0">
              <a:lnSpc>
                <a:spcPts val="2080"/>
              </a:lnSpc>
              <a:spcBef>
                <a:spcPts val="0"/>
              </a:spcBef>
              <a:buNone/>
            </a:pPr>
            <a:r>
              <a:rPr lang="zh-CN" altLang="en-US" sz="2400"/>
              <a:t>               }</a:t>
            </a:r>
            <a:endParaRPr lang="zh-CN" altLang="en-US" sz="2400"/>
          </a:p>
          <a:p>
            <a:pPr marL="0" indent="0" latinLnBrk="0">
              <a:lnSpc>
                <a:spcPts val="2080"/>
              </a:lnSpc>
              <a:spcBef>
                <a:spcPts val="0"/>
              </a:spcBef>
              <a:buNone/>
            </a:pPr>
            <a:r>
              <a:rPr lang="zh-CN" altLang="en-US" sz="2400"/>
              <a:t>      }</a:t>
            </a:r>
            <a:endParaRPr lang="zh-CN" altLang="en-US" sz="2400"/>
          </a:p>
          <a:p>
            <a:pPr marL="0" indent="0" latinLnBrk="0">
              <a:lnSpc>
                <a:spcPts val="2080"/>
              </a:lnSpc>
              <a:spcBef>
                <a:spcPts val="0"/>
              </a:spcBef>
              <a:buNone/>
            </a:pPr>
            <a:r>
              <a:rPr lang="zh-CN" altLang="en-US" sz="2400"/>
              <a:t>}</a:t>
            </a:r>
            <a:endParaRPr lang="zh-CN" altLang="en-US" sz="2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4165" y="175895"/>
            <a:ext cx="8689340" cy="6508750"/>
          </a:xfrm>
        </p:spPr>
        <p:txBody>
          <a:bodyPr/>
          <a:p>
            <a:pPr marL="0" indent="0" latinLnBrk="0">
              <a:lnSpc>
                <a:spcPts val="2580"/>
              </a:lnSpc>
              <a:spcBef>
                <a:spcPts val="0"/>
              </a:spcBef>
              <a:buNone/>
            </a:pPr>
            <a:r>
              <a:rPr lang="zh-CN" altLang="en-US" sz="2400"/>
              <a:t>根据上述思想，给出构造最长公共子序列的算法LCS描述如下：</a:t>
            </a:r>
            <a:endParaRPr lang="zh-CN" altLang="en-US" sz="2400"/>
          </a:p>
          <a:p>
            <a:pPr marL="0" indent="0" latinLnBrk="0">
              <a:lnSpc>
                <a:spcPts val="2580"/>
              </a:lnSpc>
              <a:spcBef>
                <a:spcPts val="0"/>
              </a:spcBef>
              <a:buNone/>
            </a:pPr>
            <a:r>
              <a:rPr lang="zh-CN" altLang="en-US" sz="2400"/>
              <a:t>void LCS(int i，int j，char *x，int **b)</a:t>
            </a:r>
            <a:endParaRPr lang="zh-CN" altLang="en-US" sz="2400"/>
          </a:p>
          <a:p>
            <a:pPr marL="0" indent="0" latinLnBrk="0">
              <a:lnSpc>
                <a:spcPts val="2580"/>
              </a:lnSpc>
              <a:spcBef>
                <a:spcPts val="0"/>
              </a:spcBef>
              <a:buNone/>
            </a:pPr>
            <a:r>
              <a:rPr lang="zh-CN" altLang="en-US" sz="2400"/>
              <a:t>{  if (i ==0 || j==0) </a:t>
            </a:r>
            <a:endParaRPr lang="zh-CN" altLang="en-US" sz="2400"/>
          </a:p>
          <a:p>
            <a:pPr marL="0" indent="0" latinLnBrk="0">
              <a:lnSpc>
                <a:spcPts val="2580"/>
              </a:lnSpc>
              <a:spcBef>
                <a:spcPts val="0"/>
              </a:spcBef>
              <a:buNone/>
            </a:pPr>
            <a:r>
              <a:rPr lang="zh-CN" altLang="en-US" sz="2400"/>
              <a:t>       return  0;</a:t>
            </a:r>
            <a:endParaRPr lang="zh-CN" altLang="en-US" sz="2400"/>
          </a:p>
          <a:p>
            <a:pPr marL="0" indent="0" latinLnBrk="0">
              <a:lnSpc>
                <a:spcPts val="2580"/>
              </a:lnSpc>
              <a:spcBef>
                <a:spcPts val="0"/>
              </a:spcBef>
              <a:buNone/>
            </a:pPr>
            <a:r>
              <a:rPr lang="zh-CN" altLang="en-US" sz="2400"/>
              <a:t>   if (b[i][j]== 1)</a:t>
            </a:r>
            <a:endParaRPr lang="zh-CN" altLang="en-US" sz="2400"/>
          </a:p>
          <a:p>
            <a:pPr marL="0" indent="0" latinLnBrk="0">
              <a:lnSpc>
                <a:spcPts val="2580"/>
              </a:lnSpc>
              <a:spcBef>
                <a:spcPts val="0"/>
              </a:spcBef>
              <a:buNone/>
            </a:pPr>
            <a:r>
              <a:rPr lang="zh-CN" altLang="en-US" sz="2400"/>
              <a:t>    {  LCS(i-1，j-1，x，b); </a:t>
            </a:r>
            <a:endParaRPr lang="zh-CN" altLang="en-US" sz="2400"/>
          </a:p>
          <a:p>
            <a:pPr marL="0" indent="0" latinLnBrk="0">
              <a:lnSpc>
                <a:spcPts val="2580"/>
              </a:lnSpc>
              <a:spcBef>
                <a:spcPts val="0"/>
              </a:spcBef>
              <a:buNone/>
            </a:pPr>
            <a:r>
              <a:rPr lang="zh-CN" altLang="en-US" sz="2400"/>
              <a:t>       cout&lt;&lt;x[i]; </a:t>
            </a:r>
            <a:endParaRPr lang="zh-CN" altLang="en-US" sz="2400"/>
          </a:p>
          <a:p>
            <a:pPr marL="0" indent="0" latinLnBrk="0">
              <a:lnSpc>
                <a:spcPts val="2580"/>
              </a:lnSpc>
              <a:spcBef>
                <a:spcPts val="0"/>
              </a:spcBef>
              <a:buNone/>
            </a:pPr>
            <a:r>
              <a:rPr lang="zh-CN" altLang="en-US" sz="2400"/>
              <a:t>    }</a:t>
            </a:r>
            <a:endParaRPr lang="zh-CN" altLang="en-US" sz="2400"/>
          </a:p>
          <a:p>
            <a:pPr marL="0" indent="0" latinLnBrk="0">
              <a:lnSpc>
                <a:spcPts val="2580"/>
              </a:lnSpc>
              <a:spcBef>
                <a:spcPts val="0"/>
              </a:spcBef>
              <a:buNone/>
            </a:pPr>
            <a:r>
              <a:rPr lang="zh-CN" altLang="en-US" sz="2400"/>
              <a:t>   else </a:t>
            </a:r>
            <a:endParaRPr lang="zh-CN" altLang="en-US" sz="2400"/>
          </a:p>
          <a:p>
            <a:pPr marL="0" indent="0" latinLnBrk="0">
              <a:lnSpc>
                <a:spcPts val="2580"/>
              </a:lnSpc>
              <a:spcBef>
                <a:spcPts val="0"/>
              </a:spcBef>
              <a:buNone/>
            </a:pPr>
            <a:r>
              <a:rPr lang="zh-CN" altLang="en-US" sz="2400"/>
              <a:t>     if (b[i][j]== 2)</a:t>
            </a:r>
            <a:endParaRPr lang="zh-CN" altLang="en-US" sz="2400"/>
          </a:p>
          <a:p>
            <a:pPr marL="0" indent="0" latinLnBrk="0">
              <a:lnSpc>
                <a:spcPts val="2580"/>
              </a:lnSpc>
              <a:spcBef>
                <a:spcPts val="0"/>
              </a:spcBef>
              <a:buNone/>
            </a:pPr>
            <a:r>
              <a:rPr lang="zh-CN" altLang="en-US" sz="2400"/>
              <a:t>        LCS(i-1，j，x，b);</a:t>
            </a:r>
            <a:endParaRPr lang="zh-CN" altLang="en-US" sz="2400"/>
          </a:p>
          <a:p>
            <a:pPr marL="0" indent="0" latinLnBrk="0">
              <a:lnSpc>
                <a:spcPts val="2580"/>
              </a:lnSpc>
              <a:spcBef>
                <a:spcPts val="0"/>
              </a:spcBef>
              <a:buNone/>
            </a:pPr>
            <a:r>
              <a:rPr lang="zh-CN" altLang="en-US" sz="2400"/>
              <a:t>     else</a:t>
            </a:r>
            <a:endParaRPr lang="zh-CN" altLang="en-US" sz="2400"/>
          </a:p>
          <a:p>
            <a:pPr marL="0" indent="0" latinLnBrk="0">
              <a:lnSpc>
                <a:spcPts val="2580"/>
              </a:lnSpc>
              <a:spcBef>
                <a:spcPts val="0"/>
              </a:spcBef>
              <a:buNone/>
            </a:pPr>
            <a:r>
              <a:rPr lang="zh-CN" altLang="en-US" sz="2400"/>
              <a:t>        if (b[i][j]== 3)</a:t>
            </a:r>
            <a:endParaRPr lang="zh-CN" altLang="en-US" sz="2400"/>
          </a:p>
          <a:p>
            <a:pPr marL="0" indent="0" latinLnBrk="0">
              <a:lnSpc>
                <a:spcPts val="2580"/>
              </a:lnSpc>
              <a:spcBef>
                <a:spcPts val="0"/>
              </a:spcBef>
              <a:buNone/>
            </a:pPr>
            <a:r>
              <a:rPr lang="zh-CN" altLang="en-US" sz="2400"/>
              <a:t>           LCS(i，j-1，x，b);</a:t>
            </a:r>
            <a:endParaRPr lang="zh-CN" altLang="en-US" sz="2400"/>
          </a:p>
          <a:p>
            <a:pPr marL="0" indent="0" latinLnBrk="0">
              <a:lnSpc>
                <a:spcPts val="2580"/>
              </a:lnSpc>
              <a:spcBef>
                <a:spcPts val="0"/>
              </a:spcBef>
              <a:buNone/>
            </a:pPr>
            <a:r>
              <a:rPr lang="zh-CN" altLang="en-US" sz="2400"/>
              <a:t>        else</a:t>
            </a:r>
            <a:endParaRPr lang="zh-CN" altLang="en-US" sz="2400"/>
          </a:p>
          <a:p>
            <a:pPr marL="0" indent="0" latinLnBrk="0">
              <a:lnSpc>
                <a:spcPts val="2580"/>
              </a:lnSpc>
              <a:spcBef>
                <a:spcPts val="0"/>
              </a:spcBef>
              <a:buNone/>
            </a:pPr>
            <a:r>
              <a:rPr lang="zh-CN" altLang="en-US" sz="2400"/>
              <a:t>         {  LCS(i-1，j，x，b);</a:t>
            </a:r>
            <a:endParaRPr lang="zh-CN" altLang="en-US" sz="2400"/>
          </a:p>
          <a:p>
            <a:pPr marL="0" indent="0" latinLnBrk="0">
              <a:lnSpc>
                <a:spcPts val="2580"/>
              </a:lnSpc>
              <a:spcBef>
                <a:spcPts val="0"/>
              </a:spcBef>
              <a:buNone/>
            </a:pPr>
            <a:r>
              <a:rPr lang="zh-CN" altLang="en-US" sz="2400"/>
              <a:t>            LCS(i，j-1，x，b);</a:t>
            </a:r>
            <a:endParaRPr lang="zh-CN" altLang="en-US" sz="2400"/>
          </a:p>
          <a:p>
            <a:pPr marL="0" indent="0" latinLnBrk="0">
              <a:lnSpc>
                <a:spcPts val="2580"/>
              </a:lnSpc>
              <a:spcBef>
                <a:spcPts val="0"/>
              </a:spcBef>
              <a:buNone/>
            </a:pPr>
            <a:r>
              <a:rPr lang="zh-CN" altLang="en-US" sz="2400"/>
              <a:t>         }</a:t>
            </a:r>
            <a:endParaRPr lang="zh-CN" altLang="en-US" sz="2400"/>
          </a:p>
          <a:p>
            <a:pPr marL="0" indent="0" latinLnBrk="0">
              <a:lnSpc>
                <a:spcPts val="2580"/>
              </a:lnSpc>
              <a:spcBef>
                <a:spcPts val="0"/>
              </a:spcBef>
              <a:buNone/>
            </a:pPr>
            <a:r>
              <a:rPr lang="zh-CN" altLang="en-US" sz="2400"/>
              <a:t> } </a:t>
            </a:r>
            <a:endParaRPr lang="zh-CN" altLang="en-US" sz="24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57200" y="220980"/>
            <a:ext cx="8294370" cy="6471285"/>
          </a:xfrm>
        </p:spPr>
        <p:txBody>
          <a:bodyPr/>
          <a:p>
            <a:pPr marL="0" indent="609600" algn="just" latinLnBrk="0">
              <a:spcBef>
                <a:spcPts val="0"/>
              </a:spcBef>
              <a:buNone/>
              <a:extLst>
                <a:ext uri="{35155182-B16C-46BC-9424-99874614C6A1}">
                  <wpsdc:indentchars xmlns:wpsdc="http://www.wps.cn/officeDocument/2017/drawingmlCustomData" val="200" checksum="4158780845"/>
                </a:ext>
              </a:extLst>
            </a:pPr>
            <a:r>
              <a:rPr lang="zh-CN" altLang="en-US" sz="2400"/>
              <a:t>在构造最长公共子序列时，当b[i][j]=4时，要考虑两种情况，下一个搜索方向既可以是b[i-1][j]，也可以是b[i][j-1]，直观上看，搜索方向既可以用</a:t>
            </a:r>
            <a:r>
              <a:rPr lang="en-US" altLang="zh-CN" sz="2400"/>
              <a:t>   </a:t>
            </a:r>
            <a:r>
              <a:rPr lang="zh-CN" altLang="en-US" sz="2400"/>
              <a:t>来表示；也可以用</a:t>
            </a:r>
            <a:r>
              <a:rPr lang="en-US" altLang="zh-CN" sz="2400"/>
              <a:t>      </a:t>
            </a:r>
            <a:r>
              <a:rPr lang="zh-CN" altLang="en-US" sz="2400"/>
              <a:t>来表示。矩阵b就变为下图的矩阵b。</a:t>
            </a:r>
            <a:endParaRPr lang="zh-CN" altLang="en-US" sz="2400"/>
          </a:p>
          <a:p>
            <a:pPr marL="0" indent="0" algn="just">
              <a:buNone/>
            </a:pPr>
            <a:endParaRPr lang="zh-CN" altLang="en-US" sz="2400"/>
          </a:p>
        </p:txBody>
      </p:sp>
      <p:cxnSp>
        <p:nvCxnSpPr>
          <p:cNvPr id="5" name="直接箭头连接符 4"/>
          <p:cNvCxnSpPr/>
          <p:nvPr/>
        </p:nvCxnSpPr>
        <p:spPr>
          <a:xfrm flipV="1">
            <a:off x="4384675" y="972820"/>
            <a:ext cx="0" cy="35560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6" name="直接箭头连接符 5"/>
          <p:cNvCxnSpPr/>
          <p:nvPr>
            <p:custDataLst>
              <p:tags r:id="rId2"/>
            </p:custDataLst>
          </p:nvPr>
        </p:nvCxnSpPr>
        <p:spPr>
          <a:xfrm flipH="1">
            <a:off x="7018338" y="1196023"/>
            <a:ext cx="393700"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graphicFrame>
        <p:nvGraphicFramePr>
          <p:cNvPr id="2" name="对象 -2147482490"/>
          <p:cNvGraphicFramePr>
            <a:graphicFrameLocks noChangeAspect="1"/>
          </p:cNvGraphicFramePr>
          <p:nvPr>
            <p:custDataLst>
              <p:tags r:id="rId3"/>
            </p:custDataLst>
          </p:nvPr>
        </p:nvGraphicFramePr>
        <p:xfrm>
          <a:off x="2700020" y="1844675"/>
          <a:ext cx="3749040" cy="4409440"/>
        </p:xfrm>
        <a:graphic>
          <a:graphicData uri="http://schemas.openxmlformats.org/presentationml/2006/ole">
            <mc:AlternateContent xmlns:mc="http://schemas.openxmlformats.org/markup-compatibility/2006">
              <mc:Choice xmlns:v="urn:schemas-microsoft-com:vml" Requires="v">
                <p:oleObj spid="_x0000_s3076" name="" r:id="rId4" imgW="1260475" imgH="1591310" progId="Excel.Sheet.8">
                  <p:embed/>
                </p:oleObj>
              </mc:Choice>
              <mc:Fallback>
                <p:oleObj name="" r:id="rId4" imgW="1260475" imgH="1591310" progId="Excel.Sheet.8">
                  <p:embed/>
                  <p:pic>
                    <p:nvPicPr>
                      <p:cNvPr id="0" name="图片 3075"/>
                      <p:cNvPicPr/>
                      <p:nvPr/>
                    </p:nvPicPr>
                    <p:blipFill>
                      <a:blip r:embed="rId5"/>
                      <a:stretch>
                        <a:fillRect/>
                      </a:stretch>
                    </p:blipFill>
                    <p:spPr>
                      <a:xfrm>
                        <a:off x="2700020" y="1844675"/>
                        <a:ext cx="3749040" cy="4409440"/>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60350"/>
            <a:ext cx="8229600" cy="6379210"/>
          </a:xfrm>
        </p:spPr>
        <p:txBody>
          <a:bodyPr/>
          <a:p>
            <a:pPr marL="0" indent="0">
              <a:buNone/>
            </a:pPr>
            <a:r>
              <a:rPr lang="zh-CN" altLang="en-US" sz="2400" dirty="0">
                <a:sym typeface="+mn-ea"/>
              </a:rPr>
              <a:t>求解 F(5)的过程如图所示。</a:t>
            </a:r>
            <a:endParaRPr lang="zh-CN" altLang="en-US" dirty="0">
              <a:sym typeface="+mn-ea"/>
            </a:endParaRPr>
          </a:p>
          <a:p>
            <a:pPr marL="0" indent="0">
              <a:buNone/>
            </a:pPr>
            <a:endParaRPr lang="zh-CN" altLang="en-US" b="1" dirty="0">
              <a:latin typeface="+mn-lt"/>
              <a:ea typeface="+mn-ea"/>
            </a:endParaRPr>
          </a:p>
          <a:p>
            <a:pPr marL="0" indent="0">
              <a:buNone/>
            </a:pPr>
            <a:endParaRPr lang="zh-CN" altLang="en-US" dirty="0">
              <a:sym typeface="+mn-ea"/>
            </a:endParaRPr>
          </a:p>
          <a:p>
            <a:pPr marL="0" indent="0">
              <a:buNone/>
            </a:pPr>
            <a:endParaRPr lang="zh-CN" altLang="en-US" dirty="0">
              <a:sym typeface="+mn-ea"/>
            </a:endParaRPr>
          </a:p>
          <a:p>
            <a:pPr marL="0" indent="0">
              <a:buNone/>
            </a:pPr>
            <a:endParaRPr lang="zh-CN" altLang="en-US" dirty="0">
              <a:sym typeface="+mn-ea"/>
            </a:endParaRPr>
          </a:p>
          <a:p>
            <a:pPr marL="0" indent="0">
              <a:buNone/>
            </a:pPr>
            <a:endParaRPr lang="zh-CN" altLang="en-US" dirty="0">
              <a:sym typeface="+mn-ea"/>
            </a:endParaRPr>
          </a:p>
          <a:p>
            <a:pPr marL="0" indent="0">
              <a:buNone/>
            </a:pPr>
            <a:endParaRPr lang="zh-CN" altLang="en-US" dirty="0">
              <a:sym typeface="+mn-ea"/>
            </a:endParaRPr>
          </a:p>
          <a:p>
            <a:pPr marL="0" indent="0">
              <a:buNone/>
            </a:pPr>
            <a:endParaRPr lang="zh-CN" altLang="en-US" dirty="0">
              <a:sym typeface="+mn-ea"/>
            </a:endParaRPr>
          </a:p>
          <a:p>
            <a:pPr marL="0" indent="0">
              <a:buNone/>
            </a:pPr>
            <a:endParaRPr lang="zh-CN" altLang="en-US" dirty="0">
              <a:sym typeface="+mn-ea"/>
            </a:endParaRPr>
          </a:p>
          <a:p>
            <a:pPr marL="0" indent="0">
              <a:buNone/>
            </a:pPr>
            <a:endParaRPr lang="zh-CN" altLang="en-US" sz="2400" dirty="0">
              <a:sym typeface="+mn-ea"/>
            </a:endParaRPr>
          </a:p>
          <a:p>
            <a:pPr marL="0" indent="0">
              <a:buNone/>
            </a:pPr>
            <a:r>
              <a:rPr lang="zh-CN" altLang="en-US" sz="2400" dirty="0">
                <a:sym typeface="+mn-ea"/>
              </a:rPr>
              <a:t>可以看出，如果采用递归算法求解，求解过程中将存在很多重复计算。</a:t>
            </a:r>
            <a:endParaRPr lang="zh-CN" altLang="en-US" b="1" dirty="0">
              <a:latin typeface="+mn-lt"/>
              <a:ea typeface="+mn-ea"/>
            </a:endParaRPr>
          </a:p>
          <a:p>
            <a:pPr marL="0" indent="0">
              <a:buNone/>
            </a:pPr>
            <a:endParaRPr lang="zh-CN" altLang="en-US"/>
          </a:p>
        </p:txBody>
      </p:sp>
      <p:pic>
        <p:nvPicPr>
          <p:cNvPr id="53" name="图片 53"/>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1691640" y="476250"/>
            <a:ext cx="5259070" cy="5135245"/>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11455"/>
            <a:ext cx="8229600" cy="6357620"/>
          </a:xfrm>
        </p:spPr>
        <p:txBody>
          <a:bodyPr/>
          <a:p>
            <a:pPr marL="0" indent="0">
              <a:buNone/>
            </a:pPr>
            <a:r>
              <a:rPr lang="zh-CN" altLang="en-US" sz="2400"/>
              <a:t>相应求解过程如图所示。</a:t>
            </a:r>
            <a:endParaRPr lang="zh-CN" altLang="en-US" sz="2400"/>
          </a:p>
          <a:p>
            <a:pPr marL="0" indent="0">
              <a:buNone/>
            </a:pPr>
            <a:endParaRPr lang="zh-CN" altLang="en-US" sz="2400"/>
          </a:p>
        </p:txBody>
      </p:sp>
      <p:pic>
        <p:nvPicPr>
          <p:cNvPr id="59" name="图片 59"/>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2339975" y="998855"/>
            <a:ext cx="4097020" cy="4783455"/>
          </a:xfrm>
          <a:prstGeom prst="rect">
            <a:avLst/>
          </a:prstGeom>
          <a:noFill/>
          <a:ln>
            <a:noFill/>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 name="图片 61"/>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827405" y="1196340"/>
            <a:ext cx="3302000" cy="4167505"/>
          </a:xfrm>
          <a:prstGeom prst="rect">
            <a:avLst/>
          </a:prstGeom>
          <a:noFill/>
          <a:ln>
            <a:noFill/>
          </a:ln>
          <a:effectLst/>
        </p:spPr>
      </p:pic>
      <p:pic>
        <p:nvPicPr>
          <p:cNvPr id="62" name="图片 62"/>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4716145" y="1114425"/>
            <a:ext cx="3338195" cy="4236720"/>
          </a:xfrm>
          <a:prstGeom prst="rect">
            <a:avLst/>
          </a:prstGeom>
          <a:noFill/>
          <a:ln>
            <a:noFill/>
          </a:ln>
          <a:effectLst/>
        </p:spPr>
      </p:pic>
      <p:sp>
        <p:nvSpPr>
          <p:cNvPr id="100" name="文本框 99"/>
          <p:cNvSpPr txBox="1"/>
          <p:nvPr/>
        </p:nvSpPr>
        <p:spPr>
          <a:xfrm>
            <a:off x="395605" y="5661025"/>
            <a:ext cx="8474710" cy="434975"/>
          </a:xfrm>
          <a:prstGeom prst="rect">
            <a:avLst/>
          </a:prstGeom>
          <a:noFill/>
          <a:ln w="9525">
            <a:noFill/>
          </a:ln>
        </p:spPr>
        <p:txBody>
          <a:bodyPr wrap="square">
            <a:noAutofit/>
          </a:bodyPr>
          <a:p>
            <a:pPr marL="0" indent="0" eaLnBrk="1" latinLnBrk="0" hangingPunct="1"/>
            <a:r>
              <a:rPr lang="zh-CN" altLang="en-US" sz="2400" b="1">
                <a:latin typeface="+mn-lt"/>
                <a:ea typeface="+mn-ea"/>
              </a:rPr>
              <a:t>由此可以得到三个最长公共子序列：{BCBA}、{BCAB}、{BDAB}。</a:t>
            </a:r>
            <a:endParaRPr lang="zh-CN" altLang="en-US" sz="1800" b="0">
              <a:latin typeface="Times New Roman" panose="02020603050405020304" pitchFamily="18" charset="0"/>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9540" y="255905"/>
            <a:ext cx="8817610" cy="6394450"/>
          </a:xfrm>
        </p:spPr>
        <p:txBody>
          <a:bodyPr/>
          <a:p>
            <a:pPr marL="0" indent="0" algn="ctr">
              <a:buNone/>
            </a:pPr>
            <a:r>
              <a:rPr lang="zh-CN" altLang="en-US">
                <a:solidFill>
                  <a:srgbClr val="C00000"/>
                </a:solidFill>
              </a:rPr>
              <a:t>4.5</a:t>
            </a:r>
            <a:r>
              <a:rPr lang="zh-CN" altLang="en-US">
                <a:solidFill>
                  <a:srgbClr val="C00000"/>
                </a:solidFill>
                <a:latin typeface="+mj-lt"/>
                <a:ea typeface="+mj-ea"/>
                <a:cs typeface="+mj-cs"/>
              </a:rPr>
              <a:t>最</a:t>
            </a:r>
            <a:r>
              <a:rPr lang="zh-CN" altLang="en-US">
                <a:solidFill>
                  <a:srgbClr val="C00000"/>
                </a:solidFill>
              </a:rPr>
              <a:t>大子段和</a:t>
            </a:r>
            <a:endParaRPr lang="zh-CN" altLang="en-US">
              <a:solidFill>
                <a:srgbClr val="C00000"/>
              </a:solidFill>
            </a:endParaRPr>
          </a:p>
          <a:p>
            <a:pPr marL="0" indent="609600" algn="l"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给定由n个整数（可以为负整数）组成的序列(a</a:t>
            </a:r>
            <a:r>
              <a:rPr lang="zh-CN" altLang="en-US" sz="2400" baseline="-25000"/>
              <a:t>1</a:t>
            </a:r>
            <a:r>
              <a:rPr lang="zh-CN" altLang="en-US" sz="2400"/>
              <a:t>, a</a:t>
            </a:r>
            <a:r>
              <a:rPr lang="zh-CN" altLang="en-US" sz="2400" baseline="-25000"/>
              <a:t>2</a:t>
            </a:r>
            <a:r>
              <a:rPr lang="zh-CN" altLang="en-US" sz="2400"/>
              <a:t>, …, a</a:t>
            </a:r>
            <a:r>
              <a:rPr lang="zh-CN" altLang="en-US" sz="2400" baseline="-25000"/>
              <a:t>n</a:t>
            </a:r>
            <a:r>
              <a:rPr lang="zh-CN" altLang="en-US" sz="2400"/>
              <a:t>)，最大子段和问题即求该序列形如</a:t>
            </a:r>
            <a:r>
              <a:rPr lang="en-US" altLang="zh-CN" sz="2400"/>
              <a:t>             </a:t>
            </a:r>
            <a:r>
              <a:rPr lang="zh-CN" altLang="en-US" sz="2400"/>
              <a:t>的最大值（1≤i≤j≤n），当序列中所有整数均为负整数时，其最大子段和为0。根据此定义，所求的最优值为：Max{0,a[i]+a[i+1]+…+a[j]}，这里</a:t>
            </a:r>
            <a:r>
              <a:rPr lang="zh-CN" altLang="en-US" sz="2400">
                <a:sym typeface="+mn-ea"/>
              </a:rPr>
              <a:t>1≤i≤j≤n</a:t>
            </a:r>
            <a:r>
              <a:rPr lang="zh-CN" altLang="en-US" sz="2400"/>
              <a:t>。例如，序列(4, -3, 5, -2, -1, 2, 6, -2)的最大子段和为： </a:t>
            </a:r>
            <a:endParaRPr lang="zh-CN" altLang="en-US" sz="2400"/>
          </a:p>
          <a:p>
            <a:pPr marL="0" indent="609600" algn="l" latinLnBrk="0">
              <a:lnSpc>
                <a:spcPct val="150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609600" algn="l"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求解该问题可以有多种算法，如简单方法、分治法、动态规划算法。</a:t>
            </a:r>
            <a:endParaRPr lang="zh-CN" altLang="en-US" sz="2400"/>
          </a:p>
        </p:txBody>
      </p:sp>
      <p:graphicFrame>
        <p:nvGraphicFramePr>
          <p:cNvPr id="2" name="对象 -2147482489"/>
          <p:cNvGraphicFramePr>
            <a:graphicFrameLocks noChangeAspect="1"/>
          </p:cNvGraphicFramePr>
          <p:nvPr>
            <p:custDataLst>
              <p:tags r:id="rId1"/>
            </p:custDataLst>
          </p:nvPr>
        </p:nvGraphicFramePr>
        <p:xfrm>
          <a:off x="4644390" y="1202690"/>
          <a:ext cx="749935" cy="905510"/>
        </p:xfrm>
        <a:graphic>
          <a:graphicData uri="http://schemas.openxmlformats.org/presentationml/2006/ole">
            <mc:AlternateContent xmlns:mc="http://schemas.openxmlformats.org/markup-compatibility/2006">
              <mc:Choice xmlns:v="urn:schemas-microsoft-com:vml" Requires="v">
                <p:oleObj spid="_x0000_s3076" name="" r:id="rId2" imgW="368300" imgH="444500" progId="Equation.3">
                  <p:embed/>
                </p:oleObj>
              </mc:Choice>
              <mc:Fallback>
                <p:oleObj name="" r:id="rId2" imgW="368300" imgH="444500" progId="Equation.3">
                  <p:embed/>
                  <p:pic>
                    <p:nvPicPr>
                      <p:cNvPr id="0" name="图片 3075"/>
                      <p:cNvPicPr/>
                      <p:nvPr/>
                    </p:nvPicPr>
                    <p:blipFill>
                      <a:blip r:embed="rId3"/>
                      <a:stretch>
                        <a:fillRect/>
                      </a:stretch>
                    </p:blipFill>
                    <p:spPr>
                      <a:xfrm>
                        <a:off x="4644390" y="1202690"/>
                        <a:ext cx="749935" cy="905510"/>
                      </a:xfrm>
                      <a:prstGeom prst="rect">
                        <a:avLst/>
                      </a:prstGeom>
                      <a:noFill/>
                      <a:ln w="38100">
                        <a:noFill/>
                        <a:miter/>
                      </a:ln>
                    </p:spPr>
                  </p:pic>
                </p:oleObj>
              </mc:Fallback>
            </mc:AlternateContent>
          </a:graphicData>
        </a:graphic>
      </p:graphicFrame>
      <p:graphicFrame>
        <p:nvGraphicFramePr>
          <p:cNvPr id="4" name="对象 -2147482488"/>
          <p:cNvGraphicFramePr>
            <a:graphicFrameLocks noChangeAspect="1"/>
          </p:cNvGraphicFramePr>
          <p:nvPr>
            <p:custDataLst>
              <p:tags r:id="rId4"/>
            </p:custDataLst>
          </p:nvPr>
        </p:nvGraphicFramePr>
        <p:xfrm>
          <a:off x="6732905" y="3068955"/>
          <a:ext cx="1595120" cy="922020"/>
        </p:xfrm>
        <a:graphic>
          <a:graphicData uri="http://schemas.openxmlformats.org/presentationml/2006/ole">
            <mc:AlternateContent xmlns:mc="http://schemas.openxmlformats.org/markup-compatibility/2006">
              <mc:Choice xmlns:v="urn:schemas-microsoft-com:vml" Requires="v">
                <p:oleObj spid="_x0000_s5" name="" r:id="rId5" imgW="774065" imgH="444500" progId="Equation.3">
                  <p:embed/>
                </p:oleObj>
              </mc:Choice>
              <mc:Fallback>
                <p:oleObj name="" r:id="rId5" imgW="774065" imgH="444500" progId="Equation.3">
                  <p:embed/>
                  <p:pic>
                    <p:nvPicPr>
                      <p:cNvPr id="0" name="图片 3"/>
                      <p:cNvPicPr/>
                      <p:nvPr/>
                    </p:nvPicPr>
                    <p:blipFill>
                      <a:blip r:embed="rId6"/>
                      <a:stretch>
                        <a:fillRect/>
                      </a:stretch>
                    </p:blipFill>
                    <p:spPr>
                      <a:xfrm>
                        <a:off x="6732905" y="3068955"/>
                        <a:ext cx="1595120" cy="922020"/>
                      </a:xfrm>
                      <a:prstGeom prst="rect">
                        <a:avLst/>
                      </a:prstGeom>
                      <a:noFill/>
                      <a:ln w="38100">
                        <a:noFill/>
                        <a:miter/>
                      </a:ln>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82575"/>
            <a:ext cx="8229600" cy="5843905"/>
          </a:xfrm>
        </p:spPr>
        <p:txBody>
          <a:bodyPr/>
          <a:p>
            <a:pPr marL="0" indent="0" latinLnBrk="0">
              <a:lnSpc>
                <a:spcPct val="150000"/>
              </a:lnSpc>
              <a:buNone/>
            </a:pPr>
            <a:r>
              <a:rPr lang="zh-CN" altLang="en-US" sz="2400"/>
              <a:t>1、简单算法</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(1)把所有情况都列出来，也就是穷举法。</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以a[0]开始：a[0]，a[0]+a[1]，a[0]+a[1]+a[2]，……，a[0]+a[1]+……+a[n]，共n个；</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以a[1]开始：a[1]，a[1]+a[2]，a[1]+a[2]+a[3]，……，a[1]+a[2]+……+a[n]，共n-1个；</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以a[n]开始；a[n]，共1个；</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上述情况包含(n+1)*n/2个连续子段，可以用三个for循环完成，所需时间是</a:t>
            </a:r>
            <a:r>
              <a:rPr lang="zh-CN" altLang="en-US" sz="2400">
                <a:solidFill>
                  <a:srgbClr val="3907F1"/>
                </a:solidFill>
              </a:rPr>
              <a:t>O(n</a:t>
            </a:r>
            <a:r>
              <a:rPr lang="zh-CN" altLang="en-US" sz="2400" baseline="30000">
                <a:solidFill>
                  <a:srgbClr val="3907F1"/>
                </a:solidFill>
              </a:rPr>
              <a:t>3</a:t>
            </a:r>
            <a:r>
              <a:rPr lang="zh-CN" altLang="en-US" sz="2400">
                <a:solidFill>
                  <a:srgbClr val="3907F1"/>
                </a:solidFill>
              </a:rPr>
              <a:t>)</a:t>
            </a:r>
            <a:r>
              <a:rPr lang="zh-CN" altLang="en-US" sz="2400"/>
              <a:t>。</a:t>
            </a:r>
            <a:endParaRPr lang="zh-CN" altLang="en-US" sz="24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45745"/>
            <a:ext cx="8229600" cy="6242685"/>
          </a:xfrm>
        </p:spPr>
        <p:txBody>
          <a:bodyPr/>
          <a:p>
            <a:pPr marL="0" indent="0">
              <a:buNone/>
            </a:pPr>
            <a:r>
              <a:rPr lang="zh-CN" altLang="en-US" sz="2400"/>
              <a:t>算法描述如下：</a:t>
            </a:r>
            <a:endParaRPr lang="zh-CN" altLang="en-US" sz="2400"/>
          </a:p>
          <a:p>
            <a:pPr marL="0" indent="0">
              <a:buNone/>
            </a:pPr>
            <a:r>
              <a:rPr lang="zh-CN" altLang="en-US" sz="2400"/>
              <a:t>int MaxSubsequenceSum(int array[], int n)</a:t>
            </a:r>
            <a:endParaRPr lang="zh-CN" altLang="en-US" sz="2400"/>
          </a:p>
          <a:p>
            <a:pPr marL="0" indent="0">
              <a:buNone/>
            </a:pPr>
            <a:r>
              <a:rPr lang="zh-CN" altLang="en-US" sz="2400"/>
              <a:t>{  int maxSum = 0;</a:t>
            </a:r>
            <a:endParaRPr lang="zh-CN" altLang="en-US" sz="2400"/>
          </a:p>
          <a:p>
            <a:pPr marL="0" indent="0">
              <a:buNone/>
            </a:pPr>
            <a:r>
              <a:rPr lang="zh-CN" altLang="en-US" sz="2400"/>
              <a:t>   for (int i = 0;i &lt; n;i++)      </a:t>
            </a:r>
            <a:r>
              <a:rPr lang="zh-CN" altLang="en-US" sz="2400">
                <a:solidFill>
                  <a:srgbClr val="C00000"/>
                </a:solidFill>
              </a:rPr>
              <a:t> // 子序列起始位置</a:t>
            </a:r>
            <a:endParaRPr lang="zh-CN" altLang="en-US" sz="2400"/>
          </a:p>
          <a:p>
            <a:pPr marL="0" indent="0">
              <a:buNone/>
            </a:pPr>
            <a:r>
              <a:rPr lang="zh-CN" altLang="en-US" sz="2400"/>
              <a:t>    {  for (int j = i;j &lt; n;j++)   </a:t>
            </a:r>
            <a:r>
              <a:rPr lang="zh-CN" altLang="en-US" sz="2400">
                <a:solidFill>
                  <a:srgbClr val="C00000"/>
                </a:solidFill>
              </a:rPr>
              <a:t>// 子序列终止位置</a:t>
            </a:r>
            <a:endParaRPr lang="zh-CN" altLang="en-US" sz="2400"/>
          </a:p>
          <a:p>
            <a:pPr marL="0" indent="0">
              <a:buNone/>
            </a:pPr>
            <a:r>
              <a:rPr lang="zh-CN" altLang="en-US" sz="2400"/>
              <a:t>        {  int tempSum = 0;    </a:t>
            </a:r>
            <a:endParaRPr lang="zh-CN" altLang="en-US" sz="2400"/>
          </a:p>
          <a:p>
            <a:pPr marL="0" indent="0">
              <a:buNone/>
            </a:pPr>
            <a:r>
              <a:rPr lang="zh-CN" altLang="en-US" sz="2400"/>
              <a:t>           for (int k = i;k &lt; j;k++)   </a:t>
            </a:r>
            <a:r>
              <a:rPr lang="zh-CN" altLang="en-US" sz="2400">
                <a:solidFill>
                  <a:srgbClr val="C00000"/>
                </a:solidFill>
              </a:rPr>
              <a:t>// 子序列遍历求和</a:t>
            </a:r>
            <a:endParaRPr lang="zh-CN" altLang="en-US" sz="2400"/>
          </a:p>
          <a:p>
            <a:pPr marL="0" indent="0">
              <a:buNone/>
            </a:pPr>
            <a:r>
              <a:rPr lang="zh-CN" altLang="en-US" sz="2400"/>
              <a:t>               tempSum += array[k];</a:t>
            </a:r>
            <a:endParaRPr lang="zh-CN" altLang="en-US" sz="2400"/>
          </a:p>
          <a:p>
            <a:pPr marL="0" indent="0">
              <a:buNone/>
            </a:pPr>
            <a:r>
              <a:rPr lang="zh-CN" altLang="en-US" sz="2400"/>
              <a:t>           if (tempSum &gt; maxSum)       </a:t>
            </a:r>
            <a:r>
              <a:rPr lang="zh-CN" altLang="en-US" sz="2400">
                <a:solidFill>
                  <a:srgbClr val="C00000"/>
                </a:solidFill>
              </a:rPr>
              <a:t>// 更新最大和值</a:t>
            </a:r>
            <a:endParaRPr lang="zh-CN" altLang="en-US" sz="2400"/>
          </a:p>
          <a:p>
            <a:pPr marL="0" indent="0">
              <a:buNone/>
            </a:pPr>
            <a:r>
              <a:rPr lang="zh-CN" altLang="en-US" sz="2400"/>
              <a:t>               maxSum = tempSum;</a:t>
            </a:r>
            <a:endParaRPr lang="zh-CN" altLang="en-US" sz="2400"/>
          </a:p>
          <a:p>
            <a:pPr marL="0" indent="0">
              <a:buNone/>
            </a:pPr>
            <a:r>
              <a:rPr lang="zh-CN" altLang="en-US" sz="2400"/>
              <a:t>        }</a:t>
            </a:r>
            <a:endParaRPr lang="zh-CN" altLang="en-US" sz="2400"/>
          </a:p>
          <a:p>
            <a:pPr marL="0" indent="0">
              <a:buNone/>
            </a:pPr>
            <a:r>
              <a:rPr lang="zh-CN" altLang="en-US" sz="2400"/>
              <a:t>    }</a:t>
            </a:r>
            <a:endParaRPr lang="zh-CN" altLang="en-US" sz="2400"/>
          </a:p>
          <a:p>
            <a:pPr marL="0" indent="0">
              <a:buNone/>
            </a:pPr>
            <a:r>
              <a:rPr lang="zh-CN" altLang="en-US" sz="2400"/>
              <a:t>    return maxSum;</a:t>
            </a:r>
            <a:endParaRPr lang="zh-CN" altLang="en-US" sz="2400"/>
          </a:p>
          <a:p>
            <a:pPr marL="0" indent="0">
              <a:buNone/>
            </a:pPr>
            <a:r>
              <a:rPr lang="zh-CN" altLang="en-US" sz="2400"/>
              <a:t>}</a:t>
            </a:r>
            <a:endParaRPr lang="zh-CN" altLang="en-US" sz="24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1780" y="304800"/>
            <a:ext cx="8759190" cy="6452870"/>
          </a:xfrm>
        </p:spPr>
        <p:txBody>
          <a:bodyPr/>
          <a:p>
            <a:pPr marL="0" indent="0">
              <a:buNone/>
            </a:pPr>
            <a:r>
              <a:rPr lang="zh-CN" altLang="en-US" sz="2400"/>
              <a:t>（2）由穷举法的求解过程可以发现</a:t>
            </a:r>
            <a:r>
              <a:rPr lang="en-US" altLang="zh-CN" sz="2400"/>
              <a:t>                             </a:t>
            </a:r>
            <a:r>
              <a:rPr lang="zh-CN" altLang="en-US" sz="2400"/>
              <a:t>，因此可以从算法的技巧上改进，改进后可以省去最后一个for循环，避免重复计算，从而使算法得到改进，算法复杂度为</a:t>
            </a:r>
            <a:r>
              <a:rPr lang="zh-CN" altLang="en-US" sz="2400">
                <a:solidFill>
                  <a:srgbClr val="3907F1"/>
                </a:solidFill>
              </a:rPr>
              <a:t>O(n</a:t>
            </a:r>
            <a:r>
              <a:rPr lang="zh-CN" altLang="en-US" sz="2400" baseline="30000">
                <a:solidFill>
                  <a:srgbClr val="3907F1"/>
                </a:solidFill>
              </a:rPr>
              <a:t>2</a:t>
            </a:r>
            <a:r>
              <a:rPr lang="zh-CN" altLang="en-US" sz="2400">
                <a:solidFill>
                  <a:srgbClr val="3907F1"/>
                </a:solidFill>
              </a:rPr>
              <a:t>)</a:t>
            </a:r>
            <a:r>
              <a:rPr lang="zh-CN" altLang="en-US" sz="2400"/>
              <a:t>。</a:t>
            </a:r>
            <a:endParaRPr lang="zh-CN" altLang="en-US" sz="2400"/>
          </a:p>
          <a:p>
            <a:pPr marL="0" indent="0">
              <a:buNone/>
            </a:pPr>
            <a:r>
              <a:rPr lang="zh-CN" altLang="en-US" sz="2400"/>
              <a:t>int MaxSubsequenceSum(int array[], int n)</a:t>
            </a:r>
            <a:endParaRPr lang="zh-CN" altLang="en-US" sz="2400"/>
          </a:p>
          <a:p>
            <a:pPr marL="0" indent="0">
              <a:buNone/>
            </a:pPr>
            <a:r>
              <a:rPr lang="zh-CN" altLang="en-US" sz="2400"/>
              <a:t>{  int maxSum = 0;</a:t>
            </a:r>
            <a:endParaRPr lang="zh-CN" altLang="en-US" sz="2400"/>
          </a:p>
          <a:p>
            <a:pPr marL="0" indent="0">
              <a:buNone/>
            </a:pPr>
            <a:r>
              <a:rPr lang="zh-CN" altLang="en-US" sz="2400"/>
              <a:t>   for (int i = 0;i &lt; n;i++)       </a:t>
            </a:r>
            <a:r>
              <a:rPr lang="zh-CN" altLang="en-US" sz="2400">
                <a:solidFill>
                  <a:srgbClr val="C00000"/>
                </a:solidFill>
              </a:rPr>
              <a:t>// 子序列起始位置</a:t>
            </a:r>
            <a:endParaRPr lang="zh-CN" altLang="en-US" sz="2400"/>
          </a:p>
          <a:p>
            <a:pPr marL="0" indent="0">
              <a:buNone/>
            </a:pPr>
            <a:r>
              <a:rPr lang="zh-CN" altLang="en-US" sz="2400"/>
              <a:t>    {  int tempSum = 0;</a:t>
            </a:r>
            <a:endParaRPr lang="zh-CN" altLang="en-US" sz="2400"/>
          </a:p>
          <a:p>
            <a:pPr marL="0" indent="0">
              <a:buNone/>
            </a:pPr>
            <a:r>
              <a:rPr lang="zh-CN" altLang="en-US" sz="2400"/>
              <a:t>for (int j = i;j &lt; n;j++)  </a:t>
            </a:r>
            <a:r>
              <a:rPr lang="zh-CN" altLang="en-US" sz="2400">
                <a:solidFill>
                  <a:srgbClr val="C00000"/>
                </a:solidFill>
              </a:rPr>
              <a:t> // 子序列终止位置</a:t>
            </a:r>
            <a:endParaRPr lang="zh-CN" altLang="en-US" sz="2400">
              <a:solidFill>
                <a:srgbClr val="C00000"/>
              </a:solidFill>
            </a:endParaRPr>
          </a:p>
          <a:p>
            <a:pPr marL="0" indent="0">
              <a:buNone/>
            </a:pPr>
            <a:r>
              <a:rPr lang="zh-CN" altLang="en-US" sz="2400"/>
              <a:t>         {   tempSum += array[j];</a:t>
            </a:r>
            <a:endParaRPr lang="zh-CN" altLang="en-US" sz="2400"/>
          </a:p>
          <a:p>
            <a:pPr marL="0" indent="0">
              <a:buNone/>
            </a:pPr>
            <a:r>
              <a:rPr lang="zh-CN" altLang="en-US" sz="2400"/>
              <a:t>            if (tempSum &gt; maxSum)       </a:t>
            </a:r>
            <a:r>
              <a:rPr lang="zh-CN" altLang="en-US" sz="2400">
                <a:solidFill>
                  <a:srgbClr val="C00000"/>
                </a:solidFill>
              </a:rPr>
              <a:t>// 更新最大和值</a:t>
            </a:r>
            <a:endParaRPr lang="zh-CN" altLang="en-US" sz="2400"/>
          </a:p>
          <a:p>
            <a:pPr marL="0" indent="0">
              <a:buNone/>
            </a:pPr>
            <a:r>
              <a:rPr lang="zh-CN" altLang="en-US" sz="2400"/>
              <a:t>                maxSum = tempSum;</a:t>
            </a:r>
            <a:endParaRPr lang="zh-CN" altLang="en-US" sz="2400"/>
          </a:p>
          <a:p>
            <a:pPr marL="0" indent="0">
              <a:buNone/>
            </a:pPr>
            <a:r>
              <a:rPr lang="zh-CN" altLang="en-US" sz="2400"/>
              <a:t>        }</a:t>
            </a:r>
            <a:endParaRPr lang="zh-CN" altLang="en-US" sz="2400"/>
          </a:p>
          <a:p>
            <a:pPr marL="0" indent="0">
              <a:buNone/>
            </a:pPr>
            <a:r>
              <a:rPr lang="zh-CN" altLang="en-US" sz="2400"/>
              <a:t>    }</a:t>
            </a:r>
            <a:endParaRPr lang="zh-CN" altLang="en-US" sz="2400"/>
          </a:p>
          <a:p>
            <a:pPr marL="0" indent="0">
              <a:buNone/>
            </a:pPr>
            <a:r>
              <a:rPr lang="zh-CN" altLang="en-US" sz="2400"/>
              <a:t>    return maxSum;</a:t>
            </a:r>
            <a:endParaRPr lang="zh-CN" altLang="en-US" sz="2400"/>
          </a:p>
          <a:p>
            <a:pPr marL="0" indent="0">
              <a:buNone/>
            </a:pPr>
            <a:r>
              <a:rPr lang="zh-CN" altLang="en-US" sz="2400"/>
              <a:t>}</a:t>
            </a:r>
            <a:endParaRPr lang="zh-CN" altLang="en-US" sz="2400"/>
          </a:p>
        </p:txBody>
      </p:sp>
      <p:graphicFrame>
        <p:nvGraphicFramePr>
          <p:cNvPr id="2" name="对象 -2147482487"/>
          <p:cNvGraphicFramePr>
            <a:graphicFrameLocks noChangeAspect="1"/>
          </p:cNvGraphicFramePr>
          <p:nvPr>
            <p:custDataLst>
              <p:tags r:id="rId1"/>
            </p:custDataLst>
          </p:nvPr>
        </p:nvGraphicFramePr>
        <p:xfrm>
          <a:off x="5148580" y="71755"/>
          <a:ext cx="2016760" cy="661670"/>
        </p:xfrm>
        <a:graphic>
          <a:graphicData uri="http://schemas.openxmlformats.org/presentationml/2006/ole">
            <mc:AlternateContent xmlns:mc="http://schemas.openxmlformats.org/markup-compatibility/2006">
              <mc:Choice xmlns:v="urn:schemas-microsoft-com:vml" Requires="v">
                <p:oleObj spid="_x0000_s3076" name="" r:id="rId2" imgW="1371600" imgH="444500" progId="Equation.3">
                  <p:embed/>
                </p:oleObj>
              </mc:Choice>
              <mc:Fallback>
                <p:oleObj name="" r:id="rId2" imgW="1371600" imgH="444500" progId="Equation.3">
                  <p:embed/>
                  <p:pic>
                    <p:nvPicPr>
                      <p:cNvPr id="0" name="图片 3075"/>
                      <p:cNvPicPr/>
                      <p:nvPr/>
                    </p:nvPicPr>
                    <p:blipFill>
                      <a:blip r:embed="rId3"/>
                      <a:stretch>
                        <a:fillRect/>
                      </a:stretch>
                    </p:blipFill>
                    <p:spPr>
                      <a:xfrm>
                        <a:off x="5148580" y="71755"/>
                        <a:ext cx="2016760" cy="661670"/>
                      </a:xfrm>
                      <a:prstGeom prst="rect">
                        <a:avLst/>
                      </a:prstGeom>
                      <a:noFill/>
                      <a:ln w="38100">
                        <a:noFill/>
                        <a:miter/>
                      </a:ln>
                    </p:spPr>
                  </p:pic>
                </p:oleObj>
              </mc:Fallback>
            </mc:AlternateContent>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1610" y="364490"/>
            <a:ext cx="8750300" cy="5761990"/>
          </a:xfrm>
        </p:spPr>
        <p:txBody>
          <a:bodyPr/>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2、分治法</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根据分治法的基本思想，首先将该问题分解，然后求解子问题，最后对子问题的解进行合并。具体步骤如下：</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(1)划分：将序列(a</a:t>
            </a:r>
            <a:r>
              <a:rPr lang="zh-CN" altLang="en-US" sz="2400" baseline="-25000"/>
              <a:t>1</a:t>
            </a:r>
            <a:r>
              <a:rPr lang="zh-CN" altLang="en-US" sz="2400"/>
              <a:t>, a</a:t>
            </a:r>
            <a:r>
              <a:rPr lang="zh-CN" altLang="en-US" sz="2400" baseline="-25000"/>
              <a:t>2</a:t>
            </a:r>
            <a:r>
              <a:rPr lang="zh-CN" altLang="en-US" sz="2400"/>
              <a:t>, …, a</a:t>
            </a:r>
            <a:r>
              <a:rPr lang="zh-CN" altLang="en-US" sz="2400" baseline="-25000"/>
              <a:t>n</a:t>
            </a:r>
            <a:r>
              <a:rPr lang="zh-CN" altLang="en-US" sz="2400"/>
              <a:t>)划分成长度相同的两个子序列(a</a:t>
            </a:r>
            <a:r>
              <a:rPr lang="zh-CN" altLang="en-US" sz="2400" baseline="-25000"/>
              <a:t>1</a:t>
            </a:r>
            <a:r>
              <a:rPr lang="zh-CN" altLang="en-US" sz="2400"/>
              <a:t>, …, a</a:t>
            </a:r>
            <a:r>
              <a:rPr lang="zh-CN" altLang="en-US" sz="2400" baseline="-25000"/>
              <a:t>n/2</a:t>
            </a:r>
            <a:r>
              <a:rPr lang="zh-CN" altLang="en-US" sz="2400"/>
              <a:t>)和(a</a:t>
            </a:r>
            <a:r>
              <a:rPr lang="zh-CN" altLang="en-US" sz="2400" baseline="-25000"/>
              <a:t>n/2＋1</a:t>
            </a:r>
            <a:r>
              <a:rPr lang="zh-CN" altLang="en-US" sz="2400"/>
              <a:t>, …, a</a:t>
            </a:r>
            <a:r>
              <a:rPr lang="zh-CN" altLang="en-US" sz="2400" baseline="-25000"/>
              <a:t>n</a:t>
            </a:r>
            <a:r>
              <a:rPr lang="zh-CN" altLang="en-US" sz="2400"/>
              <a:t>)，则会出现以下三种情况： </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①(a</a:t>
            </a:r>
            <a:r>
              <a:rPr lang="zh-CN" altLang="en-US" sz="2400" baseline="-25000"/>
              <a:t>1</a:t>
            </a:r>
            <a:r>
              <a:rPr lang="zh-CN" altLang="en-US" sz="2400"/>
              <a:t>, a</a:t>
            </a:r>
            <a:r>
              <a:rPr lang="zh-CN" altLang="en-US" sz="2400" baseline="-25000"/>
              <a:t>2</a:t>
            </a:r>
            <a:r>
              <a:rPr lang="zh-CN" altLang="en-US" sz="2400"/>
              <a:t>, …, a</a:t>
            </a:r>
            <a:r>
              <a:rPr lang="zh-CN" altLang="en-US" sz="2400" baseline="-25000"/>
              <a:t>n</a:t>
            </a:r>
            <a:r>
              <a:rPr lang="zh-CN" altLang="en-US" sz="2400"/>
              <a:t>)的最大子段和＝(a</a:t>
            </a:r>
            <a:r>
              <a:rPr lang="zh-CN" altLang="en-US" sz="2400" baseline="-25000"/>
              <a:t>1</a:t>
            </a:r>
            <a:r>
              <a:rPr lang="zh-CN" altLang="en-US" sz="2400"/>
              <a:t>, …, a</a:t>
            </a:r>
            <a:r>
              <a:rPr lang="zh-CN" altLang="en-US" sz="2400" baseline="-25000"/>
              <a:t>n/2</a:t>
            </a:r>
            <a:r>
              <a:rPr lang="zh-CN" altLang="en-US" sz="2400"/>
              <a:t>)的最大子段和，即最大子段和在左边的子序列a[1:n/2]中；</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②(a</a:t>
            </a:r>
            <a:r>
              <a:rPr lang="zh-CN" altLang="en-US" sz="2400" baseline="-25000"/>
              <a:t>1</a:t>
            </a:r>
            <a:r>
              <a:rPr lang="zh-CN" altLang="en-US" sz="2400"/>
              <a:t>, a</a:t>
            </a:r>
            <a:r>
              <a:rPr lang="zh-CN" altLang="en-US" sz="2400" baseline="-25000"/>
              <a:t>2</a:t>
            </a:r>
            <a:r>
              <a:rPr lang="zh-CN" altLang="en-US" sz="2400"/>
              <a:t>, …, a</a:t>
            </a:r>
            <a:r>
              <a:rPr lang="zh-CN" altLang="en-US" sz="2400" baseline="-25000"/>
              <a:t>n</a:t>
            </a:r>
            <a:r>
              <a:rPr lang="zh-CN" altLang="en-US" sz="2400"/>
              <a:t>)的最大子段和＝(a</a:t>
            </a:r>
            <a:r>
              <a:rPr lang="zh-CN" altLang="en-US" sz="2400" baseline="-25000"/>
              <a:t>n/2＋1</a:t>
            </a:r>
            <a:r>
              <a:rPr lang="zh-CN" altLang="en-US" sz="2400"/>
              <a:t>, …, a</a:t>
            </a:r>
            <a:r>
              <a:rPr lang="zh-CN" altLang="en-US" sz="2400" baseline="-25000"/>
              <a:t>n</a:t>
            </a:r>
            <a:r>
              <a:rPr lang="zh-CN" altLang="en-US" sz="2400"/>
              <a:t>)的最大子段和，即最大子段和在右边的子序列a[n/2+1:n]中；</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③(a</a:t>
            </a:r>
            <a:r>
              <a:rPr lang="zh-CN" altLang="en-US" sz="2400" baseline="-25000"/>
              <a:t>1</a:t>
            </a:r>
            <a:r>
              <a:rPr lang="zh-CN" altLang="en-US" sz="2400"/>
              <a:t>, a</a:t>
            </a:r>
            <a:r>
              <a:rPr lang="zh-CN" altLang="en-US" sz="2400" baseline="-25000"/>
              <a:t>2</a:t>
            </a:r>
            <a:r>
              <a:rPr lang="zh-CN" altLang="en-US" sz="2400"/>
              <a:t>, …, a</a:t>
            </a:r>
            <a:r>
              <a:rPr lang="zh-CN" altLang="en-US" sz="2400" baseline="-25000"/>
              <a:t>n</a:t>
            </a:r>
            <a:r>
              <a:rPr lang="zh-CN" altLang="en-US" sz="2400"/>
              <a:t>)的最大子段和＝</a:t>
            </a:r>
            <a:r>
              <a:rPr lang="en-US" altLang="zh-CN" sz="2400"/>
              <a:t>                </a:t>
            </a:r>
            <a:r>
              <a:rPr lang="zh-CN" altLang="en-US" sz="2400"/>
              <a:t>，且</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endParaRPr lang="zh-CN" altLang="en-US" sz="2400"/>
          </a:p>
        </p:txBody>
      </p:sp>
      <p:graphicFrame>
        <p:nvGraphicFramePr>
          <p:cNvPr id="2" name="对象 -2147482486"/>
          <p:cNvGraphicFramePr>
            <a:graphicFrameLocks noChangeAspect="1"/>
          </p:cNvGraphicFramePr>
          <p:nvPr>
            <p:custDataLst>
              <p:tags r:id="rId1"/>
            </p:custDataLst>
          </p:nvPr>
        </p:nvGraphicFramePr>
        <p:xfrm>
          <a:off x="5004435" y="3644900"/>
          <a:ext cx="831850" cy="909320"/>
        </p:xfrm>
        <a:graphic>
          <a:graphicData uri="http://schemas.openxmlformats.org/presentationml/2006/ole">
            <mc:AlternateContent xmlns:mc="http://schemas.openxmlformats.org/markup-compatibility/2006">
              <mc:Choice xmlns:v="urn:schemas-microsoft-com:vml" Requires="v">
                <p:oleObj spid="_x0000_s3076" name="" r:id="rId2" imgW="405765" imgH="443865" progId="Equation.3">
                  <p:embed/>
                </p:oleObj>
              </mc:Choice>
              <mc:Fallback>
                <p:oleObj name="" r:id="rId2" imgW="405765" imgH="443865" progId="Equation.3">
                  <p:embed/>
                  <p:pic>
                    <p:nvPicPr>
                      <p:cNvPr id="0" name="图片 3075"/>
                      <p:cNvPicPr/>
                      <p:nvPr/>
                    </p:nvPicPr>
                    <p:blipFill>
                      <a:blip r:embed="rId3"/>
                      <a:stretch>
                        <a:fillRect/>
                      </a:stretch>
                    </p:blipFill>
                    <p:spPr>
                      <a:xfrm>
                        <a:off x="5004435" y="3644900"/>
                        <a:ext cx="831850" cy="909320"/>
                      </a:xfrm>
                      <a:prstGeom prst="rect">
                        <a:avLst/>
                      </a:prstGeom>
                      <a:noFill/>
                      <a:ln w="38100">
                        <a:noFill/>
                        <a:miter/>
                      </a:ln>
                    </p:spPr>
                  </p:pic>
                </p:oleObj>
              </mc:Fallback>
            </mc:AlternateContent>
          </a:graphicData>
        </a:graphic>
      </p:graphicFrame>
      <p:graphicFrame>
        <p:nvGraphicFramePr>
          <p:cNvPr id="4" name="对象 -2147482485"/>
          <p:cNvGraphicFramePr>
            <a:graphicFrameLocks noChangeAspect="1"/>
          </p:cNvGraphicFramePr>
          <p:nvPr>
            <p:custDataLst>
              <p:tags r:id="rId4"/>
            </p:custDataLst>
          </p:nvPr>
        </p:nvGraphicFramePr>
        <p:xfrm>
          <a:off x="1332230" y="4581525"/>
          <a:ext cx="5552440" cy="586740"/>
        </p:xfrm>
        <a:graphic>
          <a:graphicData uri="http://schemas.openxmlformats.org/presentationml/2006/ole">
            <mc:AlternateContent xmlns:mc="http://schemas.openxmlformats.org/markup-compatibility/2006">
              <mc:Choice xmlns:v="urn:schemas-microsoft-com:vml" Requires="v">
                <p:oleObj spid="_x0000_s5" name="" r:id="rId5" imgW="2324100" imgH="241300" progId="Equation.3">
                  <p:embed/>
                </p:oleObj>
              </mc:Choice>
              <mc:Fallback>
                <p:oleObj name="" r:id="rId5" imgW="2324100" imgH="241300" progId="Equation.3">
                  <p:embed/>
                  <p:pic>
                    <p:nvPicPr>
                      <p:cNvPr id="0" name="图片 3"/>
                      <p:cNvPicPr/>
                      <p:nvPr/>
                    </p:nvPicPr>
                    <p:blipFill>
                      <a:blip r:embed="rId6"/>
                      <a:stretch>
                        <a:fillRect/>
                      </a:stretch>
                    </p:blipFill>
                    <p:spPr>
                      <a:xfrm>
                        <a:off x="1332230" y="4581525"/>
                        <a:ext cx="5552440" cy="586740"/>
                      </a:xfrm>
                      <a:prstGeom prst="rect">
                        <a:avLst/>
                      </a:prstGeom>
                      <a:noFill/>
                      <a:ln w="38100">
                        <a:noFill/>
                        <a:miter/>
                      </a:ln>
                    </p:spPr>
                  </p:pic>
                </p:oleObj>
              </mc:Fallback>
            </mc:AlternateContent>
          </a:graphicData>
        </a:graphic>
      </p:graphicFrame>
      <p:sp>
        <p:nvSpPr>
          <p:cNvPr id="100" name="文本框 99"/>
          <p:cNvSpPr txBox="1"/>
          <p:nvPr/>
        </p:nvSpPr>
        <p:spPr>
          <a:xfrm>
            <a:off x="899160" y="5373370"/>
            <a:ext cx="4866005" cy="460375"/>
          </a:xfrm>
          <a:prstGeom prst="rect">
            <a:avLst/>
          </a:prstGeom>
          <a:noFill/>
          <a:ln w="9525">
            <a:noFill/>
          </a:ln>
        </p:spPr>
        <p:txBody>
          <a:bodyPr wrap="square">
            <a:spAutoFit/>
          </a:bodyPr>
          <a:p>
            <a:pPr marL="0" indent="266700"/>
            <a:r>
              <a:rPr lang="zh-CN" altLang="en-US" sz="2400" b="1">
                <a:latin typeface="+mn-lt"/>
                <a:ea typeface="+mn-ea"/>
              </a:rPr>
              <a:t>即最大子段和横跨两个子序列。</a:t>
            </a:r>
            <a:endParaRPr lang="zh-CN" altLang="en-US" sz="2400" b="1">
              <a:latin typeface="+mn-lt"/>
              <a:ea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57200" y="255905"/>
            <a:ext cx="8229600" cy="587057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(2)求解子问题：对于划分阶段的第①种情况和第②种情况可递归求解，第③种情况需要分别计算。</a:t>
            </a:r>
            <a:endParaRPr lang="zh-CN" altLang="en-US" sz="2400"/>
          </a:p>
          <a:p>
            <a:pPr marL="0" indent="0" latinLnBrk="0">
              <a:lnSpc>
                <a:spcPct val="150000"/>
              </a:lnSpc>
              <a:spcBef>
                <a:spcPts val="0"/>
              </a:spcBef>
              <a:buNone/>
            </a:pPr>
            <a:r>
              <a:rPr lang="zh-CN" altLang="en-US" sz="2400"/>
              <a:t>在第③种情况中，a[n/2]和a[n/2+1]这两个元素肯定在最大子段和里。因此，我们在序列(a</a:t>
            </a:r>
            <a:r>
              <a:rPr lang="zh-CN" altLang="en-US" sz="2400" baseline="-25000"/>
              <a:t>1</a:t>
            </a:r>
            <a:r>
              <a:rPr lang="zh-CN" altLang="en-US" sz="2400"/>
              <a:t>, …, a</a:t>
            </a:r>
            <a:r>
              <a:rPr lang="zh-CN" altLang="en-US" sz="2400" baseline="-25000"/>
              <a:t>n/2</a:t>
            </a:r>
            <a:r>
              <a:rPr lang="zh-CN" altLang="en-US" sz="2400"/>
              <a:t>)中从a[n/2]元素开始向</a:t>
            </a:r>
            <a:endParaRPr lang="zh-CN" altLang="en-US" sz="2400"/>
          </a:p>
          <a:p>
            <a:pPr marL="0" indent="0" latinLnBrk="0">
              <a:lnSpc>
                <a:spcPct val="150000"/>
              </a:lnSpc>
              <a:spcBef>
                <a:spcPts val="0"/>
              </a:spcBef>
              <a:buNone/>
            </a:pPr>
            <a:endParaRPr lang="zh-CN" altLang="en-US" sz="2400"/>
          </a:p>
          <a:p>
            <a:pPr marL="0" indent="0" latinLnBrk="0">
              <a:lnSpc>
                <a:spcPct val="150000"/>
              </a:lnSpc>
              <a:spcBef>
                <a:spcPts val="0"/>
              </a:spcBef>
              <a:buNone/>
            </a:pPr>
            <a:r>
              <a:rPr lang="zh-CN" altLang="en-US" sz="2400"/>
              <a:t>左计算s1=</a:t>
            </a:r>
            <a:r>
              <a:rPr lang="en-US" altLang="zh-CN" sz="2400"/>
              <a:t>                       </a:t>
            </a:r>
            <a:r>
              <a:rPr lang="zh-CN" altLang="en-US" sz="2400"/>
              <a:t>，并在序列(a</a:t>
            </a:r>
            <a:r>
              <a:rPr lang="zh-CN" altLang="en-US" sz="2400" baseline="-25000"/>
              <a:t>n/2＋1</a:t>
            </a:r>
            <a:r>
              <a:rPr lang="zh-CN" altLang="en-US" sz="2400"/>
              <a:t>, …, a</a:t>
            </a:r>
            <a:r>
              <a:rPr lang="zh-CN" altLang="en-US" sz="2400" baseline="-25000"/>
              <a:t>n</a:t>
            </a:r>
            <a:r>
              <a:rPr lang="zh-CN" altLang="en-US" sz="2400"/>
              <a:t>)中从a[n/2+1] </a:t>
            </a:r>
            <a:endParaRPr lang="zh-CN" altLang="en-US" sz="2400"/>
          </a:p>
          <a:p>
            <a:pPr marL="0" indent="0" latinLnBrk="0">
              <a:lnSpc>
                <a:spcPct val="150000"/>
              </a:lnSpc>
              <a:spcBef>
                <a:spcPts val="0"/>
              </a:spcBef>
              <a:buNone/>
            </a:pPr>
            <a:endParaRPr lang="zh-CN" altLang="en-US" sz="2400"/>
          </a:p>
          <a:p>
            <a:pPr marL="0" indent="0" latinLnBrk="0">
              <a:lnSpc>
                <a:spcPct val="150000"/>
              </a:lnSpc>
              <a:spcBef>
                <a:spcPts val="0"/>
              </a:spcBef>
              <a:buNone/>
            </a:pPr>
            <a:r>
              <a:rPr lang="zh-CN" altLang="en-US" sz="2400"/>
              <a:t>开始向右计算s2=</a:t>
            </a:r>
            <a:r>
              <a:rPr lang="en-US" altLang="zh-CN" sz="2400"/>
              <a:t>                                      </a:t>
            </a:r>
            <a:r>
              <a:rPr lang="zh-CN" altLang="en-US" sz="2400"/>
              <a:t>。则s1+s2为情况③的最大子段和。</a:t>
            </a:r>
            <a:endParaRPr lang="zh-CN" altLang="en-US" sz="2400"/>
          </a:p>
        </p:txBody>
      </p:sp>
      <p:pic>
        <p:nvPicPr>
          <p:cNvPr id="4" name="图片 3"/>
          <p:cNvPicPr>
            <a:picLocks noChangeAspect="1"/>
          </p:cNvPicPr>
          <p:nvPr>
            <p:custDataLst>
              <p:tags r:id="rId2"/>
            </p:custDataLst>
          </p:nvPr>
        </p:nvPicPr>
        <p:blipFill>
          <a:blip r:embed="rId3"/>
          <a:srcRect l="42207" t="-14714" r="40082"/>
          <a:stretch>
            <a:fillRect/>
          </a:stretch>
        </p:blipFill>
        <p:spPr>
          <a:xfrm>
            <a:off x="1979930" y="2708910"/>
            <a:ext cx="1753235" cy="1047750"/>
          </a:xfrm>
          <a:prstGeom prst="rect">
            <a:avLst/>
          </a:prstGeom>
        </p:spPr>
      </p:pic>
      <p:pic>
        <p:nvPicPr>
          <p:cNvPr id="5" name="图片 4"/>
          <p:cNvPicPr>
            <a:picLocks noChangeAspect="1"/>
          </p:cNvPicPr>
          <p:nvPr>
            <p:custDataLst>
              <p:tags r:id="rId4"/>
            </p:custDataLst>
          </p:nvPr>
        </p:nvPicPr>
        <p:blipFill>
          <a:blip r:embed="rId5"/>
          <a:srcRect l="38124" r="38725"/>
          <a:stretch>
            <a:fillRect/>
          </a:stretch>
        </p:blipFill>
        <p:spPr>
          <a:xfrm>
            <a:off x="2915920" y="3933190"/>
            <a:ext cx="2409190" cy="94488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45745"/>
            <a:ext cx="8229600" cy="6339205"/>
          </a:xfrm>
        </p:spPr>
        <p:txBody>
          <a:bodyPr/>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(3)合并：比较在划分阶段的三种情况下的最大子段和，取三者之中的较大者为原问题的解。</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下图描述了应用分治法求解最大子段和方法。</a:t>
            </a:r>
            <a:endParaRPr lang="zh-CN" altLang="en-US" sz="2400"/>
          </a:p>
          <a:p>
            <a:pPr marL="0" indent="0">
              <a:buNone/>
            </a:pPr>
            <a:endParaRPr lang="zh-CN" altLang="en-US" sz="2400"/>
          </a:p>
        </p:txBody>
      </p:sp>
      <p:pic>
        <p:nvPicPr>
          <p:cNvPr id="127" name="图片 127"/>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471805" y="1778000"/>
            <a:ext cx="8236585" cy="391541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735" y="255905"/>
            <a:ext cx="9148445" cy="6294755"/>
          </a:xfrm>
        </p:spPr>
        <p:txBody>
          <a:bodyPr/>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应用分治法求解最大子段和问题的算法可以描述如下：</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int MaxSum(int a[ ], int left, int right)</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sum=0;</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if (left= =right)          </a:t>
            </a:r>
            <a:r>
              <a:rPr lang="zh-CN" altLang="en-US" sz="2400">
                <a:solidFill>
                  <a:srgbClr val="C00000"/>
                </a:solidFill>
              </a:rPr>
              <a:t>//如果序列长度为1，直接求解</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   if (a[left]&gt;0) sum=a[left];</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else sum=0;</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else</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  center=(left+right)/2;    </a:t>
            </a:r>
            <a:r>
              <a:rPr lang="zh-CN" altLang="en-US" sz="2400">
                <a:solidFill>
                  <a:srgbClr val="C00000"/>
                </a:solidFill>
              </a:rPr>
              <a:t>//划分</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leftsum=MaxSum(a, left, center);   </a:t>
            </a:r>
            <a:r>
              <a:rPr lang="zh-CN" altLang="en-US" sz="2400">
                <a:solidFill>
                  <a:srgbClr val="C00000"/>
                </a:solidFill>
              </a:rPr>
              <a:t>//对应情况①，递归求解</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rightsum=MaxSum(a, center+1, right);  </a:t>
            </a:r>
            <a:r>
              <a:rPr lang="zh-CN" altLang="en-US" sz="2400">
                <a:solidFill>
                  <a:srgbClr val="C00000"/>
                </a:solidFill>
              </a:rPr>
              <a:t>//对应情况②，递归求解</a:t>
            </a:r>
            <a:endParaRPr lang="zh-CN" altLang="en-US" sz="2400">
              <a:solidFill>
                <a:srgbClr val="C00000"/>
              </a:solidFill>
            </a:endParaRPr>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en-US" altLang="zh-CN" sz="2400"/>
              <a:t>         </a:t>
            </a:r>
            <a:r>
              <a:rPr lang="zh-CN" altLang="en-US" sz="2400"/>
              <a:t>s1=0; lefts=0;                        </a:t>
            </a:r>
            <a:r>
              <a:rPr lang="zh-CN" altLang="en-US" sz="2400">
                <a:solidFill>
                  <a:srgbClr val="C00000"/>
                </a:solidFill>
              </a:rPr>
              <a:t>//以下对应情况③，先求解s1</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for (i=center; i&gt;=left; i--)</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  lefts+=a[i];</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if (lefts&gt;s1)</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a:t>
            </a:r>
            <a:r>
              <a:rPr lang="en-US" altLang="zh-CN" sz="2400"/>
              <a:t>	     </a:t>
            </a:r>
            <a:r>
              <a:rPr lang="zh-CN" altLang="en-US" sz="2400"/>
              <a:t>s1=lefts;</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605" y="188595"/>
            <a:ext cx="8229600" cy="6406515"/>
          </a:xfrm>
        </p:spPr>
        <p:txBody>
          <a:bodyPr/>
          <a:p>
            <a:pPr marL="0" algn="ctr" eaLnBrk="1" hangingPunct="1">
              <a:buClrTx/>
              <a:buSzTx/>
              <a:buFontTx/>
              <a:buNone/>
            </a:pPr>
            <a:r>
              <a:rPr lang="zh-CN" altLang="en-US" sz="3200">
                <a:solidFill>
                  <a:srgbClr val="C00000"/>
                </a:solidFill>
                <a:latin typeface="+mj-lt"/>
                <a:ea typeface="+mj-ea"/>
                <a:cs typeface="+mj-cs"/>
              </a:rPr>
              <a:t>4.1.2国王挖金矿问题</a:t>
            </a:r>
            <a:endParaRPr lang="en-US" altLang="zh-CN" sz="4000" b="0" dirty="0">
              <a:latin typeface="+mj-lt"/>
              <a:ea typeface="+mj-ea"/>
              <a:cs typeface="+mj-cs"/>
            </a:endParaRPr>
          </a:p>
        </p:txBody>
      </p:sp>
      <p:sp>
        <p:nvSpPr>
          <p:cNvPr id="4" name="文本框 3"/>
          <p:cNvSpPr txBox="1"/>
          <p:nvPr/>
        </p:nvSpPr>
        <p:spPr>
          <a:xfrm>
            <a:off x="455930" y="836295"/>
            <a:ext cx="8152765" cy="5631180"/>
          </a:xfrm>
          <a:prstGeom prst="rect">
            <a:avLst/>
          </a:prstGeom>
          <a:noFill/>
        </p:spPr>
        <p:txBody>
          <a:bodyPr wrap="square" rtlCol="0" anchor="t">
            <a:spAutoFit/>
          </a:bodyPr>
          <a:p>
            <a:pPr marL="0" indent="609600" algn="just" eaLnBrk="1" latinLnBrk="0" hangingPunct="1">
              <a:lnSpc>
                <a:spcPct val="125000"/>
              </a:lnSpc>
              <a:spcBef>
                <a:spcPts val="0"/>
              </a:spcBef>
              <a:buClrTx/>
              <a:buSzTx/>
              <a:buNone/>
              <a:extLst>
                <a:ext uri="{35155182-B16C-46BC-9424-99874614C6A1}">
                  <wpsdc:indentchars xmlns:wpsdc="http://www.wps.cn/officeDocument/2017/drawingmlCustomData" val="200" checksum="4158780845"/>
                </a:ext>
              </a:extLst>
            </a:pPr>
            <a:r>
              <a:rPr lang="zh-CN" altLang="en-US" sz="2400" b="1" dirty="0">
                <a:latin typeface="+mn-lt"/>
                <a:ea typeface="+mn-ea"/>
              </a:rPr>
              <a:t>1、问题描述</a:t>
            </a:r>
            <a:endParaRPr lang="zh-CN" altLang="en-US" sz="2400" b="1" dirty="0">
              <a:latin typeface="+mn-lt"/>
              <a:ea typeface="+mn-ea"/>
            </a:endParaRPr>
          </a:p>
          <a:p>
            <a:pPr marL="0" indent="609600" algn="just" eaLnBrk="1" latinLnBrk="0" hangingPunct="1">
              <a:lnSpc>
                <a:spcPct val="125000"/>
              </a:lnSpc>
              <a:spcBef>
                <a:spcPts val="0"/>
              </a:spcBef>
              <a:buClrTx/>
              <a:buSzTx/>
              <a:buNone/>
              <a:extLst>
                <a:ext uri="{35155182-B16C-46BC-9424-99874614C6A1}">
                  <wpsdc:indentchars xmlns:wpsdc="http://www.wps.cn/officeDocument/2017/drawingmlCustomData" val="200" checksum="4158780845"/>
                </a:ext>
              </a:extLst>
            </a:pPr>
            <a:r>
              <a:rPr lang="zh-CN" altLang="en-US" sz="2400" b="1" dirty="0">
                <a:latin typeface="+mn-lt"/>
                <a:ea typeface="+mn-ea"/>
              </a:rPr>
              <a:t>有一个国家发现了10座金矿（金矿编号为1，2，3，…，10），每座金矿的黄金储量不同，需要参与开采的工人数也不同，但是开采每一座金矿需要的人数是固定的，多一个人少一个人都不行，其中金矿i需要的人数为peopleNeeded[i]；开采一座金矿的工人完成开采工作后，他们不会再次去开采其它金矿，因此一个人最多只能使用一次；每一座金矿所挖出来的金子数是固定的，当第i座金矿恰好有peopleNeeded[i]人去挖的话，就一定能挖出gold[i]个金子，否则一个金子都挖不出来；每座金矿要么全挖，要么不挖，不能派出一半人开采一半金矿。假设参与挖金矿的工人总数为10000，问国王如何安排工人去挖金矿才能得到尽可能多的黄金？</a:t>
            </a:r>
            <a:endParaRPr lang="zh-CN" altLang="en-US" sz="2400" b="1" dirty="0">
              <a:latin typeface="+mn-lt"/>
              <a:ea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17805"/>
            <a:ext cx="8229600" cy="6602730"/>
          </a:xfrm>
        </p:spPr>
        <p:txBody>
          <a:bodyPr/>
          <a:p>
            <a:pPr marL="0" indent="0">
              <a:buNone/>
            </a:pPr>
            <a:r>
              <a:rPr lang="zh-CN" altLang="en-US" sz="2400"/>
              <a:t>s2=0; rights=0;             </a:t>
            </a:r>
            <a:r>
              <a:rPr lang="zh-CN" altLang="en-US" sz="2400">
                <a:solidFill>
                  <a:srgbClr val="C00000"/>
                </a:solidFill>
              </a:rPr>
              <a:t>//再求解s2</a:t>
            </a:r>
            <a:endParaRPr lang="zh-CN" altLang="en-US" sz="2400">
              <a:solidFill>
                <a:srgbClr val="C00000"/>
              </a:solidFill>
            </a:endParaRPr>
          </a:p>
          <a:p>
            <a:pPr marL="0" indent="0">
              <a:buNone/>
            </a:pPr>
            <a:r>
              <a:rPr lang="zh-CN" altLang="en-US" sz="2400"/>
              <a:t>         for (j=center+1; j&lt;=right; j++)</a:t>
            </a:r>
            <a:endParaRPr lang="zh-CN" altLang="en-US" sz="2400"/>
          </a:p>
          <a:p>
            <a:pPr marL="0" indent="0">
              <a:buNone/>
            </a:pPr>
            <a:r>
              <a:rPr lang="zh-CN" altLang="en-US" sz="2400"/>
              <a:t>           {   rights+=a[j];</a:t>
            </a:r>
            <a:endParaRPr lang="zh-CN" altLang="en-US" sz="2400"/>
          </a:p>
          <a:p>
            <a:pPr marL="0" indent="0">
              <a:buNone/>
            </a:pPr>
            <a:r>
              <a:rPr lang="zh-CN" altLang="en-US" sz="2400"/>
              <a:t>               if (rights&gt;s2) </a:t>
            </a:r>
            <a:endParaRPr lang="zh-CN" altLang="en-US" sz="2400"/>
          </a:p>
          <a:p>
            <a:pPr marL="914400" lvl="2" indent="457200">
              <a:buNone/>
            </a:pPr>
            <a:r>
              <a:rPr lang="zh-CN" altLang="en-US" sz="2400"/>
              <a:t>s2=rights;</a:t>
            </a:r>
            <a:endParaRPr lang="zh-CN" altLang="en-US" sz="2400"/>
          </a:p>
          <a:p>
            <a:pPr marL="0" indent="0">
              <a:buNone/>
            </a:pPr>
            <a:r>
              <a:rPr lang="zh-CN" altLang="en-US" sz="2400"/>
              <a:t>           }</a:t>
            </a:r>
            <a:endParaRPr lang="zh-CN" altLang="en-US" sz="2400"/>
          </a:p>
          <a:p>
            <a:pPr marL="0" indent="0">
              <a:buNone/>
            </a:pPr>
            <a:r>
              <a:rPr lang="zh-CN" altLang="en-US" sz="2400"/>
              <a:t>         sum=s1+s2;              </a:t>
            </a:r>
            <a:r>
              <a:rPr lang="zh-CN" altLang="en-US" sz="2400">
                <a:solidFill>
                  <a:srgbClr val="C00000"/>
                </a:solidFill>
              </a:rPr>
              <a:t>//计算情况③的最大子段和 </a:t>
            </a:r>
            <a:endParaRPr lang="zh-CN" altLang="en-US" sz="2400">
              <a:solidFill>
                <a:srgbClr val="C00000"/>
              </a:solidFill>
            </a:endParaRPr>
          </a:p>
          <a:p>
            <a:pPr marL="0" indent="0">
              <a:buNone/>
            </a:pPr>
            <a:r>
              <a:rPr lang="zh-CN" altLang="en-US" sz="2400"/>
              <a:t>          </a:t>
            </a:r>
            <a:r>
              <a:rPr lang="zh-CN" altLang="en-US" sz="2400">
                <a:solidFill>
                  <a:srgbClr val="C00000"/>
                </a:solidFill>
              </a:rPr>
              <a:t>//合并，在sum、leftsum和rightsum中取较大者</a:t>
            </a:r>
            <a:endParaRPr lang="zh-CN" altLang="en-US" sz="2400"/>
          </a:p>
          <a:p>
            <a:pPr marL="0" indent="0">
              <a:buNone/>
            </a:pPr>
            <a:r>
              <a:rPr lang="zh-CN" altLang="en-US" sz="2400"/>
              <a:t>             if (sum&lt;leftsum) </a:t>
            </a:r>
            <a:endParaRPr lang="zh-CN" altLang="en-US" sz="2400"/>
          </a:p>
          <a:p>
            <a:pPr marL="914400" lvl="2" indent="457200">
              <a:buNone/>
            </a:pPr>
            <a:r>
              <a:rPr lang="zh-CN" altLang="en-US" sz="2400"/>
              <a:t>sum=leftsum; </a:t>
            </a:r>
            <a:endParaRPr lang="zh-CN" altLang="en-US" sz="2400"/>
          </a:p>
          <a:p>
            <a:pPr marL="0" indent="0">
              <a:buNone/>
            </a:pPr>
            <a:r>
              <a:rPr lang="zh-CN" altLang="en-US" sz="2400"/>
              <a:t>         if (sum&lt;rightsum) </a:t>
            </a:r>
            <a:endParaRPr lang="zh-CN" altLang="en-US" sz="2400"/>
          </a:p>
          <a:p>
            <a:pPr marL="914400" lvl="2" indent="457200">
              <a:buNone/>
            </a:pPr>
            <a:r>
              <a:rPr lang="zh-CN" altLang="en-US" sz="2400"/>
              <a:t>sum=rightsum;</a:t>
            </a:r>
            <a:endParaRPr lang="zh-CN" altLang="en-US" sz="2400"/>
          </a:p>
          <a:p>
            <a:pPr marL="0" indent="0">
              <a:buNone/>
            </a:pPr>
            <a:r>
              <a:rPr lang="zh-CN" altLang="en-US" sz="2400"/>
              <a:t>     }</a:t>
            </a:r>
            <a:endParaRPr lang="zh-CN" altLang="en-US" sz="2400"/>
          </a:p>
          <a:p>
            <a:pPr marL="0" indent="0">
              <a:buNone/>
            </a:pPr>
            <a:r>
              <a:rPr lang="zh-CN" altLang="en-US" sz="2400"/>
              <a:t>     return sum;</a:t>
            </a:r>
            <a:endParaRPr lang="zh-CN" altLang="en-US" sz="2400"/>
          </a:p>
          <a:p>
            <a:pPr marL="0" indent="0">
              <a:buNone/>
            </a:pPr>
            <a:r>
              <a:rPr lang="zh-CN" altLang="en-US" sz="2400"/>
              <a:t>}</a:t>
            </a:r>
            <a:endParaRPr lang="zh-CN" altLang="en-US" sz="24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31140" y="299720"/>
            <a:ext cx="8602345" cy="610679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分析上述算法的时间性能，对应划分得到的情况①和②，需要分别递归求解，对应情况③，两个并列for循环的时间复杂度是O(n)，所以，存在如下递推式：</a:t>
            </a:r>
            <a:endParaRPr lang="zh-CN" altLang="en-US" sz="2400"/>
          </a:p>
          <a:p>
            <a:pPr marL="0" indent="0">
              <a:buNone/>
            </a:pPr>
            <a:endParaRPr lang="zh-CN" altLang="en-US" sz="2400"/>
          </a:p>
        </p:txBody>
      </p:sp>
      <p:graphicFrame>
        <p:nvGraphicFramePr>
          <p:cNvPr id="2" name="对象 -2147482484"/>
          <p:cNvGraphicFramePr>
            <a:graphicFrameLocks noChangeAspect="1"/>
          </p:cNvGraphicFramePr>
          <p:nvPr>
            <p:custDataLst>
              <p:tags r:id="rId1"/>
            </p:custDataLst>
          </p:nvPr>
        </p:nvGraphicFramePr>
        <p:xfrm>
          <a:off x="742950" y="2242185"/>
          <a:ext cx="7458710" cy="1539240"/>
        </p:xfrm>
        <a:graphic>
          <a:graphicData uri="http://schemas.openxmlformats.org/presentationml/2006/ole">
            <mc:AlternateContent xmlns:mc="http://schemas.openxmlformats.org/markup-compatibility/2006">
              <mc:Choice xmlns:v="urn:schemas-microsoft-com:vml" Requires="v">
                <p:oleObj spid="_x0000_s3076" name="" r:id="rId2" imgW="2209800" imgH="457200" progId="Equation.3">
                  <p:embed/>
                </p:oleObj>
              </mc:Choice>
              <mc:Fallback>
                <p:oleObj name="" r:id="rId2" imgW="2209800" imgH="457200" progId="Equation.3">
                  <p:embed/>
                  <p:pic>
                    <p:nvPicPr>
                      <p:cNvPr id="0" name="图片 3075"/>
                      <p:cNvPicPr/>
                      <p:nvPr/>
                    </p:nvPicPr>
                    <p:blipFill>
                      <a:blip r:embed="rId3"/>
                      <a:stretch>
                        <a:fillRect/>
                      </a:stretch>
                    </p:blipFill>
                    <p:spPr>
                      <a:xfrm>
                        <a:off x="742950" y="2242185"/>
                        <a:ext cx="7458710" cy="1539240"/>
                      </a:xfrm>
                      <a:prstGeom prst="rect">
                        <a:avLst/>
                      </a:prstGeom>
                      <a:noFill/>
                      <a:ln w="38100">
                        <a:noFill/>
                        <a:miter/>
                      </a:ln>
                    </p:spPr>
                  </p:pic>
                </p:oleObj>
              </mc:Fallback>
            </mc:AlternateContent>
          </a:graphicData>
        </a:graphic>
      </p:graphicFrame>
      <p:sp>
        <p:nvSpPr>
          <p:cNvPr id="100" name="文本框 99"/>
          <p:cNvSpPr txBox="1"/>
          <p:nvPr/>
        </p:nvSpPr>
        <p:spPr>
          <a:xfrm>
            <a:off x="395605" y="4214495"/>
            <a:ext cx="5080000" cy="460375"/>
          </a:xfrm>
          <a:prstGeom prst="rect">
            <a:avLst/>
          </a:prstGeom>
          <a:noFill/>
          <a:ln w="9525">
            <a:noFill/>
          </a:ln>
        </p:spPr>
        <p:txBody>
          <a:bodyPr>
            <a:spAutoFit/>
          </a:bodyPr>
          <a:p>
            <a:pPr marL="0" indent="203200"/>
            <a:r>
              <a:rPr lang="zh-CN" altLang="en-US" sz="2400" b="1">
                <a:latin typeface="+mn-lt"/>
                <a:ea typeface="+mn-ea"/>
              </a:rPr>
              <a:t>该算法时间复杂度为O(nlogn)。</a:t>
            </a:r>
            <a:endParaRPr lang="zh-CN" altLang="en-US" sz="2400" b="1">
              <a:latin typeface="+mn-lt"/>
              <a:ea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57200" y="336550"/>
            <a:ext cx="8660765" cy="6249035"/>
          </a:xfrm>
        </p:spPr>
        <p:txBody>
          <a:bodyPr/>
          <a:p>
            <a:pPr marL="0" indent="609600" latinLnBrk="0">
              <a:lnSpc>
                <a:spcPct val="150000"/>
              </a:lnSpc>
              <a:buNone/>
              <a:extLst>
                <a:ext uri="{35155182-B16C-46BC-9424-99874614C6A1}">
                  <wpsdc:indentchars xmlns:wpsdc="http://www.wps.cn/officeDocument/2017/drawingmlCustomData" val="200" checksum="4158780845"/>
                </a:ext>
              </a:extLst>
            </a:pPr>
            <a:r>
              <a:rPr lang="zh-CN" altLang="en-US" sz="2400"/>
              <a:t>3、动态规划算法</a:t>
            </a:r>
            <a:endParaRPr lang="zh-CN" altLang="en-US" sz="2400"/>
          </a:p>
          <a:p>
            <a:pPr latinLnBrk="0">
              <a:lnSpc>
                <a:spcPct val="200000"/>
              </a:lnSpc>
              <a:spcBef>
                <a:spcPts val="0"/>
              </a:spcBef>
            </a:pPr>
            <a:r>
              <a:rPr lang="zh-CN" altLang="en-US" sz="2400"/>
              <a:t>设数组为a[k]（1≤k≤n），最大子段和X定义为：</a:t>
            </a:r>
            <a:endParaRPr lang="zh-CN" altLang="en-US" sz="2400"/>
          </a:p>
          <a:p>
            <a:pPr latinLnBrk="0">
              <a:lnSpc>
                <a:spcPct val="200000"/>
              </a:lnSpc>
              <a:spcBef>
                <a:spcPts val="0"/>
              </a:spcBef>
            </a:pPr>
            <a:endParaRPr lang="zh-CN" altLang="en-US" sz="2400"/>
          </a:p>
          <a:p>
            <a:pPr latinLnBrk="0">
              <a:lnSpc>
                <a:spcPct val="200000"/>
              </a:lnSpc>
              <a:spcBef>
                <a:spcPts val="0"/>
              </a:spcBef>
            </a:pPr>
            <a:r>
              <a:rPr lang="zh-CN" altLang="en-US" sz="2400"/>
              <a:t>X的直观含义就是求任一连续子数组的最大和。</a:t>
            </a:r>
            <a:endParaRPr lang="zh-CN" altLang="en-US" sz="2400"/>
          </a:p>
          <a:p>
            <a:pPr latinLnBrk="0">
              <a:lnSpc>
                <a:spcPct val="200000"/>
              </a:lnSpc>
              <a:spcBef>
                <a:spcPts val="0"/>
              </a:spcBef>
            </a:pPr>
            <a:r>
              <a:rPr lang="zh-CN" altLang="en-US" sz="2400"/>
              <a:t>定义</a:t>
            </a:r>
            <a:r>
              <a:rPr lang="en-US" altLang="zh-CN" sz="2400"/>
              <a:t>                                    </a:t>
            </a:r>
            <a:r>
              <a:rPr lang="zh-CN" altLang="en-US" sz="2400"/>
              <a:t>，（1≤j≤n）</a:t>
            </a:r>
            <a:endParaRPr lang="zh-CN" altLang="en-US" sz="2400"/>
          </a:p>
          <a:p>
            <a:pPr latinLnBrk="0">
              <a:lnSpc>
                <a:spcPct val="200000"/>
              </a:lnSpc>
              <a:spcBef>
                <a:spcPts val="0"/>
              </a:spcBef>
            </a:pPr>
            <a:r>
              <a:rPr lang="zh-CN" altLang="en-US" sz="2400"/>
              <a:t>b[j]的直观含义就是以a[j]为结束元素的连续子数组的最大和求出所有的以某个元素结束的连续子数组最大和b[j]，再取其最大的b[j]，即为X。</a:t>
            </a:r>
            <a:r>
              <a:rPr lang="zh-CN" altLang="en-US" sz="2400">
                <a:sym typeface="+mn-ea"/>
              </a:rPr>
              <a:t>因此X=</a:t>
            </a:r>
            <a:r>
              <a:rPr lang="en-US" altLang="zh-CN" sz="2400">
                <a:sym typeface="+mn-ea"/>
              </a:rPr>
              <a:t>                       </a:t>
            </a:r>
            <a:endParaRPr lang="zh-CN" altLang="en-US" sz="2400"/>
          </a:p>
        </p:txBody>
      </p:sp>
      <p:pic>
        <p:nvPicPr>
          <p:cNvPr id="4" name="图片 3"/>
          <p:cNvPicPr>
            <a:picLocks noChangeAspect="1"/>
          </p:cNvPicPr>
          <p:nvPr>
            <p:custDataLst>
              <p:tags r:id="rId2"/>
            </p:custDataLst>
          </p:nvPr>
        </p:nvPicPr>
        <p:blipFill>
          <a:blip r:embed="rId3"/>
          <a:srcRect l="36756" r="36011"/>
          <a:stretch>
            <a:fillRect/>
          </a:stretch>
        </p:blipFill>
        <p:spPr>
          <a:xfrm>
            <a:off x="3203575" y="1628775"/>
            <a:ext cx="2598420" cy="948055"/>
          </a:xfrm>
          <a:prstGeom prst="rect">
            <a:avLst/>
          </a:prstGeom>
        </p:spPr>
      </p:pic>
      <p:pic>
        <p:nvPicPr>
          <p:cNvPr id="5" name="图片 4"/>
          <p:cNvPicPr>
            <a:picLocks noChangeAspect="1"/>
          </p:cNvPicPr>
          <p:nvPr>
            <p:custDataLst>
              <p:tags r:id="rId4"/>
            </p:custDataLst>
          </p:nvPr>
        </p:nvPicPr>
        <p:blipFill>
          <a:blip r:embed="rId5"/>
          <a:srcRect l="36768" r="37368"/>
          <a:stretch>
            <a:fillRect/>
          </a:stretch>
        </p:blipFill>
        <p:spPr>
          <a:xfrm>
            <a:off x="1547495" y="3140710"/>
            <a:ext cx="2402840" cy="843280"/>
          </a:xfrm>
          <a:prstGeom prst="rect">
            <a:avLst/>
          </a:prstGeom>
        </p:spPr>
      </p:pic>
      <p:pic>
        <p:nvPicPr>
          <p:cNvPr id="6" name="图片 5"/>
          <p:cNvPicPr>
            <a:picLocks noChangeAspect="1"/>
          </p:cNvPicPr>
          <p:nvPr>
            <p:custDataLst>
              <p:tags r:id="rId6"/>
            </p:custDataLst>
          </p:nvPr>
        </p:nvPicPr>
        <p:blipFill>
          <a:blip r:embed="rId7"/>
          <a:srcRect l="15161" r="12718"/>
          <a:stretch>
            <a:fillRect/>
          </a:stretch>
        </p:blipFill>
        <p:spPr>
          <a:xfrm>
            <a:off x="4644390" y="5445125"/>
            <a:ext cx="1368425" cy="76200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29870"/>
            <a:ext cx="8667115" cy="6311900"/>
          </a:xfrm>
        </p:spPr>
        <p:txBody>
          <a:bodyPr/>
          <a:p>
            <a:pPr marL="0" indent="0" latinLnBrk="0">
              <a:lnSpc>
                <a:spcPct val="200000"/>
              </a:lnSpc>
              <a:spcBef>
                <a:spcPts val="0"/>
              </a:spcBef>
              <a:buNone/>
            </a:pPr>
            <a:r>
              <a:rPr lang="en-US" altLang="zh-CN" sz="2400"/>
              <a:t> </a:t>
            </a:r>
            <a:r>
              <a:rPr lang="zh-CN" altLang="en-US" sz="2400"/>
              <a:t>那么如何求得b[j]的值？下面给出分析。</a:t>
            </a:r>
            <a:endParaRPr lang="zh-CN" altLang="en-US" sz="2400"/>
          </a:p>
          <a:p>
            <a:pPr marL="0" indent="0" latinLnBrk="0">
              <a:lnSpc>
                <a:spcPct val="200000"/>
              </a:lnSpc>
              <a:spcBef>
                <a:spcPts val="0"/>
              </a:spcBef>
              <a:buNone/>
            </a:pPr>
            <a:r>
              <a:rPr lang="zh-CN" altLang="en-US" sz="2400"/>
              <a:t>(1)当b[j-1] &gt;0时，无论a[j]为何值，b[j] = b[j-1] + a[j]；</a:t>
            </a:r>
            <a:endParaRPr lang="zh-CN" altLang="en-US" sz="2400"/>
          </a:p>
          <a:p>
            <a:pPr marL="0" indent="0" latinLnBrk="0">
              <a:lnSpc>
                <a:spcPct val="200000"/>
              </a:lnSpc>
              <a:spcBef>
                <a:spcPts val="0"/>
              </a:spcBef>
              <a:buNone/>
            </a:pPr>
            <a:r>
              <a:rPr lang="zh-CN" altLang="en-US" sz="2400"/>
              <a:t>(2)当b[j-1]≤0时，无论a[j]为何值，b[j] = a[j];</a:t>
            </a:r>
            <a:endParaRPr lang="zh-CN" altLang="en-US" sz="2400"/>
          </a:p>
          <a:p>
            <a:pPr marL="0" indent="0" latinLnBrk="0">
              <a:lnSpc>
                <a:spcPct val="200000"/>
              </a:lnSpc>
              <a:spcBef>
                <a:spcPts val="0"/>
              </a:spcBef>
              <a:buNone/>
            </a:pPr>
            <a:r>
              <a:rPr lang="zh-CN" altLang="en-US" sz="2400"/>
              <a:t>由此我们得出b[j]的状态转移方程为：</a:t>
            </a:r>
            <a:endParaRPr lang="zh-CN" altLang="en-US" sz="2400"/>
          </a:p>
          <a:p>
            <a:pPr marL="0" indent="0" algn="ctr" latinLnBrk="0">
              <a:lnSpc>
                <a:spcPct val="200000"/>
              </a:lnSpc>
              <a:spcBef>
                <a:spcPts val="0"/>
              </a:spcBef>
              <a:buNone/>
            </a:pPr>
            <a:r>
              <a:rPr lang="zh-CN" altLang="en-US" sz="2400"/>
              <a:t>b[j]=</a:t>
            </a:r>
            <a:r>
              <a:rPr lang="zh-CN" altLang="en-US" sz="2400">
                <a:solidFill>
                  <a:srgbClr val="3907F1"/>
                </a:solidFill>
              </a:rPr>
              <a:t>max{b[j-1]+a[j], a[j]}</a:t>
            </a:r>
            <a:endParaRPr lang="zh-CN" altLang="en-US" sz="2400">
              <a:solidFill>
                <a:srgbClr val="3907F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57200" y="227330"/>
            <a:ext cx="8655685" cy="6242685"/>
          </a:xfrm>
        </p:spPr>
        <p:txBody>
          <a:bodyPr/>
          <a:p>
            <a:pPr marL="0" indent="0" latinLnBrk="0">
              <a:lnSpc>
                <a:spcPct val="125000"/>
              </a:lnSpc>
              <a:spcBef>
                <a:spcPts val="0"/>
              </a:spcBef>
              <a:buNone/>
            </a:pPr>
            <a:r>
              <a:rPr lang="zh-CN" altLang="en-US" sz="2400"/>
              <a:t>例如当(a1,a2,…,a8) = (4, -3, 5, -2, -1, 2, 6, -2)时，如何求b？（b[j] = max{b[j-1]+a[j],a[j]}，1≤j≤n）</a:t>
            </a:r>
            <a:endParaRPr lang="zh-CN" altLang="en-US" sz="2400"/>
          </a:p>
          <a:p>
            <a:pPr marL="0" indent="0" latinLnBrk="0">
              <a:lnSpc>
                <a:spcPct val="125000"/>
              </a:lnSpc>
              <a:spcBef>
                <a:spcPts val="0"/>
              </a:spcBef>
              <a:buNone/>
            </a:pPr>
            <a:r>
              <a:rPr lang="zh-CN" altLang="en-US" sz="2400"/>
              <a:t>解：b[1] = max{0,a[1]} = {0,4}=4</a:t>
            </a:r>
            <a:endParaRPr lang="zh-CN" altLang="en-US" sz="2400"/>
          </a:p>
          <a:p>
            <a:pPr marL="0" indent="0" latinLnBrk="0">
              <a:lnSpc>
                <a:spcPct val="125000"/>
              </a:lnSpc>
              <a:spcBef>
                <a:spcPts val="0"/>
              </a:spcBef>
              <a:buNone/>
            </a:pPr>
            <a:r>
              <a:rPr lang="zh-CN" altLang="en-US" sz="2400"/>
              <a:t> </a:t>
            </a:r>
            <a:r>
              <a:rPr lang="en-US" altLang="zh-CN" sz="2400"/>
              <a:t>        </a:t>
            </a:r>
            <a:r>
              <a:rPr lang="zh-CN" altLang="en-US" sz="2400"/>
              <a:t>b[2] = max{b[1]+a[2],a[2]}={4-3,-3}=1</a:t>
            </a:r>
            <a:endParaRPr lang="zh-CN" altLang="en-US" sz="2400"/>
          </a:p>
          <a:p>
            <a:pPr marL="0" indent="0" latinLnBrk="0">
              <a:lnSpc>
                <a:spcPct val="125000"/>
              </a:lnSpc>
              <a:spcBef>
                <a:spcPts val="0"/>
              </a:spcBef>
              <a:buNone/>
            </a:pPr>
            <a:r>
              <a:rPr lang="en-US" altLang="zh-CN" sz="2400"/>
              <a:t>         </a:t>
            </a:r>
            <a:r>
              <a:rPr lang="zh-CN" altLang="en-US" sz="2400"/>
              <a:t>b[3] = max{b[2]+a[3],a[3]}={1+5,5 }=6</a:t>
            </a:r>
            <a:endParaRPr lang="zh-CN" altLang="en-US" sz="2400"/>
          </a:p>
          <a:p>
            <a:pPr marL="0" indent="0" latinLnBrk="0">
              <a:lnSpc>
                <a:spcPct val="125000"/>
              </a:lnSpc>
              <a:spcBef>
                <a:spcPts val="0"/>
              </a:spcBef>
              <a:buNone/>
            </a:pPr>
            <a:r>
              <a:rPr lang="en-US" altLang="zh-CN" sz="2400"/>
              <a:t>         </a:t>
            </a:r>
            <a:r>
              <a:rPr lang="zh-CN" altLang="en-US" sz="2400"/>
              <a:t>b[4] = max{b[3]+a[4],a[4]}={6-2,-2}=4</a:t>
            </a:r>
            <a:endParaRPr lang="zh-CN" altLang="en-US" sz="2400"/>
          </a:p>
          <a:p>
            <a:pPr marL="0" indent="457200" latinLnBrk="0">
              <a:lnSpc>
                <a:spcPct val="125000"/>
              </a:lnSpc>
              <a:spcBef>
                <a:spcPts val="0"/>
              </a:spcBef>
              <a:buNone/>
            </a:pPr>
            <a:r>
              <a:rPr lang="en-US" altLang="zh-CN" sz="2400"/>
              <a:t>  </a:t>
            </a:r>
            <a:r>
              <a:rPr lang="zh-CN" altLang="en-US" sz="2400"/>
              <a:t>b[5] = max{b[4]+a[5],a[5]}={4-1,-1}=3</a:t>
            </a:r>
            <a:endParaRPr lang="zh-CN" altLang="en-US" sz="2400"/>
          </a:p>
          <a:p>
            <a:pPr marL="0" indent="457200" latinLnBrk="0">
              <a:lnSpc>
                <a:spcPct val="125000"/>
              </a:lnSpc>
              <a:spcBef>
                <a:spcPts val="0"/>
              </a:spcBef>
              <a:buNone/>
            </a:pPr>
            <a:r>
              <a:rPr lang="en-US" altLang="zh-CN" sz="2400"/>
              <a:t>  </a:t>
            </a:r>
            <a:r>
              <a:rPr lang="zh-CN" altLang="en-US" sz="2400"/>
              <a:t>b[6] = max{b[5]+a[6],a[6]}={3+2, 2}=5</a:t>
            </a:r>
            <a:endParaRPr lang="zh-CN" altLang="en-US" sz="2400"/>
          </a:p>
          <a:p>
            <a:pPr marL="0" indent="457200" latinLnBrk="0">
              <a:lnSpc>
                <a:spcPct val="125000"/>
              </a:lnSpc>
              <a:spcBef>
                <a:spcPts val="0"/>
              </a:spcBef>
              <a:buNone/>
            </a:pPr>
            <a:r>
              <a:rPr lang="en-US" altLang="zh-CN" sz="2400"/>
              <a:t>  </a:t>
            </a:r>
            <a:r>
              <a:rPr lang="zh-CN" altLang="en-US" sz="2400"/>
              <a:t>b[7] = max{b[6]+a[7],a[7]}={5+6, 6}=11</a:t>
            </a:r>
            <a:endParaRPr lang="zh-CN" altLang="en-US" sz="2400"/>
          </a:p>
          <a:p>
            <a:pPr marL="0" indent="457200" latinLnBrk="0">
              <a:lnSpc>
                <a:spcPct val="125000"/>
              </a:lnSpc>
              <a:spcBef>
                <a:spcPts val="0"/>
              </a:spcBef>
              <a:buNone/>
            </a:pPr>
            <a:r>
              <a:rPr lang="en-US" altLang="zh-CN" sz="2400"/>
              <a:t>  </a:t>
            </a:r>
            <a:r>
              <a:rPr lang="zh-CN" altLang="en-US" sz="2400"/>
              <a:t>b[8] = max{b[7]+a[8],a[8]}={11-2,- 2}=9</a:t>
            </a:r>
            <a:endParaRPr lang="zh-CN" altLang="en-US" sz="2400"/>
          </a:p>
          <a:p>
            <a:pPr marL="0" indent="0">
              <a:buNone/>
            </a:pPr>
            <a:endParaRPr lang="zh-CN" altLang="en-US" sz="2400"/>
          </a:p>
          <a:p>
            <a:pPr marL="0" indent="0">
              <a:buNone/>
            </a:pPr>
            <a:r>
              <a:rPr lang="zh-CN" altLang="en-US" sz="2400"/>
              <a:t>那么，最大子段和为：</a:t>
            </a:r>
            <a:r>
              <a:rPr lang="en-US" altLang="zh-CN" sz="2400"/>
              <a:t>                      </a:t>
            </a:r>
            <a:r>
              <a:rPr lang="zh-CN" altLang="en-US" sz="2400"/>
              <a:t>(=</a:t>
            </a:r>
            <a:r>
              <a:rPr lang="en-US" altLang="zh-CN" sz="2400"/>
              <a:t>                   </a:t>
            </a:r>
            <a:r>
              <a:rPr lang="zh-CN" altLang="en-US" sz="2400"/>
              <a:t>) =</a:t>
            </a:r>
            <a:r>
              <a:rPr lang="en-US" altLang="zh-CN" sz="2400"/>
              <a:t>           </a:t>
            </a:r>
            <a:r>
              <a:rPr lang="zh-CN" altLang="en-US" sz="2400"/>
              <a:t>b[j]=11</a:t>
            </a:r>
            <a:endParaRPr lang="zh-CN" altLang="en-US" sz="2400"/>
          </a:p>
          <a:p>
            <a:pPr marL="0" indent="0">
              <a:buNone/>
            </a:pPr>
            <a:endParaRPr lang="zh-CN" altLang="en-US" sz="2400"/>
          </a:p>
          <a:p>
            <a:pPr marL="0" indent="0">
              <a:buNone/>
            </a:pPr>
            <a:endParaRPr lang="zh-CN" altLang="en-US" sz="2400"/>
          </a:p>
        </p:txBody>
      </p:sp>
      <p:pic>
        <p:nvPicPr>
          <p:cNvPr id="4" name="图片 3"/>
          <p:cNvPicPr>
            <a:picLocks noChangeAspect="1"/>
          </p:cNvPicPr>
          <p:nvPr>
            <p:custDataLst>
              <p:tags r:id="rId2"/>
            </p:custDataLst>
          </p:nvPr>
        </p:nvPicPr>
        <p:blipFill>
          <a:blip r:embed="rId3"/>
          <a:srcRect l="42357" t="-10053" r="42626"/>
          <a:stretch>
            <a:fillRect/>
          </a:stretch>
        </p:blipFill>
        <p:spPr>
          <a:xfrm>
            <a:off x="3841750" y="5029200"/>
            <a:ext cx="1313180" cy="873760"/>
          </a:xfrm>
          <a:prstGeom prst="rect">
            <a:avLst/>
          </a:prstGeom>
        </p:spPr>
      </p:pic>
      <p:pic>
        <p:nvPicPr>
          <p:cNvPr id="5" name="图片 4"/>
          <p:cNvPicPr>
            <a:picLocks noChangeAspect="1"/>
          </p:cNvPicPr>
          <p:nvPr>
            <p:custDataLst>
              <p:tags r:id="rId4"/>
            </p:custDataLst>
          </p:nvPr>
        </p:nvPicPr>
        <p:blipFill>
          <a:blip r:embed="rId5"/>
          <a:srcRect l="44625" t="-1989" r="45304"/>
          <a:stretch>
            <a:fillRect/>
          </a:stretch>
        </p:blipFill>
        <p:spPr>
          <a:xfrm>
            <a:off x="5580380" y="5200015"/>
            <a:ext cx="1008380" cy="647700"/>
          </a:xfrm>
          <a:prstGeom prst="rect">
            <a:avLst/>
          </a:prstGeom>
        </p:spPr>
      </p:pic>
      <p:pic>
        <p:nvPicPr>
          <p:cNvPr id="6" name="图片 5"/>
          <p:cNvPicPr>
            <a:picLocks noChangeAspect="1"/>
          </p:cNvPicPr>
          <p:nvPr>
            <p:custDataLst>
              <p:tags r:id="rId6"/>
            </p:custDataLst>
          </p:nvPr>
        </p:nvPicPr>
        <p:blipFill>
          <a:blip r:embed="rId7"/>
          <a:srcRect l="47206" t="11425" r="47329" b="8602"/>
          <a:stretch>
            <a:fillRect/>
          </a:stretch>
        </p:blipFill>
        <p:spPr>
          <a:xfrm>
            <a:off x="7092315" y="5372100"/>
            <a:ext cx="715010" cy="46736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2075" y="274320"/>
            <a:ext cx="9022080" cy="6276975"/>
          </a:xfrm>
        </p:spPr>
        <p:txBody>
          <a:bodyPr/>
          <a:p>
            <a:pPr marL="0" indent="609600" latinLnBrk="0">
              <a:buNone/>
              <a:extLst>
                <a:ext uri="{35155182-B16C-46BC-9424-99874614C6A1}">
                  <wpsdc:indentchars xmlns:wpsdc="http://www.wps.cn/officeDocument/2017/drawingmlCustomData" val="200" checksum="4158780845"/>
                </a:ext>
              </a:extLst>
            </a:pPr>
            <a:r>
              <a:rPr lang="zh-CN" altLang="en-US" sz="2400"/>
              <a:t>由上面的例子，我们可以看出，在求b[j]时只用到b[j-1]，而与b[j-1]之前的元素无关，因此，在考虑存储空间时，可以不用存储整个b数组，而只用一个变量b即可实现。</a:t>
            </a:r>
            <a:endParaRPr lang="zh-CN" altLang="en-US" sz="2400"/>
          </a:p>
          <a:p>
            <a:pPr marL="0" indent="609600" latinLnBrk="0">
              <a:buNone/>
              <a:extLst>
                <a:ext uri="{35155182-B16C-46BC-9424-99874614C6A1}">
                  <wpsdc:indentchars xmlns:wpsdc="http://www.wps.cn/officeDocument/2017/drawingmlCustomData" val="200" checksum="4158780845"/>
                </a:ext>
              </a:extLst>
            </a:pPr>
            <a:r>
              <a:rPr lang="zh-CN" altLang="en-US" sz="2400"/>
              <a:t>下面给出动态规划算法求解最大子段和的算法描述：</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int MaxSubsequenceSum( int array[], int n)</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{int maxSum = 0, b=0;</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for (int i = 0;i &lt; n;i++)</a:t>
            </a:r>
            <a:r>
              <a:rPr lang="zh-CN" altLang="en-US" sz="2400">
                <a:solidFill>
                  <a:srgbClr val="C00000"/>
                </a:solidFill>
              </a:rPr>
              <a:t> //子序列起始位置</a:t>
            </a:r>
            <a:endParaRPr lang="zh-CN" altLang="en-US" sz="2400">
              <a:solidFill>
                <a:srgbClr val="C00000"/>
              </a:solidFill>
            </a:endParaRPr>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 if(b&gt;0) </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a:t>
            </a:r>
            <a:r>
              <a:rPr lang="en-US" altLang="zh-CN" sz="2400"/>
              <a:t>      </a:t>
            </a:r>
            <a:r>
              <a:rPr lang="zh-CN" altLang="en-US" sz="2400"/>
              <a:t>b+=a[i]; </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else </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b=a[i]; </a:t>
            </a:r>
            <a:r>
              <a:rPr lang="zh-CN" altLang="en-US" sz="2400">
                <a:solidFill>
                  <a:srgbClr val="C00000"/>
                </a:solidFill>
              </a:rPr>
              <a:t>//如果前面为零，相加则影响后面结果，所以抛弃前面求得的总和</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if(b&gt;maxSum) </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a:t>
            </a:r>
            <a:r>
              <a:rPr lang="en-US" altLang="zh-CN" sz="2400"/>
              <a:t>     </a:t>
            </a:r>
            <a:r>
              <a:rPr lang="zh-CN" altLang="en-US" sz="2400"/>
              <a:t>maxSum =b; </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 </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 return maxSum;</a:t>
            </a:r>
            <a:endParaRPr lang="zh-CN" altLang="en-US" sz="2400"/>
          </a:p>
          <a:p>
            <a:pPr marL="0" indent="609600" latinLnBrk="0">
              <a:lnSpc>
                <a:spcPts val="2680"/>
              </a:lnSpc>
              <a:spcBef>
                <a:spcPts val="0"/>
              </a:spcBef>
              <a:buNone/>
              <a:extLst>
                <a:ext uri="{35155182-B16C-46BC-9424-99874614C6A1}">
                  <wpsdc:indentchars xmlns:wpsdc="http://www.wps.cn/officeDocument/2017/drawingmlCustomData" val="200" checksum="4158780845"/>
                </a:ext>
              </a:extLst>
            </a:pPr>
            <a:r>
              <a:rPr lang="zh-CN" altLang="en-US" sz="2400"/>
              <a:t>}</a:t>
            </a:r>
            <a:endParaRPr lang="zh-CN" altLang="en-US" sz="2400"/>
          </a:p>
          <a:p>
            <a:pPr marL="0" indent="0" latinLnBrk="0">
              <a:lnSpc>
                <a:spcPts val="2680"/>
              </a:lnSpc>
              <a:spcBef>
                <a:spcPts val="0"/>
              </a:spcBef>
              <a:buNone/>
            </a:pPr>
            <a:r>
              <a:rPr lang="zh-CN" altLang="en-US" sz="2400"/>
              <a:t>从算法描述可以看出该问题的时间复杂度和空间复杂度均为O(n)。</a:t>
            </a:r>
            <a:endParaRPr lang="zh-CN" altLang="en-US" sz="240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83515"/>
            <a:ext cx="8229600" cy="643953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4、问题拓展</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(1)由n个元素组成的数组首尾相邻，求其最大子段和，怎么办？</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首先将数组扩展为a[1],…,a[n],a[1],…a[n-1]，共2n-1个数据，其中后段n-1个数据是前头的复制并接于其后。然后求新数组的最大子数组长度不超过n的和。</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(2</a:t>
            </a:r>
            <a:r>
              <a:rPr lang="en-US" altLang="zh-CN" sz="2400"/>
              <a:t>)</a:t>
            </a:r>
            <a:r>
              <a:rPr lang="zh-CN" altLang="en-US" sz="2400"/>
              <a:t>最大子矩阵和：给定一个m行n列的整数矩阵A，求A的一个子矩阵，使其各元素之和为最大。</a:t>
            </a:r>
            <a:endParaRPr lang="zh-CN" altLang="en-US" sz="240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57200" y="236220"/>
            <a:ext cx="8229600" cy="638683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最大子矩阵和问题是最大子段和问题的二维情况。用二维数组a[1:m][1:n]表示给定的m行n列的整数矩阵。子数组a[i</a:t>
            </a:r>
            <a:r>
              <a:rPr lang="zh-CN" altLang="en-US" sz="2400" baseline="-25000"/>
              <a:t>1</a:t>
            </a:r>
            <a:r>
              <a:rPr lang="zh-CN" altLang="en-US" sz="2400"/>
              <a:t>:i</a:t>
            </a:r>
            <a:r>
              <a:rPr lang="zh-CN" altLang="en-US" sz="2400" baseline="-25000"/>
              <a:t>2</a:t>
            </a:r>
            <a:r>
              <a:rPr lang="zh-CN" altLang="en-US" sz="2400"/>
              <a:t>][j</a:t>
            </a:r>
            <a:r>
              <a:rPr lang="zh-CN" altLang="en-US" sz="2400" baseline="-25000"/>
              <a:t>1</a:t>
            </a:r>
            <a:r>
              <a:rPr lang="zh-CN" altLang="en-US" sz="2400"/>
              <a:t>:j</a:t>
            </a:r>
            <a:r>
              <a:rPr lang="zh-CN" altLang="en-US" sz="2400" baseline="-25000"/>
              <a:t>2</a:t>
            </a:r>
            <a:r>
              <a:rPr lang="zh-CN" altLang="en-US" sz="2400"/>
              <a:t>] 表示左上角和右下角行列坐标分别为(i</a:t>
            </a:r>
            <a:r>
              <a:rPr lang="zh-CN" altLang="en-US" sz="2400" baseline="-25000"/>
              <a:t>1</a:t>
            </a:r>
            <a:r>
              <a:rPr lang="zh-CN" altLang="en-US" sz="2400"/>
              <a:t>, j</a:t>
            </a:r>
            <a:r>
              <a:rPr lang="zh-CN" altLang="en-US" sz="2400" baseline="-25000"/>
              <a:t>1</a:t>
            </a:r>
            <a:r>
              <a:rPr lang="zh-CN" altLang="en-US" sz="2400"/>
              <a:t>)和(i</a:t>
            </a:r>
            <a:r>
              <a:rPr lang="zh-CN" altLang="en-US" sz="2400" baseline="-25000"/>
              <a:t>2</a:t>
            </a:r>
            <a:r>
              <a:rPr lang="zh-CN" altLang="en-US" sz="2400"/>
              <a:t>, j</a:t>
            </a:r>
            <a:r>
              <a:rPr lang="zh-CN" altLang="en-US" sz="2400" baseline="-25000"/>
              <a:t>2</a:t>
            </a:r>
            <a:r>
              <a:rPr lang="zh-CN" altLang="en-US" sz="2400"/>
              <a:t>)的子矩阵，其各元素之和记为：</a:t>
            </a:r>
            <a:endParaRPr lang="zh-CN" altLang="en-US" sz="2400"/>
          </a:p>
          <a:p>
            <a:pPr marL="0" indent="0">
              <a:buNone/>
            </a:pPr>
            <a:endParaRPr lang="zh-CN" altLang="en-US" sz="2400"/>
          </a:p>
        </p:txBody>
      </p:sp>
      <p:pic>
        <p:nvPicPr>
          <p:cNvPr id="4" name="图片 3"/>
          <p:cNvPicPr>
            <a:picLocks noChangeAspect="1"/>
          </p:cNvPicPr>
          <p:nvPr>
            <p:custDataLst>
              <p:tags r:id="rId2"/>
            </p:custDataLst>
          </p:nvPr>
        </p:nvPicPr>
        <p:blipFill>
          <a:blip r:embed="rId3"/>
          <a:srcRect l="30944" t="2708" r="32289" b="34236"/>
          <a:stretch>
            <a:fillRect/>
          </a:stretch>
        </p:blipFill>
        <p:spPr>
          <a:xfrm>
            <a:off x="2051685" y="2492375"/>
            <a:ext cx="4860925" cy="1441450"/>
          </a:xfrm>
          <a:prstGeom prst="rect">
            <a:avLst/>
          </a:prstGeom>
        </p:spPr>
      </p:pic>
      <p:sp>
        <p:nvSpPr>
          <p:cNvPr id="5" name="文本框 4"/>
          <p:cNvSpPr txBox="1"/>
          <p:nvPr/>
        </p:nvSpPr>
        <p:spPr>
          <a:xfrm>
            <a:off x="612140" y="3933190"/>
            <a:ext cx="4572000" cy="460375"/>
          </a:xfrm>
          <a:prstGeom prst="rect">
            <a:avLst/>
          </a:prstGeom>
          <a:noFill/>
        </p:spPr>
        <p:txBody>
          <a:bodyPr wrap="square" rtlCol="0" anchor="t">
            <a:spAutoFit/>
          </a:bodyPr>
          <a:p>
            <a:pPr marL="0" indent="0">
              <a:buNone/>
            </a:pPr>
            <a:r>
              <a:rPr lang="zh-CN" altLang="en-US" sz="2400" b="1">
                <a:latin typeface="+mn-lt"/>
                <a:ea typeface="+mn-ea"/>
                <a:sym typeface="+mn-ea"/>
              </a:rPr>
              <a:t>最大子矩阵问题的最优值为：</a:t>
            </a:r>
            <a:endParaRPr lang="zh-CN" altLang="en-US" sz="2400" b="1">
              <a:latin typeface="+mn-lt"/>
              <a:ea typeface="+mn-ea"/>
              <a:sym typeface="+mn-ea"/>
            </a:endParaRPr>
          </a:p>
        </p:txBody>
      </p:sp>
      <p:pic>
        <p:nvPicPr>
          <p:cNvPr id="6" name="图片 5"/>
          <p:cNvPicPr>
            <a:picLocks noChangeAspect="1"/>
          </p:cNvPicPr>
          <p:nvPr>
            <p:custDataLst>
              <p:tags r:id="rId4"/>
            </p:custDataLst>
          </p:nvPr>
        </p:nvPicPr>
        <p:blipFill>
          <a:blip r:embed="rId5"/>
          <a:srcRect l="30944" t="-19618" r="35014" b="-18229"/>
          <a:stretch>
            <a:fillRect/>
          </a:stretch>
        </p:blipFill>
        <p:spPr>
          <a:xfrm>
            <a:off x="2051685" y="4509135"/>
            <a:ext cx="4619625" cy="129413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2890" y="382905"/>
            <a:ext cx="8804275" cy="611505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(3)最大m段和：给定n 个整数组成的序列，现在要求将序列分割为m 段，每段子序列中的数在原序列中连续排列。如何分割才能使这m段子序列的和的最大值？</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最大子段和问题是最大m子段和问题</a:t>
            </a:r>
            <a:r>
              <a:rPr lang="zh-CN" altLang="en-US" sz="2400">
                <a:solidFill>
                  <a:srgbClr val="3907F1"/>
                </a:solidFill>
              </a:rPr>
              <a:t>当m=1时</a:t>
            </a:r>
            <a:r>
              <a:rPr lang="zh-CN" altLang="en-US" sz="2400"/>
              <a:t>的特殊情形。设b(i,j)表示数组a的前j项中i个子段和的最大值，且第i个子段含a[j](1≤i&lt;≤m,i≤j≤n)，则所求的最优值显然为</a:t>
            </a:r>
            <a:r>
              <a:rPr lang="en-US" altLang="zh-CN" sz="2400"/>
              <a:t>                               </a:t>
            </a:r>
            <a:r>
              <a:rPr lang="zh-CN" altLang="en-US" sz="2400"/>
              <a:t>。与最大子段和问题相似，计算b(i,j)的递归式为：</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endParaRPr lang="zh-CN" altLang="en-US" sz="2400"/>
          </a:p>
          <a:p>
            <a:pPr marL="0" indent="0" latinLnBrk="0">
              <a:lnSpc>
                <a:spcPct val="150000"/>
              </a:lnSpc>
              <a:spcBef>
                <a:spcPts val="0"/>
              </a:spcBef>
              <a:buNone/>
            </a:pPr>
            <a:r>
              <a:rPr lang="zh-CN" altLang="en-US" sz="2400"/>
              <a:t>其中，</a:t>
            </a:r>
            <a:r>
              <a:rPr lang="en-US" altLang="zh-CN" sz="2400"/>
              <a:t>                        </a:t>
            </a:r>
            <a:r>
              <a:rPr lang="zh-CN" altLang="en-US" sz="2400"/>
              <a:t>表示第i个子段和含a[j-1]，</a:t>
            </a:r>
            <a:r>
              <a:rPr lang="en-US" altLang="zh-CN" sz="2400"/>
              <a:t>                   </a:t>
            </a:r>
            <a:endParaRPr lang="en-US" altLang="zh-CN" sz="2400"/>
          </a:p>
          <a:p>
            <a:pPr marL="0" indent="0" latinLnBrk="0">
              <a:lnSpc>
                <a:spcPct val="150000"/>
              </a:lnSpc>
              <a:spcBef>
                <a:spcPts val="0"/>
              </a:spcBef>
              <a:buNone/>
            </a:pPr>
            <a:r>
              <a:rPr lang="zh-CN" altLang="en-US" sz="2400"/>
              <a:t>项表示a[j]单独作为一个子段。</a:t>
            </a:r>
            <a:endParaRPr lang="zh-CN" altLang="en-US" sz="2400"/>
          </a:p>
        </p:txBody>
      </p:sp>
      <p:pic>
        <p:nvPicPr>
          <p:cNvPr id="4" name="图片 3"/>
          <p:cNvPicPr>
            <a:picLocks noChangeAspect="1"/>
          </p:cNvPicPr>
          <p:nvPr>
            <p:custDataLst>
              <p:tags r:id="rId1"/>
            </p:custDataLst>
          </p:nvPr>
        </p:nvPicPr>
        <p:blipFill>
          <a:blip r:embed="rId2"/>
          <a:srcRect l="42207" t="-30645" r="41451" b="-21774"/>
          <a:stretch>
            <a:fillRect/>
          </a:stretch>
        </p:blipFill>
        <p:spPr>
          <a:xfrm>
            <a:off x="6157595" y="3068955"/>
            <a:ext cx="2002155" cy="834390"/>
          </a:xfrm>
          <a:prstGeom prst="rect">
            <a:avLst/>
          </a:prstGeom>
        </p:spPr>
      </p:pic>
      <p:pic>
        <p:nvPicPr>
          <p:cNvPr id="5" name="图片 4"/>
          <p:cNvPicPr>
            <a:picLocks noChangeAspect="1"/>
          </p:cNvPicPr>
          <p:nvPr>
            <p:custDataLst>
              <p:tags r:id="rId3"/>
            </p:custDataLst>
          </p:nvPr>
        </p:nvPicPr>
        <p:blipFill>
          <a:blip r:embed="rId4"/>
          <a:srcRect l="4083" r="4683" b="2991"/>
          <a:stretch>
            <a:fillRect/>
          </a:stretch>
        </p:blipFill>
        <p:spPr>
          <a:xfrm>
            <a:off x="111125" y="4312920"/>
            <a:ext cx="8992870" cy="537210"/>
          </a:xfrm>
          <a:prstGeom prst="rect">
            <a:avLst/>
          </a:prstGeom>
        </p:spPr>
      </p:pic>
      <p:pic>
        <p:nvPicPr>
          <p:cNvPr id="6" name="图片 5"/>
          <p:cNvPicPr>
            <a:picLocks noChangeAspect="1"/>
          </p:cNvPicPr>
          <p:nvPr>
            <p:custDataLst>
              <p:tags r:id="rId5"/>
            </p:custDataLst>
          </p:nvPr>
        </p:nvPicPr>
        <p:blipFill>
          <a:blip r:embed="rId6"/>
          <a:srcRect l="40850" t="-45238" r="41451" b="-34921"/>
          <a:stretch>
            <a:fillRect/>
          </a:stretch>
        </p:blipFill>
        <p:spPr>
          <a:xfrm>
            <a:off x="1118870" y="4868545"/>
            <a:ext cx="1784985" cy="549910"/>
          </a:xfrm>
          <a:prstGeom prst="rect">
            <a:avLst/>
          </a:prstGeom>
        </p:spPr>
      </p:pic>
      <p:pic>
        <p:nvPicPr>
          <p:cNvPr id="7" name="图片 6"/>
          <p:cNvPicPr>
            <a:picLocks noChangeAspect="1"/>
          </p:cNvPicPr>
          <p:nvPr>
            <p:custDataLst>
              <p:tags r:id="rId7"/>
            </p:custDataLst>
          </p:nvPr>
        </p:nvPicPr>
        <p:blipFill>
          <a:blip r:embed="rId8"/>
          <a:srcRect l="36768" r="37356" b="-22043"/>
          <a:stretch>
            <a:fillRect/>
          </a:stretch>
        </p:blipFill>
        <p:spPr>
          <a:xfrm>
            <a:off x="6372225" y="4975860"/>
            <a:ext cx="2444115" cy="51435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29870"/>
            <a:ext cx="8229600" cy="6348730"/>
          </a:xfrm>
        </p:spPr>
        <p:txBody>
          <a:bodyPr/>
          <a:p>
            <a:pPr marL="0" indent="0" algn="ctr">
              <a:buNone/>
            </a:pPr>
            <a:r>
              <a:rPr lang="zh-CN" altLang="en-US" sz="3200">
                <a:solidFill>
                  <a:srgbClr val="C00000"/>
                </a:solidFill>
              </a:rPr>
              <a:t>4.6合唱队形问题</a:t>
            </a:r>
            <a:endParaRPr lang="zh-CN" altLang="en-US" sz="3200">
              <a:solidFill>
                <a:srgbClr val="C00000"/>
              </a:solidFill>
            </a:endParaRPr>
          </a:p>
          <a:p>
            <a:pPr marL="0" indent="0" algn="ctr">
              <a:buNone/>
            </a:pPr>
            <a:endParaRPr lang="zh-CN" altLang="en-US" sz="2400"/>
          </a:p>
          <a:p>
            <a:pPr marL="0" indent="609600" algn="l"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n位同学站成一排，音乐老师要请其中的（n-k）位同学出列，而不改变其他同学的位置，使得剩下的k位同学排成合唱队形。合唱队形的要求是：设k位同学从左到右依次编号为1，2…，k，他们的身高分别为T</a:t>
            </a:r>
            <a:r>
              <a:rPr lang="zh-CN" altLang="en-US" sz="2400" baseline="-25000"/>
              <a:t>1</a:t>
            </a:r>
            <a:r>
              <a:rPr lang="zh-CN" altLang="en-US" sz="2400"/>
              <a:t>，T</a:t>
            </a:r>
            <a:r>
              <a:rPr lang="zh-CN" altLang="en-US" sz="2400" baseline="-25000"/>
              <a:t>2</a:t>
            </a:r>
            <a:r>
              <a:rPr lang="zh-CN" altLang="en-US" sz="2400"/>
              <a:t>，…，T</a:t>
            </a:r>
            <a:r>
              <a:rPr lang="zh-CN" altLang="en-US" sz="2400" baseline="-25000"/>
              <a:t>k</a:t>
            </a:r>
            <a:r>
              <a:rPr lang="zh-CN" altLang="en-US" sz="2400"/>
              <a:t>，则他们的身高满足T</a:t>
            </a:r>
            <a:r>
              <a:rPr lang="zh-CN" altLang="en-US" sz="2400" baseline="-25000"/>
              <a:t>1</a:t>
            </a:r>
            <a:r>
              <a:rPr lang="zh-CN" altLang="en-US" sz="2400"/>
              <a:t>&lt;T</a:t>
            </a:r>
            <a:r>
              <a:rPr lang="zh-CN" altLang="en-US" sz="2400" baseline="-25000"/>
              <a:t>2</a:t>
            </a:r>
            <a:r>
              <a:rPr lang="zh-CN" altLang="en-US" sz="2400"/>
              <a:t>...&lt;T</a:t>
            </a:r>
            <a:r>
              <a:rPr lang="zh-CN" altLang="en-US" sz="2400" baseline="-25000"/>
              <a:t>i</a:t>
            </a:r>
            <a:r>
              <a:rPr lang="zh-CN" altLang="en-US" sz="2400"/>
              <a:t>&gt;T</a:t>
            </a:r>
            <a:r>
              <a:rPr lang="zh-CN" altLang="en-US" sz="2400" baseline="-25000"/>
              <a:t>i+1</a:t>
            </a:r>
            <a:r>
              <a:rPr lang="zh-CN" altLang="en-US" sz="2400"/>
              <a:t>&gt;…&gt;T</a:t>
            </a:r>
            <a:r>
              <a:rPr lang="zh-CN" altLang="en-US" sz="2400" baseline="-25000"/>
              <a:t>k</a:t>
            </a:r>
            <a:r>
              <a:rPr lang="zh-CN" altLang="en-US" sz="2400"/>
              <a:t>(1&lt;=i&lt;=k)。已知所有n位同学的身高，求最少需要几位同学出列，可以使得剩下的同学排成最长的合唱队形。 </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1800" y="274320"/>
            <a:ext cx="8282305" cy="5852160"/>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2、求解思路</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假设函数F(x, y)表示有y个工人、x座金矿的条件下所能获得的最大黄金量，金矿编号为1、2、…、N，工人数为M。</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第一种思路：</a:t>
            </a:r>
            <a:r>
              <a:rPr lang="zh-CN" altLang="en-US" sz="2400">
                <a:solidFill>
                  <a:srgbClr val="3907F1"/>
                </a:solidFill>
              </a:rPr>
              <a:t>穷举法。</a:t>
            </a:r>
            <a:endParaRPr lang="zh-CN" altLang="en-US" sz="2400">
              <a:solidFill>
                <a:srgbClr val="3907F1"/>
              </a:solidFill>
            </a:endParaRPr>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每一座金矿都有两种状态：挖或不挖，因此共有2</a:t>
            </a:r>
            <a:r>
              <a:rPr lang="zh-CN" altLang="en-US" sz="2400" baseline="30000"/>
              <a:t>10</a:t>
            </a:r>
            <a:r>
              <a:rPr lang="zh-CN" altLang="en-US" sz="2400"/>
              <a:t>种选择，采用穷举法对其遍历，求出最大值即可。</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第二种思路：</a:t>
            </a:r>
            <a:r>
              <a:rPr lang="zh-CN" altLang="en-US" sz="2400">
                <a:solidFill>
                  <a:srgbClr val="3907F1"/>
                </a:solidFill>
              </a:rPr>
              <a:t>动态规划法。</a:t>
            </a:r>
            <a:endParaRPr lang="zh-CN" altLang="en-US" sz="2400">
              <a:solidFill>
                <a:srgbClr val="3907F1"/>
              </a:solidFill>
            </a:endParaRPr>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针对编号为N的金矿，如果开采该座金矿，则可以得到gold[N]个金子，同时占用工人数peopleNeeded[N]，剩下的N-1个矿还可以用M-peopleNeeded[N]个工人；这种情况下能够获得最大黄金量为gold[N]+ F(N-1，M- peopleNeeded[N])；</a:t>
            </a:r>
            <a:endParaRPr lang="zh-CN" altLang="en-US" sz="24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9240" y="282575"/>
            <a:ext cx="8726170" cy="5843905"/>
          </a:xfrm>
        </p:spPr>
        <p:txBody>
          <a:bodyPr/>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1、最优子结构性质</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首先进行问题分解，找到该问题的最优子结构。</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假设第i位同学为个子最高的同学，我们先对其左边的同学求最长上升子序列，再对其右边的同学求最长下降子序列，然后两者相加再减1（第i位同学被重复计算了一次），即可得到第i位同学为最高个时所能排成的最长合唱队形。然后对n位同学都执行上述操作，便可得到每位同学为最高个时所能排成的最长合唱队形，选取其中最长的合唱队形作为最终的结果。</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从上述分析可以看出，我们可以将合唱队形问题分成互相不独立的子问题，只要得到子问题的最优解，便可得到整个问题的最优解。</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关键问题是：如何得到第i位同学的最长上升子序列和最长下降子序列。</a:t>
            </a:r>
            <a:endParaRPr lang="zh-CN" altLang="en-US" sz="24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40360" y="282575"/>
            <a:ext cx="8437880" cy="6169025"/>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假如这n位同学的身高分别为：176cm，150cm，163cm， 180cm，170cm，148cm，167cm，160cm，我们用up[i]来记录第i位同学的最长上升子序列。如果要得到身高为180cm的同学为最高个时的最长上升子序列up[4]，我们只需求出前3位同学所能形成的最长上升子序列，将其加1即可；要得到前3位同学所形成的最长上升子序列，需要求得前2位同学的最长上升子序列，再加上1即可；同样要得到前2位同学的最长上升子序列，需要求得第1位同学的最长上升子序列。因此这是一个递推关系，只要我们将前i-1个同学为最高个时所形成的最长上升子序列的值记录下来，取其中最大值加1即可得到第i位同学的最长上升子序列即up[i]。</a:t>
            </a:r>
            <a:endParaRPr lang="zh-CN" altLang="en-US" sz="240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27330"/>
            <a:ext cx="8229600" cy="589915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同理，我们用down[i]来记录第i位同学的最长下降子序列，只要我们将后（n-i）位同学中的每位同学为最高个时的最长下降子序列记录下来，取其中最大者再加1即可得到第i位同学为最高个时的最长下降子序列即down[i]。那么，第i位同学为最高个时所能形成的最长合唱队形的长度为</a:t>
            </a:r>
            <a:r>
              <a:rPr lang="zh-CN" altLang="en-US" sz="2400">
                <a:solidFill>
                  <a:srgbClr val="3907F1"/>
                </a:solidFill>
              </a:rPr>
              <a:t>up[i]+down[i]-1。</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求得所有同学为最高个时所能形成的最长合唱队形的长度，取其中最大值即为所求的合唱队形。</a:t>
            </a:r>
            <a:endParaRPr lang="zh-CN" altLang="en-US" sz="240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9870" y="188595"/>
            <a:ext cx="8684895" cy="6364605"/>
          </a:xfrm>
        </p:spPr>
        <p:txBody>
          <a:bodyPr/>
          <a:p>
            <a:pPr marL="0" indent="609600" algn="just" latinLnBrk="0">
              <a:lnSpc>
                <a:spcPct val="130000"/>
              </a:lnSpc>
              <a:spcBef>
                <a:spcPts val="0"/>
              </a:spcBef>
              <a:buNone/>
              <a:extLst>
                <a:ext uri="{35155182-B16C-46BC-9424-99874614C6A1}">
                  <wpsdc:indentchars xmlns:wpsdc="http://www.wps.cn/officeDocument/2017/drawingmlCustomData" val="200" checksum="4158780845"/>
                </a:ext>
              </a:extLst>
            </a:pPr>
            <a:r>
              <a:rPr lang="zh-CN" altLang="en-US" sz="2400"/>
              <a:t>2、构造递归结构</a:t>
            </a:r>
            <a:endParaRPr lang="zh-CN" altLang="en-US" sz="2400"/>
          </a:p>
          <a:p>
            <a:pPr marL="0" indent="609600" algn="just" latinLnBrk="0">
              <a:lnSpc>
                <a:spcPct val="130000"/>
              </a:lnSpc>
              <a:spcBef>
                <a:spcPts val="0"/>
              </a:spcBef>
              <a:buNone/>
              <a:extLst>
                <a:ext uri="{35155182-B16C-46BC-9424-99874614C6A1}">
                  <wpsdc:indentchars xmlns:wpsdc="http://www.wps.cn/officeDocument/2017/drawingmlCustomData" val="200" checksum="4158780845"/>
                </a:ext>
              </a:extLst>
            </a:pPr>
            <a:r>
              <a:rPr lang="zh-CN" altLang="en-US" sz="2400"/>
              <a:t>设长度为N的数组为{a</a:t>
            </a:r>
            <a:r>
              <a:rPr lang="zh-CN" altLang="en-US" sz="2400" baseline="-25000"/>
              <a:t>1</a:t>
            </a:r>
            <a:r>
              <a:rPr lang="zh-CN" altLang="en-US" sz="2400"/>
              <a:t>，a</a:t>
            </a:r>
            <a:r>
              <a:rPr lang="zh-CN" altLang="en-US" sz="2400" baseline="-25000"/>
              <a:t>2</a:t>
            </a:r>
            <a:r>
              <a:rPr lang="zh-CN" altLang="en-US" sz="2400"/>
              <a:t>, a</a:t>
            </a:r>
            <a:r>
              <a:rPr lang="zh-CN" altLang="en-US" sz="2400" baseline="-25000"/>
              <a:t>3</a:t>
            </a:r>
            <a:r>
              <a:rPr lang="zh-CN" altLang="en-US" sz="2400"/>
              <a:t>, ...a</a:t>
            </a:r>
            <a:r>
              <a:rPr lang="zh-CN" altLang="en-US" sz="2400" baseline="-25000"/>
              <a:t>n</a:t>
            </a:r>
            <a:r>
              <a:rPr lang="zh-CN" altLang="en-US" sz="2400"/>
              <a:t>)，其中数组元素a</a:t>
            </a:r>
            <a:r>
              <a:rPr lang="zh-CN" altLang="en-US" sz="2400" baseline="-25000"/>
              <a:t>j</a:t>
            </a:r>
            <a:r>
              <a:rPr lang="zh-CN" altLang="en-US" sz="2400"/>
              <a:t>记录第j个人的身高，将以a</a:t>
            </a:r>
            <a:r>
              <a:rPr lang="zh-CN" altLang="en-US" sz="2400" baseline="-25000"/>
              <a:t>j</a:t>
            </a:r>
            <a:r>
              <a:rPr lang="zh-CN" altLang="en-US" sz="2400"/>
              <a:t>为结尾的数组序列的最长上升子序列长度记为up[j]，则有：</a:t>
            </a:r>
            <a:endParaRPr lang="zh-CN" altLang="en-US" sz="2400"/>
          </a:p>
          <a:p>
            <a:pPr marL="0" indent="609600" algn="just" latinLnBrk="0">
              <a:lnSpc>
                <a:spcPct val="130000"/>
              </a:lnSpc>
              <a:spcBef>
                <a:spcPts val="0"/>
              </a:spcBef>
              <a:buNone/>
              <a:extLst>
                <a:ext uri="{35155182-B16C-46BC-9424-99874614C6A1}">
                  <wpsdc:indentchars xmlns:wpsdc="http://www.wps.cn/officeDocument/2017/drawingmlCustomData" val="200" checksum="4158780845"/>
                </a:ext>
              </a:extLst>
            </a:pPr>
            <a:r>
              <a:rPr lang="zh-CN" altLang="en-US" sz="2400"/>
              <a:t>up(j)={max{up(i)}+1, i&lt;j且a[i]&lt;a[j]}</a:t>
            </a:r>
            <a:endParaRPr lang="zh-CN" altLang="en-US" sz="2400"/>
          </a:p>
          <a:p>
            <a:pPr marL="0" indent="609600" algn="just" latinLnBrk="0">
              <a:lnSpc>
                <a:spcPct val="130000"/>
              </a:lnSpc>
              <a:spcBef>
                <a:spcPts val="0"/>
              </a:spcBef>
              <a:buNone/>
              <a:extLst>
                <a:ext uri="{35155182-B16C-46BC-9424-99874614C6A1}">
                  <wpsdc:indentchars xmlns:wpsdc="http://www.wps.cn/officeDocument/2017/drawingmlCustomData" val="200" checksum="4158780845"/>
                </a:ext>
              </a:extLst>
            </a:pPr>
            <a:r>
              <a:rPr lang="zh-CN" altLang="en-US" sz="2400"/>
              <a:t>也就是说，我们需要遍历在j之前的所有位置i（从1到j-1），找出满足条件a[i]&lt;a[j]的up(j)，求出max{up(i)}+1，即为up(j)的值, 即以a</a:t>
            </a:r>
            <a:r>
              <a:rPr lang="zh-CN" altLang="en-US" sz="2400" baseline="-25000"/>
              <a:t>j</a:t>
            </a:r>
            <a:r>
              <a:rPr lang="zh-CN" altLang="en-US" sz="2400"/>
              <a:t>为末元素的最长上升子序列，等于以使up(i)最大的那个a</a:t>
            </a:r>
            <a:r>
              <a:rPr lang="zh-CN" altLang="en-US" sz="2400" baseline="-25000"/>
              <a:t>i</a:t>
            </a:r>
            <a:r>
              <a:rPr lang="zh-CN" altLang="en-US" sz="2400"/>
              <a:t>为末元素的递增子序列最末再加上a</a:t>
            </a:r>
            <a:r>
              <a:rPr lang="zh-CN" altLang="en-US" sz="2400" baseline="-25000"/>
              <a:t>j</a:t>
            </a:r>
            <a:r>
              <a:rPr lang="zh-CN" altLang="en-US" sz="2400"/>
              <a:t>；如果这样的元素不存在，那么a</a:t>
            </a:r>
            <a:r>
              <a:rPr lang="zh-CN" altLang="en-US" sz="2400" baseline="-25000"/>
              <a:t>j</a:t>
            </a:r>
            <a:r>
              <a:rPr lang="zh-CN" altLang="en-US" sz="2400"/>
              <a:t>自身构成一个长度为1的以a</a:t>
            </a:r>
            <a:r>
              <a:rPr lang="zh-CN" altLang="en-US" sz="2400" baseline="-25000"/>
              <a:t>j</a:t>
            </a:r>
            <a:r>
              <a:rPr lang="zh-CN" altLang="en-US" sz="2400"/>
              <a:t>为末元素的递增子序列。最后，我们遍历所有的up(j)（从1到n），找出最大值即为最长上升子序列。</a:t>
            </a:r>
            <a:endParaRPr lang="zh-CN" altLang="en-US" sz="240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45745"/>
            <a:ext cx="8229600" cy="656526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例如给定的数组为{5，6，7，1，2，8}，求该数组的最长上升子序列，则有</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a[1]=5，up(1)=1；</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a[1]&lt;a[2]，up(2)= max{up(1)}+1=2；</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a[1]&lt;a[2]&lt;a[3]，up(3)= max{up(1)，up(2)}+1=3；</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a[4]&lt;a[1]&lt;a[2]&lt;a[3]，up(4)=1；</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a[4]&lt;a[5]&lt;a[1]&lt;a[2]&lt;a[3]，up(5)= max{up(4)}+1=2；</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a[4]&lt;a[5]&lt;a[1]&lt;a[2]&lt;a[3]&lt;a[6]，up(6)= max{up(1)，up(2)，up(3)，up(4)，up(5)}+1=4。所以该数组最长上升子序列长度为4，序列为{5，6，7，8}。</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同理，将以a</a:t>
            </a:r>
            <a:r>
              <a:rPr lang="zh-CN" altLang="en-US" sz="2400" baseline="-25000"/>
              <a:t>j</a:t>
            </a:r>
            <a:r>
              <a:rPr lang="zh-CN" altLang="en-US" sz="2400"/>
              <a:t>开头的数组序列的最长下降子序列长度记为down[j]，其本质上是求从a</a:t>
            </a:r>
            <a:r>
              <a:rPr lang="zh-CN" altLang="en-US" sz="2400" baseline="-25000"/>
              <a:t>n</a:t>
            </a:r>
            <a:r>
              <a:rPr lang="zh-CN" altLang="en-US" sz="2400"/>
              <a:t>开始至a</a:t>
            </a:r>
            <a:r>
              <a:rPr lang="zh-CN" altLang="en-US" sz="2400" baseline="-25000"/>
              <a:t>j</a:t>
            </a:r>
            <a:r>
              <a:rPr lang="zh-CN" altLang="en-US" sz="2400"/>
              <a:t>结束的最长上升子序列，则有down(j)={max{down(i)}+1, i&gt;j且a[i]&lt;a[j]}</a:t>
            </a:r>
            <a:endParaRPr lang="zh-CN" altLang="en-US" sz="24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39065"/>
            <a:ext cx="8229600" cy="6638290"/>
          </a:xfrm>
        </p:spPr>
        <p:txBody>
          <a:bodyPr/>
          <a:p>
            <a:pPr marL="0" indent="0">
              <a:buNone/>
            </a:pPr>
            <a:r>
              <a:rPr lang="zh-CN" altLang="en-US" sz="2400"/>
              <a:t>3、代码</a:t>
            </a:r>
            <a:endParaRPr lang="zh-CN" altLang="en-US" sz="2400"/>
          </a:p>
          <a:p>
            <a:pPr marL="0" indent="0">
              <a:buNone/>
            </a:pPr>
            <a:r>
              <a:rPr lang="zh-CN" altLang="en-US" sz="2400"/>
              <a:t>根据上述分析，给出合唱队形问题的算法描述如下：</a:t>
            </a:r>
            <a:endParaRPr lang="zh-CN" altLang="en-US" sz="2400"/>
          </a:p>
          <a:p>
            <a:pPr marL="0" indent="0" latinLnBrk="0">
              <a:lnSpc>
                <a:spcPts val="2380"/>
              </a:lnSpc>
              <a:spcBef>
                <a:spcPts val="0"/>
              </a:spcBef>
              <a:buNone/>
            </a:pPr>
            <a:r>
              <a:rPr lang="zh-CN" altLang="en-US" sz="2400"/>
              <a:t>template&lt;class Type&gt;</a:t>
            </a:r>
            <a:endParaRPr lang="zh-CN" altLang="en-US" sz="2400"/>
          </a:p>
          <a:p>
            <a:pPr marL="0" indent="0" latinLnBrk="0">
              <a:lnSpc>
                <a:spcPts val="2380"/>
              </a:lnSpc>
              <a:spcBef>
                <a:spcPts val="0"/>
              </a:spcBef>
              <a:buNone/>
            </a:pPr>
            <a:r>
              <a:rPr lang="zh-CN" altLang="en-US" sz="2400"/>
              <a:t>void tutti(int *a, int n)</a:t>
            </a:r>
            <a:endParaRPr lang="zh-CN" altLang="en-US" sz="2400"/>
          </a:p>
          <a:p>
            <a:pPr marL="0" indent="0" latinLnBrk="0">
              <a:lnSpc>
                <a:spcPts val="2380"/>
              </a:lnSpc>
              <a:spcBef>
                <a:spcPts val="0"/>
              </a:spcBef>
              <a:buNone/>
            </a:pPr>
            <a:r>
              <a:rPr lang="zh-CN" altLang="en-US" sz="2400"/>
              <a:t>{  int i，j，up[n]，down[n]，length;</a:t>
            </a:r>
            <a:endParaRPr lang="zh-CN" altLang="en-US" sz="2400"/>
          </a:p>
          <a:p>
            <a:pPr marL="0" indent="0" latinLnBrk="0">
              <a:lnSpc>
                <a:spcPts val="2380"/>
              </a:lnSpc>
              <a:spcBef>
                <a:spcPts val="0"/>
              </a:spcBef>
              <a:buNone/>
            </a:pPr>
            <a:r>
              <a:rPr lang="zh-CN" altLang="en-US" sz="2400"/>
              <a:t>   for (j = 1; j &lt;= n; j++) </a:t>
            </a:r>
            <a:endParaRPr lang="zh-CN" altLang="en-US" sz="2400"/>
          </a:p>
          <a:p>
            <a:pPr marL="0" indent="0" latinLnBrk="0">
              <a:lnSpc>
                <a:spcPts val="2380"/>
              </a:lnSpc>
              <a:spcBef>
                <a:spcPts val="0"/>
              </a:spcBef>
              <a:buNone/>
            </a:pPr>
            <a:r>
              <a:rPr lang="zh-CN" altLang="en-US" sz="2400"/>
              <a:t>{ up[j] = 1; </a:t>
            </a:r>
            <a:r>
              <a:rPr lang="zh-CN" altLang="en-US" sz="2400">
                <a:solidFill>
                  <a:srgbClr val="C00000"/>
                </a:solidFill>
              </a:rPr>
              <a:t>//每个元素自身构成一个长度为1的上升子序列</a:t>
            </a:r>
            <a:endParaRPr lang="zh-CN" altLang="en-US" sz="2400"/>
          </a:p>
          <a:p>
            <a:pPr marL="0" indent="0" latinLnBrk="0">
              <a:lnSpc>
                <a:spcPts val="2380"/>
              </a:lnSpc>
              <a:spcBef>
                <a:spcPts val="0"/>
              </a:spcBef>
              <a:buNone/>
            </a:pPr>
            <a:r>
              <a:rPr lang="zh-CN" altLang="en-US" sz="2400"/>
              <a:t>for (i= 1; i&lt;j; i++)</a:t>
            </a:r>
            <a:endParaRPr lang="zh-CN" altLang="en-US" sz="2400"/>
          </a:p>
          <a:p>
            <a:pPr marL="0" indent="0" latinLnBrk="0">
              <a:lnSpc>
                <a:spcPts val="2380"/>
              </a:lnSpc>
              <a:spcBef>
                <a:spcPts val="0"/>
              </a:spcBef>
              <a:buNone/>
            </a:pPr>
            <a:r>
              <a:rPr lang="zh-CN" altLang="en-US" sz="2400"/>
              <a:t>  if (a[j]&gt;a[i])</a:t>
            </a:r>
            <a:endParaRPr lang="zh-CN" altLang="en-US" sz="2400"/>
          </a:p>
          <a:p>
            <a:pPr marL="0" indent="0" latinLnBrk="0">
              <a:lnSpc>
                <a:spcPts val="2380"/>
              </a:lnSpc>
              <a:spcBef>
                <a:spcPts val="0"/>
              </a:spcBef>
              <a:buNone/>
            </a:pPr>
            <a:r>
              <a:rPr lang="zh-CN" altLang="en-US" sz="2400"/>
              <a:t>     up[j]= up[i]+1;</a:t>
            </a:r>
            <a:endParaRPr lang="zh-CN" altLang="en-US" sz="2400"/>
          </a:p>
          <a:p>
            <a:pPr marL="0" indent="0" latinLnBrk="0">
              <a:lnSpc>
                <a:spcPts val="2380"/>
              </a:lnSpc>
              <a:spcBef>
                <a:spcPts val="0"/>
              </a:spcBef>
              <a:buNone/>
            </a:pPr>
            <a:r>
              <a:rPr lang="zh-CN" altLang="en-US" sz="2400"/>
              <a:t>}</a:t>
            </a:r>
            <a:endParaRPr lang="zh-CN" altLang="en-US" sz="2400"/>
          </a:p>
          <a:p>
            <a:pPr marL="0" indent="0" latinLnBrk="0">
              <a:lnSpc>
                <a:spcPts val="2380"/>
              </a:lnSpc>
              <a:spcBef>
                <a:spcPts val="0"/>
              </a:spcBef>
              <a:buNone/>
            </a:pPr>
            <a:r>
              <a:rPr lang="zh-CN" altLang="en-US" sz="2400"/>
              <a:t>   for (j = n; j&gt;= 1; j--) </a:t>
            </a:r>
            <a:endParaRPr lang="zh-CN" altLang="en-US" sz="2400"/>
          </a:p>
          <a:p>
            <a:pPr marL="0" indent="0" latinLnBrk="0">
              <a:lnSpc>
                <a:spcPts val="2380"/>
              </a:lnSpc>
              <a:spcBef>
                <a:spcPts val="0"/>
              </a:spcBef>
              <a:buNone/>
            </a:pPr>
            <a:r>
              <a:rPr lang="zh-CN" altLang="en-US" sz="2400"/>
              <a:t>{ down[j] = 1; </a:t>
            </a:r>
            <a:r>
              <a:rPr lang="zh-CN" altLang="en-US" sz="2400">
                <a:solidFill>
                  <a:srgbClr val="C00000"/>
                </a:solidFill>
              </a:rPr>
              <a:t>//每个元素自身构成一个长度为1的下降子序列</a:t>
            </a:r>
            <a:endParaRPr lang="zh-CN" altLang="en-US" sz="2400"/>
          </a:p>
          <a:p>
            <a:pPr marL="0" indent="0" latinLnBrk="0">
              <a:lnSpc>
                <a:spcPts val="2380"/>
              </a:lnSpc>
              <a:spcBef>
                <a:spcPts val="0"/>
              </a:spcBef>
              <a:buNone/>
            </a:pPr>
            <a:r>
              <a:rPr lang="zh-CN" altLang="en-US" sz="2400"/>
              <a:t>for (i= n; i&gt;j; j--)</a:t>
            </a:r>
            <a:endParaRPr lang="zh-CN" altLang="en-US" sz="2400"/>
          </a:p>
          <a:p>
            <a:pPr marL="0" indent="0" latinLnBrk="0">
              <a:lnSpc>
                <a:spcPts val="2380"/>
              </a:lnSpc>
              <a:spcBef>
                <a:spcPts val="0"/>
              </a:spcBef>
              <a:buNone/>
            </a:pPr>
            <a:r>
              <a:rPr lang="zh-CN" altLang="en-US" sz="2400"/>
              <a:t>  if (a[i]&lt;a[j])</a:t>
            </a:r>
            <a:endParaRPr lang="zh-CN" altLang="en-US" sz="2400"/>
          </a:p>
          <a:p>
            <a:pPr marL="0" indent="0" latinLnBrk="0">
              <a:lnSpc>
                <a:spcPts val="2380"/>
              </a:lnSpc>
              <a:spcBef>
                <a:spcPts val="0"/>
              </a:spcBef>
              <a:buNone/>
            </a:pPr>
            <a:r>
              <a:rPr lang="zh-CN" altLang="en-US" sz="2400"/>
              <a:t>     down[j]=down[i]+1;</a:t>
            </a:r>
            <a:endParaRPr lang="zh-CN" altLang="en-US" sz="2400"/>
          </a:p>
          <a:p>
            <a:pPr marL="0" indent="0" latinLnBrk="0">
              <a:lnSpc>
                <a:spcPts val="2380"/>
              </a:lnSpc>
              <a:spcBef>
                <a:spcPts val="0"/>
              </a:spcBef>
              <a:buNone/>
            </a:pPr>
            <a:r>
              <a:rPr lang="zh-CN" altLang="en-US" sz="2400"/>
              <a:t>}  </a:t>
            </a:r>
            <a:endParaRPr lang="zh-CN" altLang="en-US" sz="2400"/>
          </a:p>
          <a:p>
            <a:pPr marL="0" indent="0" latinLnBrk="0">
              <a:lnSpc>
                <a:spcPts val="2380"/>
              </a:lnSpc>
              <a:spcBef>
                <a:spcPts val="0"/>
              </a:spcBef>
              <a:buNone/>
            </a:pPr>
            <a:r>
              <a:rPr lang="zh-CN" altLang="en-US" sz="2400"/>
              <a:t>for (i = 1; i &lt;= n; i++)</a:t>
            </a:r>
            <a:endParaRPr lang="zh-CN" altLang="en-US" sz="2400"/>
          </a:p>
          <a:p>
            <a:pPr marL="0" indent="0" latinLnBrk="0">
              <a:lnSpc>
                <a:spcPts val="2380"/>
              </a:lnSpc>
              <a:spcBef>
                <a:spcPts val="0"/>
              </a:spcBef>
              <a:buNone/>
            </a:pPr>
            <a:r>
              <a:rPr lang="zh-CN" altLang="en-US" sz="2400"/>
              <a:t>     length=max(up[i]+down[i]-1);</a:t>
            </a:r>
            <a:endParaRPr lang="zh-CN" altLang="en-US" sz="2400"/>
          </a:p>
          <a:p>
            <a:pPr marL="0" indent="0" latinLnBrk="0">
              <a:lnSpc>
                <a:spcPts val="2380"/>
              </a:lnSpc>
              <a:spcBef>
                <a:spcPts val="0"/>
              </a:spcBef>
              <a:buNone/>
            </a:pPr>
            <a:r>
              <a:rPr lang="zh-CN" altLang="en-US" sz="2400"/>
              <a:t>   return (n-length);</a:t>
            </a:r>
            <a:endParaRPr lang="zh-CN" altLang="en-US" sz="2400"/>
          </a:p>
          <a:p>
            <a:pPr marL="0" indent="0" latinLnBrk="0">
              <a:lnSpc>
                <a:spcPts val="2380"/>
              </a:lnSpc>
              <a:spcBef>
                <a:spcPts val="0"/>
              </a:spcBef>
              <a:buNone/>
            </a:pPr>
            <a:r>
              <a:rPr lang="zh-CN" altLang="en-US" sz="2400"/>
              <a:t>}由上述代码可知，该问题的时间复杂度为O(n</a:t>
            </a:r>
            <a:r>
              <a:rPr lang="zh-CN" altLang="en-US" sz="2400" baseline="30000"/>
              <a:t>2</a:t>
            </a:r>
            <a:r>
              <a:rPr lang="zh-CN" altLang="en-US" sz="2400"/>
              <a:t>)。</a:t>
            </a:r>
            <a:endParaRPr lang="zh-CN" altLang="en-US" sz="2400"/>
          </a:p>
        </p:txBody>
      </p:sp>
      <p:sp>
        <p:nvSpPr>
          <p:cNvPr id="4" name="文本框 3"/>
          <p:cNvSpPr txBox="1"/>
          <p:nvPr/>
        </p:nvSpPr>
        <p:spPr>
          <a:xfrm>
            <a:off x="9061450" y="4088130"/>
            <a:ext cx="3048000" cy="368300"/>
          </a:xfrm>
          <a:prstGeom prst="rect">
            <a:avLst/>
          </a:prstGeom>
          <a:noFill/>
        </p:spPr>
        <p:txBody>
          <a:bodyPr wrap="square" rtlCol="0">
            <a:spAutoFit/>
          </a:bodyPr>
          <a:p>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8229600" cy="712470"/>
          </a:xfrm>
        </p:spPr>
        <p:txBody>
          <a:bodyPr/>
          <a:p>
            <a:r>
              <a:rPr lang="zh-CN" altLang="en-US" sz="3200" b="1">
                <a:solidFill>
                  <a:srgbClr val="C00000"/>
                </a:solidFill>
                <a:latin typeface="+mn-lt"/>
                <a:ea typeface="+mn-ea"/>
                <a:cs typeface="+mn-cs"/>
              </a:rPr>
              <a:t>4.7</a:t>
            </a:r>
            <a:r>
              <a:rPr lang="en-US" altLang="zh-CN" sz="3200" b="1">
                <a:solidFill>
                  <a:srgbClr val="C00000"/>
                </a:solidFill>
                <a:latin typeface="+mn-lt"/>
                <a:ea typeface="+mn-ea"/>
                <a:cs typeface="+mn-cs"/>
              </a:rPr>
              <a:t>  </a:t>
            </a:r>
            <a:r>
              <a:rPr lang="zh-CN" altLang="en-US" sz="3200" b="1">
                <a:solidFill>
                  <a:srgbClr val="C00000"/>
                </a:solidFill>
                <a:latin typeface="+mn-lt"/>
                <a:ea typeface="+mn-ea"/>
                <a:cs typeface="+mn-cs"/>
              </a:rPr>
              <a:t> 0-1背包问题</a:t>
            </a:r>
            <a:endParaRPr lang="zh-CN" altLang="en-US" sz="3200" b="1">
              <a:solidFill>
                <a:srgbClr val="C00000"/>
              </a:solidFill>
              <a:latin typeface="+mn-lt"/>
              <a:ea typeface="+mn-ea"/>
              <a:cs typeface="+mn-cs"/>
            </a:endParaRPr>
          </a:p>
        </p:txBody>
      </p:sp>
      <p:sp>
        <p:nvSpPr>
          <p:cNvPr id="3" name="内容占位符 2"/>
          <p:cNvSpPr>
            <a:spLocks noGrp="1"/>
          </p:cNvSpPr>
          <p:nvPr>
            <p:ph idx="1"/>
          </p:nvPr>
        </p:nvSpPr>
        <p:spPr>
          <a:xfrm>
            <a:off x="716915" y="913130"/>
            <a:ext cx="7846060" cy="5213350"/>
          </a:xfrm>
        </p:spPr>
        <p:txBody>
          <a:bodyPr/>
          <a:p>
            <a:pPr marL="0" indent="0" latinLnBrk="0">
              <a:lnSpc>
                <a:spcPct val="150000"/>
              </a:lnSpc>
              <a:spcBef>
                <a:spcPts val="0"/>
              </a:spcBef>
              <a:buNone/>
            </a:pP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下面给出0-1背包问题的描述：现有n种物品和一个背包，其中物品i的重量是w</a:t>
            </a:r>
            <a:r>
              <a:rPr lang="zh-CN" altLang="en-US" sz="2400" baseline="-25000"/>
              <a:t>i</a:t>
            </a:r>
            <a:r>
              <a:rPr lang="zh-CN" altLang="en-US" sz="2400"/>
              <a:t>，价值为v</a:t>
            </a:r>
            <a:r>
              <a:rPr lang="zh-CN" altLang="en-US" sz="2400" baseline="-25000"/>
              <a:t>i</a:t>
            </a:r>
            <a:r>
              <a:rPr lang="zh-CN" altLang="en-US" sz="2400"/>
              <a:t>，背包的最大承重量为C，在每种物品只能选一次的前提下，如何选择装入背包的物品，使得装入背包中物品的重量不超过背包最大承重量，且总价值最大？</a:t>
            </a:r>
            <a:endParaRPr lang="zh-CN" altLang="en-US" sz="240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28295"/>
            <a:ext cx="8088630" cy="5798185"/>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0-1背包问题是指在背包的容量为C的前提下，装入物品，其中物品不能分割，只能整件装入背包或不装入，求一种最佳装载方案使得总收益最大。本质上0-1背包问题是一个特殊的</a:t>
            </a:r>
            <a:r>
              <a:rPr lang="zh-CN" altLang="en-US" sz="2400">
                <a:solidFill>
                  <a:srgbClr val="3907F1"/>
                </a:solidFill>
              </a:rPr>
              <a:t>整数规划问题</a:t>
            </a:r>
            <a:r>
              <a:rPr lang="zh-CN" altLang="en-US" sz="2400"/>
              <a:t>，目标是求：</a:t>
            </a:r>
            <a:endParaRPr lang="zh-CN" altLang="en-US" sz="2400"/>
          </a:p>
        </p:txBody>
      </p:sp>
      <p:graphicFrame>
        <p:nvGraphicFramePr>
          <p:cNvPr id="2" name="对象 -2147482483"/>
          <p:cNvGraphicFramePr>
            <a:graphicFrameLocks noChangeAspect="1"/>
          </p:cNvGraphicFramePr>
          <p:nvPr>
            <p:custDataLst>
              <p:tags r:id="rId1"/>
            </p:custDataLst>
          </p:nvPr>
        </p:nvGraphicFramePr>
        <p:xfrm>
          <a:off x="3636010" y="2633980"/>
          <a:ext cx="1624965" cy="895350"/>
        </p:xfrm>
        <a:graphic>
          <a:graphicData uri="http://schemas.openxmlformats.org/presentationml/2006/ole">
            <mc:AlternateContent xmlns:mc="http://schemas.openxmlformats.org/markup-compatibility/2006">
              <mc:Choice xmlns:v="urn:schemas-microsoft-com:vml" Requires="v">
                <p:oleObj spid="_x0000_s3076" name="" r:id="rId2" imgW="799465" imgH="444500" progId="Equation.3">
                  <p:embed/>
                </p:oleObj>
              </mc:Choice>
              <mc:Fallback>
                <p:oleObj name="" r:id="rId2" imgW="799465" imgH="444500" progId="Equation.3">
                  <p:embed/>
                  <p:pic>
                    <p:nvPicPr>
                      <p:cNvPr id="0" name="图片 3075"/>
                      <p:cNvPicPr/>
                      <p:nvPr/>
                    </p:nvPicPr>
                    <p:blipFill>
                      <a:blip r:embed="rId3"/>
                      <a:stretch>
                        <a:fillRect/>
                      </a:stretch>
                    </p:blipFill>
                    <p:spPr>
                      <a:xfrm>
                        <a:off x="3636010" y="2633980"/>
                        <a:ext cx="1624965" cy="895350"/>
                      </a:xfrm>
                      <a:prstGeom prst="rect">
                        <a:avLst/>
                      </a:prstGeom>
                      <a:noFill/>
                      <a:ln w="38100">
                        <a:noFill/>
                        <a:miter/>
                      </a:ln>
                    </p:spPr>
                  </p:pic>
                </p:oleObj>
              </mc:Fallback>
            </mc:AlternateContent>
          </a:graphicData>
        </a:graphic>
      </p:graphicFrame>
      <p:sp>
        <p:nvSpPr>
          <p:cNvPr id="100" name="文本框 99"/>
          <p:cNvSpPr txBox="1"/>
          <p:nvPr/>
        </p:nvSpPr>
        <p:spPr>
          <a:xfrm>
            <a:off x="539750" y="3573145"/>
            <a:ext cx="5080000" cy="460375"/>
          </a:xfrm>
          <a:prstGeom prst="rect">
            <a:avLst/>
          </a:prstGeom>
          <a:noFill/>
          <a:ln w="9525">
            <a:noFill/>
          </a:ln>
        </p:spPr>
        <p:txBody>
          <a:bodyPr>
            <a:spAutoFit/>
          </a:bodyPr>
          <a:p>
            <a:pPr marL="0" indent="133350"/>
            <a:r>
              <a:rPr lang="zh-CN" altLang="en-US" sz="2400" b="1">
                <a:latin typeface="+mn-lt"/>
                <a:ea typeface="+mn-ea"/>
              </a:rPr>
              <a:t>约束条件为：</a:t>
            </a:r>
            <a:endParaRPr lang="zh-CN" altLang="en-US" sz="2400" b="1">
              <a:latin typeface="+mn-lt"/>
              <a:ea typeface="+mn-ea"/>
            </a:endParaRPr>
          </a:p>
        </p:txBody>
      </p:sp>
      <p:graphicFrame>
        <p:nvGraphicFramePr>
          <p:cNvPr id="4" name="对象 -2147482482"/>
          <p:cNvGraphicFramePr>
            <a:graphicFrameLocks noChangeAspect="1"/>
          </p:cNvGraphicFramePr>
          <p:nvPr>
            <p:custDataLst>
              <p:tags r:id="rId4"/>
            </p:custDataLst>
          </p:nvPr>
        </p:nvGraphicFramePr>
        <p:xfrm>
          <a:off x="2844165" y="4220845"/>
          <a:ext cx="3401695" cy="1342390"/>
        </p:xfrm>
        <a:graphic>
          <a:graphicData uri="http://schemas.openxmlformats.org/presentationml/2006/ole">
            <mc:AlternateContent xmlns:mc="http://schemas.openxmlformats.org/markup-compatibility/2006">
              <mc:Choice xmlns:v="urn:schemas-microsoft-com:vml" Requires="v">
                <p:oleObj spid="_x0000_s5" name="" r:id="rId5" imgW="1637665" imgH="635000" progId="Equation.3">
                  <p:embed/>
                </p:oleObj>
              </mc:Choice>
              <mc:Fallback>
                <p:oleObj name="" r:id="rId5" imgW="1637665" imgH="635000" progId="Equation.3">
                  <p:embed/>
                  <p:pic>
                    <p:nvPicPr>
                      <p:cNvPr id="0" name="图片 3"/>
                      <p:cNvPicPr/>
                      <p:nvPr/>
                    </p:nvPicPr>
                    <p:blipFill>
                      <a:blip r:embed="rId6"/>
                      <a:stretch>
                        <a:fillRect/>
                      </a:stretch>
                    </p:blipFill>
                    <p:spPr>
                      <a:xfrm>
                        <a:off x="2844165" y="4220845"/>
                        <a:ext cx="3401695" cy="1342390"/>
                      </a:xfrm>
                      <a:prstGeom prst="rect">
                        <a:avLst/>
                      </a:prstGeom>
                      <a:noFill/>
                      <a:ln w="38100">
                        <a:noFill/>
                        <a:miter/>
                      </a:ln>
                    </p:spPr>
                  </p:pic>
                </p:oleObj>
              </mc:Fallback>
            </mc:AlternateContent>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18770"/>
            <a:ext cx="8383905" cy="5807710"/>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1、最优子结构性质</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假设背包内已经装了最多重C的物品且价值最高，如果我们把第i个物品从背包中拿出来，</a:t>
            </a:r>
            <a:r>
              <a:rPr lang="zh-CN" altLang="en-US" sz="2400">
                <a:solidFill>
                  <a:srgbClr val="3907F1"/>
                </a:solidFill>
              </a:rPr>
              <a:t>剩下的装载一定是取自n-1个物品使得不超过载重量C – w</a:t>
            </a:r>
            <a:r>
              <a:rPr lang="zh-CN" altLang="en-US" sz="2400" baseline="-25000">
                <a:solidFill>
                  <a:srgbClr val="3907F1"/>
                </a:solidFill>
              </a:rPr>
              <a:t>i</a:t>
            </a:r>
            <a:r>
              <a:rPr lang="zh-CN" altLang="en-US" sz="2400">
                <a:solidFill>
                  <a:srgbClr val="3907F1"/>
                </a:solidFill>
              </a:rPr>
              <a:t>并且所装物品价值最高的装载。</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设(x</a:t>
            </a:r>
            <a:r>
              <a:rPr lang="zh-CN" altLang="en-US" sz="2400" baseline="-25000"/>
              <a:t>1</a:t>
            </a:r>
            <a:r>
              <a:rPr lang="zh-CN" altLang="en-US" sz="2400"/>
              <a:t>,x</a:t>
            </a:r>
            <a:r>
              <a:rPr lang="zh-CN" altLang="en-US" sz="2400" baseline="-25000"/>
              <a:t>2</a:t>
            </a:r>
            <a:r>
              <a:rPr lang="zh-CN" altLang="en-US" sz="2400"/>
              <a:t>,⋯,x</a:t>
            </a:r>
            <a:r>
              <a:rPr lang="zh-CN" altLang="en-US" sz="2400" baseline="-25000"/>
              <a:t>n</a:t>
            </a:r>
            <a:r>
              <a:rPr lang="zh-CN" altLang="en-US" sz="2400"/>
              <a:t>)是原问题的一个最优解，则(x</a:t>
            </a:r>
            <a:r>
              <a:rPr lang="zh-CN" altLang="en-US" sz="2400" baseline="-25000"/>
              <a:t>2</a:t>
            </a:r>
            <a:r>
              <a:rPr lang="zh-CN" altLang="en-US" sz="2400"/>
              <a:t>, x</a:t>
            </a:r>
            <a:r>
              <a:rPr lang="zh-CN" altLang="en-US" sz="2400" baseline="-25000"/>
              <a:t>3</a:t>
            </a:r>
            <a:r>
              <a:rPr lang="zh-CN" altLang="en-US" sz="2400"/>
              <a:t>,⋯,x</a:t>
            </a:r>
            <a:r>
              <a:rPr lang="zh-CN" altLang="en-US" sz="2400" baseline="-25000"/>
              <a:t>n</a:t>
            </a:r>
            <a:r>
              <a:rPr lang="zh-CN" altLang="en-US" sz="2400"/>
              <a:t>)是下面子问题的最优解：</a:t>
            </a:r>
            <a:endParaRPr lang="zh-CN" altLang="en-US" sz="2400"/>
          </a:p>
        </p:txBody>
      </p:sp>
      <p:graphicFrame>
        <p:nvGraphicFramePr>
          <p:cNvPr id="2" name="对象 -2147482481"/>
          <p:cNvGraphicFramePr>
            <a:graphicFrameLocks noChangeAspect="1"/>
          </p:cNvGraphicFramePr>
          <p:nvPr>
            <p:custDataLst>
              <p:tags r:id="rId1"/>
            </p:custDataLst>
          </p:nvPr>
        </p:nvGraphicFramePr>
        <p:xfrm>
          <a:off x="3987800" y="3209925"/>
          <a:ext cx="1882140" cy="999490"/>
        </p:xfrm>
        <a:graphic>
          <a:graphicData uri="http://schemas.openxmlformats.org/presentationml/2006/ole">
            <mc:AlternateContent xmlns:mc="http://schemas.openxmlformats.org/markup-compatibility/2006">
              <mc:Choice xmlns:v="urn:schemas-microsoft-com:vml" Requires="v">
                <p:oleObj spid="_x0000_s3076" name="" r:id="rId2" imgW="787400" imgH="419100" progId="Equation.3">
                  <p:embed/>
                </p:oleObj>
              </mc:Choice>
              <mc:Fallback>
                <p:oleObj name="" r:id="rId2" imgW="787400" imgH="419100" progId="Equation.3">
                  <p:embed/>
                  <p:pic>
                    <p:nvPicPr>
                      <p:cNvPr id="0" name="图片 3075"/>
                      <p:cNvPicPr/>
                      <p:nvPr/>
                    </p:nvPicPr>
                    <p:blipFill>
                      <a:blip r:embed="rId3"/>
                      <a:stretch>
                        <a:fillRect/>
                      </a:stretch>
                    </p:blipFill>
                    <p:spPr>
                      <a:xfrm>
                        <a:off x="3987800" y="3209925"/>
                        <a:ext cx="1882140" cy="999490"/>
                      </a:xfrm>
                      <a:prstGeom prst="rect">
                        <a:avLst/>
                      </a:prstGeom>
                      <a:noFill/>
                      <a:ln w="38100">
                        <a:noFill/>
                        <a:miter/>
                      </a:ln>
                    </p:spPr>
                  </p:pic>
                </p:oleObj>
              </mc:Fallback>
            </mc:AlternateContent>
          </a:graphicData>
        </a:graphic>
      </p:graphicFrame>
      <p:sp>
        <p:nvSpPr>
          <p:cNvPr id="100" name="文本框 99"/>
          <p:cNvSpPr txBox="1"/>
          <p:nvPr/>
        </p:nvSpPr>
        <p:spPr>
          <a:xfrm>
            <a:off x="582930" y="4074795"/>
            <a:ext cx="5080000" cy="460375"/>
          </a:xfrm>
          <a:prstGeom prst="rect">
            <a:avLst/>
          </a:prstGeom>
          <a:noFill/>
          <a:ln w="9525">
            <a:noFill/>
          </a:ln>
        </p:spPr>
        <p:txBody>
          <a:bodyPr>
            <a:spAutoFit/>
          </a:bodyPr>
          <a:p>
            <a:pPr marL="0" indent="133350"/>
            <a:r>
              <a:rPr lang="zh-CN" altLang="en-US" sz="2400" b="1">
                <a:latin typeface="+mn-lt"/>
                <a:ea typeface="+mn-ea"/>
              </a:rPr>
              <a:t>约束条件为：</a:t>
            </a:r>
            <a:endParaRPr lang="zh-CN" altLang="en-US" sz="2400" b="1">
              <a:latin typeface="+mn-lt"/>
              <a:ea typeface="+mn-ea"/>
            </a:endParaRPr>
          </a:p>
        </p:txBody>
      </p:sp>
      <p:graphicFrame>
        <p:nvGraphicFramePr>
          <p:cNvPr id="4" name="对象 -2147482480"/>
          <p:cNvGraphicFramePr>
            <a:graphicFrameLocks noChangeAspect="1"/>
          </p:cNvGraphicFramePr>
          <p:nvPr>
            <p:custDataLst>
              <p:tags r:id="rId4"/>
            </p:custDataLst>
          </p:nvPr>
        </p:nvGraphicFramePr>
        <p:xfrm>
          <a:off x="2722880" y="4649470"/>
          <a:ext cx="3698875" cy="1469390"/>
        </p:xfrm>
        <a:graphic>
          <a:graphicData uri="http://schemas.openxmlformats.org/presentationml/2006/ole">
            <mc:AlternateContent xmlns:mc="http://schemas.openxmlformats.org/markup-compatibility/2006">
              <mc:Choice xmlns:v="urn:schemas-microsoft-com:vml" Requires="v">
                <p:oleObj spid="_x0000_s5" name="" r:id="rId5" imgW="1624965" imgH="635000" progId="Equation.3">
                  <p:embed/>
                </p:oleObj>
              </mc:Choice>
              <mc:Fallback>
                <p:oleObj name="" r:id="rId5" imgW="1624965" imgH="635000" progId="Equation.3">
                  <p:embed/>
                  <p:pic>
                    <p:nvPicPr>
                      <p:cNvPr id="0" name="图片 3"/>
                      <p:cNvPicPr/>
                      <p:nvPr/>
                    </p:nvPicPr>
                    <p:blipFill>
                      <a:blip r:embed="rId6"/>
                      <a:stretch>
                        <a:fillRect/>
                      </a:stretch>
                    </p:blipFill>
                    <p:spPr>
                      <a:xfrm>
                        <a:off x="2722880" y="4649470"/>
                        <a:ext cx="3698875" cy="1469390"/>
                      </a:xfrm>
                      <a:prstGeom prst="rect">
                        <a:avLst/>
                      </a:prstGeom>
                      <a:noFill/>
                      <a:ln w="38100">
                        <a:noFill/>
                        <a:miter/>
                      </a:ln>
                    </p:spPr>
                  </p:pic>
                </p:oleObj>
              </mc:Fallback>
            </mc:AlternateContent>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0520" y="211455"/>
            <a:ext cx="8499475" cy="641096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solidFill>
                  <a:srgbClr val="C00000"/>
                </a:solidFill>
              </a:rPr>
              <a:t>证明：</a:t>
            </a:r>
            <a:r>
              <a:rPr lang="zh-CN" altLang="en-US" sz="2400"/>
              <a:t>（反证法）假设(y</a:t>
            </a:r>
            <a:r>
              <a:rPr lang="zh-CN" altLang="en-US" sz="2400" baseline="-25000"/>
              <a:t>2</a:t>
            </a:r>
            <a:r>
              <a:rPr lang="zh-CN" altLang="en-US" sz="2400"/>
              <a:t>,y</a:t>
            </a:r>
            <a:r>
              <a:rPr lang="zh-CN" altLang="en-US" sz="2400" baseline="-25000"/>
              <a:t>3</a:t>
            </a:r>
            <a:r>
              <a:rPr lang="zh-CN" altLang="en-US" sz="2400"/>
              <a:t>,⋯,y</a:t>
            </a:r>
            <a:r>
              <a:rPr lang="zh-CN" altLang="en-US" sz="2400" baseline="-25000"/>
              <a:t>n</a:t>
            </a:r>
            <a:r>
              <a:rPr lang="zh-CN" altLang="en-US" sz="2400"/>
              <a:t>)是上述子问题的最优解，即(x</a:t>
            </a:r>
            <a:r>
              <a:rPr lang="zh-CN" altLang="en-US" sz="2400" baseline="-25000"/>
              <a:t>2</a:t>
            </a:r>
            <a:r>
              <a:rPr lang="zh-CN" altLang="en-US" sz="2400"/>
              <a:t>, x</a:t>
            </a:r>
            <a:r>
              <a:rPr lang="zh-CN" altLang="en-US" sz="2400" baseline="-25000"/>
              <a:t>3</a:t>
            </a:r>
            <a:r>
              <a:rPr lang="zh-CN" altLang="en-US" sz="2400"/>
              <a:t>,⋯,x</a:t>
            </a:r>
            <a:r>
              <a:rPr lang="zh-CN" altLang="en-US" sz="2400" baseline="-25000"/>
              <a:t>n</a:t>
            </a:r>
            <a:r>
              <a:rPr lang="zh-CN" altLang="en-US" sz="2400"/>
              <a:t>)不是子问题的最优解，则存在：</a:t>
            </a:r>
            <a:endParaRPr lang="zh-CN" altLang="en-US" sz="2400"/>
          </a:p>
        </p:txBody>
      </p:sp>
      <p:graphicFrame>
        <p:nvGraphicFramePr>
          <p:cNvPr id="2" name="对象 -2147482479"/>
          <p:cNvGraphicFramePr>
            <a:graphicFrameLocks noChangeAspect="1"/>
          </p:cNvGraphicFramePr>
          <p:nvPr>
            <p:custDataLst>
              <p:tags r:id="rId1"/>
            </p:custDataLst>
          </p:nvPr>
        </p:nvGraphicFramePr>
        <p:xfrm>
          <a:off x="3053715" y="1267460"/>
          <a:ext cx="3034030" cy="998855"/>
        </p:xfrm>
        <a:graphic>
          <a:graphicData uri="http://schemas.openxmlformats.org/presentationml/2006/ole">
            <mc:AlternateContent xmlns:mc="http://schemas.openxmlformats.org/markup-compatibility/2006">
              <mc:Choice xmlns:v="urn:schemas-microsoft-com:vml" Requires="v">
                <p:oleObj spid="_x0000_s3076" name="" r:id="rId2" imgW="1270000" imgH="419100" progId="Equation.3">
                  <p:embed/>
                </p:oleObj>
              </mc:Choice>
              <mc:Fallback>
                <p:oleObj name="" r:id="rId2" imgW="1270000" imgH="419100" progId="Equation.3">
                  <p:embed/>
                  <p:pic>
                    <p:nvPicPr>
                      <p:cNvPr id="0" name="图片 3075"/>
                      <p:cNvPicPr/>
                      <p:nvPr/>
                    </p:nvPicPr>
                    <p:blipFill>
                      <a:blip r:embed="rId3"/>
                      <a:stretch>
                        <a:fillRect/>
                      </a:stretch>
                    </p:blipFill>
                    <p:spPr>
                      <a:xfrm>
                        <a:off x="3053715" y="1267460"/>
                        <a:ext cx="3034030" cy="998855"/>
                      </a:xfrm>
                      <a:prstGeom prst="rect">
                        <a:avLst/>
                      </a:prstGeom>
                      <a:noFill/>
                      <a:ln w="38100">
                        <a:noFill/>
                        <a:miter/>
                      </a:ln>
                    </p:spPr>
                  </p:pic>
                </p:oleObj>
              </mc:Fallback>
            </mc:AlternateContent>
          </a:graphicData>
        </a:graphic>
      </p:graphicFrame>
      <p:sp>
        <p:nvSpPr>
          <p:cNvPr id="100" name="文本框 99"/>
          <p:cNvSpPr txBox="1"/>
          <p:nvPr/>
        </p:nvSpPr>
        <p:spPr>
          <a:xfrm>
            <a:off x="179705" y="2275840"/>
            <a:ext cx="5080000" cy="460375"/>
          </a:xfrm>
          <a:prstGeom prst="rect">
            <a:avLst/>
          </a:prstGeom>
          <a:noFill/>
          <a:ln w="9525">
            <a:noFill/>
          </a:ln>
        </p:spPr>
        <p:txBody>
          <a:bodyPr>
            <a:spAutoFit/>
          </a:bodyPr>
          <a:p>
            <a:pPr marL="0" indent="266700"/>
            <a:r>
              <a:rPr lang="zh-CN" altLang="en-US" sz="2400" b="1">
                <a:latin typeface="+mn-lt"/>
                <a:ea typeface="+mn-ea"/>
              </a:rPr>
              <a:t>则将物品1装入背包，有：</a:t>
            </a:r>
            <a:endParaRPr lang="zh-CN" altLang="en-US" sz="2400" b="1">
              <a:latin typeface="+mn-lt"/>
              <a:ea typeface="+mn-ea"/>
            </a:endParaRPr>
          </a:p>
        </p:txBody>
      </p:sp>
      <p:graphicFrame>
        <p:nvGraphicFramePr>
          <p:cNvPr id="4" name="对象 -2147482478"/>
          <p:cNvGraphicFramePr>
            <a:graphicFrameLocks noChangeAspect="1"/>
          </p:cNvGraphicFramePr>
          <p:nvPr>
            <p:custDataLst>
              <p:tags r:id="rId4"/>
            </p:custDataLst>
          </p:nvPr>
        </p:nvGraphicFramePr>
        <p:xfrm>
          <a:off x="3923665" y="2491740"/>
          <a:ext cx="2922905" cy="913130"/>
        </p:xfrm>
        <a:graphic>
          <a:graphicData uri="http://schemas.openxmlformats.org/presentationml/2006/ole">
            <mc:AlternateContent xmlns:mc="http://schemas.openxmlformats.org/markup-compatibility/2006">
              <mc:Choice xmlns:v="urn:schemas-microsoft-com:vml" Requires="v">
                <p:oleObj spid="_x0000_s5" name="" r:id="rId5" imgW="1358900" imgH="419100" progId="Equation.3">
                  <p:embed/>
                </p:oleObj>
              </mc:Choice>
              <mc:Fallback>
                <p:oleObj name="" r:id="rId5" imgW="1358900" imgH="419100" progId="Equation.3">
                  <p:embed/>
                  <p:pic>
                    <p:nvPicPr>
                      <p:cNvPr id="0" name="图片 3"/>
                      <p:cNvPicPr/>
                      <p:nvPr/>
                    </p:nvPicPr>
                    <p:blipFill>
                      <a:blip r:embed="rId6"/>
                      <a:stretch>
                        <a:fillRect/>
                      </a:stretch>
                    </p:blipFill>
                    <p:spPr>
                      <a:xfrm>
                        <a:off x="3923665" y="2491740"/>
                        <a:ext cx="2922905" cy="913130"/>
                      </a:xfrm>
                      <a:prstGeom prst="rect">
                        <a:avLst/>
                      </a:prstGeom>
                      <a:noFill/>
                      <a:ln w="38100">
                        <a:noFill/>
                        <a:miter/>
                      </a:ln>
                    </p:spPr>
                  </p:pic>
                </p:oleObj>
              </mc:Fallback>
            </mc:AlternateContent>
          </a:graphicData>
        </a:graphic>
      </p:graphicFrame>
      <p:sp>
        <p:nvSpPr>
          <p:cNvPr id="6" name="文本框 5"/>
          <p:cNvSpPr txBox="1"/>
          <p:nvPr/>
        </p:nvSpPr>
        <p:spPr>
          <a:xfrm>
            <a:off x="252095" y="3212465"/>
            <a:ext cx="1931035" cy="460375"/>
          </a:xfrm>
          <a:prstGeom prst="rect">
            <a:avLst/>
          </a:prstGeom>
          <a:noFill/>
          <a:ln w="9525">
            <a:noFill/>
          </a:ln>
        </p:spPr>
        <p:txBody>
          <a:bodyPr wrap="square">
            <a:spAutoFit/>
          </a:bodyPr>
          <a:p>
            <a:pPr marL="0" indent="266700"/>
            <a:r>
              <a:rPr lang="zh-CN" altLang="en-US" sz="2400" b="1">
                <a:latin typeface="+mn-lt"/>
                <a:ea typeface="+mn-ea"/>
              </a:rPr>
              <a:t>成立，且：</a:t>
            </a:r>
            <a:endParaRPr lang="zh-CN" altLang="en-US" sz="1800" b="0">
              <a:latin typeface="Times New Roman" panose="02020603050405020304" pitchFamily="18" charset="0"/>
              <a:ea typeface="宋体" panose="02010600030101010101" pitchFamily="2" charset="-122"/>
            </a:endParaRPr>
          </a:p>
        </p:txBody>
      </p:sp>
      <p:graphicFrame>
        <p:nvGraphicFramePr>
          <p:cNvPr id="7" name="对象 -2147482477"/>
          <p:cNvGraphicFramePr>
            <a:graphicFrameLocks noChangeAspect="1"/>
          </p:cNvGraphicFramePr>
          <p:nvPr>
            <p:custDataLst>
              <p:tags r:id="rId7"/>
            </p:custDataLst>
          </p:nvPr>
        </p:nvGraphicFramePr>
        <p:xfrm>
          <a:off x="2338705" y="3500120"/>
          <a:ext cx="3570605" cy="873760"/>
        </p:xfrm>
        <a:graphic>
          <a:graphicData uri="http://schemas.openxmlformats.org/presentationml/2006/ole">
            <mc:AlternateContent xmlns:mc="http://schemas.openxmlformats.org/markup-compatibility/2006">
              <mc:Choice xmlns:v="urn:schemas-microsoft-com:vml" Requires="v">
                <p:oleObj spid="_x0000_s8" name="" r:id="rId8" imgW="1701800" imgH="419100" progId="Equation.3">
                  <p:embed/>
                </p:oleObj>
              </mc:Choice>
              <mc:Fallback>
                <p:oleObj name="" r:id="rId8" imgW="1701800" imgH="419100" progId="Equation.3">
                  <p:embed/>
                  <p:pic>
                    <p:nvPicPr>
                      <p:cNvPr id="0" name="图片 5"/>
                      <p:cNvPicPr/>
                      <p:nvPr/>
                    </p:nvPicPr>
                    <p:blipFill>
                      <a:blip r:embed="rId9"/>
                      <a:stretch>
                        <a:fillRect/>
                      </a:stretch>
                    </p:blipFill>
                    <p:spPr>
                      <a:xfrm>
                        <a:off x="2338705" y="3500120"/>
                        <a:ext cx="3570605" cy="873760"/>
                      </a:xfrm>
                      <a:prstGeom prst="rect">
                        <a:avLst/>
                      </a:prstGeom>
                      <a:noFill/>
                      <a:ln w="38100">
                        <a:noFill/>
                        <a:miter/>
                      </a:ln>
                    </p:spPr>
                  </p:pic>
                </p:oleObj>
              </mc:Fallback>
            </mc:AlternateContent>
          </a:graphicData>
        </a:graphic>
      </p:graphicFrame>
      <p:sp>
        <p:nvSpPr>
          <p:cNvPr id="9" name="文本框 8"/>
          <p:cNvSpPr txBox="1"/>
          <p:nvPr/>
        </p:nvSpPr>
        <p:spPr>
          <a:xfrm>
            <a:off x="395605" y="4469130"/>
            <a:ext cx="8286750" cy="1198880"/>
          </a:xfrm>
          <a:prstGeom prst="rect">
            <a:avLst/>
          </a:prstGeom>
          <a:noFill/>
          <a:ln w="9525">
            <a:noFill/>
          </a:ln>
        </p:spPr>
        <p:txBody>
          <a:bodyPr wrap="square">
            <a:spAutoFit/>
          </a:bodyPr>
          <a:p>
            <a:pPr marL="0" indent="609600" eaLnBrk="1" latinLnBrk="0" hangingPunct="1">
              <a:lnSpc>
                <a:spcPct val="150000"/>
              </a:lnSpc>
              <a:extLst>
                <a:ext uri="{35155182-B16C-46BC-9424-99874614C6A1}">
                  <wpsdc:indentchars xmlns:wpsdc="http://www.wps.cn/officeDocument/2017/drawingmlCustomData" val="200" checksum="4158780845"/>
                </a:ext>
              </a:extLst>
            </a:pPr>
            <a:r>
              <a:rPr lang="zh-CN" altLang="en-US" sz="2400" b="1">
                <a:latin typeface="+mn-lt"/>
                <a:ea typeface="+mn-ea"/>
              </a:rPr>
              <a:t>说明(x</a:t>
            </a:r>
            <a:r>
              <a:rPr lang="zh-CN" altLang="en-US" sz="2400" b="1" baseline="-25000">
                <a:latin typeface="+mn-lt"/>
                <a:ea typeface="+mn-ea"/>
              </a:rPr>
              <a:t>1</a:t>
            </a:r>
            <a:r>
              <a:rPr lang="zh-CN" altLang="en-US" sz="2400" b="1">
                <a:latin typeface="+mn-lt"/>
                <a:ea typeface="+mn-ea"/>
              </a:rPr>
              <a:t>,y</a:t>
            </a:r>
            <a:r>
              <a:rPr lang="zh-CN" altLang="en-US" sz="2400" b="1" baseline="-25000">
                <a:latin typeface="+mn-lt"/>
                <a:ea typeface="+mn-ea"/>
              </a:rPr>
              <a:t>2</a:t>
            </a:r>
            <a:r>
              <a:rPr lang="zh-CN" altLang="en-US" sz="2400" b="1">
                <a:latin typeface="+mn-lt"/>
                <a:ea typeface="+mn-ea"/>
              </a:rPr>
              <a:t>,y</a:t>
            </a:r>
            <a:r>
              <a:rPr lang="zh-CN" altLang="en-US" sz="2400" b="1" baseline="-25000">
                <a:latin typeface="+mn-lt"/>
                <a:ea typeface="+mn-ea"/>
              </a:rPr>
              <a:t>3</a:t>
            </a:r>
            <a:r>
              <a:rPr lang="zh-CN" altLang="en-US" sz="2400" b="1">
                <a:latin typeface="+mn-lt"/>
                <a:ea typeface="+mn-ea"/>
              </a:rPr>
              <a:t>,⋯,y</a:t>
            </a:r>
            <a:r>
              <a:rPr lang="zh-CN" altLang="en-US" sz="2400" b="1" baseline="-25000">
                <a:latin typeface="+mn-lt"/>
                <a:ea typeface="+mn-ea"/>
              </a:rPr>
              <a:t>n</a:t>
            </a:r>
            <a:r>
              <a:rPr lang="zh-CN" altLang="en-US" sz="2400" b="1">
                <a:latin typeface="+mn-lt"/>
                <a:ea typeface="+mn-ea"/>
              </a:rPr>
              <a:t>)是比(x</a:t>
            </a:r>
            <a:r>
              <a:rPr lang="zh-CN" altLang="en-US" sz="2400" b="1" baseline="-25000">
                <a:latin typeface="+mn-lt"/>
                <a:ea typeface="+mn-ea"/>
              </a:rPr>
              <a:t>1</a:t>
            </a:r>
            <a:r>
              <a:rPr lang="zh-CN" altLang="en-US" sz="2400" b="1">
                <a:latin typeface="+mn-lt"/>
                <a:ea typeface="+mn-ea"/>
              </a:rPr>
              <a:t>,x</a:t>
            </a:r>
            <a:r>
              <a:rPr lang="zh-CN" altLang="en-US" sz="2400" b="1" baseline="-25000">
                <a:latin typeface="+mn-lt"/>
                <a:ea typeface="+mn-ea"/>
              </a:rPr>
              <a:t>2</a:t>
            </a:r>
            <a:r>
              <a:rPr lang="zh-CN" altLang="en-US" sz="2400" b="1">
                <a:latin typeface="+mn-lt"/>
                <a:ea typeface="+mn-ea"/>
              </a:rPr>
              <a:t>,⋯,x</a:t>
            </a:r>
            <a:r>
              <a:rPr lang="zh-CN" altLang="en-US" sz="2400" b="1" baseline="-25000">
                <a:latin typeface="+mn-lt"/>
                <a:ea typeface="+mn-ea"/>
              </a:rPr>
              <a:t>n</a:t>
            </a:r>
            <a:r>
              <a:rPr lang="zh-CN" altLang="en-US" sz="2400" b="1">
                <a:latin typeface="+mn-lt"/>
                <a:ea typeface="+mn-ea"/>
              </a:rPr>
              <a:t>)更优的一个解，与原假设(x</a:t>
            </a:r>
            <a:r>
              <a:rPr lang="zh-CN" altLang="en-US" sz="2400" b="1" baseline="-25000">
                <a:latin typeface="+mn-lt"/>
                <a:ea typeface="+mn-ea"/>
              </a:rPr>
              <a:t>1</a:t>
            </a:r>
            <a:r>
              <a:rPr lang="zh-CN" altLang="en-US" sz="2400" b="1">
                <a:latin typeface="+mn-lt"/>
                <a:ea typeface="+mn-ea"/>
              </a:rPr>
              <a:t>,x</a:t>
            </a:r>
            <a:r>
              <a:rPr lang="zh-CN" altLang="en-US" sz="2400" b="1" baseline="-25000">
                <a:latin typeface="+mn-lt"/>
                <a:ea typeface="+mn-ea"/>
              </a:rPr>
              <a:t>2</a:t>
            </a:r>
            <a:r>
              <a:rPr lang="zh-CN" altLang="en-US" sz="2400" b="1">
                <a:latin typeface="+mn-lt"/>
                <a:ea typeface="+mn-ea"/>
              </a:rPr>
              <a:t>,⋯,x</a:t>
            </a:r>
            <a:r>
              <a:rPr lang="zh-CN" altLang="en-US" sz="2400" b="1" baseline="-25000">
                <a:latin typeface="+mn-lt"/>
                <a:ea typeface="+mn-ea"/>
              </a:rPr>
              <a:t>n</a:t>
            </a:r>
            <a:r>
              <a:rPr lang="zh-CN" altLang="en-US" sz="2400" b="1">
                <a:latin typeface="+mn-lt"/>
                <a:ea typeface="+mn-ea"/>
              </a:rPr>
              <a:t>)是原问题的一个最优解矛盾。</a:t>
            </a:r>
            <a:endParaRPr lang="zh-CN" altLang="en-US" sz="2400" b="1">
              <a:latin typeface="+mn-lt"/>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4145" y="390525"/>
            <a:ext cx="8927465" cy="573595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针对编号为N的金矿，如果不开采该座金矿，则可以得到0个金子，同时占用工人数为0，剩下的N-1个矿还可以用M个工人；这种情况下能够获得最大黄金量为F(N-1，M)；</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那么对编号为N的金矿，我们可以取上述两种情况下的最大值，依此类推，可以得到求解所有金矿最大量的递推公式：</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solidFill>
                  <a:srgbClr val="3907F1"/>
                </a:solidFill>
              </a:rPr>
              <a:t>F(N,M)=max(F(N-1，M), F(N-1，M- peopleNeeded[N])+gold[N])</a:t>
            </a:r>
            <a:endParaRPr lang="zh-CN" altLang="en-US" sz="2400">
              <a:solidFill>
                <a:srgbClr val="3907F1"/>
              </a:solidFill>
            </a:endParaRPr>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在上述递推公式中可以发现，后面的求解过程依赖于前面的求解结果。</a:t>
            </a:r>
            <a:endParaRPr lang="zh-CN" altLang="en-US" sz="240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30810"/>
            <a:ext cx="8329930" cy="6499225"/>
          </a:xfrm>
        </p:spPr>
        <p:txBody>
          <a:bodyPr/>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2、递归公式</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定义m(i,j)为可选物品为</a:t>
            </a:r>
            <a:r>
              <a:rPr lang="zh-CN" altLang="en-US" sz="2400">
                <a:solidFill>
                  <a:srgbClr val="3907F1"/>
                </a:solidFill>
              </a:rPr>
              <a:t>前i件</a:t>
            </a:r>
            <a:r>
              <a:rPr lang="zh-CN" altLang="en-US" sz="2400"/>
              <a:t>时所能获得的最高价值，其中</a:t>
            </a:r>
            <a:r>
              <a:rPr lang="zh-CN" altLang="en-US" sz="2400">
                <a:solidFill>
                  <a:srgbClr val="3907F1"/>
                </a:solidFill>
              </a:rPr>
              <a:t>j是背包承重量</a:t>
            </a:r>
            <a:r>
              <a:rPr lang="zh-CN" altLang="en-US" sz="2400"/>
              <a:t>，假设已经获得可选物品为前i-1件的最高价值，则对于每一个物品i，都有两种情况需要考虑。</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第1种情况：物品i的重量w</a:t>
            </a:r>
            <a:r>
              <a:rPr lang="zh-CN" altLang="en-US" sz="2400" baseline="-25000"/>
              <a:t>i</a:t>
            </a:r>
            <a:r>
              <a:rPr lang="zh-CN" altLang="en-US" sz="2400"/>
              <a:t>小于等于现有背包承重量，可以选择装入背包也可以选择不装物品i。</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如果装入该物品，则获得v</a:t>
            </a:r>
            <a:r>
              <a:rPr lang="zh-CN" altLang="en-US" sz="2400" baseline="-25000"/>
              <a:t>i</a:t>
            </a:r>
            <a:r>
              <a:rPr lang="zh-CN" altLang="en-US" sz="2400"/>
              <a:t>的价值，同时背包承重量减少w</a:t>
            </a:r>
            <a:r>
              <a:rPr lang="zh-CN" altLang="en-US" sz="2400" baseline="-25000"/>
              <a:t>i</a:t>
            </a:r>
            <a:r>
              <a:rPr lang="zh-CN" altLang="en-US" sz="2400"/>
              <a:t>，可选物品的个数减少为i-1个。由此可以得到以下递归式：</a:t>
            </a:r>
            <a:endParaRPr lang="zh-CN" altLang="en-US" sz="2400"/>
          </a:p>
          <a:p>
            <a:pPr marL="0" indent="609600" algn="ctr"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m(i,j)= m(i-1,j-w</a:t>
            </a:r>
            <a:r>
              <a:rPr lang="zh-CN" altLang="en-US" sz="2400" baseline="-25000"/>
              <a:t>i</a:t>
            </a:r>
            <a:r>
              <a:rPr lang="zh-CN" altLang="en-US" sz="2400"/>
              <a:t>)+v</a:t>
            </a:r>
            <a:r>
              <a:rPr lang="zh-CN" altLang="en-US" sz="2400" baseline="-25000"/>
              <a:t>i</a:t>
            </a:r>
            <a:endParaRPr lang="zh-CN" altLang="en-US" sz="2400"/>
          </a:p>
          <a:p>
            <a:pPr marL="0" indent="609600" algn="just"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如果不装该物品，则前i件物品所能获得的最高价值m(i, j)与前i-1件物品所能获得的最高价值m(i-1, j)相同。由此可以得到以下递归式：</a:t>
            </a:r>
            <a:endParaRPr lang="zh-CN" altLang="en-US" sz="2400"/>
          </a:p>
          <a:p>
            <a:pPr marL="0" indent="609600" algn="ctr"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m(i,j)= m(i-1,j)</a:t>
            </a:r>
            <a:endParaRPr lang="zh-CN" altLang="en-US" sz="24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08610"/>
            <a:ext cx="8229600" cy="6261100"/>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第2种情况：物品i的重量w</a:t>
            </a:r>
            <a:r>
              <a:rPr lang="zh-CN" altLang="en-US" sz="2400" baseline="-25000"/>
              <a:t>i</a:t>
            </a:r>
            <a:r>
              <a:rPr lang="zh-CN" altLang="en-US" sz="2400"/>
              <a:t>大于现有背包承重量，因为物品重量超过背包承重量，我们不装物品i。则前i件物品所能获得的最高价值m(i, j)与前i-1件物品所能获得的最高价值m(i-1, j)相同。由此可以得到以下递归式：</a:t>
            </a:r>
            <a:endParaRPr lang="zh-CN" altLang="en-US" sz="2400"/>
          </a:p>
          <a:p>
            <a:pPr marL="0" indent="609600" algn="ctr"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m(i,j) = m(i-1,j)</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根据上述描述，定义求解0-1背包问题的递归方程为：</a:t>
            </a:r>
            <a:endParaRPr lang="zh-CN" altLang="en-US" sz="2400"/>
          </a:p>
          <a:p>
            <a:pPr marL="0" indent="0">
              <a:buNone/>
            </a:pPr>
            <a:r>
              <a:rPr lang="zh-CN" altLang="en-US" sz="2400"/>
              <a:t>   </a:t>
            </a:r>
            <a:endParaRPr lang="zh-CN" altLang="en-US" sz="2400"/>
          </a:p>
        </p:txBody>
      </p:sp>
      <p:pic>
        <p:nvPicPr>
          <p:cNvPr id="4" name="图片 3"/>
          <p:cNvPicPr>
            <a:picLocks noChangeAspect="1"/>
          </p:cNvPicPr>
          <p:nvPr>
            <p:custDataLst>
              <p:tags r:id="rId1"/>
            </p:custDataLst>
          </p:nvPr>
        </p:nvPicPr>
        <p:blipFill>
          <a:blip r:embed="rId2"/>
          <a:srcRect l="14601" t="-6928" r="11876" b="-6928"/>
          <a:stretch>
            <a:fillRect/>
          </a:stretch>
        </p:blipFill>
        <p:spPr>
          <a:xfrm>
            <a:off x="77470" y="3929380"/>
            <a:ext cx="8989695" cy="166497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1150" y="184150"/>
            <a:ext cx="8692515" cy="6637020"/>
          </a:xfrm>
        </p:spPr>
        <p:txBody>
          <a:bodyPr/>
          <a:p>
            <a:pPr marL="0" indent="609600" latinLnBrk="0">
              <a:buNone/>
              <a:extLst>
                <a:ext uri="{35155182-B16C-46BC-9424-99874614C6A1}">
                  <wpsdc:indentchars xmlns:wpsdc="http://www.wps.cn/officeDocument/2017/drawingmlCustomData" val="200" checksum="4158780845"/>
                </a:ext>
              </a:extLst>
            </a:pPr>
            <a:r>
              <a:rPr lang="zh-CN" altLang="en-US" sz="2400"/>
              <a:t>3、0-1背包问题的算法描述</a:t>
            </a:r>
            <a:endParaRPr lang="zh-CN" altLang="en-US" sz="2400"/>
          </a:p>
          <a:p>
            <a:pPr marL="0" indent="609600" latinLnBrk="0">
              <a:buNone/>
              <a:extLst>
                <a:ext uri="{35155182-B16C-46BC-9424-99874614C6A1}">
                  <wpsdc:indentchars xmlns:wpsdc="http://www.wps.cn/officeDocument/2017/drawingmlCustomData" val="200" checksum="4158780845"/>
                </a:ext>
              </a:extLst>
            </a:pPr>
            <a:r>
              <a:rPr lang="zh-CN" altLang="en-US" sz="2400"/>
              <a:t>根据递归结构的分解过程，可得算法如下：</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void knapsack(int w, int C, int n type v, type m)</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for(j=0;j&lt;=C;j++)  m[0][j]=0;</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for(j=0;j&lt;=C;j++)</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for(i=1;i&lt;=n;i++)</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  if(j&lt;w[i])                            </a:t>
            </a:r>
            <a:r>
              <a:rPr lang="zh-CN" altLang="en-US" sz="2400">
                <a:solidFill>
                  <a:srgbClr val="C00000"/>
                </a:solidFill>
              </a:rPr>
              <a:t> //装不下</a:t>
            </a:r>
            <a:endParaRPr lang="zh-CN" altLang="en-US" sz="2400">
              <a:solidFill>
                <a:srgbClr val="C00000"/>
              </a:solidFill>
            </a:endParaRPr>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 m[i][j]=m[i-1][j];</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continue;</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else </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en-US" altLang="zh-CN" sz="2400"/>
              <a:t>         </a:t>
            </a:r>
            <a:r>
              <a:rPr lang="zh-CN" altLang="en-US" sz="2400"/>
              <a:t>if(m[i-1][j-w[i]]+v[i]&gt;m[i-1][j])    </a:t>
            </a:r>
            <a:r>
              <a:rPr lang="zh-CN" altLang="en-US" sz="2400">
                <a:solidFill>
                  <a:srgbClr val="C00000"/>
                </a:solidFill>
              </a:rPr>
              <a:t>//够装而且装</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m[i][j]=m[i-1][j-w[i]]+v[i];</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else</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m[i][j]=m[i-1][j];            </a:t>
            </a:r>
            <a:r>
              <a:rPr lang="zh-CN" altLang="en-US" sz="2400">
                <a:solidFill>
                  <a:srgbClr val="C00000"/>
                </a:solidFill>
              </a:rPr>
              <a:t>//够装而不装</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    }</a:t>
            </a:r>
            <a:endParaRPr lang="zh-CN" altLang="en-US" sz="2400"/>
          </a:p>
          <a:p>
            <a:pPr marL="0" indent="609600" latinLnBrk="0">
              <a:lnSpc>
                <a:spcPts val="2580"/>
              </a:lnSpc>
              <a:spcBef>
                <a:spcPts val="0"/>
              </a:spcBef>
              <a:buNone/>
              <a:extLst>
                <a:ext uri="{35155182-B16C-46BC-9424-99874614C6A1}">
                  <wpsdc:indentchars xmlns:wpsdc="http://www.wps.cn/officeDocument/2017/drawingmlCustomData" val="200" checksum="4158780845"/>
                </a:ext>
              </a:extLst>
            </a:pPr>
            <a:r>
              <a:rPr lang="zh-CN" altLang="en-US" sz="2400"/>
              <a:t>}</a:t>
            </a:r>
            <a:endParaRPr lang="zh-CN" altLang="en-US" sz="2400"/>
          </a:p>
          <a:p>
            <a:pPr marL="0" indent="0" latinLnBrk="0">
              <a:lnSpc>
                <a:spcPts val="2580"/>
              </a:lnSpc>
              <a:spcBef>
                <a:spcPts val="0"/>
              </a:spcBef>
              <a:buNone/>
            </a:pPr>
            <a:r>
              <a:rPr lang="zh-CN" altLang="en-US" sz="2400"/>
              <a:t>由上述算描述，可以看出算法knapsack共包含两重循环，其中外循环的次数由背包承重量C决定，因此时间复杂度为O(nc)。</a:t>
            </a:r>
            <a:endParaRPr lang="zh-CN" altLang="en-US" sz="240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93040"/>
            <a:ext cx="8103870" cy="5933440"/>
          </a:xfrm>
        </p:spPr>
        <p:txBody>
          <a:bodyPr/>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4、实例分析</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假设有5个物品，其重量分别是{1, 2, 12, 6, 5}，价值分别为{3, 3, 8, 4, 8}，背包的容量为15，求装入背包的物品和获得的最大价值。 </a:t>
            </a:r>
            <a:endParaRPr lang="zh-CN" altLang="en-US" sz="2400"/>
          </a:p>
          <a:p>
            <a:pPr marL="0" indent="609600" latinLnBrk="0">
              <a:spcBef>
                <a:spcPts val="0"/>
              </a:spcBef>
              <a:buNone/>
              <a:extLst>
                <a:ext uri="{35155182-B16C-46BC-9424-99874614C6A1}">
                  <wpsdc:indentchars xmlns:wpsdc="http://www.wps.cn/officeDocument/2017/drawingmlCustomData" val="200" checksum="4158780845"/>
                </a:ext>
              </a:extLst>
            </a:pPr>
            <a:r>
              <a:rPr lang="zh-CN" altLang="en-US" sz="2400"/>
              <a:t>根据动态规划算法，用一个(n+1)×(M+1)的二维表m，m[i][j]表示把前i个物品装入容量为j的背包中获得的最大价值。根据knapsack算法，我们可以得到以下表格。</a:t>
            </a:r>
            <a:endParaRPr lang="zh-CN" altLang="en-US" sz="2400"/>
          </a:p>
          <a:p>
            <a:pPr marL="0" indent="0">
              <a:buNone/>
            </a:pPr>
            <a:endParaRPr lang="zh-CN" altLang="en-US" sz="2400"/>
          </a:p>
        </p:txBody>
      </p:sp>
      <p:pic>
        <p:nvPicPr>
          <p:cNvPr id="21547" name="图片 21547"/>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514350" y="2964180"/>
            <a:ext cx="8436610" cy="1940560"/>
          </a:xfrm>
          <a:prstGeom prst="rect">
            <a:avLst/>
          </a:prstGeom>
          <a:noFill/>
          <a:ln>
            <a:noFill/>
          </a:ln>
        </p:spPr>
      </p:pic>
      <p:sp>
        <p:nvSpPr>
          <p:cNvPr id="4" name="文本框 3"/>
          <p:cNvSpPr txBox="1"/>
          <p:nvPr/>
        </p:nvSpPr>
        <p:spPr>
          <a:xfrm>
            <a:off x="457200" y="4982210"/>
            <a:ext cx="8470265" cy="1198880"/>
          </a:xfrm>
          <a:prstGeom prst="rect">
            <a:avLst/>
          </a:prstGeom>
          <a:noFill/>
        </p:spPr>
        <p:txBody>
          <a:bodyPr wrap="square" rtlCol="0" anchor="t">
            <a:spAutoFit/>
          </a:bodyPr>
          <a:p>
            <a:r>
              <a:rPr lang="zh-CN" altLang="en-US" sz="2400" b="1">
                <a:latin typeface="+mn-lt"/>
                <a:ea typeface="+mn-ea"/>
              </a:rPr>
              <a:t>由表可以看出该问题的最大值为18，也就是说背包获得的最大价值为18。那么如何确定哪些物品装入背包才获得了最大价值18呢？也就是说需要构造该问题的最优解。</a:t>
            </a:r>
            <a:endParaRPr lang="zh-CN" altLang="en-US" sz="2400" b="1">
              <a:latin typeface="+mn-lt"/>
              <a:ea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64160"/>
            <a:ext cx="8229600" cy="5862320"/>
          </a:xfrm>
        </p:spPr>
        <p:txBody>
          <a:bodyPr/>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5、构造最优解</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solidFill>
                  <a:srgbClr val="3907F1"/>
                </a:solidFill>
              </a:rPr>
              <a:t>构造最优解也就是确定装入背包的具体物品是哪几个。</a:t>
            </a:r>
            <a:endParaRPr lang="zh-CN" altLang="en-US" sz="2400"/>
          </a:p>
          <a:p>
            <a:pPr marL="0" indent="609600" algn="just"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我们仍然采用上面的例子进行分析。由0-1背包问题的递归式可以得知，获得的价值m[i][j]&gt;m[i-1][j]的前提是装进去第i个物品，因此，我们可以由图4.9的最后一个元素m[5][15]的值向前推，如果m[5][15]&gt;m[4][15]，表明第5个物品被装入背包，定义x</a:t>
            </a:r>
            <a:r>
              <a:rPr lang="zh-CN" altLang="en-US" sz="2400" baseline="-25000"/>
              <a:t>5</a:t>
            </a:r>
            <a:r>
              <a:rPr lang="zh-CN" altLang="en-US" sz="2400"/>
              <a:t>=1，剩下前5-1=4个物品被装入容量为C-w</a:t>
            </a:r>
            <a:r>
              <a:rPr lang="zh-CN" altLang="en-US" sz="2400" baseline="-25000"/>
              <a:t>5</a:t>
            </a:r>
            <a:r>
              <a:rPr lang="zh-CN" altLang="en-US" sz="2400"/>
              <a:t>的背包中；如果m[5][15]= m[4][15]，表明第5个物品没有被装入背包，定义x</a:t>
            </a:r>
            <a:r>
              <a:rPr lang="zh-CN" altLang="en-US" sz="2400" baseline="-25000"/>
              <a:t>5</a:t>
            </a:r>
            <a:r>
              <a:rPr lang="zh-CN" altLang="en-US" sz="2400"/>
              <a:t>=0，前5-1=4个物品被装入容量为C的背包中。依此类推，直到确定第1个物品是否被装入背包中为止。</a:t>
            </a:r>
            <a:endParaRPr lang="zh-CN" altLang="en-US" sz="240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292100"/>
            <a:ext cx="8229600" cy="6265545"/>
          </a:xfrm>
        </p:spPr>
        <p:txBody>
          <a:bodyPr/>
          <a:p>
            <a:pPr marL="0" indent="0">
              <a:buNone/>
            </a:pPr>
            <a:r>
              <a:rPr lang="zh-CN" altLang="en-US" sz="2400"/>
              <a:t>依据上述思路，构造最优解的算法描述如下：</a:t>
            </a:r>
            <a:endParaRPr lang="zh-CN" altLang="en-US" sz="2400"/>
          </a:p>
          <a:p>
            <a:pPr marL="0" indent="0">
              <a:buNone/>
            </a:pPr>
            <a:r>
              <a:rPr lang="zh-CN" altLang="en-US" sz="2400"/>
              <a:t>void knapsackvalue(int C, int n type m)</a:t>
            </a:r>
            <a:endParaRPr lang="zh-CN" altLang="en-US" sz="2400"/>
          </a:p>
          <a:p>
            <a:pPr marL="0" indent="0">
              <a:buNone/>
            </a:pPr>
            <a:r>
              <a:rPr lang="zh-CN" altLang="en-US" sz="2400"/>
              <a:t>{  j=C; </a:t>
            </a:r>
            <a:endParaRPr lang="zh-CN" altLang="en-US" sz="2400"/>
          </a:p>
          <a:p>
            <a:pPr marL="0" indent="0">
              <a:buNone/>
            </a:pPr>
            <a:r>
              <a:rPr lang="zh-CN" altLang="en-US" sz="2400"/>
              <a:t>for(i=n;i&gt;=1;i--) </a:t>
            </a:r>
            <a:endParaRPr lang="zh-CN" altLang="en-US" sz="2400"/>
          </a:p>
          <a:p>
            <a:pPr marL="0" indent="0">
              <a:buNone/>
            </a:pPr>
            <a:r>
              <a:rPr lang="zh-CN" altLang="en-US" sz="2400"/>
              <a:t>{  if (m[i][j]&gt;m[i-1][j])</a:t>
            </a:r>
            <a:endParaRPr lang="zh-CN" altLang="en-US" sz="2400"/>
          </a:p>
          <a:p>
            <a:pPr marL="0" indent="0">
              <a:buNone/>
            </a:pPr>
            <a:r>
              <a:rPr lang="zh-CN" altLang="en-US" sz="2400"/>
              <a:t>        {  x[i]=1; </a:t>
            </a:r>
            <a:endParaRPr lang="zh-CN" altLang="en-US" sz="2400"/>
          </a:p>
          <a:p>
            <a:pPr marL="0" indent="0">
              <a:buNone/>
            </a:pPr>
            <a:r>
              <a:rPr lang="zh-CN" altLang="en-US" sz="2400"/>
              <a:t>           j=j-w[i];</a:t>
            </a:r>
            <a:endParaRPr lang="zh-CN" altLang="en-US" sz="2400"/>
          </a:p>
          <a:p>
            <a:pPr marL="0" indent="0">
              <a:buNone/>
            </a:pPr>
            <a:r>
              <a:rPr lang="zh-CN" altLang="en-US" sz="2400"/>
              <a:t>}</a:t>
            </a:r>
            <a:endParaRPr lang="zh-CN" altLang="en-US" sz="2400"/>
          </a:p>
          <a:p>
            <a:pPr marL="0" indent="0">
              <a:buNone/>
            </a:pPr>
            <a:r>
              <a:rPr lang="zh-CN" altLang="en-US" sz="2400"/>
              <a:t>       else </a:t>
            </a:r>
            <a:endParaRPr lang="zh-CN" altLang="en-US" sz="2400"/>
          </a:p>
          <a:p>
            <a:pPr marL="0" indent="0">
              <a:buNone/>
            </a:pPr>
            <a:r>
              <a:rPr lang="zh-CN" altLang="en-US" sz="2400"/>
              <a:t>         x[i]=0; </a:t>
            </a:r>
            <a:endParaRPr lang="zh-CN" altLang="en-US" sz="2400"/>
          </a:p>
          <a:p>
            <a:pPr marL="0" indent="0">
              <a:buNone/>
            </a:pPr>
            <a:r>
              <a:rPr lang="zh-CN" altLang="en-US" sz="2400"/>
              <a:t>}</a:t>
            </a:r>
            <a:endParaRPr lang="zh-CN" altLang="en-US" sz="2400"/>
          </a:p>
          <a:p>
            <a:pPr marL="0" indent="0">
              <a:buNone/>
            </a:pPr>
            <a:r>
              <a:rPr lang="zh-CN" altLang="en-US" sz="2400"/>
              <a:t>}</a:t>
            </a:r>
            <a:endParaRPr lang="zh-CN" altLang="en-US" sz="2400"/>
          </a:p>
          <a:p>
            <a:pPr marL="0" indent="0">
              <a:buNone/>
            </a:pPr>
            <a:r>
              <a:rPr lang="zh-CN" altLang="en-US" sz="2400"/>
              <a:t>上述算法只有1个循环，因此时间复杂度为O(n)。</a:t>
            </a:r>
            <a:endParaRPr lang="zh-CN" altLang="en-US" sz="24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45745" y="240665"/>
            <a:ext cx="8591550" cy="6264275"/>
          </a:xfrm>
        </p:spPr>
        <p:txBody>
          <a:bodyPr/>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针对上面的例子，下面给出求解结果的具体分析过程：</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初始时，j=18，i=5。如果m(i,j)=m(i-1,j)，说明第i个物品没有被装入背包，则x</a:t>
            </a:r>
            <a:r>
              <a:rPr lang="zh-CN" altLang="en-US" sz="2400" baseline="-25000"/>
              <a:t>i</a:t>
            </a:r>
            <a:r>
              <a:rPr lang="zh-CN" altLang="en-US" sz="2400"/>
              <a:t> =0；如果m(i,j)&gt;m(i-1,j)，说明第i个物品被装入背包，则x</a:t>
            </a:r>
            <a:r>
              <a:rPr lang="zh-CN" altLang="en-US" sz="2400" baseline="-25000"/>
              <a:t>i</a:t>
            </a:r>
            <a:r>
              <a:rPr lang="zh-CN" altLang="en-US" sz="2400"/>
              <a:t>=1，j=j-w</a:t>
            </a:r>
            <a:r>
              <a:rPr lang="zh-CN" altLang="en-US" sz="2400" baseline="-25000"/>
              <a:t>i</a:t>
            </a:r>
            <a:r>
              <a:rPr lang="zh-CN" altLang="en-US" sz="2400"/>
              <a:t>；</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m(5,15)=18&gt;m(4,15)=14，说明物品5被装入了背包，因此x</a:t>
            </a:r>
            <a:r>
              <a:rPr lang="zh-CN" altLang="en-US" sz="2400" baseline="-25000"/>
              <a:t>5</a:t>
            </a:r>
            <a:r>
              <a:rPr lang="zh-CN" altLang="en-US" sz="2400"/>
              <a:t>=1，且更新j=j-w</a:t>
            </a:r>
            <a:r>
              <a:rPr lang="zh-CN" altLang="en-US" sz="2400" baseline="-25000"/>
              <a:t>5</a:t>
            </a:r>
            <a:r>
              <a:rPr lang="zh-CN" altLang="en-US" sz="2400"/>
              <a:t>=15-5=10；</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m(4,j)=m(4,10)=10&gt;=m(3,10)=6，说明物品4被装入了背包，因此x</a:t>
            </a:r>
            <a:r>
              <a:rPr lang="zh-CN" altLang="en-US" sz="2400" baseline="-25000"/>
              <a:t>4</a:t>
            </a:r>
            <a:r>
              <a:rPr lang="zh-CN" altLang="en-US" sz="2400"/>
              <a:t> =1，更新j=j-w</a:t>
            </a:r>
            <a:r>
              <a:rPr lang="zh-CN" altLang="en-US" sz="2400" baseline="-25000"/>
              <a:t>4</a:t>
            </a:r>
            <a:r>
              <a:rPr lang="zh-CN" altLang="en-US" sz="2400"/>
              <a:t>=10-6=4；</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m(3,j)=m(3,4)=6=m(2,4)，说明物品3没有被装入背包，因此x</a:t>
            </a:r>
            <a:r>
              <a:rPr lang="zh-CN" altLang="en-US" sz="2400" baseline="-25000"/>
              <a:t>3</a:t>
            </a:r>
            <a:r>
              <a:rPr lang="zh-CN" altLang="en-US" sz="2400"/>
              <a:t>=0；</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m(2,j)=m(2,4)=6&gt;m(1,4)=3，说明物品2被装入了背包，因此x</a:t>
            </a:r>
            <a:r>
              <a:rPr lang="zh-CN" altLang="en-US" sz="2400" baseline="-25000"/>
              <a:t>2</a:t>
            </a:r>
            <a:r>
              <a:rPr lang="zh-CN" altLang="en-US" sz="2400"/>
              <a:t>=1，且更新j=j-w</a:t>
            </a:r>
            <a:r>
              <a:rPr lang="zh-CN" altLang="en-US" sz="2400" baseline="-25000"/>
              <a:t>2</a:t>
            </a:r>
            <a:r>
              <a:rPr lang="zh-CN" altLang="en-US" sz="2400"/>
              <a:t>=4-2=2；</a:t>
            </a:r>
            <a:endParaRPr lang="zh-CN" altLang="en-US" sz="2400"/>
          </a:p>
          <a:p>
            <a:pPr marL="0" indent="609600" latinLnBrk="0">
              <a:lnSpc>
                <a:spcPct val="125000"/>
              </a:lnSpc>
              <a:spcBef>
                <a:spcPts val="0"/>
              </a:spcBef>
              <a:buNone/>
              <a:extLst>
                <a:ext uri="{35155182-B16C-46BC-9424-99874614C6A1}">
                  <wpsdc:indentchars xmlns:wpsdc="http://www.wps.cn/officeDocument/2017/drawingmlCustomData" val="200" checksum="4158780845"/>
                </a:ext>
              </a:extLst>
            </a:pPr>
            <a:r>
              <a:rPr lang="zh-CN" altLang="en-US" sz="2400"/>
              <a:t>m(1,j)=m(1,2)=3&gt;m(0,2)=0，说明物品1被装入了背包，因此x</a:t>
            </a:r>
            <a:r>
              <a:rPr lang="zh-CN" altLang="en-US" sz="2400" baseline="-25000"/>
              <a:t>1</a:t>
            </a:r>
            <a:r>
              <a:rPr lang="zh-CN" altLang="en-US" sz="2400"/>
              <a:t>=1，且更新j=j-w</a:t>
            </a:r>
            <a:r>
              <a:rPr lang="zh-CN" altLang="en-US" sz="2400" baseline="-25000"/>
              <a:t>1</a:t>
            </a:r>
            <a:r>
              <a:rPr lang="zh-CN" altLang="en-US" sz="2400"/>
              <a:t>=2-1=1。</a:t>
            </a:r>
            <a:endParaRPr lang="zh-CN" altLang="en-US" sz="240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46" name="图片 21546"/>
          <p:cNvPicPr>
            <a:picLocks noChangeAspect="1" noChangeArrowheads="1"/>
          </p:cNvPicPr>
          <p:nvPr>
            <p:ph idx="1"/>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37465" y="548005"/>
            <a:ext cx="9069070" cy="2091690"/>
          </a:xfrm>
          <a:prstGeom prst="rect">
            <a:avLst/>
          </a:prstGeom>
          <a:noFill/>
          <a:ln>
            <a:noFill/>
          </a:ln>
        </p:spPr>
      </p:pic>
      <p:sp>
        <p:nvSpPr>
          <p:cNvPr id="4" name="文本框 3"/>
          <p:cNvSpPr txBox="1"/>
          <p:nvPr/>
        </p:nvSpPr>
        <p:spPr>
          <a:xfrm>
            <a:off x="351790" y="2829560"/>
            <a:ext cx="8221345" cy="1753235"/>
          </a:xfrm>
          <a:prstGeom prst="rect">
            <a:avLst/>
          </a:prstGeom>
          <a:noFill/>
        </p:spPr>
        <p:txBody>
          <a:bodyPr wrap="square" rtlCol="0" anchor="t">
            <a:spAutoFit/>
          </a:bodyPr>
          <a:p>
            <a:pPr marL="0" indent="609600" eaLnBrk="1" latinLnBrk="0" hangingPunct="1">
              <a:lnSpc>
                <a:spcPct val="150000"/>
              </a:lnSpc>
              <a:extLst>
                <a:ext uri="{35155182-B16C-46BC-9424-99874614C6A1}">
                  <wpsdc:indentchars xmlns:wpsdc="http://www.wps.cn/officeDocument/2017/drawingmlCustomData" val="200" checksum="4158780845"/>
                </a:ext>
              </a:extLst>
            </a:pPr>
            <a:r>
              <a:rPr lang="zh-CN" altLang="en-US" sz="2400" b="1"/>
              <a:t>求得x的值为（1，1，0，1，1）也就是说第1、2、4、5个物品放入了背包，而第3个物品没有放入背包，此时获得的最大价值为18。</a:t>
            </a:r>
            <a:endParaRPr lang="zh-CN" altLang="en-US" sz="2400" b="1"/>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28295"/>
            <a:ext cx="8229600" cy="5798185"/>
          </a:xfrm>
        </p:spPr>
        <p:txBody>
          <a:bodyPr/>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6、问题拓展</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(1) 背包问题</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现有n种物品和一个背包，其中物品i的重量是w</a:t>
            </a:r>
            <a:r>
              <a:rPr lang="zh-CN" altLang="en-US" sz="2400" baseline="-25000"/>
              <a:t>i</a:t>
            </a:r>
            <a:r>
              <a:rPr lang="zh-CN" altLang="en-US" sz="2400"/>
              <a:t>，价值为v</a:t>
            </a:r>
            <a:r>
              <a:rPr lang="zh-CN" altLang="en-US" sz="2400" baseline="-25000"/>
              <a:t>i</a:t>
            </a:r>
            <a:r>
              <a:rPr lang="zh-CN" altLang="en-US" sz="2400"/>
              <a:t>，背包的最大承重量为C，在每种物品可以切割放入背包的前提下，如何选择装入背包的物品，使得装入背包中物品的总价值最大？</a:t>
            </a:r>
            <a:endParaRPr lang="zh-CN" altLang="en-US" sz="2400"/>
          </a:p>
          <a:p>
            <a:pPr marL="0" indent="609600" latinLnBrk="0">
              <a:lnSpc>
                <a:spcPct val="150000"/>
              </a:lnSpc>
              <a:spcBef>
                <a:spcPts val="0"/>
              </a:spcBef>
              <a:buNone/>
              <a:extLst>
                <a:ext uri="{35155182-B16C-46BC-9424-99874614C6A1}">
                  <wpsdc:indentchars xmlns:wpsdc="http://www.wps.cn/officeDocument/2017/drawingmlCustomData" val="200" checksum="4158780845"/>
                </a:ext>
              </a:extLst>
            </a:pPr>
            <a:r>
              <a:rPr lang="zh-CN" altLang="en-US" sz="2400"/>
              <a:t>此问题采用下一章的贪心算法求解。</a:t>
            </a:r>
            <a:endParaRPr lang="zh-CN" altLang="en-US" sz="24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417830"/>
            <a:ext cx="8229600" cy="6087110"/>
          </a:xfrm>
        </p:spPr>
        <p:txBody>
          <a:bodyPr/>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(2)完全背包</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现有n种物品和一个背包，其中物品i的重量是w</a:t>
            </a:r>
            <a:r>
              <a:rPr lang="zh-CN" altLang="en-US" sz="2400" baseline="-25000"/>
              <a:t>i</a:t>
            </a:r>
            <a:r>
              <a:rPr lang="zh-CN" altLang="en-US" sz="2400"/>
              <a:t>，价值为v</a:t>
            </a:r>
            <a:r>
              <a:rPr lang="zh-CN" altLang="en-US" sz="2400" baseline="-25000"/>
              <a:t>i</a:t>
            </a:r>
            <a:r>
              <a:rPr lang="zh-CN" altLang="en-US" sz="2400"/>
              <a:t>，背包的最大承重量为C，在每种物品可以选多次的前提下，如何选择装入背包的物品，使得装入背包中物品的总价值最大？</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此问题非常类似于0-1背包问题，所不同的是每种物品有无限件。也就是说对每种物品来说，不是取或不取，而是取0件、取1件、取2件……等很多种。</a:t>
            </a:r>
            <a:endParaRPr lang="zh-CN" altLang="en-US" sz="2400"/>
          </a:p>
          <a:p>
            <a:pPr marL="0" indent="609600" algn="l" latinLnBrk="0">
              <a:lnSpc>
                <a:spcPct val="150000"/>
              </a:lnSpc>
              <a:spcBef>
                <a:spcPts val="0"/>
              </a:spcBef>
              <a:buClrTx/>
              <a:buSzTx/>
              <a:buNone/>
              <a:extLst>
                <a:ext uri="{35155182-B16C-46BC-9424-99874614C6A1}">
                  <wpsdc:indentchars xmlns:wpsdc="http://www.wps.cn/officeDocument/2017/drawingmlCustomData" val="200" checksum="4158780845"/>
                </a:ext>
              </a:extLst>
            </a:pPr>
            <a:r>
              <a:rPr lang="zh-CN" altLang="en-US" sz="2400"/>
              <a:t>用m(i , j)表示可选物品为前i件时所能获得的最高价值，对于一种物品，只有两种情况。</a:t>
            </a:r>
            <a:endParaRPr lang="zh-CN" altLang="en-US" sz="2400"/>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PP_MARK_KEY" val="1205e064-d380-4cd2-9e27-41309e90d7e5"/>
  <p:tag name="COMMONDATA" val="eyJoZGlkIjoiN2IwMTlhZjYyNTZjZDMwY2ExMWVkMmM3MTdkNDMzYmQifQ=="/>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28351</Words>
  <Application>WPS 演示</Application>
  <PresentationFormat>全屏显示(4:3)</PresentationFormat>
  <Paragraphs>934</Paragraphs>
  <Slides>112</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23</vt:i4>
      </vt:variant>
      <vt:variant>
        <vt:lpstr>幻灯片标题</vt:lpstr>
      </vt:variant>
      <vt:variant>
        <vt:i4>112</vt:i4>
      </vt:variant>
    </vt:vector>
  </HeadingPairs>
  <TitlesOfParts>
    <vt:vector size="145" baseType="lpstr">
      <vt:lpstr>Arial</vt:lpstr>
      <vt:lpstr>宋体</vt:lpstr>
      <vt:lpstr>Wingdings</vt:lpstr>
      <vt:lpstr>Calibri</vt:lpstr>
      <vt:lpstr>Times New Roman</vt:lpstr>
      <vt:lpstr>Symbol</vt:lpstr>
      <vt:lpstr>微软雅黑</vt:lpstr>
      <vt:lpstr>Arial Unicode MS</vt:lpstr>
      <vt:lpstr>Wingdings</vt:lpstr>
      <vt:lpstr>Office 主题​​</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Equation.3</vt:lpstr>
      <vt:lpstr>Equation.3</vt:lpstr>
      <vt:lpstr>Equation.3</vt:lpstr>
      <vt:lpstr>Equation.3</vt:lpstr>
      <vt:lpstr>Equation.DSMT4</vt:lpstr>
      <vt:lpstr>Equation.3</vt:lpstr>
      <vt:lpstr>Equation.KSEE3</vt:lpstr>
      <vt:lpstr>Excel.Sheet.8</vt:lpstr>
      <vt:lpstr>Excel.Sheet.8</vt:lpstr>
      <vt:lpstr>Excel.Sheet.8</vt:lpstr>
      <vt:lpstr>Equation.3</vt:lpstr>
      <vt:lpstr>第4章 动态规划  </vt:lpstr>
      <vt:lpstr>PowerPoint 演示文稿</vt:lpstr>
      <vt:lpstr>4.1 几个实例 </vt:lpstr>
      <vt:lpstr>4.1.1 爬楼梯问题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4.3备忘录方法</vt:lpstr>
      <vt:lpstr>PowerPoint 演示文稿</vt:lpstr>
      <vt:lpstr>PowerPoint 演示文稿</vt:lpstr>
      <vt:lpstr>4.4最长公共子序列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4.7   0-1背包问题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习题</vt:lpstr>
      <vt:lpstr>PowerPoint 演示文稿</vt:lpstr>
      <vt:lpstr>PowerPoint 演示文稿</vt:lpstr>
      <vt:lpstr>PowerPoint 演示文稿</vt:lpstr>
      <vt:lpstr>PowerPoint 演示文稿</vt:lpstr>
      <vt:lpstr>PowerPoint 演示文稿</vt:lpstr>
    </vt:vector>
  </TitlesOfParts>
  <Company>Computer Science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算法设计与分析</dc:title>
  <dc:creator>wangxd</dc:creator>
  <cp:lastModifiedBy>斓曦</cp:lastModifiedBy>
  <cp:revision>594</cp:revision>
  <dcterms:created xsi:type="dcterms:W3CDTF">2003-12-16T08:40:00Z</dcterms:created>
  <dcterms:modified xsi:type="dcterms:W3CDTF">2023-05-10T06:51:31Z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60147147A649423A9EFA35B8507E4D2E_12</vt:lpwstr>
  </property>
  <property fmtid="{D5CDD505-2E9C-101B-9397-08002B2CF9AE}" pid="3" name="KSOProductBuildVer">
    <vt:lpwstr>2052-11.1.0.14309</vt:lpwstr>
  </property>
</Properties>
</file>