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65"/>
  </p:notesMasterIdLst>
  <p:handoutMasterIdLst>
    <p:handoutMasterId r:id="rId66"/>
  </p:handoutMasterIdLst>
  <p:sldIdLst>
    <p:sldId id="256" r:id="rId2"/>
    <p:sldId id="343" r:id="rId3"/>
    <p:sldId id="315" r:id="rId4"/>
    <p:sldId id="365" r:id="rId5"/>
    <p:sldId id="262" r:id="rId6"/>
    <p:sldId id="384" r:id="rId7"/>
    <p:sldId id="383" r:id="rId8"/>
    <p:sldId id="382" r:id="rId9"/>
    <p:sldId id="358" r:id="rId10"/>
    <p:sldId id="271" r:id="rId11"/>
    <p:sldId id="381" r:id="rId12"/>
    <p:sldId id="372" r:id="rId13"/>
    <p:sldId id="272" r:id="rId14"/>
    <p:sldId id="313" r:id="rId15"/>
    <p:sldId id="291" r:id="rId16"/>
    <p:sldId id="263" r:id="rId17"/>
    <p:sldId id="293" r:id="rId18"/>
    <p:sldId id="294" r:id="rId19"/>
    <p:sldId id="295" r:id="rId20"/>
    <p:sldId id="296" r:id="rId21"/>
    <p:sldId id="363" r:id="rId22"/>
    <p:sldId id="299" r:id="rId23"/>
    <p:sldId id="297" r:id="rId24"/>
    <p:sldId id="273" r:id="rId25"/>
    <p:sldId id="373" r:id="rId26"/>
    <p:sldId id="327" r:id="rId27"/>
    <p:sldId id="374" r:id="rId28"/>
    <p:sldId id="304" r:id="rId29"/>
    <p:sldId id="375" r:id="rId30"/>
    <p:sldId id="330" r:id="rId31"/>
    <p:sldId id="264" r:id="rId32"/>
    <p:sldId id="376" r:id="rId33"/>
    <p:sldId id="298" r:id="rId34"/>
    <p:sldId id="377" r:id="rId35"/>
    <p:sldId id="314" r:id="rId36"/>
    <p:sldId id="378" r:id="rId37"/>
    <p:sldId id="334" r:id="rId38"/>
    <p:sldId id="379" r:id="rId39"/>
    <p:sldId id="387" r:id="rId40"/>
    <p:sldId id="380" r:id="rId41"/>
    <p:sldId id="300" r:id="rId42"/>
    <p:sldId id="274" r:id="rId43"/>
    <p:sldId id="308" r:id="rId44"/>
    <p:sldId id="310" r:id="rId45"/>
    <p:sldId id="359" r:id="rId46"/>
    <p:sldId id="265" r:id="rId47"/>
    <p:sldId id="360" r:id="rId48"/>
    <p:sldId id="301" r:id="rId49"/>
    <p:sldId id="284" r:id="rId50"/>
    <p:sldId id="338" r:id="rId51"/>
    <p:sldId id="369" r:id="rId52"/>
    <p:sldId id="370" r:id="rId53"/>
    <p:sldId id="371" r:id="rId54"/>
    <p:sldId id="368" r:id="rId55"/>
    <p:sldId id="366" r:id="rId56"/>
    <p:sldId id="386" r:id="rId57"/>
    <p:sldId id="302" r:id="rId58"/>
    <p:sldId id="275" r:id="rId59"/>
    <p:sldId id="306" r:id="rId60"/>
    <p:sldId id="361" r:id="rId61"/>
    <p:sldId id="266" r:id="rId62"/>
    <p:sldId id="285" r:id="rId63"/>
    <p:sldId id="367" r:id="rId6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08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547947-411A-4723-ADF8-F503A3CC4629}" type="datetimeFigureOut">
              <a:rPr lang="zh-CN" altLang="en-US" smtClean="0"/>
              <a:pPr/>
              <a:t>2024-07-03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746366-80B4-4C7F-86D2-A987E0C88AB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1497D-A081-4FBB-B0A7-4857C1F73C3D}" type="datetimeFigureOut">
              <a:rPr lang="zh-CN" altLang="en-US" smtClean="0"/>
              <a:pPr/>
              <a:t>2024-07-03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E83C7-34EF-4739-9B78-DBB55A0DF22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endParaRPr lang="en-US" altLang="zh-CN"/>
          </a:p>
        </p:txBody>
      </p:sp>
      <p:sp>
        <p:nvSpPr>
          <p:cNvPr id="19" name="页脚占位符 18"/>
          <p:cNvSpPr>
            <a:spLocks noGrp="1"/>
          </p:cNvSpPr>
          <p:nvPr>
            <p:ph type="ftr" sz="quarter" idx="11"/>
          </p:nvPr>
        </p:nvSpPr>
        <p:spPr/>
        <p:txBody>
          <a:bodyPr/>
          <a:lstStyle/>
          <a:p>
            <a:endParaRPr lang="en-US" altLang="zh-CN"/>
          </a:p>
        </p:txBody>
      </p:sp>
      <p:sp>
        <p:nvSpPr>
          <p:cNvPr id="27" name="灯片编号占位符 26"/>
          <p:cNvSpPr>
            <a:spLocks noGrp="1"/>
          </p:cNvSpPr>
          <p:nvPr>
            <p:ph type="sldNum" sz="quarter" idx="12"/>
          </p:nvPr>
        </p:nvSpPr>
        <p:spPr/>
        <p:txBody>
          <a:bodyPr/>
          <a:lstStyle/>
          <a:p>
            <a:fld id="{F2970E2F-0ACA-4D6A-A405-1D6E296CA6DB}" type="slidenum">
              <a:rPr lang="en-US" altLang="zh-CN" smtClean="0"/>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FA311C10-7385-4902-BA0A-38AEBB0B1C7A}" type="slidenum">
              <a:rPr lang="en-US" altLang="zh-CN" smtClean="0"/>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3A648C08-CDBB-4890-A410-2D5BEAEA0FE4}" type="slidenum">
              <a:rPr lang="en-US" altLang="zh-CN" smtClean="0"/>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46C8018A-8C2B-4E8D-8F74-EEC62B96EA43}" type="slidenum">
              <a:rPr lang="en-US" altLang="zh-CN" smtClean="0"/>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07109DA2-0250-46E5-A1F7-E1641FE61F51}" type="slidenum">
              <a:rPr lang="en-US" altLang="zh-CN" smtClean="0"/>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DC3A6F32-EE9E-4BE8-BF9B-8CE7D1EB0523}" type="slidenum">
              <a:rPr lang="en-US" altLang="zh-CN" smtClean="0"/>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endParaRPr lang="en-US" altLang="zh-CN"/>
          </a:p>
        </p:txBody>
      </p:sp>
      <p:sp>
        <p:nvSpPr>
          <p:cNvPr id="8" name="页脚占位符 7"/>
          <p:cNvSpPr>
            <a:spLocks noGrp="1"/>
          </p:cNvSpPr>
          <p:nvPr>
            <p:ph type="ftr" sz="quarter" idx="11"/>
          </p:nvPr>
        </p:nvSpPr>
        <p:spPr/>
        <p:txBody>
          <a:bodyPr/>
          <a:lstStyle/>
          <a:p>
            <a:endParaRPr lang="en-US" altLang="zh-CN"/>
          </a:p>
        </p:txBody>
      </p:sp>
      <p:sp>
        <p:nvSpPr>
          <p:cNvPr id="9" name="灯片编号占位符 8"/>
          <p:cNvSpPr>
            <a:spLocks noGrp="1"/>
          </p:cNvSpPr>
          <p:nvPr>
            <p:ph type="sldNum" sz="quarter" idx="12"/>
          </p:nvPr>
        </p:nvSpPr>
        <p:spPr/>
        <p:txBody>
          <a:bodyPr/>
          <a:lstStyle/>
          <a:p>
            <a:fld id="{37AF8CD9-C673-4333-AFC7-C80093A6E582}" type="slidenum">
              <a:rPr lang="en-US" altLang="zh-CN" smtClean="0"/>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919E6317-1009-42BE-A4E0-99ACB7C6A46E}" type="slidenum">
              <a:rPr lang="en-US" altLang="zh-CN" smtClean="0"/>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ltLang="zh-CN"/>
          </a:p>
        </p:txBody>
      </p:sp>
      <p:sp>
        <p:nvSpPr>
          <p:cNvPr id="3" name="页脚占位符 2"/>
          <p:cNvSpPr>
            <a:spLocks noGrp="1"/>
          </p:cNvSpPr>
          <p:nvPr>
            <p:ph type="ftr" sz="quarter" idx="11"/>
          </p:nvPr>
        </p:nvSpPr>
        <p:spPr/>
        <p:txBody>
          <a:bodyPr/>
          <a:lstStyle/>
          <a:p>
            <a:endParaRPr lang="en-US" altLang="zh-CN"/>
          </a:p>
        </p:txBody>
      </p:sp>
      <p:sp>
        <p:nvSpPr>
          <p:cNvPr id="4" name="灯片编号占位符 3"/>
          <p:cNvSpPr>
            <a:spLocks noGrp="1"/>
          </p:cNvSpPr>
          <p:nvPr>
            <p:ph type="sldNum" sz="quarter" idx="12"/>
          </p:nvPr>
        </p:nvSpPr>
        <p:spPr/>
        <p:txBody>
          <a:bodyPr/>
          <a:lstStyle/>
          <a:p>
            <a:fld id="{4225F2DA-3B6A-4CEC-B9A4-B67818796CE8}" type="slidenum">
              <a:rPr lang="en-US" altLang="zh-CN" smtClean="0"/>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001DE630-1DEC-42C4-8E62-D1352FBA02BF}" type="slidenum">
              <a:rPr lang="en-US" altLang="zh-CN" smtClean="0"/>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a:xfrm>
            <a:off x="8077200" y="6356350"/>
            <a:ext cx="609600" cy="365125"/>
          </a:xfrm>
        </p:spPr>
        <p:txBody>
          <a:bodyPr/>
          <a:lstStyle/>
          <a:p>
            <a:fld id="{5F56885A-97AD-4014-8471-24A021C5C54E}" type="slidenum">
              <a:rPr lang="en-US" altLang="zh-CN" smtClean="0"/>
              <a:pPr/>
              <a:t>‹#›</a:t>
            </a:fld>
            <a:endParaRPr lang="en-US" altLang="zh-CN"/>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B87700-E806-422F-9972-2BC9DCA4560C}" type="slidenum">
              <a:rPr lang="en-US" altLang="zh-CN" smtClean="0"/>
              <a:pPr/>
              <a:t>‹#›</a:t>
            </a:fld>
            <a:endParaRPr lang="en-US" altLang="zh-CN"/>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zh-CN" altLang="en-US" b="0" dirty="0" smtClean="0"/>
              <a:t>法律基础</a:t>
            </a:r>
            <a:r>
              <a:rPr lang="zh-CN" altLang="en-US" dirty="0" smtClean="0"/>
              <a:t> </a:t>
            </a:r>
            <a:endParaRPr lang="zh-CN" altLang="en-US" dirty="0"/>
          </a:p>
        </p:txBody>
      </p:sp>
      <p:sp>
        <p:nvSpPr>
          <p:cNvPr id="2051" name="Rectangle 3"/>
          <p:cNvSpPr>
            <a:spLocks noGrp="1" noChangeArrowheads="1"/>
          </p:cNvSpPr>
          <p:nvPr>
            <p:ph type="subTitle" idx="1"/>
          </p:nvPr>
        </p:nvSpPr>
        <p:spPr/>
        <p:txBody>
          <a:bodyPr/>
          <a:lstStyle/>
          <a:p>
            <a:r>
              <a:rPr lang="zh-CN" altLang="en-US" dirty="0"/>
              <a:t>鲁晓慧</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1285852" y="642918"/>
            <a:ext cx="3471858" cy="796086"/>
          </a:xfrm>
        </p:spPr>
        <p:txBody>
          <a:bodyPr>
            <a:normAutofit fontScale="90000"/>
          </a:bodyPr>
          <a:lstStyle/>
          <a:p>
            <a:r>
              <a:rPr lang="zh-CN" altLang="en-US" sz="5400" dirty="0" smtClean="0"/>
              <a:t>第二章</a:t>
            </a:r>
            <a:r>
              <a:rPr lang="zh-CN" altLang="en-US" sz="5400" dirty="0" smtClean="0"/>
              <a:t> </a:t>
            </a:r>
            <a:r>
              <a:rPr lang="zh-CN" altLang="en-US" sz="5400" dirty="0" smtClean="0"/>
              <a:t>宪法</a:t>
            </a:r>
            <a:endParaRPr lang="zh-CN" altLang="en-US" sz="2700" dirty="0"/>
          </a:p>
        </p:txBody>
      </p:sp>
      <p:sp>
        <p:nvSpPr>
          <p:cNvPr id="17411" name="Rectangle 3"/>
          <p:cNvSpPr>
            <a:spLocks noGrp="1" noChangeArrowheads="1"/>
          </p:cNvSpPr>
          <p:nvPr>
            <p:ph idx="1"/>
          </p:nvPr>
        </p:nvSpPr>
        <p:spPr/>
        <p:txBody>
          <a:bodyPr/>
          <a:lstStyle/>
          <a:p>
            <a:r>
              <a:rPr lang="zh-CN" altLang="en-US" sz="1800" dirty="0" smtClean="0"/>
              <a:t>一</a:t>
            </a:r>
            <a:r>
              <a:rPr lang="zh-CN" altLang="en-US" sz="1800" dirty="0"/>
              <a:t>、宪法的概念和特征</a:t>
            </a:r>
          </a:p>
          <a:p>
            <a:pPr>
              <a:buFont typeface="Wingdings" pitchFamily="2" charset="2"/>
              <a:buNone/>
            </a:pPr>
            <a:r>
              <a:rPr lang="zh-CN" altLang="en-US" sz="1800" dirty="0"/>
              <a:t>    </a:t>
            </a:r>
            <a:r>
              <a:rPr lang="en-US" altLang="zh-CN" sz="1800" dirty="0" smtClean="0"/>
              <a:t>1. </a:t>
            </a:r>
            <a:r>
              <a:rPr lang="zh-CN" altLang="en-US" sz="1800" dirty="0" smtClean="0"/>
              <a:t> </a:t>
            </a:r>
            <a:r>
              <a:rPr lang="zh-CN" altLang="en-US" sz="1800" dirty="0"/>
              <a:t>宪法：国家的根本大法、是公民权利的保障书、是民主事实法律化的基本形式。</a:t>
            </a:r>
          </a:p>
          <a:p>
            <a:pPr>
              <a:buNone/>
            </a:pPr>
            <a:r>
              <a:rPr lang="zh-CN" altLang="en-US" sz="1800" dirty="0"/>
              <a:t>    </a:t>
            </a:r>
            <a:r>
              <a:rPr lang="en-US" altLang="zh-CN" sz="1800" dirty="0" smtClean="0"/>
              <a:t>2. </a:t>
            </a:r>
            <a:r>
              <a:rPr lang="zh-CN" altLang="en-US" sz="1800" dirty="0" smtClean="0"/>
              <a:t>特征</a:t>
            </a:r>
            <a:r>
              <a:rPr lang="zh-CN" altLang="en-US" sz="1800" dirty="0"/>
              <a:t>：内容、效力、程序</a:t>
            </a:r>
            <a:r>
              <a:rPr lang="zh-CN" altLang="en-US" sz="1800" dirty="0" smtClean="0"/>
              <a:t>。</a:t>
            </a:r>
            <a:endParaRPr lang="en-US" altLang="zh-CN" sz="1800" dirty="0" smtClean="0"/>
          </a:p>
          <a:p>
            <a:r>
              <a:rPr lang="zh-CN" altLang="en-US" sz="1800" dirty="0" smtClean="0"/>
              <a:t>二</a:t>
            </a:r>
            <a:r>
              <a:rPr lang="zh-CN" altLang="en-US" sz="1800" dirty="0"/>
              <a:t>、新中国宪法制定修改的历史</a:t>
            </a:r>
          </a:p>
          <a:p>
            <a:pPr>
              <a:buNone/>
            </a:pPr>
            <a:r>
              <a:rPr lang="zh-CN" altLang="en-US" sz="1800" dirty="0"/>
              <a:t>     </a:t>
            </a:r>
            <a:r>
              <a:rPr lang="en-US" altLang="zh-CN" sz="1800" dirty="0"/>
              <a:t>1949</a:t>
            </a:r>
            <a:r>
              <a:rPr lang="zh-CN" altLang="en-US" sz="1800" dirty="0"/>
              <a:t>年</a:t>
            </a:r>
            <a:r>
              <a:rPr lang="en-US" altLang="zh-CN" sz="1800" dirty="0"/>
              <a:t>《</a:t>
            </a:r>
            <a:r>
              <a:rPr lang="zh-CN" altLang="en-US" sz="1800" dirty="0"/>
              <a:t>中国人民政治协商会议共同纲领</a:t>
            </a:r>
            <a:r>
              <a:rPr lang="en-US" altLang="zh-CN" sz="1800" dirty="0"/>
              <a:t>》</a:t>
            </a:r>
            <a:r>
              <a:rPr lang="zh-CN" altLang="en-US" sz="1800" dirty="0"/>
              <a:t>临时宪法</a:t>
            </a:r>
            <a:r>
              <a:rPr lang="zh-CN" altLang="en-US" sz="1800" dirty="0" smtClean="0"/>
              <a:t>；</a:t>
            </a:r>
            <a:endParaRPr lang="en-US" altLang="zh-CN" sz="1800" dirty="0" smtClean="0"/>
          </a:p>
          <a:p>
            <a:pPr>
              <a:buNone/>
            </a:pPr>
            <a:r>
              <a:rPr lang="en-US" altLang="zh-CN" sz="1800" dirty="0" smtClean="0"/>
              <a:t> </a:t>
            </a:r>
            <a:r>
              <a:rPr lang="en-US" altLang="zh-CN" sz="1800" dirty="0" smtClean="0"/>
              <a:t>    </a:t>
            </a:r>
            <a:r>
              <a:rPr lang="en-US" altLang="zh-CN" sz="1800" dirty="0" smtClean="0"/>
              <a:t>1954</a:t>
            </a:r>
            <a:r>
              <a:rPr lang="zh-CN" altLang="en-US" sz="1800" dirty="0"/>
              <a:t>年第一部宪法，</a:t>
            </a:r>
            <a:r>
              <a:rPr lang="en-US" altLang="zh-CN" sz="1800" dirty="0"/>
              <a:t>1975</a:t>
            </a:r>
            <a:r>
              <a:rPr lang="zh-CN" altLang="en-US" sz="1800" dirty="0"/>
              <a:t>、</a:t>
            </a:r>
            <a:r>
              <a:rPr lang="en-US" altLang="zh-CN" sz="1800" dirty="0"/>
              <a:t>1978</a:t>
            </a:r>
            <a:r>
              <a:rPr lang="zh-CN" altLang="en-US" sz="1800" dirty="0"/>
              <a:t>（</a:t>
            </a:r>
            <a:r>
              <a:rPr lang="en-US" altLang="zh-CN" sz="1800" dirty="0"/>
              <a:t>1979</a:t>
            </a:r>
            <a:r>
              <a:rPr lang="zh-CN" altLang="en-US" sz="1800" dirty="0"/>
              <a:t>、</a:t>
            </a:r>
            <a:r>
              <a:rPr lang="en-US" altLang="zh-CN" sz="1800" dirty="0"/>
              <a:t>1980</a:t>
            </a:r>
            <a:r>
              <a:rPr lang="zh-CN" altLang="en-US" sz="1800" dirty="0"/>
              <a:t>）、</a:t>
            </a:r>
            <a:r>
              <a:rPr lang="en-US" altLang="zh-CN" sz="1800" dirty="0"/>
              <a:t>1982</a:t>
            </a:r>
            <a:r>
              <a:rPr lang="zh-CN" altLang="en-US" sz="1800" dirty="0"/>
              <a:t>（</a:t>
            </a:r>
            <a:r>
              <a:rPr lang="en-US" altLang="zh-CN" sz="1800" dirty="0"/>
              <a:t>1988</a:t>
            </a:r>
            <a:r>
              <a:rPr lang="zh-CN" altLang="en-US" sz="1800" dirty="0"/>
              <a:t>、</a:t>
            </a:r>
            <a:r>
              <a:rPr lang="en-US" altLang="zh-CN" sz="1800" dirty="0"/>
              <a:t>1993</a:t>
            </a:r>
            <a:r>
              <a:rPr lang="zh-CN" altLang="en-US" sz="1800" dirty="0"/>
              <a:t>、</a:t>
            </a:r>
            <a:r>
              <a:rPr lang="en-US" altLang="zh-CN" sz="1800" dirty="0"/>
              <a:t>1999</a:t>
            </a:r>
            <a:r>
              <a:rPr lang="zh-CN" altLang="en-US" sz="1800" dirty="0"/>
              <a:t>、</a:t>
            </a:r>
            <a:r>
              <a:rPr lang="en-US" altLang="zh-CN" sz="1800" dirty="0"/>
              <a:t>2004</a:t>
            </a:r>
            <a:r>
              <a:rPr lang="zh-CN" altLang="en-US" sz="1800" dirty="0"/>
              <a:t>、）年三次全面</a:t>
            </a:r>
            <a:r>
              <a:rPr lang="zh-CN" altLang="en-US" sz="1800" dirty="0" smtClean="0"/>
              <a:t>修改</a:t>
            </a:r>
            <a:endParaRPr lang="en-US" altLang="zh-CN" sz="1800" dirty="0" smtClean="0"/>
          </a:p>
          <a:p>
            <a:r>
              <a:rPr lang="zh-CN" altLang="en-US" sz="1800" dirty="0" smtClean="0"/>
              <a:t>三</a:t>
            </a:r>
            <a:r>
              <a:rPr lang="zh-CN" altLang="en-US" sz="1800" dirty="0"/>
              <a:t>、我国宪法的指导思想和基本原则</a:t>
            </a:r>
          </a:p>
          <a:p>
            <a:pPr>
              <a:buFont typeface="Wingdings" pitchFamily="2" charset="2"/>
              <a:buNone/>
            </a:pPr>
            <a:r>
              <a:rPr lang="zh-CN" altLang="en-US" sz="1800" dirty="0"/>
              <a:t>     </a:t>
            </a:r>
            <a:r>
              <a:rPr lang="en-US" altLang="zh-CN" sz="1800" dirty="0" smtClean="0"/>
              <a:t>1. </a:t>
            </a:r>
            <a:r>
              <a:rPr lang="zh-CN" altLang="en-US" sz="1800" dirty="0" smtClean="0"/>
              <a:t>指导思想</a:t>
            </a:r>
            <a:r>
              <a:rPr lang="zh-CN" altLang="en-US" sz="1800" dirty="0"/>
              <a:t>：四项基本原则：坚持社会主义道路、坚持人民民主专政、坚持中国共产党的领导、坚持马克思列宁主义、毛泽东思想。</a:t>
            </a:r>
          </a:p>
          <a:p>
            <a:pPr>
              <a:buFont typeface="Wingdings" pitchFamily="2" charset="2"/>
              <a:buNone/>
            </a:pPr>
            <a:r>
              <a:rPr lang="zh-CN" altLang="en-US" sz="1800" dirty="0"/>
              <a:t>     </a:t>
            </a:r>
            <a:r>
              <a:rPr lang="en-US" altLang="zh-CN" sz="1800" dirty="0" smtClean="0"/>
              <a:t>2. </a:t>
            </a:r>
            <a:r>
              <a:rPr lang="zh-CN" altLang="en-US" sz="1800" dirty="0" smtClean="0"/>
              <a:t>基本原则</a:t>
            </a:r>
            <a:r>
              <a:rPr lang="zh-CN" altLang="en-US" sz="1800" dirty="0"/>
              <a:t>：基本人权原则、法治原则、权力制约原则。</a:t>
            </a:r>
          </a:p>
          <a:p>
            <a:pPr>
              <a:lnSpc>
                <a:spcPct val="80000"/>
              </a:lnSpc>
            </a:pPr>
            <a:endParaRPr lang="en-US" altLang="zh-CN" sz="1800" dirty="0"/>
          </a:p>
        </p:txBody>
      </p:sp>
      <p:pic>
        <p:nvPicPr>
          <p:cNvPr id="4" name="Picture 5" descr="hpg"/>
          <p:cNvPicPr>
            <a:picLocks noChangeAspect="1" noChangeArrowheads="1" noCrop="1"/>
          </p:cNvPicPr>
          <p:nvPr/>
        </p:nvPicPr>
        <p:blipFill>
          <a:blip r:embed="rId2"/>
          <a:srcRect/>
          <a:stretch>
            <a:fillRect/>
          </a:stretch>
        </p:blipFill>
        <p:spPr bwMode="auto">
          <a:xfrm>
            <a:off x="7559675" y="0"/>
            <a:ext cx="1584325" cy="1362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bright="16000" contrast="16000"/>
          </a:blip>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500034" y="714356"/>
            <a:ext cx="6643734" cy="5324535"/>
          </a:xfrm>
          <a:prstGeom prst="rect">
            <a:avLst/>
          </a:prstGeom>
        </p:spPr>
        <p:txBody>
          <a:bodyPr wrap="square">
            <a:spAutoFit/>
          </a:bodyPr>
          <a:lstStyle/>
          <a:p>
            <a:r>
              <a:rPr lang="zh-CN" altLang="en-US" dirty="0" smtClean="0"/>
              <a:t>四、 我国公民的基本权利和义务</a:t>
            </a:r>
          </a:p>
          <a:p>
            <a:pPr>
              <a:buFont typeface="Wingdings" pitchFamily="2" charset="2"/>
              <a:buNone/>
            </a:pPr>
            <a:r>
              <a:rPr lang="zh-CN" altLang="en-US" dirty="0" smtClean="0"/>
              <a:t>    </a:t>
            </a:r>
            <a:r>
              <a:rPr lang="en-US" altLang="zh-CN" dirty="0" smtClean="0"/>
              <a:t> </a:t>
            </a:r>
            <a:r>
              <a:rPr lang="zh-CN" altLang="en-US" dirty="0" smtClean="0"/>
              <a:t>（一）公民</a:t>
            </a:r>
            <a:r>
              <a:rPr lang="zh-CN" altLang="en-US" dirty="0" smtClean="0"/>
              <a:t>：拥有一国国籍的自然人。</a:t>
            </a:r>
          </a:p>
          <a:p>
            <a:pPr>
              <a:buFont typeface="Wingdings" pitchFamily="2" charset="2"/>
              <a:buNone/>
            </a:pPr>
            <a:r>
              <a:rPr lang="zh-CN" altLang="en-US" dirty="0" smtClean="0"/>
              <a:t>    </a:t>
            </a:r>
            <a:r>
              <a:rPr lang="zh-CN" altLang="en-US" dirty="0" smtClean="0"/>
              <a:t> （二）基本</a:t>
            </a:r>
            <a:r>
              <a:rPr lang="zh-CN" altLang="en-US" dirty="0" smtClean="0"/>
              <a:t>权利</a:t>
            </a:r>
            <a:endParaRPr lang="en-US" altLang="zh-CN" dirty="0" smtClean="0"/>
          </a:p>
          <a:p>
            <a:pPr>
              <a:buFont typeface="Wingdings" pitchFamily="2" charset="2"/>
              <a:buNone/>
            </a:pPr>
            <a:r>
              <a:rPr lang="en-US" altLang="zh-CN" dirty="0" smtClean="0"/>
              <a:t>       1. </a:t>
            </a:r>
            <a:r>
              <a:rPr lang="zh-CN" altLang="en-US" dirty="0" smtClean="0"/>
              <a:t>基本权利：宪法规定的公民应享有的最主要的权利。</a:t>
            </a:r>
          </a:p>
          <a:p>
            <a:pPr>
              <a:buFont typeface="Wingdings" pitchFamily="2" charset="2"/>
              <a:buNone/>
            </a:pPr>
            <a:r>
              <a:rPr lang="en-US" altLang="zh-CN" dirty="0" smtClean="0"/>
              <a:t>       2. </a:t>
            </a:r>
            <a:r>
              <a:rPr lang="zh-CN" altLang="en-US" dirty="0" smtClean="0"/>
              <a:t>我国</a:t>
            </a:r>
            <a:r>
              <a:rPr lang="zh-CN" altLang="en-US" dirty="0" smtClean="0"/>
              <a:t>公民的基本权利</a:t>
            </a:r>
          </a:p>
          <a:p>
            <a:pPr>
              <a:buFont typeface="Wingdings" pitchFamily="2" charset="2"/>
              <a:buNone/>
            </a:pPr>
            <a:r>
              <a:rPr lang="zh-CN" altLang="en-US" dirty="0" smtClean="0"/>
              <a:t>    </a:t>
            </a:r>
            <a:r>
              <a:rPr lang="zh-CN" altLang="en-US" dirty="0" smtClean="0"/>
              <a:t>（</a:t>
            </a:r>
            <a:r>
              <a:rPr lang="en-US" altLang="zh-CN" dirty="0" smtClean="0"/>
              <a:t>1</a:t>
            </a:r>
            <a:r>
              <a:rPr lang="zh-CN" altLang="en-US" dirty="0" smtClean="0"/>
              <a:t>）平等权；（</a:t>
            </a:r>
            <a:r>
              <a:rPr lang="en-US" altLang="zh-CN" dirty="0" smtClean="0"/>
              <a:t>2</a:t>
            </a:r>
            <a:r>
              <a:rPr lang="zh-CN" altLang="en-US" dirty="0" smtClean="0"/>
              <a:t>）政治权利</a:t>
            </a:r>
            <a:r>
              <a:rPr lang="zh-CN" altLang="en-US" dirty="0" smtClean="0"/>
              <a:t>（选举权和被选举权、言论出版结社集会游行</a:t>
            </a:r>
            <a:r>
              <a:rPr lang="zh-CN" altLang="en-US" dirty="0" smtClean="0"/>
              <a:t>）；（</a:t>
            </a:r>
            <a:r>
              <a:rPr lang="en-US" altLang="zh-CN" dirty="0" smtClean="0"/>
              <a:t>3</a:t>
            </a:r>
            <a:r>
              <a:rPr lang="zh-CN" altLang="en-US" dirty="0" smtClean="0"/>
              <a:t>）监督权</a:t>
            </a:r>
            <a:r>
              <a:rPr lang="zh-CN" altLang="en-US" dirty="0" smtClean="0"/>
              <a:t>和取得赔偿</a:t>
            </a:r>
            <a:r>
              <a:rPr lang="zh-CN" altLang="en-US" dirty="0" smtClean="0"/>
              <a:t>权；（</a:t>
            </a:r>
            <a:r>
              <a:rPr lang="en-US" altLang="zh-CN" dirty="0" smtClean="0"/>
              <a:t>4</a:t>
            </a:r>
            <a:r>
              <a:rPr lang="zh-CN" altLang="en-US" dirty="0" smtClean="0"/>
              <a:t>）人身自由权；（</a:t>
            </a:r>
            <a:r>
              <a:rPr lang="en-US" altLang="zh-CN" dirty="0" smtClean="0"/>
              <a:t>5</a:t>
            </a:r>
            <a:r>
              <a:rPr lang="zh-CN" altLang="en-US" dirty="0" smtClean="0"/>
              <a:t>）宗教</a:t>
            </a:r>
            <a:r>
              <a:rPr lang="zh-CN" altLang="en-US" dirty="0" smtClean="0"/>
              <a:t>信仰</a:t>
            </a:r>
            <a:r>
              <a:rPr lang="zh-CN" altLang="en-US" dirty="0" smtClean="0"/>
              <a:t>权；（</a:t>
            </a:r>
            <a:r>
              <a:rPr lang="en-US" altLang="zh-CN" dirty="0" smtClean="0"/>
              <a:t>6</a:t>
            </a:r>
            <a:r>
              <a:rPr lang="zh-CN" altLang="en-US" dirty="0" smtClean="0"/>
              <a:t>）社会</a:t>
            </a:r>
            <a:r>
              <a:rPr lang="zh-CN" altLang="en-US" dirty="0" smtClean="0"/>
              <a:t>经济</a:t>
            </a:r>
            <a:r>
              <a:rPr lang="zh-CN" altLang="en-US" dirty="0" smtClean="0"/>
              <a:t>权；（</a:t>
            </a:r>
            <a:r>
              <a:rPr lang="en-US" altLang="zh-CN" dirty="0" smtClean="0"/>
              <a:t>7</a:t>
            </a:r>
            <a:r>
              <a:rPr lang="zh-CN" altLang="en-US" dirty="0" smtClean="0"/>
              <a:t>）文化教育权；（</a:t>
            </a:r>
            <a:r>
              <a:rPr lang="en-US" altLang="zh-CN" dirty="0" smtClean="0"/>
              <a:t>8</a:t>
            </a:r>
            <a:r>
              <a:rPr lang="zh-CN" altLang="en-US" dirty="0" smtClean="0"/>
              <a:t>）特定</a:t>
            </a:r>
            <a:r>
              <a:rPr lang="zh-CN" altLang="en-US" dirty="0" smtClean="0"/>
              <a:t>人的特定权。</a:t>
            </a:r>
            <a:endParaRPr lang="en-US" altLang="zh-CN" dirty="0" smtClean="0"/>
          </a:p>
          <a:p>
            <a:pPr>
              <a:buFont typeface="Wingdings" pitchFamily="2" charset="2"/>
              <a:buNone/>
            </a:pPr>
            <a:r>
              <a:rPr lang="en-US" altLang="zh-CN" dirty="0" smtClean="0"/>
              <a:t>    </a:t>
            </a:r>
            <a:r>
              <a:rPr lang="en-US" altLang="zh-CN" dirty="0" smtClean="0"/>
              <a:t>  </a:t>
            </a:r>
            <a:r>
              <a:rPr lang="zh-CN" altLang="en-US" dirty="0" smtClean="0"/>
              <a:t>（三）</a:t>
            </a:r>
            <a:r>
              <a:rPr lang="zh-CN" altLang="en-US" dirty="0" smtClean="0"/>
              <a:t>基本义务</a:t>
            </a:r>
            <a:endParaRPr lang="en-US" altLang="zh-CN" dirty="0" smtClean="0"/>
          </a:p>
          <a:p>
            <a:pPr>
              <a:buFont typeface="Wingdings" pitchFamily="2" charset="2"/>
              <a:buNone/>
            </a:pPr>
            <a:r>
              <a:rPr lang="en-US" altLang="zh-CN" dirty="0" smtClean="0"/>
              <a:t>        1.</a:t>
            </a:r>
            <a:r>
              <a:rPr lang="zh-CN" altLang="en-US" dirty="0" smtClean="0"/>
              <a:t>基本</a:t>
            </a:r>
            <a:r>
              <a:rPr lang="zh-CN" altLang="en-US" dirty="0" smtClean="0"/>
              <a:t>义务：宪法规定的公民应承担的最主要的义务。</a:t>
            </a:r>
            <a:endParaRPr lang="en-US" altLang="zh-CN" dirty="0" smtClean="0"/>
          </a:p>
          <a:p>
            <a:pPr>
              <a:buFont typeface="Wingdings" pitchFamily="2" charset="2"/>
              <a:buNone/>
            </a:pPr>
            <a:r>
              <a:rPr lang="en-US" altLang="zh-CN" sz="1600" dirty="0" smtClean="0"/>
              <a:t>         2.</a:t>
            </a:r>
            <a:r>
              <a:rPr lang="zh-CN" altLang="en-US" sz="1600" dirty="0" smtClean="0"/>
              <a:t>我国</a:t>
            </a:r>
            <a:r>
              <a:rPr lang="zh-CN" altLang="en-US" sz="1600" dirty="0" smtClean="0"/>
              <a:t>公民的基本义务</a:t>
            </a:r>
            <a:endParaRPr lang="en-US" altLang="zh-CN" sz="1600" dirty="0" smtClean="0"/>
          </a:p>
          <a:p>
            <a:pPr>
              <a:buFont typeface="Wingdings" pitchFamily="2" charset="2"/>
              <a:buNone/>
            </a:pPr>
            <a:r>
              <a:rPr lang="en-US" altLang="zh-CN" dirty="0" smtClean="0"/>
              <a:t>     </a:t>
            </a:r>
            <a:r>
              <a:rPr lang="zh-CN" altLang="en-US" dirty="0" smtClean="0"/>
              <a:t>（</a:t>
            </a:r>
            <a:r>
              <a:rPr lang="en-US" altLang="zh-CN" dirty="0" smtClean="0"/>
              <a:t>1</a:t>
            </a:r>
            <a:r>
              <a:rPr lang="zh-CN" altLang="en-US" dirty="0" smtClean="0"/>
              <a:t>）维护</a:t>
            </a:r>
            <a:r>
              <a:rPr lang="zh-CN" altLang="en-US" dirty="0" smtClean="0"/>
              <a:t>国家统一和民族团结的义务</a:t>
            </a:r>
          </a:p>
          <a:p>
            <a:pPr>
              <a:buFont typeface="Wingdings" pitchFamily="2" charset="2"/>
              <a:buNone/>
            </a:pPr>
            <a:r>
              <a:rPr lang="zh-CN" altLang="en-US" dirty="0" smtClean="0"/>
              <a:t>     </a:t>
            </a:r>
            <a:r>
              <a:rPr lang="zh-CN" altLang="en-US" dirty="0" smtClean="0"/>
              <a:t>（</a:t>
            </a:r>
            <a:r>
              <a:rPr lang="en-US" altLang="zh-CN" dirty="0" smtClean="0"/>
              <a:t>2</a:t>
            </a:r>
            <a:r>
              <a:rPr lang="zh-CN" altLang="en-US" dirty="0" smtClean="0"/>
              <a:t>）遵纪守法</a:t>
            </a:r>
            <a:r>
              <a:rPr lang="zh-CN" altLang="en-US" dirty="0" smtClean="0"/>
              <a:t>和遵守社会公德的义务</a:t>
            </a:r>
          </a:p>
          <a:p>
            <a:pPr>
              <a:buFont typeface="Wingdings" pitchFamily="2" charset="2"/>
              <a:buNone/>
            </a:pPr>
            <a:r>
              <a:rPr lang="zh-CN" altLang="en-US" dirty="0" smtClean="0"/>
              <a:t>     </a:t>
            </a:r>
            <a:r>
              <a:rPr lang="zh-CN" altLang="en-US" dirty="0" smtClean="0"/>
              <a:t>（</a:t>
            </a:r>
            <a:r>
              <a:rPr lang="en-US" altLang="zh-CN" dirty="0" smtClean="0"/>
              <a:t>3</a:t>
            </a:r>
            <a:r>
              <a:rPr lang="zh-CN" altLang="en-US" dirty="0" smtClean="0"/>
              <a:t>）维护</a:t>
            </a:r>
            <a:r>
              <a:rPr lang="zh-CN" altLang="en-US" dirty="0" smtClean="0"/>
              <a:t>祖国安全、荣誉和利益的义务</a:t>
            </a:r>
          </a:p>
          <a:p>
            <a:pPr>
              <a:buFont typeface="Wingdings" pitchFamily="2" charset="2"/>
              <a:buNone/>
            </a:pPr>
            <a:r>
              <a:rPr lang="zh-CN" altLang="en-US" dirty="0" smtClean="0"/>
              <a:t>     </a:t>
            </a:r>
            <a:r>
              <a:rPr lang="zh-CN" altLang="en-US" dirty="0" smtClean="0"/>
              <a:t>（</a:t>
            </a:r>
            <a:r>
              <a:rPr lang="en-US" altLang="zh-CN" dirty="0" smtClean="0"/>
              <a:t>4</a:t>
            </a:r>
            <a:r>
              <a:rPr lang="zh-CN" altLang="en-US" dirty="0" smtClean="0"/>
              <a:t>）保卫祖国</a:t>
            </a:r>
            <a:r>
              <a:rPr lang="zh-CN" altLang="en-US" dirty="0" smtClean="0"/>
              <a:t>、依法服兵役的义务</a:t>
            </a:r>
          </a:p>
          <a:p>
            <a:pPr>
              <a:buFont typeface="Wingdings" pitchFamily="2" charset="2"/>
              <a:buNone/>
            </a:pPr>
            <a:r>
              <a:rPr lang="zh-CN" altLang="en-US" dirty="0" smtClean="0"/>
              <a:t>     </a:t>
            </a:r>
            <a:r>
              <a:rPr lang="zh-CN" altLang="en-US" dirty="0" smtClean="0"/>
              <a:t>（</a:t>
            </a:r>
            <a:r>
              <a:rPr lang="en-US" altLang="zh-CN" dirty="0" smtClean="0"/>
              <a:t>5</a:t>
            </a:r>
            <a:r>
              <a:rPr lang="zh-CN" altLang="en-US" dirty="0" smtClean="0"/>
              <a:t>）依法</a:t>
            </a:r>
            <a:r>
              <a:rPr lang="zh-CN" altLang="en-US" dirty="0" smtClean="0"/>
              <a:t>纳税的义务</a:t>
            </a:r>
          </a:p>
          <a:p>
            <a:pPr>
              <a:buFont typeface="Wingdings" pitchFamily="2" charset="2"/>
              <a:buNone/>
            </a:pPr>
            <a:r>
              <a:rPr lang="zh-CN" altLang="en-US" dirty="0" smtClean="0"/>
              <a:t>     </a:t>
            </a:r>
            <a:r>
              <a:rPr lang="zh-CN" altLang="en-US" dirty="0" smtClean="0"/>
              <a:t>（</a:t>
            </a:r>
            <a:r>
              <a:rPr lang="en-US" altLang="zh-CN" dirty="0" smtClean="0"/>
              <a:t>6</a:t>
            </a:r>
            <a:r>
              <a:rPr lang="zh-CN" altLang="en-US" dirty="0" smtClean="0"/>
              <a:t>）其他</a:t>
            </a:r>
            <a:r>
              <a:rPr lang="zh-CN" altLang="en-US" dirty="0" smtClean="0"/>
              <a:t>义务 </a:t>
            </a:r>
            <a:br>
              <a:rPr lang="zh-CN" altLang="en-US" dirty="0" smtClean="0"/>
            </a:b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矩形 3"/>
          <p:cNvSpPr/>
          <p:nvPr/>
        </p:nvSpPr>
        <p:spPr>
          <a:xfrm>
            <a:off x="4429124" y="285728"/>
            <a:ext cx="902811" cy="523220"/>
          </a:xfrm>
          <a:prstGeom prst="rect">
            <a:avLst/>
          </a:prstGeom>
        </p:spPr>
        <p:txBody>
          <a:bodyPr wrap="none">
            <a:spAutoFit/>
          </a:bodyPr>
          <a:lstStyle/>
          <a:p>
            <a:r>
              <a:rPr lang="zh-CN" altLang="en-US" sz="2800" dirty="0" smtClean="0"/>
              <a:t>案例</a:t>
            </a:r>
            <a:endParaRPr lang="zh-CN" altLang="en-US" sz="2800" dirty="0"/>
          </a:p>
        </p:txBody>
      </p:sp>
      <p:sp>
        <p:nvSpPr>
          <p:cNvPr id="5" name="矩形 4"/>
          <p:cNvSpPr/>
          <p:nvPr/>
        </p:nvSpPr>
        <p:spPr>
          <a:xfrm>
            <a:off x="1571604" y="928670"/>
            <a:ext cx="6429420" cy="4662815"/>
          </a:xfrm>
          <a:prstGeom prst="rect">
            <a:avLst/>
          </a:prstGeom>
        </p:spPr>
        <p:txBody>
          <a:bodyPr wrap="square">
            <a:spAutoFit/>
          </a:bodyPr>
          <a:lstStyle/>
          <a:p>
            <a:pPr>
              <a:lnSpc>
                <a:spcPct val="150000"/>
              </a:lnSpc>
            </a:pPr>
            <a:r>
              <a:rPr lang="zh-CN" altLang="en-US" dirty="0" smtClean="0"/>
              <a:t>       某</a:t>
            </a:r>
            <a:r>
              <a:rPr lang="zh-CN" altLang="en-US" dirty="0" smtClean="0"/>
              <a:t>省一县城有一处著名的旅游胜地。为了创收，该县人大作出了一项地方性法规规定：凡是通过该县著名旅游胜地的车辆，一律征收过路费。有一天，北京市的一位商人杨某开自己的私家车去该省某一大城市，恰好路过该县城，在通行过程中遭到该县有关人员的拦截，声称：此山是我开，此树是我栽，想要从此过，留下买路钱。同时声称有本县人大的规定为凭。为此，杨某拒绝交付“过路费”，遭到该人员的扣押。</a:t>
            </a:r>
            <a:br>
              <a:rPr lang="zh-CN" altLang="en-US" dirty="0" smtClean="0"/>
            </a:br>
            <a:r>
              <a:rPr lang="zh-CN" altLang="en-US" dirty="0" smtClean="0"/>
              <a:t>        请根据宪法和法律的有关规定分析：</a:t>
            </a:r>
            <a:br>
              <a:rPr lang="zh-CN" altLang="en-US" dirty="0" smtClean="0"/>
            </a:br>
            <a:r>
              <a:rPr lang="zh-CN" altLang="en-US" dirty="0" smtClean="0"/>
              <a:t>       </a:t>
            </a:r>
            <a:r>
              <a:rPr lang="en-US" altLang="zh-CN" dirty="0" smtClean="0"/>
              <a:t>1. </a:t>
            </a:r>
            <a:r>
              <a:rPr lang="zh-CN" altLang="en-US" dirty="0" smtClean="0"/>
              <a:t>该</a:t>
            </a:r>
            <a:r>
              <a:rPr lang="zh-CN" altLang="en-US" dirty="0" smtClean="0"/>
              <a:t>县侵犯了杨某的何种宪法权利？其宪法依据是什么？</a:t>
            </a:r>
            <a:br>
              <a:rPr lang="zh-CN" altLang="en-US" dirty="0" smtClean="0"/>
            </a:br>
            <a:r>
              <a:rPr lang="zh-CN" altLang="en-US" dirty="0" smtClean="0"/>
              <a:t>       </a:t>
            </a:r>
            <a:r>
              <a:rPr lang="en-US" altLang="zh-CN" dirty="0" smtClean="0"/>
              <a:t>2. </a:t>
            </a:r>
            <a:r>
              <a:rPr lang="zh-CN" altLang="en-US" dirty="0" smtClean="0"/>
              <a:t>县</a:t>
            </a:r>
            <a:r>
              <a:rPr lang="zh-CN" altLang="en-US" dirty="0" smtClean="0"/>
              <a:t>人大是否有权制定征收过路费的地方性法规？为什么？</a:t>
            </a:r>
            <a:br>
              <a:rPr lang="zh-CN" altLang="en-US" dirty="0" smtClean="0"/>
            </a:br>
            <a:r>
              <a:rPr lang="zh-CN" altLang="en-US" dirty="0" smtClean="0"/>
              <a:t>       </a:t>
            </a:r>
            <a:r>
              <a:rPr lang="en-US" altLang="zh-CN" dirty="0" smtClean="0"/>
              <a:t>3. </a:t>
            </a:r>
            <a:r>
              <a:rPr lang="zh-CN" altLang="en-US" dirty="0" smtClean="0"/>
              <a:t>杨</a:t>
            </a:r>
            <a:r>
              <a:rPr lang="zh-CN" altLang="en-US" dirty="0" smtClean="0"/>
              <a:t>某应当如何维护自己的权利？ </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4294967295"/>
          </p:nvPr>
        </p:nvSpPr>
        <p:spPr>
          <a:xfrm>
            <a:off x="428596" y="857232"/>
            <a:ext cx="8229600" cy="4389437"/>
          </a:xfrm>
        </p:spPr>
        <p:txBody>
          <a:bodyPr>
            <a:normAutofit fontScale="25000" lnSpcReduction="20000"/>
          </a:bodyPr>
          <a:lstStyle/>
          <a:p>
            <a:pPr>
              <a:lnSpc>
                <a:spcPct val="160000"/>
              </a:lnSpc>
            </a:pPr>
            <a:r>
              <a:rPr lang="zh-CN" altLang="en-US" sz="7200" dirty="0" smtClean="0"/>
              <a:t>五、我国</a:t>
            </a:r>
            <a:r>
              <a:rPr lang="zh-CN" altLang="en-US" sz="7200" dirty="0"/>
              <a:t>的国家机构</a:t>
            </a:r>
            <a:br>
              <a:rPr lang="zh-CN" altLang="en-US" sz="7200" dirty="0"/>
            </a:br>
            <a:r>
              <a:rPr lang="zh-CN" altLang="en-US" sz="7200" dirty="0" smtClean="0"/>
              <a:t>（一）国家机构</a:t>
            </a:r>
            <a:r>
              <a:rPr lang="zh-CN" altLang="en-US" sz="7200" dirty="0"/>
              <a:t>：是统治阶级为了实现国家职能及其任务而建立的具有国家强制力的组织系统。</a:t>
            </a:r>
            <a:br>
              <a:rPr lang="zh-CN" altLang="en-US" sz="7200" dirty="0"/>
            </a:br>
            <a:r>
              <a:rPr lang="zh-CN" altLang="en-US" sz="7200" dirty="0" smtClean="0"/>
              <a:t>（二）我国</a:t>
            </a:r>
            <a:r>
              <a:rPr lang="zh-CN" altLang="en-US" sz="7200" dirty="0"/>
              <a:t>的国家机构体系</a:t>
            </a:r>
          </a:p>
          <a:p>
            <a:pPr>
              <a:lnSpc>
                <a:spcPct val="160000"/>
              </a:lnSpc>
              <a:buFont typeface="Wingdings" pitchFamily="2" charset="2"/>
              <a:buNone/>
            </a:pPr>
            <a:r>
              <a:rPr lang="zh-CN" altLang="en-US" sz="7200" dirty="0"/>
              <a:t>      </a:t>
            </a:r>
            <a:r>
              <a:rPr lang="en-US" altLang="zh-CN" sz="7200" dirty="0" smtClean="0"/>
              <a:t>1</a:t>
            </a:r>
            <a:r>
              <a:rPr lang="en-US" altLang="zh-CN" sz="7200" dirty="0" smtClean="0"/>
              <a:t>. </a:t>
            </a:r>
            <a:r>
              <a:rPr lang="zh-CN" altLang="en-US" sz="7200" dirty="0" smtClean="0"/>
              <a:t>全国人大及其常务委员会</a:t>
            </a:r>
            <a:endParaRPr lang="zh-CN" altLang="en-US" sz="7200" dirty="0"/>
          </a:p>
          <a:p>
            <a:pPr>
              <a:lnSpc>
                <a:spcPct val="160000"/>
              </a:lnSpc>
              <a:buFont typeface="Wingdings" pitchFamily="2" charset="2"/>
              <a:buNone/>
            </a:pPr>
            <a:r>
              <a:rPr lang="zh-CN" altLang="en-US" sz="7200" dirty="0"/>
              <a:t>      </a:t>
            </a:r>
            <a:r>
              <a:rPr lang="en-US" altLang="zh-CN" sz="7200" dirty="0" smtClean="0"/>
              <a:t>2</a:t>
            </a:r>
            <a:r>
              <a:rPr lang="en-US" altLang="zh-CN" sz="7200" dirty="0" smtClean="0"/>
              <a:t>. </a:t>
            </a:r>
            <a:r>
              <a:rPr lang="zh-CN" altLang="en-US" sz="7200" dirty="0" smtClean="0"/>
              <a:t>中华人民共和国</a:t>
            </a:r>
            <a:r>
              <a:rPr lang="zh-CN" altLang="en-US" sz="7200" dirty="0"/>
              <a:t>主席</a:t>
            </a:r>
          </a:p>
          <a:p>
            <a:pPr>
              <a:lnSpc>
                <a:spcPct val="160000"/>
              </a:lnSpc>
              <a:buFont typeface="Wingdings" pitchFamily="2" charset="2"/>
              <a:buNone/>
            </a:pPr>
            <a:r>
              <a:rPr lang="zh-CN" altLang="en-US" sz="7200" dirty="0"/>
              <a:t>      </a:t>
            </a:r>
            <a:r>
              <a:rPr lang="en-US" altLang="zh-CN" sz="7200" dirty="0" smtClean="0"/>
              <a:t>3</a:t>
            </a:r>
            <a:r>
              <a:rPr lang="en-US" altLang="zh-CN" sz="7200" dirty="0" smtClean="0"/>
              <a:t>. </a:t>
            </a:r>
            <a:r>
              <a:rPr lang="zh-CN" altLang="en-US" sz="7200" dirty="0" smtClean="0"/>
              <a:t>国务院</a:t>
            </a:r>
            <a:endParaRPr lang="zh-CN" altLang="en-US" sz="7200" dirty="0"/>
          </a:p>
          <a:p>
            <a:pPr>
              <a:lnSpc>
                <a:spcPct val="160000"/>
              </a:lnSpc>
              <a:buFont typeface="Wingdings" pitchFamily="2" charset="2"/>
              <a:buNone/>
            </a:pPr>
            <a:r>
              <a:rPr lang="zh-CN" altLang="en-US" sz="7200" dirty="0"/>
              <a:t>      </a:t>
            </a:r>
            <a:r>
              <a:rPr lang="en-US" altLang="zh-CN" sz="7200" dirty="0" smtClean="0"/>
              <a:t>4</a:t>
            </a:r>
            <a:r>
              <a:rPr lang="en-US" altLang="zh-CN" sz="7200" dirty="0" smtClean="0"/>
              <a:t>. </a:t>
            </a:r>
            <a:r>
              <a:rPr lang="zh-CN" altLang="en-US" sz="7200" dirty="0" smtClean="0"/>
              <a:t>中央军事委员会</a:t>
            </a:r>
            <a:endParaRPr lang="zh-CN" altLang="en-US" sz="7200" dirty="0"/>
          </a:p>
          <a:p>
            <a:pPr>
              <a:lnSpc>
                <a:spcPct val="160000"/>
              </a:lnSpc>
              <a:buFont typeface="Wingdings" pitchFamily="2" charset="2"/>
              <a:buNone/>
            </a:pPr>
            <a:r>
              <a:rPr lang="zh-CN" altLang="en-US" sz="7200" dirty="0"/>
              <a:t>      </a:t>
            </a:r>
            <a:r>
              <a:rPr lang="en-US" altLang="zh-CN" sz="7200" dirty="0" smtClean="0"/>
              <a:t>5</a:t>
            </a:r>
            <a:r>
              <a:rPr lang="en-US" altLang="zh-CN" sz="7200" dirty="0" smtClean="0"/>
              <a:t>. </a:t>
            </a:r>
            <a:r>
              <a:rPr lang="zh-CN" altLang="en-US" sz="7200" dirty="0" smtClean="0"/>
              <a:t>地方</a:t>
            </a:r>
            <a:r>
              <a:rPr lang="zh-CN" altLang="en-US" sz="7200" dirty="0"/>
              <a:t>各级人大</a:t>
            </a:r>
          </a:p>
          <a:p>
            <a:pPr>
              <a:lnSpc>
                <a:spcPct val="160000"/>
              </a:lnSpc>
              <a:buFont typeface="Wingdings" pitchFamily="2" charset="2"/>
              <a:buNone/>
            </a:pPr>
            <a:r>
              <a:rPr lang="zh-CN" altLang="en-US" sz="7200" dirty="0"/>
              <a:t>      </a:t>
            </a:r>
            <a:r>
              <a:rPr lang="en-US" altLang="zh-CN" sz="7200" dirty="0" smtClean="0"/>
              <a:t>6</a:t>
            </a:r>
            <a:r>
              <a:rPr lang="en-US" altLang="zh-CN" sz="7200" dirty="0" smtClean="0"/>
              <a:t>. </a:t>
            </a:r>
            <a:r>
              <a:rPr lang="zh-CN" altLang="en-US" sz="7200" dirty="0" smtClean="0"/>
              <a:t>地方</a:t>
            </a:r>
            <a:r>
              <a:rPr lang="zh-CN" altLang="en-US" sz="7200" dirty="0"/>
              <a:t>各级人民政府</a:t>
            </a:r>
          </a:p>
          <a:p>
            <a:pPr>
              <a:lnSpc>
                <a:spcPct val="160000"/>
              </a:lnSpc>
              <a:buFont typeface="Wingdings" pitchFamily="2" charset="2"/>
              <a:buNone/>
            </a:pPr>
            <a:r>
              <a:rPr lang="zh-CN" altLang="en-US" sz="7200" dirty="0"/>
              <a:t>      </a:t>
            </a:r>
            <a:r>
              <a:rPr lang="en-US" altLang="zh-CN" sz="7200" dirty="0" smtClean="0"/>
              <a:t>7</a:t>
            </a:r>
            <a:r>
              <a:rPr lang="en-US" altLang="zh-CN" sz="7200" dirty="0" smtClean="0"/>
              <a:t>. </a:t>
            </a:r>
            <a:r>
              <a:rPr lang="zh-CN" altLang="en-US" sz="7200" dirty="0" smtClean="0"/>
              <a:t>民族自治</a:t>
            </a:r>
            <a:r>
              <a:rPr lang="zh-CN" altLang="en-US" sz="7200" dirty="0"/>
              <a:t>地方的自治机关</a:t>
            </a:r>
          </a:p>
          <a:p>
            <a:pPr>
              <a:lnSpc>
                <a:spcPct val="160000"/>
              </a:lnSpc>
              <a:buFont typeface="Wingdings" pitchFamily="2" charset="2"/>
              <a:buNone/>
            </a:pPr>
            <a:r>
              <a:rPr lang="zh-CN" altLang="en-US" sz="7200" dirty="0"/>
              <a:t>      </a:t>
            </a:r>
            <a:r>
              <a:rPr lang="en-US" altLang="zh-CN" sz="7200" dirty="0" smtClean="0"/>
              <a:t>8</a:t>
            </a:r>
            <a:r>
              <a:rPr lang="en-US" altLang="zh-CN" sz="7200" dirty="0" smtClean="0"/>
              <a:t>. </a:t>
            </a:r>
            <a:r>
              <a:rPr lang="zh-CN" altLang="en-US" sz="7200" dirty="0" smtClean="0"/>
              <a:t>人民法院</a:t>
            </a:r>
            <a:r>
              <a:rPr lang="zh-CN" altLang="en-US" sz="7200" dirty="0"/>
              <a:t>和人民检察院</a:t>
            </a:r>
            <a:r>
              <a:rPr lang="zh-CN" altLang="en-US" sz="800" dirty="0"/>
              <a:t/>
            </a:r>
            <a:br>
              <a:rPr lang="zh-CN" altLang="en-US" sz="800" dirty="0"/>
            </a:br>
            <a:r>
              <a:rPr lang="zh-CN" altLang="en-US" sz="800" dirty="0"/>
              <a:t/>
            </a:r>
            <a:br>
              <a:rPr lang="zh-CN" altLang="en-US" sz="800" dirty="0"/>
            </a:br>
            <a:endParaRPr lang="zh-CN" altLang="en-US" sz="800" dirty="0"/>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4294967295"/>
          </p:nvPr>
        </p:nvSpPr>
        <p:spPr>
          <a:xfrm>
            <a:off x="500034" y="928670"/>
            <a:ext cx="8229600" cy="4389437"/>
          </a:xfrm>
        </p:spPr>
        <p:txBody>
          <a:bodyPr/>
          <a:lstStyle/>
          <a:p>
            <a:r>
              <a:rPr lang="zh-CN" altLang="en-US" dirty="0" smtClean="0"/>
              <a:t>六、 </a:t>
            </a:r>
            <a:r>
              <a:rPr lang="zh-CN" altLang="en-US" dirty="0"/>
              <a:t>我国的国旗、国徽、国歌和首都</a:t>
            </a:r>
            <a:br>
              <a:rPr lang="zh-CN" altLang="en-US" dirty="0"/>
            </a:br>
            <a:r>
              <a:rPr lang="zh-CN" altLang="en-US" dirty="0" smtClean="0"/>
              <a:t>（一）我国</a:t>
            </a:r>
            <a:r>
              <a:rPr lang="zh-CN" altLang="en-US" dirty="0"/>
              <a:t>的国旗</a:t>
            </a:r>
            <a:br>
              <a:rPr lang="zh-CN" altLang="en-US" dirty="0"/>
            </a:br>
            <a:r>
              <a:rPr lang="zh-CN" altLang="en-US" dirty="0" smtClean="0"/>
              <a:t>（二）我国</a:t>
            </a:r>
            <a:r>
              <a:rPr lang="zh-CN" altLang="en-US" dirty="0"/>
              <a:t>的国徽</a:t>
            </a:r>
            <a:br>
              <a:rPr lang="zh-CN" altLang="en-US" dirty="0"/>
            </a:br>
            <a:r>
              <a:rPr lang="zh-CN" altLang="en-US" dirty="0" smtClean="0"/>
              <a:t>（三）我国</a:t>
            </a:r>
            <a:r>
              <a:rPr lang="zh-CN" altLang="en-US" dirty="0"/>
              <a:t>的国歌</a:t>
            </a:r>
            <a:br>
              <a:rPr lang="zh-CN" altLang="en-US" dirty="0"/>
            </a:br>
            <a:r>
              <a:rPr lang="zh-CN" altLang="en-US" dirty="0" smtClean="0"/>
              <a:t>（四）我国</a:t>
            </a:r>
            <a:r>
              <a:rPr lang="zh-CN" altLang="en-US" dirty="0"/>
              <a:t>的首都</a:t>
            </a:r>
          </a:p>
        </p:txBody>
      </p:sp>
      <p:pic>
        <p:nvPicPr>
          <p:cNvPr id="4" name="Picture 8" descr="m3l002"/>
          <p:cNvPicPr>
            <a:picLocks noChangeAspect="1" noChangeArrowheads="1" noCrop="1"/>
          </p:cNvPicPr>
          <p:nvPr/>
        </p:nvPicPr>
        <p:blipFill>
          <a:blip r:embed="rId2"/>
          <a:srcRect/>
          <a:stretch>
            <a:fillRect/>
          </a:stretch>
        </p:blipFill>
        <p:spPr bwMode="auto">
          <a:xfrm>
            <a:off x="5500694" y="2428868"/>
            <a:ext cx="3286148" cy="299720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zh-CN" altLang="en-US" dirty="0" smtClean="0"/>
              <a:t>思考与练习</a:t>
            </a:r>
            <a:endParaRPr lang="zh-CN" altLang="zh-CN" dirty="0"/>
          </a:p>
        </p:txBody>
      </p:sp>
      <p:sp>
        <p:nvSpPr>
          <p:cNvPr id="64515" name="Rectangle 3"/>
          <p:cNvSpPr>
            <a:spLocks noGrp="1" noChangeArrowheads="1"/>
          </p:cNvSpPr>
          <p:nvPr>
            <p:ph idx="1"/>
          </p:nvPr>
        </p:nvSpPr>
        <p:spPr/>
        <p:txBody>
          <a:bodyPr/>
          <a:lstStyle/>
          <a:p>
            <a:r>
              <a:rPr lang="en-US" altLang="zh-CN" dirty="0" smtClean="0"/>
              <a:t>1</a:t>
            </a:r>
            <a:r>
              <a:rPr lang="en-US" altLang="zh-CN" dirty="0" smtClean="0"/>
              <a:t>. </a:t>
            </a:r>
            <a:r>
              <a:rPr lang="zh-CN" altLang="en-US" dirty="0" smtClean="0"/>
              <a:t>试</a:t>
            </a:r>
            <a:r>
              <a:rPr lang="zh-CN" altLang="en-US" dirty="0" smtClean="0"/>
              <a:t>述宪法的性质及历史发展？</a:t>
            </a:r>
            <a:endParaRPr lang="en-US" altLang="zh-CN" dirty="0" smtClean="0"/>
          </a:p>
          <a:p>
            <a:pPr>
              <a:buFont typeface="Wingdings" pitchFamily="2" charset="2"/>
              <a:buNone/>
            </a:pPr>
            <a:r>
              <a:rPr lang="en-US" altLang="zh-CN" dirty="0" smtClean="0"/>
              <a:t>   </a:t>
            </a:r>
            <a:r>
              <a:rPr lang="en-US" altLang="zh-CN" dirty="0" smtClean="0"/>
              <a:t>2</a:t>
            </a:r>
            <a:r>
              <a:rPr lang="en-US" altLang="zh-CN" dirty="0" smtClean="0"/>
              <a:t>. </a:t>
            </a:r>
            <a:r>
              <a:rPr lang="zh-CN" altLang="en-US" dirty="0" smtClean="0"/>
              <a:t>我国</a:t>
            </a:r>
            <a:r>
              <a:rPr lang="zh-CN" altLang="en-US" dirty="0"/>
              <a:t>公民有哪些基本权利和义务？</a:t>
            </a:r>
          </a:p>
          <a:p>
            <a:pPr>
              <a:buFont typeface="Wingdings" pitchFamily="2" charset="2"/>
              <a:buNone/>
            </a:pPr>
            <a:r>
              <a:rPr lang="zh-CN" altLang="en-US" dirty="0"/>
              <a:t>   </a:t>
            </a:r>
            <a:r>
              <a:rPr lang="en-US" altLang="zh-CN" dirty="0" smtClean="0"/>
              <a:t>3</a:t>
            </a:r>
            <a:r>
              <a:rPr lang="en-US" altLang="zh-CN" dirty="0" smtClean="0"/>
              <a:t>. </a:t>
            </a:r>
            <a:r>
              <a:rPr lang="zh-CN" altLang="en-US" dirty="0" smtClean="0"/>
              <a:t>我国</a:t>
            </a:r>
            <a:r>
              <a:rPr lang="zh-CN" altLang="en-US" dirty="0"/>
              <a:t>法院和检察院的性质是什么？其组织机构是如何设置的？</a:t>
            </a:r>
          </a:p>
        </p:txBody>
      </p:sp>
      <p:pic>
        <p:nvPicPr>
          <p:cNvPr id="4" name="Picture 4" descr="dglxasset[2]"/>
          <p:cNvPicPr>
            <a:picLocks noChangeAspect="1" noChangeArrowheads="1"/>
          </p:cNvPicPr>
          <p:nvPr/>
        </p:nvPicPr>
        <p:blipFill>
          <a:blip r:embed="rId2"/>
          <a:srcRect/>
          <a:stretch>
            <a:fillRect/>
          </a:stretch>
        </p:blipFill>
        <p:spPr bwMode="auto">
          <a:xfrm>
            <a:off x="5572132" y="4286256"/>
            <a:ext cx="1428760" cy="157163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142976" y="714356"/>
            <a:ext cx="4071966" cy="561228"/>
          </a:xfrm>
          <a:solidFill>
            <a:schemeClr val="accent6">
              <a:lumMod val="60000"/>
              <a:lumOff val="40000"/>
            </a:schemeClr>
          </a:solidFill>
          <a:ln>
            <a:solidFill>
              <a:schemeClr val="tx1"/>
            </a:solidFill>
          </a:ln>
        </p:spPr>
        <p:txBody>
          <a:bodyPr>
            <a:noAutofit/>
          </a:bodyPr>
          <a:lstStyle/>
          <a:p>
            <a:r>
              <a:rPr lang="zh-CN" altLang="en-US" sz="4000" b="1" dirty="0" smtClean="0">
                <a:solidFill>
                  <a:schemeClr val="tx1"/>
                </a:solidFill>
              </a:rPr>
              <a:t/>
            </a:r>
            <a:br>
              <a:rPr lang="zh-CN" altLang="en-US" sz="4000" b="1" dirty="0" smtClean="0">
                <a:solidFill>
                  <a:schemeClr val="tx1"/>
                </a:solidFill>
              </a:rPr>
            </a:br>
            <a:r>
              <a:rPr lang="zh-CN" altLang="en-US" sz="4000" dirty="0" smtClean="0"/>
              <a:t>　</a:t>
            </a:r>
            <a:r>
              <a:rPr lang="zh-CN" altLang="en-US" sz="4000" dirty="0" smtClean="0"/>
              <a:t>第三</a:t>
            </a:r>
            <a:r>
              <a:rPr lang="zh-CN" altLang="en-US" sz="4000" dirty="0" smtClean="0"/>
              <a:t>章 行政法</a:t>
            </a:r>
            <a:endParaRPr lang="zh-CN" altLang="en-US" sz="4000" dirty="0"/>
          </a:p>
        </p:txBody>
      </p:sp>
      <p:sp>
        <p:nvSpPr>
          <p:cNvPr id="9219" name="Rectangle 3"/>
          <p:cNvSpPr>
            <a:spLocks noGrp="1" noChangeArrowheads="1"/>
          </p:cNvSpPr>
          <p:nvPr>
            <p:ph idx="1"/>
          </p:nvPr>
        </p:nvSpPr>
        <p:spPr>
          <a:xfrm>
            <a:off x="428596" y="1785926"/>
            <a:ext cx="8229600" cy="3752856"/>
          </a:xfrm>
          <a:solidFill>
            <a:schemeClr val="bg2"/>
          </a:solidFill>
        </p:spPr>
        <p:txBody>
          <a:bodyPr>
            <a:normAutofit fontScale="25000" lnSpcReduction="20000"/>
          </a:bodyPr>
          <a:lstStyle/>
          <a:p>
            <a:pPr>
              <a:lnSpc>
                <a:spcPct val="110000"/>
              </a:lnSpc>
            </a:pPr>
            <a:r>
              <a:rPr lang="zh-CN" altLang="en-US" sz="8000" dirty="0" smtClean="0"/>
              <a:t>一</a:t>
            </a:r>
            <a:r>
              <a:rPr lang="zh-CN" altLang="en-US" sz="8000" dirty="0"/>
              <a:t>、行政法基本概念</a:t>
            </a:r>
          </a:p>
          <a:p>
            <a:pPr>
              <a:lnSpc>
                <a:spcPct val="110000"/>
              </a:lnSpc>
              <a:buFont typeface="Wingdings" pitchFamily="2" charset="2"/>
              <a:buNone/>
            </a:pPr>
            <a:r>
              <a:rPr lang="zh-CN" altLang="en-US" sz="8000" dirty="0"/>
              <a:t>          行政法是调整因国家行政管理而发生的各种行政关系的法律规范的总称</a:t>
            </a:r>
            <a:r>
              <a:rPr lang="zh-CN" altLang="en-US" sz="8000" dirty="0" smtClean="0"/>
              <a:t>。</a:t>
            </a:r>
            <a:endParaRPr lang="en-US" altLang="zh-CN" sz="8000" dirty="0" smtClean="0"/>
          </a:p>
          <a:p>
            <a:pPr>
              <a:lnSpc>
                <a:spcPct val="110000"/>
              </a:lnSpc>
            </a:pPr>
            <a:r>
              <a:rPr lang="zh-CN" altLang="en-US" sz="8000" dirty="0" smtClean="0"/>
              <a:t>二</a:t>
            </a:r>
            <a:r>
              <a:rPr lang="zh-CN" altLang="en-US" sz="8000" dirty="0"/>
              <a:t>、行政法的基本原则</a:t>
            </a:r>
          </a:p>
          <a:p>
            <a:pPr>
              <a:lnSpc>
                <a:spcPct val="110000"/>
              </a:lnSpc>
              <a:buFont typeface="Wingdings" pitchFamily="2" charset="2"/>
              <a:buNone/>
            </a:pPr>
            <a:r>
              <a:rPr lang="zh-CN" altLang="en-US" sz="8000" dirty="0"/>
              <a:t>      </a:t>
            </a:r>
            <a:r>
              <a:rPr lang="en-US" altLang="zh-CN" sz="8000" dirty="0" smtClean="0"/>
              <a:t>1</a:t>
            </a:r>
            <a:r>
              <a:rPr lang="en-US" altLang="zh-CN" sz="8000" dirty="0" smtClean="0"/>
              <a:t>. </a:t>
            </a:r>
            <a:r>
              <a:rPr lang="zh-CN" altLang="en-US" sz="8000" dirty="0" smtClean="0"/>
              <a:t>行政法</a:t>
            </a:r>
            <a:r>
              <a:rPr lang="zh-CN" altLang="en-US" sz="8000" dirty="0"/>
              <a:t>的基本原则：是指贯穿于整个行政法律关系中，指导行政立法、执法、行政争议解决等活动的法律原则。主要包括行政合法性原则和行政合理性原则。</a:t>
            </a:r>
          </a:p>
          <a:p>
            <a:pPr>
              <a:lnSpc>
                <a:spcPct val="110000"/>
              </a:lnSpc>
              <a:buFont typeface="Wingdings" pitchFamily="2" charset="2"/>
              <a:buNone/>
            </a:pPr>
            <a:r>
              <a:rPr lang="zh-CN" altLang="en-US" sz="8000" dirty="0"/>
              <a:t>      </a:t>
            </a:r>
            <a:r>
              <a:rPr lang="en-US" altLang="zh-CN" sz="8000" dirty="0" smtClean="0"/>
              <a:t>2</a:t>
            </a:r>
            <a:r>
              <a:rPr lang="en-US" altLang="zh-CN" sz="8000" dirty="0" smtClean="0"/>
              <a:t>. </a:t>
            </a:r>
            <a:r>
              <a:rPr lang="zh-CN" altLang="en-US" sz="8000" dirty="0" smtClean="0"/>
              <a:t>两</a:t>
            </a:r>
            <a:r>
              <a:rPr lang="zh-CN" altLang="en-US" sz="8000" dirty="0"/>
              <a:t>个基本原则</a:t>
            </a:r>
          </a:p>
          <a:p>
            <a:pPr>
              <a:lnSpc>
                <a:spcPct val="110000"/>
              </a:lnSpc>
              <a:buFont typeface="Wingdings" pitchFamily="2" charset="2"/>
              <a:buNone/>
            </a:pPr>
            <a:r>
              <a:rPr lang="zh-CN" altLang="en-US" sz="8000" dirty="0"/>
              <a:t>      （</a:t>
            </a:r>
            <a:r>
              <a:rPr lang="en-US" altLang="zh-CN" sz="8000" dirty="0"/>
              <a:t>1</a:t>
            </a:r>
            <a:r>
              <a:rPr lang="zh-CN" altLang="en-US" sz="8000" dirty="0"/>
              <a:t>）行政合法性原则：指行政机关的设置及行政权的行使必须依据法律的规定。</a:t>
            </a:r>
          </a:p>
          <a:p>
            <a:pPr>
              <a:lnSpc>
                <a:spcPct val="110000"/>
              </a:lnSpc>
              <a:buFont typeface="Wingdings" pitchFamily="2" charset="2"/>
              <a:buNone/>
            </a:pPr>
            <a:r>
              <a:rPr lang="zh-CN" altLang="en-US" sz="8000" dirty="0"/>
              <a:t>      （</a:t>
            </a:r>
            <a:r>
              <a:rPr lang="en-US" altLang="zh-CN" sz="8000" dirty="0"/>
              <a:t>2</a:t>
            </a:r>
            <a:r>
              <a:rPr lang="zh-CN" altLang="en-US" sz="8000" dirty="0"/>
              <a:t>）行政合理性原则：指行政主体在行使行政权时要遵循公平公正等理性原则。</a:t>
            </a:r>
          </a:p>
          <a:p>
            <a:pPr>
              <a:lnSpc>
                <a:spcPct val="80000"/>
              </a:lnSpc>
              <a:buFont typeface="Wingdings" pitchFamily="2" charset="2"/>
              <a:buNone/>
            </a:pPr>
            <a:r>
              <a:rPr lang="zh-CN" altLang="en-US" sz="2000" dirty="0"/>
              <a:t>      </a:t>
            </a:r>
          </a:p>
          <a:p>
            <a:pPr>
              <a:lnSpc>
                <a:spcPct val="80000"/>
              </a:lnSpc>
              <a:buFont typeface="Wingdings" pitchFamily="2" charset="2"/>
              <a:buNone/>
            </a:pPr>
            <a:r>
              <a:rPr lang="zh-CN" altLang="en-US" sz="900" dirty="0"/>
              <a:t>    </a:t>
            </a:r>
            <a:br>
              <a:rPr lang="zh-CN" altLang="en-US" sz="900" dirty="0"/>
            </a:br>
            <a:endParaRPr lang="zh-CN" altLang="en-US" sz="900" dirty="0"/>
          </a:p>
          <a:p>
            <a:pPr>
              <a:lnSpc>
                <a:spcPct val="80000"/>
              </a:lnSpc>
            </a:pPr>
            <a:endParaRPr lang="en-US" altLang="zh-CN" sz="900" dirty="0"/>
          </a:p>
        </p:txBody>
      </p:sp>
      <p:pic>
        <p:nvPicPr>
          <p:cNvPr id="7" name="Picture 5" descr="hpg"/>
          <p:cNvPicPr>
            <a:picLocks noChangeAspect="1" noChangeArrowheads="1" noCrop="1"/>
          </p:cNvPicPr>
          <p:nvPr/>
        </p:nvPicPr>
        <p:blipFill>
          <a:blip r:embed="rId2"/>
          <a:srcRect/>
          <a:stretch>
            <a:fillRect/>
          </a:stretch>
        </p:blipFill>
        <p:spPr bwMode="auto">
          <a:xfrm>
            <a:off x="7559675" y="0"/>
            <a:ext cx="1584325" cy="1362075"/>
          </a:xfrm>
          <a:prstGeom prst="rect">
            <a:avLst/>
          </a:prstGeom>
          <a:noFill/>
        </p:spPr>
      </p:pic>
      <p:pic>
        <p:nvPicPr>
          <p:cNvPr id="8" name="Picture 4" descr="BS00554_"/>
          <p:cNvPicPr>
            <a:picLocks noChangeAspect="1" noChangeArrowheads="1"/>
          </p:cNvPicPr>
          <p:nvPr/>
        </p:nvPicPr>
        <p:blipFill>
          <a:blip r:embed="rId3"/>
          <a:srcRect/>
          <a:stretch>
            <a:fillRect/>
          </a:stretch>
        </p:blipFill>
        <p:spPr bwMode="auto">
          <a:xfrm>
            <a:off x="6572264" y="5357826"/>
            <a:ext cx="1763712" cy="120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704088"/>
            <a:ext cx="8229600" cy="724648"/>
          </a:xfrm>
        </p:spPr>
        <p:txBody>
          <a:bodyPr>
            <a:normAutofit/>
          </a:bodyPr>
          <a:lstStyle/>
          <a:p>
            <a:r>
              <a:rPr lang="zh-CN" altLang="en-US" sz="4000" dirty="0" smtClean="0"/>
              <a:t>三</a:t>
            </a:r>
            <a:r>
              <a:rPr lang="zh-CN" altLang="en-US" sz="4000" dirty="0" smtClean="0"/>
              <a:t>、行政</a:t>
            </a:r>
            <a:r>
              <a:rPr lang="zh-CN" altLang="en-US" sz="4000" dirty="0" smtClean="0"/>
              <a:t>主体</a:t>
            </a:r>
            <a:endParaRPr lang="zh-CN" altLang="zh-CN" sz="4000" dirty="0"/>
          </a:p>
        </p:txBody>
      </p:sp>
      <p:sp>
        <p:nvSpPr>
          <p:cNvPr id="66563" name="Rectangle 3"/>
          <p:cNvSpPr>
            <a:spLocks noGrp="1" noChangeArrowheads="1"/>
          </p:cNvSpPr>
          <p:nvPr>
            <p:ph idx="1"/>
          </p:nvPr>
        </p:nvSpPr>
        <p:spPr>
          <a:xfrm>
            <a:off x="500034" y="1500174"/>
            <a:ext cx="8229600" cy="4389120"/>
          </a:xfrm>
        </p:spPr>
        <p:txBody>
          <a:bodyPr>
            <a:normAutofit fontScale="25000" lnSpcReduction="20000"/>
          </a:bodyPr>
          <a:lstStyle/>
          <a:p>
            <a:pPr>
              <a:lnSpc>
                <a:spcPct val="120000"/>
              </a:lnSpc>
            </a:pPr>
            <a:r>
              <a:rPr lang="zh-CN" altLang="en-US" sz="7200" dirty="0" smtClean="0"/>
              <a:t>（</a:t>
            </a:r>
            <a:r>
              <a:rPr lang="zh-CN" altLang="en-US" sz="7200" dirty="0" smtClean="0"/>
              <a:t>一）行政</a:t>
            </a:r>
            <a:r>
              <a:rPr lang="zh-CN" altLang="en-US" sz="7200" dirty="0"/>
              <a:t>主体的概念及范围</a:t>
            </a:r>
          </a:p>
          <a:p>
            <a:pPr>
              <a:lnSpc>
                <a:spcPct val="120000"/>
              </a:lnSpc>
              <a:buFont typeface="Wingdings" pitchFamily="2" charset="2"/>
              <a:buNone/>
            </a:pPr>
            <a:r>
              <a:rPr lang="zh-CN" altLang="en-US" sz="7200" dirty="0"/>
              <a:t>    </a:t>
            </a:r>
            <a:r>
              <a:rPr lang="zh-CN" altLang="en-US" sz="7200" dirty="0" smtClean="0"/>
              <a:t> </a:t>
            </a:r>
            <a:r>
              <a:rPr lang="en-US" altLang="zh-CN" sz="7200" dirty="0" smtClean="0"/>
              <a:t>1</a:t>
            </a:r>
            <a:r>
              <a:rPr lang="en-US" altLang="zh-CN" sz="7200" dirty="0" smtClean="0"/>
              <a:t>. </a:t>
            </a:r>
            <a:r>
              <a:rPr lang="zh-CN" altLang="en-US" sz="7200" dirty="0" smtClean="0"/>
              <a:t>行政</a:t>
            </a:r>
            <a:r>
              <a:rPr lang="zh-CN" altLang="en-US" sz="7200" dirty="0"/>
              <a:t>主体：享有国家行政权力，能以自己的名义从事行政管理活动并独立承担法律责任的组织</a:t>
            </a:r>
            <a:r>
              <a:rPr lang="zh-CN" altLang="en-US" sz="7200" dirty="0" smtClean="0"/>
              <a:t>。实施行政活动的主体</a:t>
            </a:r>
            <a:endParaRPr lang="zh-CN" altLang="en-US" sz="7200" dirty="0"/>
          </a:p>
          <a:p>
            <a:pPr>
              <a:lnSpc>
                <a:spcPct val="120000"/>
              </a:lnSpc>
              <a:buFont typeface="Wingdings" pitchFamily="2" charset="2"/>
              <a:buNone/>
            </a:pPr>
            <a:r>
              <a:rPr lang="zh-CN" altLang="en-US" sz="7200" dirty="0"/>
              <a:t>    </a:t>
            </a:r>
            <a:r>
              <a:rPr lang="zh-CN" altLang="en-US" sz="7200" dirty="0" smtClean="0"/>
              <a:t> </a:t>
            </a:r>
            <a:r>
              <a:rPr lang="en-US" altLang="zh-CN" sz="7200" dirty="0" smtClean="0"/>
              <a:t>2</a:t>
            </a:r>
            <a:r>
              <a:rPr lang="en-US" altLang="zh-CN" sz="7200" dirty="0" smtClean="0"/>
              <a:t>. </a:t>
            </a:r>
            <a:r>
              <a:rPr lang="zh-CN" altLang="en-US" sz="7200" dirty="0" smtClean="0"/>
              <a:t>范围</a:t>
            </a:r>
            <a:r>
              <a:rPr lang="zh-CN" altLang="en-US" sz="7200" dirty="0"/>
              <a:t>：行政机关、授权组织和机构</a:t>
            </a:r>
            <a:r>
              <a:rPr lang="zh-CN" altLang="en-US" sz="7200" dirty="0" smtClean="0"/>
              <a:t>。</a:t>
            </a:r>
            <a:endParaRPr lang="en-US" altLang="zh-CN" sz="7200" dirty="0" smtClean="0"/>
          </a:p>
          <a:p>
            <a:pPr>
              <a:lnSpc>
                <a:spcPct val="120000"/>
              </a:lnSpc>
            </a:pPr>
            <a:r>
              <a:rPr lang="zh-CN" altLang="en-US" sz="7200" dirty="0" smtClean="0"/>
              <a:t>（</a:t>
            </a:r>
            <a:r>
              <a:rPr lang="zh-CN" altLang="en-US" sz="7200" dirty="0" smtClean="0"/>
              <a:t>二）行政</a:t>
            </a:r>
            <a:r>
              <a:rPr lang="zh-CN" altLang="en-US" sz="7200" dirty="0"/>
              <a:t>机关</a:t>
            </a:r>
          </a:p>
          <a:p>
            <a:pPr>
              <a:lnSpc>
                <a:spcPct val="120000"/>
              </a:lnSpc>
              <a:buFont typeface="Wingdings" pitchFamily="2" charset="2"/>
              <a:buNone/>
            </a:pPr>
            <a:r>
              <a:rPr lang="zh-CN" altLang="en-US" sz="7200" dirty="0"/>
              <a:t>           依据宪法或组织法的规定设立，具有法人资格，能以自己名义行使国家行政权并承担由此而产生的法律责任的国家机关。</a:t>
            </a:r>
          </a:p>
          <a:p>
            <a:pPr>
              <a:lnSpc>
                <a:spcPct val="120000"/>
              </a:lnSpc>
              <a:buNone/>
            </a:pPr>
            <a:r>
              <a:rPr lang="zh-CN" altLang="en-US" sz="7200" dirty="0" smtClean="0"/>
              <a:t>          </a:t>
            </a:r>
            <a:r>
              <a:rPr lang="zh-CN" altLang="en-US" sz="7200" dirty="0"/>
              <a:t>分中央行政机关和地方行政机关</a:t>
            </a:r>
            <a:r>
              <a:rPr lang="zh-CN" altLang="en-US" sz="7200" dirty="0" smtClean="0"/>
              <a:t>。</a:t>
            </a:r>
            <a:endParaRPr lang="en-US" altLang="zh-CN" sz="7200" dirty="0" smtClean="0"/>
          </a:p>
          <a:p>
            <a:pPr>
              <a:lnSpc>
                <a:spcPct val="120000"/>
              </a:lnSpc>
            </a:pPr>
            <a:r>
              <a:rPr lang="zh-CN" altLang="en-US" sz="7200" dirty="0" smtClean="0"/>
              <a:t>（</a:t>
            </a:r>
            <a:r>
              <a:rPr lang="zh-CN" altLang="en-US" sz="7200" dirty="0" smtClean="0"/>
              <a:t>三）国家公务员</a:t>
            </a:r>
            <a:endParaRPr lang="zh-CN" altLang="en-US" sz="7200" dirty="0"/>
          </a:p>
          <a:p>
            <a:pPr>
              <a:lnSpc>
                <a:spcPct val="120000"/>
              </a:lnSpc>
              <a:buFont typeface="Wingdings" pitchFamily="2" charset="2"/>
              <a:buNone/>
            </a:pPr>
            <a:r>
              <a:rPr lang="zh-CN" altLang="en-US" sz="7200" dirty="0"/>
              <a:t>      </a:t>
            </a:r>
            <a:r>
              <a:rPr lang="en-US" altLang="zh-CN" sz="7200" dirty="0" smtClean="0"/>
              <a:t>1</a:t>
            </a:r>
            <a:r>
              <a:rPr lang="en-US" altLang="zh-CN" sz="7200" dirty="0" smtClean="0"/>
              <a:t>. </a:t>
            </a:r>
            <a:r>
              <a:rPr lang="zh-CN" altLang="en-US" sz="7200" dirty="0" smtClean="0"/>
              <a:t>是</a:t>
            </a:r>
            <a:r>
              <a:rPr lang="zh-CN" altLang="en-US" sz="7200" dirty="0"/>
              <a:t>指国家依照法定方式和程序任用的，在中央和地方各级国家行政机关中工作的，依法行使国家行政职权，执行国家公务的人员。</a:t>
            </a:r>
          </a:p>
          <a:p>
            <a:pPr>
              <a:lnSpc>
                <a:spcPct val="120000"/>
              </a:lnSpc>
              <a:buFont typeface="Wingdings" pitchFamily="2" charset="2"/>
              <a:buNone/>
            </a:pPr>
            <a:r>
              <a:rPr lang="zh-CN" altLang="en-US" sz="7200" dirty="0"/>
              <a:t>      </a:t>
            </a:r>
            <a:r>
              <a:rPr lang="en-US" altLang="zh-CN" sz="7200" dirty="0" smtClean="0"/>
              <a:t>2</a:t>
            </a:r>
            <a:r>
              <a:rPr lang="en-US" altLang="zh-CN" sz="7200" dirty="0" smtClean="0"/>
              <a:t>. </a:t>
            </a:r>
            <a:r>
              <a:rPr lang="zh-CN" altLang="en-US" sz="7200" dirty="0" smtClean="0"/>
              <a:t>任职</a:t>
            </a:r>
            <a:r>
              <a:rPr lang="zh-CN" altLang="en-US" sz="7200" dirty="0"/>
              <a:t>、辞职、辞退、退休</a:t>
            </a:r>
            <a:r>
              <a:rPr lang="zh-CN" altLang="en-US" sz="1600" dirty="0"/>
              <a:t/>
            </a:r>
            <a:br>
              <a:rPr lang="zh-CN" altLang="en-US" sz="1600" dirty="0"/>
            </a:br>
            <a:endParaRPr lang="zh-CN" altLang="en-US" sz="1600" dirty="0"/>
          </a:p>
          <a:p>
            <a:pPr>
              <a:lnSpc>
                <a:spcPct val="80000"/>
              </a:lnSpc>
              <a:buFont typeface="Wingdings" pitchFamily="2" charset="2"/>
              <a:buNone/>
            </a:pPr>
            <a:r>
              <a:rPr lang="zh-CN" altLang="en-US" sz="1600" dirty="0"/>
              <a:t/>
            </a:r>
            <a:br>
              <a:rPr lang="zh-CN" altLang="en-US" sz="1600" dirty="0"/>
            </a:br>
            <a:endParaRPr lang="zh-CN" altLang="en-US" sz="1600" dirty="0"/>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704088"/>
            <a:ext cx="8229600" cy="867524"/>
          </a:xfrm>
        </p:spPr>
        <p:txBody>
          <a:bodyPr>
            <a:normAutofit fontScale="90000"/>
          </a:bodyPr>
          <a:lstStyle/>
          <a:p>
            <a:r>
              <a:rPr lang="zh-CN" altLang="en-US" sz="5400" dirty="0" smtClean="0"/>
              <a:t>四、行政行为</a:t>
            </a:r>
            <a:endParaRPr lang="zh-CN" altLang="zh-CN" dirty="0"/>
          </a:p>
        </p:txBody>
      </p:sp>
      <p:sp>
        <p:nvSpPr>
          <p:cNvPr id="67587" name="Rectangle 3"/>
          <p:cNvSpPr>
            <a:spLocks noGrp="1" noChangeArrowheads="1"/>
          </p:cNvSpPr>
          <p:nvPr>
            <p:ph idx="1"/>
          </p:nvPr>
        </p:nvSpPr>
        <p:spPr>
          <a:xfrm>
            <a:off x="428596" y="1643050"/>
            <a:ext cx="8229600" cy="4389120"/>
          </a:xfrm>
        </p:spPr>
        <p:txBody>
          <a:bodyPr>
            <a:normAutofit fontScale="25000" lnSpcReduction="20000"/>
          </a:bodyPr>
          <a:lstStyle/>
          <a:p>
            <a:pPr>
              <a:lnSpc>
                <a:spcPct val="150000"/>
              </a:lnSpc>
            </a:pPr>
            <a:r>
              <a:rPr lang="zh-CN" altLang="en-US" sz="7200" dirty="0" smtClean="0"/>
              <a:t>（</a:t>
            </a:r>
            <a:r>
              <a:rPr lang="zh-CN" altLang="en-US" sz="7200" dirty="0" smtClean="0"/>
              <a:t>一）行政</a:t>
            </a:r>
            <a:r>
              <a:rPr lang="zh-CN" altLang="en-US" sz="7200" dirty="0"/>
              <a:t>行为的概念以及构成要件</a:t>
            </a:r>
          </a:p>
          <a:p>
            <a:pPr>
              <a:lnSpc>
                <a:spcPct val="150000"/>
              </a:lnSpc>
              <a:buFont typeface="Wingdings" pitchFamily="2" charset="2"/>
              <a:buNone/>
            </a:pPr>
            <a:r>
              <a:rPr lang="zh-CN" altLang="en-US" sz="7200" dirty="0"/>
              <a:t>    </a:t>
            </a:r>
            <a:r>
              <a:rPr lang="en-US" altLang="zh-CN" sz="7200" dirty="0" smtClean="0"/>
              <a:t>1</a:t>
            </a:r>
            <a:r>
              <a:rPr lang="en-US" altLang="zh-CN" sz="7200" dirty="0" smtClean="0"/>
              <a:t>. </a:t>
            </a:r>
            <a:r>
              <a:rPr lang="zh-CN" altLang="en-US" sz="7200" dirty="0" smtClean="0"/>
              <a:t>行政</a:t>
            </a:r>
            <a:r>
              <a:rPr lang="zh-CN" altLang="en-US" sz="7200" dirty="0"/>
              <a:t>行为：指行政主体行使行政职权所作出的具有行政法律效果的行为。</a:t>
            </a:r>
          </a:p>
          <a:p>
            <a:pPr>
              <a:lnSpc>
                <a:spcPct val="150000"/>
              </a:lnSpc>
              <a:buNone/>
            </a:pPr>
            <a:r>
              <a:rPr lang="zh-CN" altLang="en-US" sz="7200" dirty="0"/>
              <a:t>    </a:t>
            </a:r>
            <a:r>
              <a:rPr lang="en-US" altLang="zh-CN" sz="7200" dirty="0" smtClean="0"/>
              <a:t>2</a:t>
            </a:r>
            <a:r>
              <a:rPr lang="en-US" altLang="zh-CN" sz="7200" dirty="0" smtClean="0"/>
              <a:t>. </a:t>
            </a:r>
            <a:r>
              <a:rPr lang="zh-CN" altLang="en-US" sz="7200" dirty="0" smtClean="0"/>
              <a:t>构成</a:t>
            </a:r>
            <a:r>
              <a:rPr lang="zh-CN" altLang="en-US" sz="7200" dirty="0"/>
              <a:t>要件</a:t>
            </a:r>
            <a:r>
              <a:rPr lang="zh-CN" altLang="en-US" sz="7200" dirty="0" smtClean="0"/>
              <a:t>：</a:t>
            </a:r>
            <a:endParaRPr lang="en-US" altLang="zh-CN" sz="7200" dirty="0" smtClean="0"/>
          </a:p>
          <a:p>
            <a:pPr>
              <a:lnSpc>
                <a:spcPct val="150000"/>
              </a:lnSpc>
            </a:pPr>
            <a:r>
              <a:rPr lang="zh-CN" altLang="en-US" sz="7200" dirty="0" smtClean="0"/>
              <a:t>（</a:t>
            </a:r>
            <a:r>
              <a:rPr lang="zh-CN" altLang="en-US" sz="7200" dirty="0" smtClean="0"/>
              <a:t>二）行政</a:t>
            </a:r>
            <a:r>
              <a:rPr lang="zh-CN" altLang="en-US" sz="7200" dirty="0"/>
              <a:t>行为的分类</a:t>
            </a:r>
          </a:p>
          <a:p>
            <a:pPr>
              <a:lnSpc>
                <a:spcPct val="150000"/>
              </a:lnSpc>
              <a:buFont typeface="Wingdings" pitchFamily="2" charset="2"/>
              <a:buNone/>
            </a:pPr>
            <a:r>
              <a:rPr lang="zh-CN" altLang="en-US" sz="7200" dirty="0"/>
              <a:t>    </a:t>
            </a:r>
            <a:r>
              <a:rPr lang="en-US" altLang="zh-CN" sz="7200" dirty="0" smtClean="0"/>
              <a:t>1</a:t>
            </a:r>
            <a:r>
              <a:rPr lang="en-US" altLang="zh-CN" sz="7200" dirty="0" smtClean="0"/>
              <a:t>. </a:t>
            </a:r>
            <a:r>
              <a:rPr lang="zh-CN" altLang="en-US" sz="7200" dirty="0" smtClean="0"/>
              <a:t>抽象</a:t>
            </a:r>
            <a:r>
              <a:rPr lang="zh-CN" altLang="en-US" sz="7200" dirty="0"/>
              <a:t>行政行为</a:t>
            </a:r>
          </a:p>
          <a:p>
            <a:pPr>
              <a:lnSpc>
                <a:spcPct val="150000"/>
              </a:lnSpc>
              <a:buFont typeface="Wingdings" pitchFamily="2" charset="2"/>
              <a:buNone/>
            </a:pPr>
            <a:r>
              <a:rPr lang="zh-CN" altLang="en-US" sz="7200" dirty="0"/>
              <a:t>    </a:t>
            </a:r>
            <a:r>
              <a:rPr lang="en-US" altLang="zh-CN" sz="7200" dirty="0" smtClean="0"/>
              <a:t>2</a:t>
            </a:r>
            <a:r>
              <a:rPr lang="en-US" altLang="zh-CN" sz="7200" dirty="0" smtClean="0"/>
              <a:t>. </a:t>
            </a:r>
            <a:r>
              <a:rPr lang="zh-CN" altLang="en-US" sz="7200" dirty="0" smtClean="0"/>
              <a:t>具体</a:t>
            </a:r>
            <a:r>
              <a:rPr lang="zh-CN" altLang="en-US" sz="7200" dirty="0"/>
              <a:t>行政</a:t>
            </a:r>
            <a:r>
              <a:rPr lang="zh-CN" altLang="en-US" sz="7200" dirty="0" smtClean="0"/>
              <a:t>行为</a:t>
            </a:r>
            <a:endParaRPr lang="en-US" altLang="zh-CN" sz="7200" dirty="0" smtClean="0"/>
          </a:p>
          <a:p>
            <a:pPr>
              <a:lnSpc>
                <a:spcPct val="150000"/>
              </a:lnSpc>
            </a:pPr>
            <a:r>
              <a:rPr lang="zh-CN" altLang="en-US" sz="7200" dirty="0" smtClean="0"/>
              <a:t>（</a:t>
            </a:r>
            <a:r>
              <a:rPr lang="zh-CN" altLang="en-US" sz="7200" dirty="0" smtClean="0"/>
              <a:t>三）行政</a:t>
            </a:r>
            <a:r>
              <a:rPr lang="zh-CN" altLang="en-US" sz="7200" dirty="0"/>
              <a:t>行为的内容和效力</a:t>
            </a:r>
          </a:p>
          <a:p>
            <a:pPr>
              <a:lnSpc>
                <a:spcPct val="150000"/>
              </a:lnSpc>
              <a:buFont typeface="Wingdings" pitchFamily="2" charset="2"/>
              <a:buNone/>
            </a:pPr>
            <a:r>
              <a:rPr lang="zh-CN" altLang="en-US" sz="7200" dirty="0"/>
              <a:t>    </a:t>
            </a:r>
            <a:r>
              <a:rPr lang="en-US" altLang="zh-CN" sz="7200" dirty="0" smtClean="0"/>
              <a:t>1</a:t>
            </a:r>
            <a:r>
              <a:rPr lang="en-US" altLang="zh-CN" sz="7200" dirty="0" smtClean="0"/>
              <a:t>. </a:t>
            </a:r>
            <a:r>
              <a:rPr lang="zh-CN" altLang="en-US" sz="7200" dirty="0" smtClean="0"/>
              <a:t>内容</a:t>
            </a:r>
            <a:r>
              <a:rPr lang="zh-CN" altLang="en-US" sz="7200" dirty="0"/>
              <a:t>：设定权利和义务；撤销权利和免除义务；赋予能力和剥夺能力；变更法律地位；确认法律地位；赋予特定物以法律性质。</a:t>
            </a:r>
          </a:p>
          <a:p>
            <a:pPr>
              <a:lnSpc>
                <a:spcPct val="150000"/>
              </a:lnSpc>
              <a:buFont typeface="Wingdings" pitchFamily="2" charset="2"/>
              <a:buNone/>
            </a:pPr>
            <a:r>
              <a:rPr lang="zh-CN" altLang="en-US" sz="7200" dirty="0"/>
              <a:t>    </a:t>
            </a:r>
            <a:r>
              <a:rPr lang="en-US" altLang="zh-CN" sz="7200" dirty="0" smtClean="0"/>
              <a:t>2</a:t>
            </a:r>
            <a:r>
              <a:rPr lang="en-US" altLang="zh-CN" sz="7200" dirty="0" smtClean="0"/>
              <a:t>. </a:t>
            </a:r>
            <a:r>
              <a:rPr lang="zh-CN" altLang="en-US" sz="7200" dirty="0" smtClean="0"/>
              <a:t>效力</a:t>
            </a:r>
            <a:endParaRPr lang="zh-CN" altLang="en-US" sz="7200" dirty="0"/>
          </a:p>
          <a:p>
            <a:pPr>
              <a:lnSpc>
                <a:spcPct val="150000"/>
              </a:lnSpc>
              <a:buFont typeface="Wingdings" pitchFamily="2" charset="2"/>
              <a:buNone/>
            </a:pPr>
            <a:r>
              <a:rPr lang="zh-CN" altLang="en-US" sz="7200" dirty="0"/>
              <a:t>         确定力；拘束力；执行力</a:t>
            </a:r>
            <a:r>
              <a:rPr lang="zh-CN" altLang="en-US" sz="1800" dirty="0"/>
              <a:t/>
            </a:r>
            <a:br>
              <a:rPr lang="zh-CN" altLang="en-US" sz="1800" dirty="0"/>
            </a:br>
            <a:endParaRPr lang="zh-CN" altLang="en-US" sz="1800" dirty="0"/>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zh-CN" altLang="en-US" sz="5400" dirty="0" smtClean="0"/>
              <a:t>五、主要行政法规简介</a:t>
            </a:r>
            <a:endParaRPr lang="zh-CN" altLang="zh-CN" dirty="0"/>
          </a:p>
        </p:txBody>
      </p:sp>
      <p:sp>
        <p:nvSpPr>
          <p:cNvPr id="68611" name="Rectangle 3"/>
          <p:cNvSpPr>
            <a:spLocks noGrp="1" noChangeArrowheads="1"/>
          </p:cNvSpPr>
          <p:nvPr>
            <p:ph idx="1"/>
          </p:nvPr>
        </p:nvSpPr>
        <p:spPr/>
        <p:txBody>
          <a:bodyPr/>
          <a:lstStyle/>
          <a:p>
            <a:r>
              <a:rPr lang="zh-CN" altLang="en-US" sz="2000" dirty="0" smtClean="0"/>
              <a:t>（</a:t>
            </a:r>
            <a:r>
              <a:rPr lang="zh-CN" altLang="en-US" sz="2000" dirty="0" smtClean="0"/>
              <a:t>一）行政</a:t>
            </a:r>
            <a:r>
              <a:rPr lang="zh-CN" altLang="en-US" sz="2000" dirty="0"/>
              <a:t>许可法</a:t>
            </a:r>
          </a:p>
          <a:p>
            <a:pPr>
              <a:buFont typeface="Wingdings" pitchFamily="2" charset="2"/>
              <a:buNone/>
            </a:pPr>
            <a:r>
              <a:rPr lang="zh-CN" altLang="en-US" sz="2000" dirty="0"/>
              <a:t>    </a:t>
            </a:r>
            <a:r>
              <a:rPr lang="en-US" altLang="zh-CN" sz="2000" dirty="0" smtClean="0"/>
              <a:t>1</a:t>
            </a:r>
            <a:r>
              <a:rPr lang="en-US" altLang="zh-CN" sz="2000" dirty="0" smtClean="0"/>
              <a:t>. </a:t>
            </a:r>
            <a:r>
              <a:rPr lang="zh-CN" altLang="en-US" sz="2000" dirty="0" smtClean="0"/>
              <a:t>行政</a:t>
            </a:r>
            <a:r>
              <a:rPr lang="zh-CN" altLang="en-US" sz="2000" dirty="0"/>
              <a:t>许可法：规范行政许可的设定和实施保障公民、法人和其他组织的合法权益，保障和监督行政机关有效实施行政管理的法律规范。</a:t>
            </a:r>
          </a:p>
          <a:p>
            <a:pPr>
              <a:buFont typeface="Wingdings" pitchFamily="2" charset="2"/>
              <a:buNone/>
            </a:pPr>
            <a:r>
              <a:rPr lang="zh-CN" altLang="en-US" sz="2000" dirty="0"/>
              <a:t>    </a:t>
            </a:r>
            <a:r>
              <a:rPr lang="en-US" altLang="zh-CN" sz="2000" dirty="0" smtClean="0"/>
              <a:t>2</a:t>
            </a:r>
            <a:r>
              <a:rPr lang="en-US" altLang="zh-CN" sz="2000" dirty="0" smtClean="0"/>
              <a:t>. </a:t>
            </a:r>
            <a:r>
              <a:rPr lang="zh-CN" altLang="en-US" sz="2000" dirty="0" smtClean="0"/>
              <a:t>行政</a:t>
            </a:r>
            <a:r>
              <a:rPr lang="zh-CN" altLang="en-US" sz="2000" dirty="0"/>
              <a:t>许可：行政机关根据公民、法人或者其他组织的申请，经依法审查，准予其从事特定活动的行为。</a:t>
            </a:r>
            <a:br>
              <a:rPr lang="zh-CN" altLang="en-US" sz="2000" dirty="0"/>
            </a:br>
            <a:r>
              <a:rPr lang="zh-CN" altLang="en-US" sz="2000" dirty="0"/>
              <a:t>例如：现工商局颁发企业营业执照；饭店送餐许可；颁发专利权证书；颁发商标权证书等。</a:t>
            </a:r>
          </a:p>
          <a:p>
            <a:pPr>
              <a:buFont typeface="Wingdings" pitchFamily="2" charset="2"/>
              <a:buNone/>
            </a:pPr>
            <a:r>
              <a:rPr lang="zh-CN" altLang="en-US" sz="2000" dirty="0"/>
              <a:t>    </a:t>
            </a:r>
            <a:r>
              <a:rPr lang="en-US" altLang="zh-CN" sz="2000" dirty="0" smtClean="0"/>
              <a:t>3</a:t>
            </a:r>
            <a:r>
              <a:rPr lang="en-US" altLang="zh-CN" sz="2000" dirty="0" smtClean="0"/>
              <a:t>. </a:t>
            </a:r>
            <a:r>
              <a:rPr lang="zh-CN" altLang="en-US" sz="2000" dirty="0" smtClean="0"/>
              <a:t>行政</a:t>
            </a:r>
            <a:r>
              <a:rPr lang="zh-CN" altLang="en-US" sz="2000" dirty="0"/>
              <a:t>许可的设定</a:t>
            </a:r>
          </a:p>
          <a:p>
            <a:pPr>
              <a:buFont typeface="Wingdings" pitchFamily="2" charset="2"/>
              <a:buNone/>
            </a:pPr>
            <a:r>
              <a:rPr lang="zh-CN" altLang="en-US" sz="2000" dirty="0"/>
              <a:t>    </a:t>
            </a:r>
            <a:r>
              <a:rPr lang="en-US" altLang="zh-CN" sz="2000" dirty="0" smtClean="0"/>
              <a:t>4</a:t>
            </a:r>
            <a:r>
              <a:rPr lang="en-US" altLang="zh-CN" sz="2000" dirty="0" smtClean="0"/>
              <a:t>. </a:t>
            </a:r>
            <a:r>
              <a:rPr lang="zh-CN" altLang="en-US" sz="2000" dirty="0" smtClean="0"/>
              <a:t>行政</a:t>
            </a:r>
            <a:r>
              <a:rPr lang="zh-CN" altLang="en-US" sz="2000" dirty="0"/>
              <a:t>许可事项</a:t>
            </a:r>
          </a:p>
          <a:p>
            <a:pPr>
              <a:buFont typeface="Wingdings" pitchFamily="2" charset="2"/>
              <a:buNone/>
            </a:pPr>
            <a:r>
              <a:rPr lang="zh-CN" altLang="en-US" sz="2000" dirty="0"/>
              <a:t>    </a:t>
            </a:r>
            <a:r>
              <a:rPr lang="en-US" altLang="zh-CN" sz="2000" dirty="0" smtClean="0"/>
              <a:t>5</a:t>
            </a:r>
            <a:r>
              <a:rPr lang="en-US" altLang="zh-CN" sz="2000" dirty="0" smtClean="0"/>
              <a:t>. </a:t>
            </a:r>
            <a:r>
              <a:rPr lang="zh-CN" altLang="en-US" sz="2000" dirty="0" smtClean="0"/>
              <a:t>行政</a:t>
            </a:r>
            <a:r>
              <a:rPr lang="zh-CN" altLang="en-US" sz="2000" dirty="0"/>
              <a:t>许可实施机关</a:t>
            </a:r>
          </a:p>
          <a:p>
            <a:pPr>
              <a:buFont typeface="Wingdings" pitchFamily="2" charset="2"/>
              <a:buNone/>
            </a:pPr>
            <a:r>
              <a:rPr lang="zh-CN" altLang="en-US" sz="2000" dirty="0"/>
              <a:t>    </a:t>
            </a:r>
            <a:r>
              <a:rPr lang="en-US" altLang="zh-CN" sz="2000" dirty="0" smtClean="0"/>
              <a:t>6</a:t>
            </a:r>
            <a:r>
              <a:rPr lang="en-US" altLang="zh-CN" sz="2000" dirty="0" smtClean="0"/>
              <a:t>. </a:t>
            </a:r>
            <a:r>
              <a:rPr lang="zh-CN" altLang="en-US" sz="2000" dirty="0" smtClean="0"/>
              <a:t>行政</a:t>
            </a:r>
            <a:r>
              <a:rPr lang="zh-CN" altLang="en-US" sz="2000" dirty="0"/>
              <a:t>许可的程序</a:t>
            </a:r>
          </a:p>
          <a:p>
            <a:pPr>
              <a:lnSpc>
                <a:spcPct val="80000"/>
              </a:lnSpc>
              <a:buFont typeface="Wingdings" pitchFamily="2" charset="2"/>
              <a:buNone/>
            </a:pPr>
            <a:r>
              <a:rPr lang="zh-CN" altLang="en-US" sz="1800" dirty="0"/>
              <a:t/>
            </a:r>
            <a:br>
              <a:rPr lang="zh-CN" altLang="en-US" sz="1800" dirty="0"/>
            </a:br>
            <a:endParaRPr lang="zh-CN" altLang="en-US" sz="1800" dirty="0"/>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428992" y="1714488"/>
            <a:ext cx="4929187" cy="1428750"/>
          </a:xfrm>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zh-CN" altLang="en-US" dirty="0"/>
              <a:t> </a:t>
            </a:r>
            <a:r>
              <a:rPr lang="zh-CN" altLang="en-US" dirty="0" smtClean="0"/>
              <a:t>   </a:t>
            </a:r>
            <a:r>
              <a:rPr lang="zh-CN" altLang="en-US" b="1" dirty="0" smtClean="0">
                <a:solidFill>
                  <a:srgbClr val="0070C0"/>
                </a:solidFill>
              </a:rPr>
              <a:t>爱因斯坦：教育是人的灵魂的教育，而非理智知识和认识的堆积。</a:t>
            </a:r>
            <a:endParaRPr lang="zh-CN" altLang="en-US" b="1" dirty="0">
              <a:solidFill>
                <a:srgbClr val="0070C0"/>
              </a:solidFill>
            </a:endParaRPr>
          </a:p>
        </p:txBody>
      </p:sp>
      <p:pic>
        <p:nvPicPr>
          <p:cNvPr id="119810" name="Picture 2" descr="C:\Documents and Settings\user\桌面\u=2006633528,2049746330&amp;fm=58.jpg"/>
          <p:cNvPicPr>
            <a:picLocks noChangeAspect="1" noChangeArrowheads="1"/>
          </p:cNvPicPr>
          <p:nvPr/>
        </p:nvPicPr>
        <p:blipFill>
          <a:blip r:embed="rId2"/>
          <a:srcRect/>
          <a:stretch>
            <a:fillRect/>
          </a:stretch>
        </p:blipFill>
        <p:spPr bwMode="auto">
          <a:xfrm>
            <a:off x="785786" y="4000504"/>
            <a:ext cx="2428892" cy="2071702"/>
          </a:xfrm>
          <a:prstGeom prst="rect">
            <a:avLst/>
          </a:prstGeom>
          <a:noFill/>
        </p:spPr>
      </p:pic>
      <p:pic>
        <p:nvPicPr>
          <p:cNvPr id="119812" name="Picture 4" descr="http://img4.imgtn.bdimg.com/it/u=3888865026,3345965276&amp;fm=116&amp;gp=0.jpg"/>
          <p:cNvPicPr>
            <a:picLocks noChangeAspect="1" noChangeArrowheads="1"/>
          </p:cNvPicPr>
          <p:nvPr/>
        </p:nvPicPr>
        <p:blipFill>
          <a:blip r:embed="rId3"/>
          <a:srcRect/>
          <a:stretch>
            <a:fillRect/>
          </a:stretch>
        </p:blipFill>
        <p:spPr bwMode="auto">
          <a:xfrm>
            <a:off x="785786" y="1357298"/>
            <a:ext cx="2428892" cy="2071702"/>
          </a:xfrm>
          <a:prstGeom prst="rect">
            <a:avLst/>
          </a:prstGeom>
          <a:noFill/>
        </p:spPr>
      </p:pic>
      <p:sp>
        <p:nvSpPr>
          <p:cNvPr id="6" name="矩形 5"/>
          <p:cNvSpPr/>
          <p:nvPr/>
        </p:nvSpPr>
        <p:spPr>
          <a:xfrm>
            <a:off x="3428992" y="4143380"/>
            <a:ext cx="4929222" cy="17972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2400" b="1" dirty="0" smtClean="0">
                <a:solidFill>
                  <a:srgbClr val="0070C0"/>
                </a:solidFill>
              </a:rPr>
              <a:t>雅斯贝尔斯： 学校的目标始终应当是，青年人在离开学校时，是作为一个和谐的人，而不是作为一个专家。</a:t>
            </a:r>
            <a:endParaRPr lang="zh-CN" altLang="en-US" sz="2400" b="1"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4294967295"/>
          </p:nvPr>
        </p:nvSpPr>
        <p:spPr>
          <a:xfrm>
            <a:off x="500034" y="1000108"/>
            <a:ext cx="8229600" cy="4389437"/>
          </a:xfrm>
        </p:spPr>
        <p:txBody>
          <a:bodyPr/>
          <a:lstStyle/>
          <a:p>
            <a:pPr>
              <a:lnSpc>
                <a:spcPct val="90000"/>
              </a:lnSpc>
            </a:pPr>
            <a:r>
              <a:rPr lang="zh-CN" altLang="en-US" sz="2400" dirty="0" smtClean="0"/>
              <a:t>（二）行政</a:t>
            </a:r>
            <a:r>
              <a:rPr lang="zh-CN" altLang="en-US" sz="2400" dirty="0"/>
              <a:t>处罚法</a:t>
            </a:r>
          </a:p>
          <a:p>
            <a:pPr>
              <a:lnSpc>
                <a:spcPct val="90000"/>
              </a:lnSpc>
              <a:buFont typeface="Wingdings" pitchFamily="2" charset="2"/>
              <a:buNone/>
            </a:pPr>
            <a:r>
              <a:rPr lang="zh-CN" altLang="en-US" sz="2400" dirty="0"/>
              <a:t>    </a:t>
            </a:r>
            <a:r>
              <a:rPr lang="en-US" altLang="zh-CN" sz="2400" dirty="0" smtClean="0"/>
              <a:t>1</a:t>
            </a:r>
            <a:r>
              <a:rPr lang="en-US" altLang="zh-CN" sz="2400" dirty="0" smtClean="0"/>
              <a:t>. </a:t>
            </a:r>
            <a:r>
              <a:rPr lang="zh-CN" altLang="en-US" sz="2400" dirty="0" smtClean="0"/>
              <a:t>行政</a:t>
            </a:r>
            <a:r>
              <a:rPr lang="zh-CN" altLang="en-US" sz="2400" dirty="0"/>
              <a:t>处罚</a:t>
            </a:r>
          </a:p>
          <a:p>
            <a:pPr>
              <a:lnSpc>
                <a:spcPct val="90000"/>
              </a:lnSpc>
              <a:buFont typeface="Wingdings" pitchFamily="2" charset="2"/>
              <a:buNone/>
            </a:pPr>
            <a:r>
              <a:rPr lang="zh-CN" altLang="en-US" sz="2400" dirty="0"/>
              <a:t>    </a:t>
            </a:r>
            <a:r>
              <a:rPr lang="en-US" altLang="zh-CN" sz="2400" dirty="0" smtClean="0"/>
              <a:t>2</a:t>
            </a:r>
            <a:r>
              <a:rPr lang="en-US" altLang="zh-CN" sz="2400" dirty="0" smtClean="0"/>
              <a:t>. </a:t>
            </a:r>
            <a:r>
              <a:rPr lang="zh-CN" altLang="en-US" sz="2400" dirty="0" smtClean="0"/>
              <a:t>行政</a:t>
            </a:r>
            <a:r>
              <a:rPr lang="zh-CN" altLang="en-US" sz="2400" dirty="0"/>
              <a:t>处罚的种类</a:t>
            </a:r>
          </a:p>
          <a:p>
            <a:pPr>
              <a:lnSpc>
                <a:spcPct val="90000"/>
              </a:lnSpc>
              <a:buFont typeface="Wingdings" pitchFamily="2" charset="2"/>
              <a:buNone/>
            </a:pPr>
            <a:r>
              <a:rPr lang="zh-CN" altLang="en-US" sz="2400" dirty="0"/>
              <a:t>    </a:t>
            </a:r>
            <a:r>
              <a:rPr lang="en-US" altLang="zh-CN" sz="2400" dirty="0" smtClean="0"/>
              <a:t>3</a:t>
            </a:r>
            <a:r>
              <a:rPr lang="en-US" altLang="zh-CN" sz="2400" dirty="0" smtClean="0"/>
              <a:t>. </a:t>
            </a:r>
            <a:r>
              <a:rPr lang="zh-CN" altLang="en-US" sz="2400" dirty="0" smtClean="0"/>
              <a:t>行政</a:t>
            </a:r>
            <a:r>
              <a:rPr lang="zh-CN" altLang="en-US" sz="2400" dirty="0"/>
              <a:t>处罚程序</a:t>
            </a:r>
          </a:p>
          <a:p>
            <a:pPr>
              <a:lnSpc>
                <a:spcPct val="90000"/>
              </a:lnSpc>
              <a:buFont typeface="Wingdings" pitchFamily="2" charset="2"/>
              <a:buNone/>
            </a:pPr>
            <a:r>
              <a:rPr lang="zh-CN" altLang="en-US" sz="2400" dirty="0"/>
              <a:t>    </a:t>
            </a:r>
          </a:p>
          <a:p>
            <a:pPr>
              <a:lnSpc>
                <a:spcPct val="90000"/>
              </a:lnSpc>
            </a:pPr>
            <a:endParaRPr lang="en-US" altLang="zh-CN" sz="2400" dirty="0"/>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00034" y="928670"/>
            <a:ext cx="8229600" cy="4389437"/>
          </a:xfrm>
        </p:spPr>
        <p:txBody>
          <a:bodyPr/>
          <a:lstStyle/>
          <a:p>
            <a:pPr>
              <a:lnSpc>
                <a:spcPct val="90000"/>
              </a:lnSpc>
            </a:pPr>
            <a:r>
              <a:rPr lang="zh-CN" altLang="en-US" sz="2800" dirty="0" smtClean="0"/>
              <a:t>（三）行政复议法</a:t>
            </a:r>
          </a:p>
          <a:p>
            <a:pPr>
              <a:lnSpc>
                <a:spcPct val="90000"/>
              </a:lnSpc>
              <a:buFont typeface="Wingdings" pitchFamily="2" charset="2"/>
              <a:buNone/>
            </a:pPr>
            <a:r>
              <a:rPr lang="zh-CN" altLang="en-US" sz="2800" dirty="0" smtClean="0"/>
              <a:t>    </a:t>
            </a:r>
            <a:r>
              <a:rPr lang="en-US" altLang="zh-CN" sz="2800" dirty="0" smtClean="0"/>
              <a:t>1</a:t>
            </a:r>
            <a:r>
              <a:rPr lang="en-US" altLang="zh-CN" sz="2800" dirty="0" smtClean="0"/>
              <a:t>. </a:t>
            </a:r>
            <a:r>
              <a:rPr lang="zh-CN" altLang="en-US" sz="2800" dirty="0" smtClean="0"/>
              <a:t>行政</a:t>
            </a:r>
            <a:r>
              <a:rPr lang="zh-CN" altLang="en-US" sz="2800" dirty="0" smtClean="0"/>
              <a:t>复议</a:t>
            </a:r>
          </a:p>
          <a:p>
            <a:pPr>
              <a:lnSpc>
                <a:spcPct val="90000"/>
              </a:lnSpc>
              <a:buFont typeface="Wingdings" pitchFamily="2" charset="2"/>
              <a:buNone/>
            </a:pPr>
            <a:r>
              <a:rPr lang="zh-CN" altLang="en-US" sz="2800" dirty="0" smtClean="0"/>
              <a:t>    </a:t>
            </a:r>
            <a:r>
              <a:rPr lang="en-US" altLang="zh-CN" sz="2800" dirty="0" smtClean="0"/>
              <a:t>2</a:t>
            </a:r>
            <a:r>
              <a:rPr lang="en-US" altLang="zh-CN" sz="2800" dirty="0" smtClean="0"/>
              <a:t>. </a:t>
            </a:r>
            <a:r>
              <a:rPr lang="zh-CN" altLang="en-US" sz="2800" dirty="0" smtClean="0"/>
              <a:t>行政</a:t>
            </a:r>
            <a:r>
              <a:rPr lang="zh-CN" altLang="en-US" sz="2800" dirty="0" smtClean="0"/>
              <a:t>复议范围</a:t>
            </a:r>
          </a:p>
          <a:p>
            <a:pPr>
              <a:lnSpc>
                <a:spcPct val="90000"/>
              </a:lnSpc>
              <a:buFont typeface="Wingdings" pitchFamily="2" charset="2"/>
              <a:buNone/>
            </a:pPr>
            <a:r>
              <a:rPr lang="zh-CN" altLang="en-US" sz="2800" dirty="0" smtClean="0"/>
              <a:t>    </a:t>
            </a:r>
            <a:r>
              <a:rPr lang="en-US" altLang="zh-CN" sz="2800" dirty="0" smtClean="0"/>
              <a:t>3</a:t>
            </a:r>
            <a:r>
              <a:rPr lang="en-US" altLang="zh-CN" sz="2800" dirty="0" smtClean="0"/>
              <a:t>. </a:t>
            </a:r>
            <a:r>
              <a:rPr lang="zh-CN" altLang="en-US" sz="2800" dirty="0" smtClean="0"/>
              <a:t>行政</a:t>
            </a:r>
            <a:r>
              <a:rPr lang="zh-CN" altLang="en-US" sz="2800" dirty="0" smtClean="0"/>
              <a:t>复议机关</a:t>
            </a:r>
          </a:p>
          <a:p>
            <a:pPr>
              <a:lnSpc>
                <a:spcPct val="90000"/>
              </a:lnSpc>
              <a:buFont typeface="Wingdings" pitchFamily="2" charset="2"/>
              <a:buNone/>
            </a:pPr>
            <a:r>
              <a:rPr lang="zh-CN" altLang="en-US" sz="2800" dirty="0" smtClean="0"/>
              <a:t>    </a:t>
            </a:r>
            <a:r>
              <a:rPr lang="en-US" altLang="zh-CN" sz="2800" dirty="0" smtClean="0"/>
              <a:t>4</a:t>
            </a:r>
            <a:r>
              <a:rPr lang="en-US" altLang="zh-CN" sz="2800" dirty="0" smtClean="0"/>
              <a:t>. </a:t>
            </a:r>
            <a:r>
              <a:rPr lang="zh-CN" altLang="en-US" sz="2800" dirty="0" smtClean="0"/>
              <a:t>行政</a:t>
            </a:r>
            <a:r>
              <a:rPr lang="zh-CN" altLang="en-US" sz="2800" dirty="0" smtClean="0"/>
              <a:t>复议程序</a:t>
            </a:r>
            <a:endParaRPr lang="zh-CN" altLang="en-US" dirty="0"/>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4294967295"/>
          </p:nvPr>
        </p:nvSpPr>
        <p:spPr>
          <a:xfrm>
            <a:off x="428596" y="928670"/>
            <a:ext cx="8229600" cy="4389437"/>
          </a:xfrm>
        </p:spPr>
        <p:txBody>
          <a:bodyPr/>
          <a:lstStyle/>
          <a:p>
            <a:r>
              <a:rPr lang="zh-CN" altLang="en-US" dirty="0" smtClean="0"/>
              <a:t>（四）行政</a:t>
            </a:r>
            <a:r>
              <a:rPr lang="zh-CN" altLang="en-US" dirty="0"/>
              <a:t>赔偿法</a:t>
            </a:r>
          </a:p>
          <a:p>
            <a:pPr>
              <a:buFont typeface="Wingdings" pitchFamily="2" charset="2"/>
              <a:buNone/>
            </a:pPr>
            <a:r>
              <a:rPr lang="zh-CN" altLang="en-US" dirty="0"/>
              <a:t>    </a:t>
            </a:r>
            <a:r>
              <a:rPr lang="en-US" altLang="zh-CN" dirty="0" smtClean="0"/>
              <a:t>1</a:t>
            </a:r>
            <a:r>
              <a:rPr lang="en-US" altLang="zh-CN" dirty="0" smtClean="0"/>
              <a:t>. </a:t>
            </a:r>
            <a:r>
              <a:rPr lang="zh-CN" altLang="en-US" dirty="0" smtClean="0"/>
              <a:t>行政</a:t>
            </a:r>
            <a:r>
              <a:rPr lang="zh-CN" altLang="en-US" dirty="0"/>
              <a:t>赔偿</a:t>
            </a:r>
          </a:p>
          <a:p>
            <a:pPr>
              <a:buFont typeface="Wingdings" pitchFamily="2" charset="2"/>
              <a:buNone/>
            </a:pPr>
            <a:r>
              <a:rPr lang="zh-CN" altLang="en-US" dirty="0"/>
              <a:t>    </a:t>
            </a:r>
            <a:r>
              <a:rPr lang="en-US" altLang="zh-CN" dirty="0" smtClean="0"/>
              <a:t>2</a:t>
            </a:r>
            <a:r>
              <a:rPr lang="en-US" altLang="zh-CN" dirty="0" smtClean="0"/>
              <a:t>. </a:t>
            </a:r>
            <a:r>
              <a:rPr lang="zh-CN" altLang="en-US" dirty="0" smtClean="0"/>
              <a:t>行政</a:t>
            </a:r>
            <a:r>
              <a:rPr lang="zh-CN" altLang="en-US" dirty="0"/>
              <a:t>赔偿的范围</a:t>
            </a:r>
          </a:p>
          <a:p>
            <a:pPr>
              <a:buFont typeface="Wingdings" pitchFamily="2" charset="2"/>
              <a:buNone/>
            </a:pPr>
            <a:r>
              <a:rPr lang="zh-CN" altLang="en-US" dirty="0"/>
              <a:t>    </a:t>
            </a:r>
            <a:r>
              <a:rPr lang="en-US" altLang="zh-CN" dirty="0" smtClean="0"/>
              <a:t>3</a:t>
            </a:r>
            <a:r>
              <a:rPr lang="en-US" altLang="zh-CN" dirty="0" smtClean="0"/>
              <a:t>. </a:t>
            </a:r>
            <a:r>
              <a:rPr lang="zh-CN" altLang="en-US" dirty="0" smtClean="0"/>
              <a:t>行政</a:t>
            </a:r>
            <a:r>
              <a:rPr lang="zh-CN" altLang="en-US" dirty="0"/>
              <a:t>赔偿义务机关</a:t>
            </a:r>
          </a:p>
          <a:p>
            <a:pPr>
              <a:buFont typeface="Wingdings" pitchFamily="2" charset="2"/>
              <a:buNone/>
            </a:pPr>
            <a:r>
              <a:rPr lang="zh-CN" altLang="en-US" dirty="0"/>
              <a:t>    </a:t>
            </a:r>
            <a:r>
              <a:rPr lang="en-US" altLang="zh-CN" dirty="0" smtClean="0"/>
              <a:t>4</a:t>
            </a:r>
            <a:r>
              <a:rPr lang="en-US" altLang="zh-CN" dirty="0" smtClean="0"/>
              <a:t>. </a:t>
            </a:r>
            <a:r>
              <a:rPr lang="zh-CN" altLang="en-US" dirty="0" smtClean="0"/>
              <a:t>行政</a:t>
            </a:r>
            <a:r>
              <a:rPr lang="zh-CN" altLang="en-US" dirty="0"/>
              <a:t>赔偿程序</a:t>
            </a:r>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zh-CN" altLang="en-US" dirty="0" smtClean="0"/>
              <a:t/>
            </a:r>
            <a:br>
              <a:rPr lang="zh-CN" altLang="en-US" dirty="0" smtClean="0"/>
            </a:br>
            <a:r>
              <a:rPr lang="zh-CN" altLang="en-US" dirty="0" smtClean="0"/>
              <a:t>思考与练习</a:t>
            </a:r>
            <a:endParaRPr lang="zh-CN" altLang="zh-CN" dirty="0"/>
          </a:p>
        </p:txBody>
      </p:sp>
      <p:sp>
        <p:nvSpPr>
          <p:cNvPr id="70659" name="Rectangle 3"/>
          <p:cNvSpPr>
            <a:spLocks noGrp="1" noChangeArrowheads="1"/>
          </p:cNvSpPr>
          <p:nvPr>
            <p:ph idx="1"/>
          </p:nvPr>
        </p:nvSpPr>
        <p:spPr/>
        <p:txBody>
          <a:bodyPr/>
          <a:lstStyle/>
          <a:p>
            <a:r>
              <a:rPr lang="en-US" altLang="zh-CN" dirty="0" smtClean="0"/>
              <a:t>1</a:t>
            </a:r>
            <a:r>
              <a:rPr lang="en-US" altLang="zh-CN" dirty="0" smtClean="0"/>
              <a:t>. </a:t>
            </a:r>
            <a:r>
              <a:rPr lang="zh-CN" altLang="en-US" dirty="0" smtClean="0"/>
              <a:t>如何</a:t>
            </a:r>
            <a:r>
              <a:rPr lang="zh-CN" altLang="en-US" dirty="0"/>
              <a:t>理解行政合理性原则？</a:t>
            </a:r>
          </a:p>
          <a:p>
            <a:pPr>
              <a:buFont typeface="Wingdings" pitchFamily="2" charset="2"/>
              <a:buNone/>
            </a:pPr>
            <a:r>
              <a:rPr lang="zh-CN" altLang="en-US" dirty="0"/>
              <a:t>   </a:t>
            </a:r>
            <a:r>
              <a:rPr lang="en-US" altLang="zh-CN" dirty="0" smtClean="0"/>
              <a:t>2</a:t>
            </a:r>
            <a:r>
              <a:rPr lang="en-US" altLang="zh-CN" dirty="0" smtClean="0"/>
              <a:t>. </a:t>
            </a:r>
            <a:r>
              <a:rPr lang="zh-CN" altLang="en-US" dirty="0" smtClean="0"/>
              <a:t>行政</a:t>
            </a:r>
            <a:r>
              <a:rPr lang="zh-CN" altLang="en-US" dirty="0"/>
              <a:t>机关和行政主体的关系是什么？</a:t>
            </a:r>
          </a:p>
          <a:p>
            <a:pPr>
              <a:buFont typeface="Wingdings" pitchFamily="2" charset="2"/>
              <a:buNone/>
            </a:pPr>
            <a:r>
              <a:rPr lang="zh-CN" altLang="en-US" dirty="0"/>
              <a:t>   </a:t>
            </a:r>
            <a:r>
              <a:rPr lang="en-US" altLang="zh-CN" dirty="0" smtClean="0"/>
              <a:t>3</a:t>
            </a:r>
            <a:r>
              <a:rPr lang="en-US" altLang="zh-CN" dirty="0" smtClean="0"/>
              <a:t>. </a:t>
            </a:r>
            <a:r>
              <a:rPr lang="zh-CN" altLang="en-US" dirty="0" smtClean="0"/>
              <a:t>行政</a:t>
            </a:r>
            <a:r>
              <a:rPr lang="zh-CN" altLang="en-US" dirty="0"/>
              <a:t>许可有什么特点？</a:t>
            </a:r>
          </a:p>
          <a:p>
            <a:pPr>
              <a:buFont typeface="Wingdings" pitchFamily="2" charset="2"/>
              <a:buNone/>
            </a:pPr>
            <a:r>
              <a:rPr lang="zh-CN" altLang="en-US" dirty="0"/>
              <a:t>   </a:t>
            </a:r>
            <a:r>
              <a:rPr lang="en-US" altLang="zh-CN" dirty="0" smtClean="0"/>
              <a:t>4</a:t>
            </a:r>
            <a:r>
              <a:rPr lang="en-US" altLang="zh-CN" dirty="0" smtClean="0"/>
              <a:t>. </a:t>
            </a:r>
            <a:r>
              <a:rPr lang="zh-CN" altLang="en-US" dirty="0" smtClean="0"/>
              <a:t>行政</a:t>
            </a:r>
            <a:r>
              <a:rPr lang="zh-CN" altLang="en-US" dirty="0"/>
              <a:t>处罚的种类有哪些？它们的具体处罚形式是什么？</a:t>
            </a:r>
          </a:p>
          <a:p>
            <a:pPr>
              <a:buFont typeface="Wingdings" pitchFamily="2" charset="2"/>
              <a:buNone/>
            </a:pPr>
            <a:r>
              <a:rPr lang="zh-CN" altLang="en-US" dirty="0"/>
              <a:t>   </a:t>
            </a:r>
            <a:r>
              <a:rPr lang="en-US" altLang="zh-CN" dirty="0" smtClean="0"/>
              <a:t>5</a:t>
            </a:r>
            <a:r>
              <a:rPr lang="en-US" altLang="zh-CN" dirty="0" smtClean="0"/>
              <a:t>. </a:t>
            </a:r>
            <a:r>
              <a:rPr lang="zh-CN" altLang="en-US" dirty="0" smtClean="0"/>
              <a:t>行政</a:t>
            </a:r>
            <a:r>
              <a:rPr lang="zh-CN" altLang="en-US" dirty="0"/>
              <a:t>赔偿的范围和程序有哪些？</a:t>
            </a:r>
          </a:p>
        </p:txBody>
      </p:sp>
      <p:pic>
        <p:nvPicPr>
          <p:cNvPr id="4" name="Picture 4" descr="dglxasset[2]"/>
          <p:cNvPicPr>
            <a:picLocks noChangeAspect="1" noChangeArrowheads="1"/>
          </p:cNvPicPr>
          <p:nvPr/>
        </p:nvPicPr>
        <p:blipFill>
          <a:blip r:embed="rId2"/>
          <a:srcRect/>
          <a:stretch>
            <a:fillRect/>
          </a:stretch>
        </p:blipFill>
        <p:spPr bwMode="auto">
          <a:xfrm>
            <a:off x="6286512" y="4857760"/>
            <a:ext cx="1428760" cy="157163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1285852" y="642918"/>
            <a:ext cx="3429024" cy="714380"/>
          </a:xfrm>
          <a:solidFill>
            <a:schemeClr val="accent5">
              <a:lumMod val="40000"/>
              <a:lumOff val="60000"/>
            </a:schemeClr>
          </a:solidFill>
        </p:spPr>
        <p:txBody>
          <a:bodyPr>
            <a:noAutofit/>
          </a:bodyPr>
          <a:lstStyle/>
          <a:p>
            <a:r>
              <a:rPr lang="zh-CN" altLang="en-US" sz="4800" dirty="0" smtClean="0">
                <a:solidFill>
                  <a:schemeClr val="tx1"/>
                </a:solidFill>
              </a:rPr>
              <a:t>第四</a:t>
            </a:r>
            <a:r>
              <a:rPr lang="zh-CN" altLang="en-US" sz="4800" dirty="0" smtClean="0">
                <a:solidFill>
                  <a:schemeClr val="tx1"/>
                </a:solidFill>
              </a:rPr>
              <a:t>章 民法</a:t>
            </a:r>
            <a:endParaRPr lang="zh-CN" altLang="en-US" sz="4800" dirty="0"/>
          </a:p>
        </p:txBody>
      </p:sp>
      <p:sp>
        <p:nvSpPr>
          <p:cNvPr id="19459" name="Rectangle 3"/>
          <p:cNvSpPr>
            <a:spLocks noGrp="1" noChangeArrowheads="1"/>
          </p:cNvSpPr>
          <p:nvPr>
            <p:ph idx="1"/>
          </p:nvPr>
        </p:nvSpPr>
        <p:spPr/>
        <p:txBody>
          <a:bodyPr/>
          <a:lstStyle/>
          <a:p>
            <a:r>
              <a:rPr lang="zh-CN" altLang="en-US" sz="2400" dirty="0" smtClean="0"/>
              <a:t>一、 </a:t>
            </a:r>
            <a:r>
              <a:rPr lang="zh-CN" altLang="en-US" sz="2400" dirty="0"/>
              <a:t>民法</a:t>
            </a:r>
            <a:r>
              <a:rPr lang="zh-CN" altLang="en-US" sz="2400" dirty="0" smtClean="0"/>
              <a:t>概述</a:t>
            </a:r>
            <a:endParaRPr lang="en-US" altLang="zh-CN" sz="2400" dirty="0" smtClean="0"/>
          </a:p>
          <a:p>
            <a:pPr>
              <a:buNone/>
            </a:pPr>
            <a:r>
              <a:rPr lang="zh-CN" altLang="en-US" sz="2400" dirty="0" smtClean="0"/>
              <a:t>    （一）民法</a:t>
            </a:r>
            <a:r>
              <a:rPr lang="zh-CN" altLang="en-US" sz="2400" dirty="0"/>
              <a:t>的概念和调整对象</a:t>
            </a:r>
            <a:br>
              <a:rPr lang="zh-CN" altLang="en-US" sz="2400" dirty="0"/>
            </a:br>
            <a:r>
              <a:rPr lang="zh-CN" altLang="en-US" sz="2400" dirty="0" smtClean="0"/>
              <a:t>（二）民法</a:t>
            </a:r>
            <a:r>
              <a:rPr lang="zh-CN" altLang="en-US" sz="2400" dirty="0"/>
              <a:t>的基本原则</a:t>
            </a:r>
            <a:br>
              <a:rPr lang="zh-CN" altLang="en-US" sz="2400" dirty="0"/>
            </a:br>
            <a:r>
              <a:rPr lang="zh-CN" altLang="en-US" sz="2400" dirty="0" smtClean="0"/>
              <a:t>（三）民事</a:t>
            </a:r>
            <a:r>
              <a:rPr lang="zh-CN" altLang="en-US" sz="2400" dirty="0"/>
              <a:t>法律</a:t>
            </a:r>
            <a:r>
              <a:rPr lang="zh-CN" altLang="en-US" sz="2400" dirty="0" smtClean="0"/>
              <a:t>关系</a:t>
            </a:r>
            <a:endParaRPr lang="en-US" altLang="zh-CN" sz="2400" dirty="0" smtClean="0"/>
          </a:p>
          <a:p>
            <a:r>
              <a:rPr lang="zh-CN" altLang="en-US" sz="2400" dirty="0" smtClean="0"/>
              <a:t>二</a:t>
            </a:r>
            <a:r>
              <a:rPr lang="zh-CN" altLang="en-US" sz="2400" dirty="0" smtClean="0"/>
              <a:t>、 </a:t>
            </a:r>
            <a:r>
              <a:rPr lang="zh-CN" altLang="en-US" sz="2400" dirty="0"/>
              <a:t>民事主体</a:t>
            </a:r>
            <a:br>
              <a:rPr lang="zh-CN" altLang="en-US" sz="2400" dirty="0"/>
            </a:br>
            <a:r>
              <a:rPr lang="zh-CN" altLang="en-US" sz="2400" dirty="0" smtClean="0"/>
              <a:t>（一）自然人</a:t>
            </a:r>
            <a:r>
              <a:rPr lang="zh-CN" altLang="en-US" sz="2400" dirty="0"/>
              <a:t/>
            </a:r>
            <a:br>
              <a:rPr lang="zh-CN" altLang="en-US" sz="2400" dirty="0"/>
            </a:br>
            <a:r>
              <a:rPr lang="zh-CN" altLang="en-US" sz="2400" dirty="0" smtClean="0"/>
              <a:t>（二）法人</a:t>
            </a:r>
            <a:r>
              <a:rPr lang="zh-CN" altLang="en-US" sz="2400" dirty="0"/>
              <a:t/>
            </a:r>
            <a:br>
              <a:rPr lang="zh-CN" altLang="en-US" sz="2400" dirty="0"/>
            </a:br>
            <a:r>
              <a:rPr lang="zh-CN" altLang="en-US" sz="2400" dirty="0" smtClean="0"/>
              <a:t>（三）个体工商户</a:t>
            </a:r>
            <a:r>
              <a:rPr lang="zh-CN" altLang="en-US" sz="2400" dirty="0"/>
              <a:t>、农村承包经营户和个人合伙</a:t>
            </a:r>
            <a:br>
              <a:rPr lang="zh-CN" altLang="en-US" sz="2400" dirty="0"/>
            </a:br>
            <a:r>
              <a:rPr lang="zh-CN" altLang="en-US" sz="2400" dirty="0"/>
              <a:t/>
            </a:r>
            <a:br>
              <a:rPr lang="zh-CN" altLang="en-US" sz="2400" dirty="0"/>
            </a:br>
            <a:endParaRPr lang="zh-CN" altLang="en-US" sz="2400" dirty="0"/>
          </a:p>
        </p:txBody>
      </p:sp>
      <p:pic>
        <p:nvPicPr>
          <p:cNvPr id="5" name="Picture 5" descr="hpg"/>
          <p:cNvPicPr>
            <a:picLocks noChangeAspect="1" noChangeArrowheads="1" noCrop="1"/>
          </p:cNvPicPr>
          <p:nvPr/>
        </p:nvPicPr>
        <p:blipFill>
          <a:blip r:embed="rId2"/>
          <a:srcRect/>
          <a:stretch>
            <a:fillRect/>
          </a:stretch>
        </p:blipFill>
        <p:spPr bwMode="auto">
          <a:xfrm>
            <a:off x="7559675" y="0"/>
            <a:ext cx="1584325" cy="1362075"/>
          </a:xfrm>
          <a:prstGeom prst="rect">
            <a:avLst/>
          </a:prstGeom>
          <a:noFill/>
        </p:spPr>
      </p:pic>
      <p:pic>
        <p:nvPicPr>
          <p:cNvPr id="6" name="Picture 4" descr="BS00554_"/>
          <p:cNvPicPr>
            <a:picLocks noChangeAspect="1" noChangeArrowheads="1"/>
          </p:cNvPicPr>
          <p:nvPr/>
        </p:nvPicPr>
        <p:blipFill>
          <a:blip r:embed="rId3"/>
          <a:srcRect/>
          <a:stretch>
            <a:fillRect/>
          </a:stretch>
        </p:blipFill>
        <p:spPr bwMode="auto">
          <a:xfrm>
            <a:off x="6572264" y="5357826"/>
            <a:ext cx="1763712" cy="120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336265" y="2428868"/>
            <a:ext cx="738664" cy="1015663"/>
          </a:xfrm>
          <a:prstGeom prst="rect">
            <a:avLst/>
          </a:prstGeom>
        </p:spPr>
        <p:txBody>
          <a:bodyPr vert="eaVert" wrap="none">
            <a:spAutoFit/>
          </a:bodyPr>
          <a:lstStyle/>
          <a:p>
            <a:r>
              <a:rPr lang="zh-CN" altLang="en-US" sz="3600" dirty="0" smtClean="0"/>
              <a:t>案例</a:t>
            </a:r>
            <a:endParaRPr lang="zh-CN" altLang="en-US" sz="3600" dirty="0"/>
          </a:p>
        </p:txBody>
      </p:sp>
      <p:sp>
        <p:nvSpPr>
          <p:cNvPr id="4" name="矩形 3"/>
          <p:cNvSpPr/>
          <p:nvPr/>
        </p:nvSpPr>
        <p:spPr>
          <a:xfrm>
            <a:off x="1857356" y="1500174"/>
            <a:ext cx="6429420" cy="3898568"/>
          </a:xfrm>
          <a:prstGeom prst="rect">
            <a:avLst/>
          </a:prstGeom>
        </p:spPr>
        <p:txBody>
          <a:bodyPr wrap="square">
            <a:spAutoFit/>
          </a:bodyPr>
          <a:lstStyle/>
          <a:p>
            <a:pPr>
              <a:lnSpc>
                <a:spcPct val="150000"/>
              </a:lnSpc>
            </a:pPr>
            <a:r>
              <a:rPr lang="en-US" altLang="zh-CN" sz="2400" dirty="0" smtClean="0"/>
              <a:t>1. </a:t>
            </a:r>
            <a:r>
              <a:rPr lang="zh-CN" altLang="en-US" sz="2400" dirty="0" smtClean="0"/>
              <a:t>小林</a:t>
            </a:r>
            <a:r>
              <a:rPr lang="en-US" altLang="zh-CN" sz="2400" dirty="0" smtClean="0"/>
              <a:t>15</a:t>
            </a:r>
            <a:r>
              <a:rPr lang="zh-CN" altLang="en-US" sz="2400" dirty="0" smtClean="0"/>
              <a:t>岁，和房地产商签订一套房屋的买卖合同，房屋价款</a:t>
            </a:r>
            <a:r>
              <a:rPr lang="en-US" altLang="zh-CN" sz="2400" dirty="0" smtClean="0"/>
              <a:t>300</a:t>
            </a:r>
            <a:r>
              <a:rPr lang="zh-CN" altLang="en-US" sz="2400" dirty="0" smtClean="0"/>
              <a:t>万元。</a:t>
            </a:r>
          </a:p>
          <a:p>
            <a:pPr>
              <a:lnSpc>
                <a:spcPct val="150000"/>
              </a:lnSpc>
            </a:pPr>
            <a:r>
              <a:rPr lang="en-US" altLang="zh-CN" sz="2400" dirty="0" smtClean="0"/>
              <a:t>2. </a:t>
            </a:r>
            <a:r>
              <a:rPr lang="zh-CN" altLang="en-US" sz="2400" dirty="0" smtClean="0"/>
              <a:t>小李</a:t>
            </a:r>
            <a:r>
              <a:rPr lang="en-US" altLang="zh-CN" sz="2400" dirty="0" smtClean="0"/>
              <a:t>16</a:t>
            </a:r>
            <a:r>
              <a:rPr lang="zh-CN" altLang="en-US" sz="2400" dirty="0" smtClean="0"/>
              <a:t>岁，三年前中学毕业后一直在城市打工，和房地产商签订一套房屋的买卖合同，房屋价款</a:t>
            </a:r>
            <a:r>
              <a:rPr lang="en-US" altLang="zh-CN" sz="2400" dirty="0" smtClean="0"/>
              <a:t>300</a:t>
            </a:r>
            <a:r>
              <a:rPr lang="zh-CN" altLang="en-US" sz="2400" dirty="0" smtClean="0"/>
              <a:t>万元。</a:t>
            </a:r>
          </a:p>
          <a:p>
            <a:pPr>
              <a:lnSpc>
                <a:spcPct val="150000"/>
              </a:lnSpc>
            </a:pPr>
            <a:r>
              <a:rPr lang="en-US" altLang="zh-CN" sz="2400" dirty="0" smtClean="0"/>
              <a:t>3. </a:t>
            </a:r>
            <a:r>
              <a:rPr lang="zh-CN" altLang="en-US" sz="2400" dirty="0" smtClean="0"/>
              <a:t>王浩</a:t>
            </a:r>
            <a:r>
              <a:rPr lang="zh-CN" altLang="en-US" sz="2400" dirty="0" smtClean="0"/>
              <a:t>小朋友今年</a:t>
            </a:r>
            <a:r>
              <a:rPr lang="en-US" altLang="zh-CN" sz="2400" dirty="0" smtClean="0"/>
              <a:t>8</a:t>
            </a:r>
            <a:r>
              <a:rPr lang="zh-CN" altLang="en-US" sz="2400" dirty="0" smtClean="0"/>
              <a:t>岁，聪明活泼，在学校门前的小卖部买一本书。</a:t>
            </a:r>
            <a:endParaRPr lang="zh-CN"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4294967295"/>
          </p:nvPr>
        </p:nvSpPr>
        <p:spPr>
          <a:xfrm>
            <a:off x="571472" y="857232"/>
            <a:ext cx="8229600" cy="4389437"/>
          </a:xfrm>
        </p:spPr>
        <p:txBody>
          <a:bodyPr/>
          <a:lstStyle/>
          <a:p>
            <a:r>
              <a:rPr lang="zh-CN" altLang="en-US" dirty="0" smtClean="0"/>
              <a:t>三、 </a:t>
            </a:r>
            <a:r>
              <a:rPr lang="zh-CN" altLang="en-US" dirty="0"/>
              <a:t>民事法律行为</a:t>
            </a:r>
            <a:br>
              <a:rPr lang="zh-CN" altLang="en-US" dirty="0"/>
            </a:br>
            <a:r>
              <a:rPr lang="zh-CN" altLang="en-US" dirty="0" smtClean="0"/>
              <a:t>（一）民事</a:t>
            </a:r>
            <a:r>
              <a:rPr lang="zh-CN" altLang="en-US" dirty="0"/>
              <a:t>法律行为的概念和特征</a:t>
            </a:r>
            <a:br>
              <a:rPr lang="zh-CN" altLang="en-US" dirty="0"/>
            </a:br>
            <a:r>
              <a:rPr lang="zh-CN" altLang="en-US" dirty="0" smtClean="0"/>
              <a:t>（二）民事</a:t>
            </a:r>
            <a:r>
              <a:rPr lang="zh-CN" altLang="en-US" dirty="0"/>
              <a:t>法律行为的有效要件</a:t>
            </a:r>
            <a:br>
              <a:rPr lang="zh-CN" altLang="en-US" dirty="0"/>
            </a:br>
            <a:r>
              <a:rPr lang="zh-CN" altLang="en-US" dirty="0" smtClean="0"/>
              <a:t>（三）无效</a:t>
            </a:r>
            <a:r>
              <a:rPr lang="zh-CN" altLang="en-US" dirty="0"/>
              <a:t>的和可撤销的民事行为</a:t>
            </a:r>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矩形 3"/>
          <p:cNvSpPr/>
          <p:nvPr/>
        </p:nvSpPr>
        <p:spPr>
          <a:xfrm>
            <a:off x="336265" y="2285992"/>
            <a:ext cx="738664" cy="1015663"/>
          </a:xfrm>
          <a:prstGeom prst="rect">
            <a:avLst/>
          </a:prstGeom>
        </p:spPr>
        <p:txBody>
          <a:bodyPr vert="eaVert" wrap="none">
            <a:spAutoFit/>
          </a:bodyPr>
          <a:lstStyle/>
          <a:p>
            <a:r>
              <a:rPr lang="zh-CN" altLang="en-US" sz="3600" dirty="0" smtClean="0"/>
              <a:t>案例</a:t>
            </a:r>
            <a:endParaRPr lang="zh-CN" altLang="en-US" sz="3600" dirty="0"/>
          </a:p>
        </p:txBody>
      </p:sp>
      <p:sp>
        <p:nvSpPr>
          <p:cNvPr id="5" name="矩形 4"/>
          <p:cNvSpPr/>
          <p:nvPr/>
        </p:nvSpPr>
        <p:spPr>
          <a:xfrm>
            <a:off x="1714480" y="1142984"/>
            <a:ext cx="6715172" cy="4893647"/>
          </a:xfrm>
          <a:prstGeom prst="rect">
            <a:avLst/>
          </a:prstGeom>
        </p:spPr>
        <p:txBody>
          <a:bodyPr wrap="square">
            <a:spAutoFit/>
          </a:bodyPr>
          <a:lstStyle/>
          <a:p>
            <a:r>
              <a:rPr lang="zh-CN" altLang="en-US" sz="2400" dirty="0" smtClean="0"/>
              <a:t>        李某</a:t>
            </a:r>
            <a:r>
              <a:rPr lang="zh-CN" altLang="en-US" sz="2400" dirty="0" smtClean="0"/>
              <a:t>的父亲生前是一个集邮爱好者，去世时还留有几本邮票。李某对邮票从不感兴趣，李某觉得这些邮票不好处理。一日，李某的朋友刘某来吃饭，无意间发现了这几本邮票，刘某也是一集邮爱好者，他随即表示愿意全部购买，最后以</a:t>
            </a:r>
            <a:r>
              <a:rPr lang="en-US" altLang="zh-CN" sz="2400" dirty="0" smtClean="0"/>
              <a:t>5000</a:t>
            </a:r>
            <a:r>
              <a:rPr lang="zh-CN" altLang="en-US" sz="2400" dirty="0" smtClean="0"/>
              <a:t>元的价格将邮票全部拿走，李某对这一价格也比较满意。事过不久，李某从父亲生前的一朋友处得知，他父亲所留的邮票中，有</a:t>
            </a:r>
            <a:r>
              <a:rPr lang="en-US" altLang="zh-CN" sz="2400" dirty="0" smtClean="0"/>
              <a:t>5</a:t>
            </a:r>
            <a:r>
              <a:rPr lang="zh-CN" altLang="en-US" sz="2400" dirty="0" smtClean="0"/>
              <a:t>张相当珍贵，可能每张都值</a:t>
            </a:r>
            <a:r>
              <a:rPr lang="en-US" altLang="zh-CN" sz="2400" dirty="0" smtClean="0"/>
              <a:t>5000</a:t>
            </a:r>
            <a:r>
              <a:rPr lang="zh-CN" altLang="en-US" sz="2400" dirty="0" smtClean="0"/>
              <a:t>元；同时另一同事告诉他，刘某正在寻找买主。李某立即找到刘某，要求退还刘某的</a:t>
            </a:r>
            <a:r>
              <a:rPr lang="en-US" altLang="zh-CN" sz="2400" dirty="0" smtClean="0"/>
              <a:t>5000</a:t>
            </a:r>
            <a:r>
              <a:rPr lang="zh-CN" altLang="en-US" sz="2400" dirty="0" smtClean="0"/>
              <a:t>元钱。取回邮票，但刘某坚决不同意。双方协商不成，李某诉至法院，要求撤销合同，返还邮票。 </a:t>
            </a:r>
            <a:endParaRPr lang="zh-CN" alt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4294967295"/>
          </p:nvPr>
        </p:nvSpPr>
        <p:spPr>
          <a:xfrm>
            <a:off x="428596" y="857232"/>
            <a:ext cx="8229600" cy="4389437"/>
          </a:xfrm>
        </p:spPr>
        <p:txBody>
          <a:bodyPr>
            <a:normAutofit lnSpcReduction="10000"/>
          </a:bodyPr>
          <a:lstStyle/>
          <a:p>
            <a:pPr>
              <a:lnSpc>
                <a:spcPct val="150000"/>
              </a:lnSpc>
            </a:pPr>
            <a:r>
              <a:rPr lang="zh-CN" altLang="en-US" dirty="0" smtClean="0"/>
              <a:t>四、 </a:t>
            </a:r>
            <a:r>
              <a:rPr lang="zh-CN" altLang="en-US" dirty="0"/>
              <a:t>代理</a:t>
            </a:r>
            <a:br>
              <a:rPr lang="zh-CN" altLang="en-US" dirty="0"/>
            </a:br>
            <a:r>
              <a:rPr lang="zh-CN" altLang="en-US" dirty="0" smtClean="0"/>
              <a:t>（一）代理</a:t>
            </a:r>
            <a:r>
              <a:rPr lang="zh-CN" altLang="en-US" dirty="0"/>
              <a:t>的概念和特征</a:t>
            </a:r>
            <a:br>
              <a:rPr lang="zh-CN" altLang="en-US" dirty="0"/>
            </a:br>
            <a:r>
              <a:rPr lang="zh-CN" altLang="en-US" dirty="0" smtClean="0"/>
              <a:t>（二）代理</a:t>
            </a:r>
            <a:r>
              <a:rPr lang="zh-CN" altLang="en-US" dirty="0"/>
              <a:t>的种类</a:t>
            </a:r>
            <a:br>
              <a:rPr lang="zh-CN" altLang="en-US" dirty="0"/>
            </a:br>
            <a:r>
              <a:rPr lang="zh-CN" altLang="en-US" dirty="0" smtClean="0"/>
              <a:t>（三）代理权</a:t>
            </a:r>
            <a:r>
              <a:rPr lang="zh-CN" altLang="en-US" dirty="0"/>
              <a:t>的行使</a:t>
            </a:r>
            <a:br>
              <a:rPr lang="zh-CN" altLang="en-US" dirty="0"/>
            </a:br>
            <a:r>
              <a:rPr lang="zh-CN" altLang="en-US" dirty="0" smtClean="0"/>
              <a:t>（四）代理</a:t>
            </a:r>
            <a:r>
              <a:rPr lang="zh-CN" altLang="en-US" dirty="0"/>
              <a:t>关系的终止</a:t>
            </a:r>
          </a:p>
          <a:p>
            <a:pPr>
              <a:lnSpc>
                <a:spcPct val="90000"/>
              </a:lnSpc>
              <a:buFont typeface="Wingdings" pitchFamily="2" charset="2"/>
              <a:buNone/>
            </a:pPr>
            <a:r>
              <a:rPr lang="zh-CN" altLang="en-US" dirty="0"/>
              <a:t/>
            </a:r>
            <a:br>
              <a:rPr lang="zh-CN" altLang="en-US" dirty="0"/>
            </a:br>
            <a:r>
              <a:rPr lang="zh-CN" altLang="en-US" dirty="0"/>
              <a:t/>
            </a:r>
            <a:br>
              <a:rPr lang="zh-CN" altLang="en-US" dirty="0"/>
            </a:br>
            <a:r>
              <a:rPr lang="zh-CN" altLang="en-US" dirty="0"/>
              <a:t/>
            </a:r>
            <a:br>
              <a:rPr lang="zh-CN" altLang="en-US" dirty="0"/>
            </a:br>
            <a:endParaRPr lang="zh-CN" altLang="en-US" dirty="0"/>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0" y="-142900"/>
            <a:ext cx="9144000" cy="6858000"/>
          </a:xfrm>
          <a:prstGeom prst="rect">
            <a:avLst/>
          </a:prstGeom>
          <a:noFill/>
          <a:ln w="9525">
            <a:noFill/>
            <a:miter lim="800000"/>
            <a:headEnd/>
            <a:tailEnd/>
          </a:ln>
        </p:spPr>
      </p:pic>
      <p:sp>
        <p:nvSpPr>
          <p:cNvPr id="3" name="矩形 2"/>
          <p:cNvSpPr/>
          <p:nvPr/>
        </p:nvSpPr>
        <p:spPr>
          <a:xfrm>
            <a:off x="407703" y="2571744"/>
            <a:ext cx="738664" cy="1015663"/>
          </a:xfrm>
          <a:prstGeom prst="rect">
            <a:avLst/>
          </a:prstGeom>
        </p:spPr>
        <p:txBody>
          <a:bodyPr vert="eaVert" wrap="none">
            <a:spAutoFit/>
          </a:bodyPr>
          <a:lstStyle/>
          <a:p>
            <a:r>
              <a:rPr lang="zh-CN" altLang="en-US" sz="3600" dirty="0" smtClean="0"/>
              <a:t>案例</a:t>
            </a:r>
            <a:endParaRPr lang="zh-CN" altLang="en-US" sz="3600" dirty="0"/>
          </a:p>
        </p:txBody>
      </p:sp>
      <p:sp>
        <p:nvSpPr>
          <p:cNvPr id="4" name="矩形 3"/>
          <p:cNvSpPr/>
          <p:nvPr/>
        </p:nvSpPr>
        <p:spPr>
          <a:xfrm>
            <a:off x="1571604" y="1214422"/>
            <a:ext cx="7000924" cy="4401205"/>
          </a:xfrm>
          <a:prstGeom prst="rect">
            <a:avLst/>
          </a:prstGeom>
        </p:spPr>
        <p:txBody>
          <a:bodyPr wrap="square">
            <a:spAutoFit/>
          </a:bodyPr>
          <a:lstStyle/>
          <a:p>
            <a:r>
              <a:rPr lang="zh-CN" altLang="en-US" sz="2000" dirty="0" smtClean="0"/>
              <a:t>       </a:t>
            </a:r>
            <a:r>
              <a:rPr lang="zh-CN" altLang="en-US" sz="2000" dirty="0" smtClean="0">
                <a:latin typeface="方正舒体" pitchFamily="2" charset="-122"/>
                <a:ea typeface="方正舒体" pitchFamily="2" charset="-122"/>
              </a:rPr>
              <a:t>李凌</a:t>
            </a:r>
            <a:r>
              <a:rPr lang="zh-CN" altLang="en-US" sz="2000" dirty="0" smtClean="0">
                <a:latin typeface="方正舒体" pitchFamily="2" charset="-122"/>
                <a:ea typeface="方正舒体" pitchFamily="2" charset="-122"/>
              </a:rPr>
              <a:t>与林红于</a:t>
            </a:r>
            <a:r>
              <a:rPr lang="en-US" altLang="zh-CN" sz="2000" dirty="0" smtClean="0">
                <a:latin typeface="方正舒体" pitchFamily="2" charset="-122"/>
                <a:ea typeface="方正舒体" pitchFamily="2" charset="-122"/>
              </a:rPr>
              <a:t>1994</a:t>
            </a:r>
            <a:r>
              <a:rPr lang="zh-CN" altLang="en-US" sz="2000" dirty="0" smtClean="0">
                <a:latin typeface="方正舒体" pitchFamily="2" charset="-122"/>
                <a:ea typeface="方正舒体" pitchFamily="2" charset="-122"/>
              </a:rPr>
              <a:t>年结婚，</a:t>
            </a:r>
            <a:r>
              <a:rPr lang="en-US" altLang="zh-CN" sz="2000" dirty="0" smtClean="0">
                <a:latin typeface="方正舒体" pitchFamily="2" charset="-122"/>
                <a:ea typeface="方正舒体" pitchFamily="2" charset="-122"/>
              </a:rPr>
              <a:t>1996</a:t>
            </a:r>
            <a:r>
              <a:rPr lang="zh-CN" altLang="en-US" sz="2000" dirty="0" smtClean="0">
                <a:latin typeface="方正舒体" pitchFamily="2" charset="-122"/>
                <a:ea typeface="方正舒体" pitchFamily="2" charset="-122"/>
              </a:rPr>
              <a:t>年生育一子李小明，</a:t>
            </a:r>
            <a:r>
              <a:rPr lang="en-US" altLang="zh-CN" sz="2000" dirty="0" smtClean="0">
                <a:latin typeface="方正舒体" pitchFamily="2" charset="-122"/>
                <a:ea typeface="方正舒体" pitchFamily="2" charset="-122"/>
              </a:rPr>
              <a:t>1998</a:t>
            </a:r>
            <a:r>
              <a:rPr lang="zh-CN" altLang="en-US" sz="2000" dirty="0" smtClean="0">
                <a:latin typeface="方正舒体" pitchFamily="2" charset="-122"/>
                <a:ea typeface="方正舒体" pitchFamily="2" charset="-122"/>
              </a:rPr>
              <a:t>年李凌与林红协议离婚，李小明由李凌抚养。</a:t>
            </a:r>
            <a:endParaRPr lang="en-US" altLang="zh-CN" sz="2000" dirty="0" smtClean="0">
              <a:latin typeface="方正舒体" pitchFamily="2" charset="-122"/>
              <a:ea typeface="方正舒体" pitchFamily="2" charset="-122"/>
            </a:endParaRPr>
          </a:p>
          <a:p>
            <a:r>
              <a:rPr lang="en-US" altLang="zh-CN" sz="2000" dirty="0" smtClean="0">
                <a:latin typeface="方正舒体" pitchFamily="2" charset="-122"/>
                <a:ea typeface="方正舒体" pitchFamily="2" charset="-122"/>
              </a:rPr>
              <a:t>        2000</a:t>
            </a:r>
            <a:r>
              <a:rPr lang="zh-CN" altLang="en-US" sz="2000" dirty="0" smtClean="0">
                <a:latin typeface="方正舒体" pitchFamily="2" charset="-122"/>
                <a:ea typeface="方正舒体" pitchFamily="2" charset="-122"/>
              </a:rPr>
              <a:t>年李小明在与邻居小孩玩耍过程中将一男孩张明新打伤，张明新共花去治疗费</a:t>
            </a:r>
            <a:r>
              <a:rPr lang="en-US" altLang="zh-CN" sz="2000" dirty="0" smtClean="0">
                <a:latin typeface="方正舒体" pitchFamily="2" charset="-122"/>
                <a:ea typeface="方正舒体" pitchFamily="2" charset="-122"/>
              </a:rPr>
              <a:t>3000</a:t>
            </a:r>
            <a:r>
              <a:rPr lang="zh-CN" altLang="en-US" sz="2000" dirty="0" smtClean="0">
                <a:latin typeface="方正舒体" pitchFamily="2" charset="-122"/>
                <a:ea typeface="方正舒体" pitchFamily="2" charset="-122"/>
              </a:rPr>
              <a:t>余元。张的父母多次找李凌商议解决，但李凌称：“这孩子我管不了，有什么事你们找他妈妈去吧，我不为他惹的事操那个心。”张明新的父母遂起诉至县人民法院，要求予以</a:t>
            </a:r>
            <a:r>
              <a:rPr lang="zh-CN" altLang="en-US" sz="2000" dirty="0" smtClean="0">
                <a:latin typeface="方正舒体" pitchFamily="2" charset="-122"/>
                <a:ea typeface="方正舒体" pitchFamily="2" charset="-122"/>
              </a:rPr>
              <a:t>赔偿。</a:t>
            </a:r>
            <a:endParaRPr lang="en-US" altLang="zh-CN" sz="2000" dirty="0" smtClean="0">
              <a:latin typeface="方正舒体" pitchFamily="2" charset="-122"/>
              <a:ea typeface="方正舒体" pitchFamily="2" charset="-122"/>
            </a:endParaRPr>
          </a:p>
          <a:p>
            <a:r>
              <a:rPr lang="en-US" altLang="zh-CN" sz="2000" dirty="0" smtClean="0">
                <a:latin typeface="方正舒体" pitchFamily="2" charset="-122"/>
                <a:ea typeface="方正舒体" pitchFamily="2" charset="-122"/>
              </a:rPr>
              <a:t> </a:t>
            </a:r>
            <a:r>
              <a:rPr lang="en-US" altLang="zh-CN" sz="2000" dirty="0" smtClean="0">
                <a:latin typeface="方正舒体" pitchFamily="2" charset="-122"/>
                <a:ea typeface="方正舒体" pitchFamily="2" charset="-122"/>
              </a:rPr>
              <a:t>      </a:t>
            </a:r>
            <a:r>
              <a:rPr lang="zh-CN" altLang="en-US" sz="2000" dirty="0" smtClean="0">
                <a:latin typeface="方正舒体" pitchFamily="2" charset="-122"/>
                <a:ea typeface="方正舒体" pitchFamily="2" charset="-122"/>
              </a:rPr>
              <a:t>县</a:t>
            </a:r>
            <a:r>
              <a:rPr lang="zh-CN" altLang="en-US" sz="2000" dirty="0" smtClean="0">
                <a:latin typeface="方正舒体" pitchFamily="2" charset="-122"/>
                <a:ea typeface="方正舒体" pitchFamily="2" charset="-122"/>
              </a:rPr>
              <a:t>人民法院在开庭前通知李凌到庭，但李凌拒不到庭。县人民法院认为此案中的一些问题必须李凌到庭才能查清，遂延期审理，又向李凌送达两次传票，要求其到庭，李凌仍予以拒绝。县人民法院遂对其拘传</a:t>
            </a:r>
            <a:r>
              <a:rPr lang="zh-CN" altLang="en-US" sz="2000" dirty="0" smtClean="0">
                <a:latin typeface="方正舒体" pitchFamily="2" charset="-122"/>
                <a:ea typeface="方正舒体" pitchFamily="2" charset="-122"/>
              </a:rPr>
              <a:t>。</a:t>
            </a:r>
            <a:endParaRPr lang="en-US" altLang="zh-CN" sz="2000" dirty="0" smtClean="0">
              <a:latin typeface="方正舒体" pitchFamily="2" charset="-122"/>
              <a:ea typeface="方正舒体" pitchFamily="2" charset="-122"/>
            </a:endParaRPr>
          </a:p>
          <a:p>
            <a:r>
              <a:rPr lang="en-US" altLang="zh-CN" sz="2000" dirty="0" smtClean="0">
                <a:latin typeface="方正舒体" pitchFamily="2" charset="-122"/>
                <a:ea typeface="方正舒体" pitchFamily="2" charset="-122"/>
              </a:rPr>
              <a:t> </a:t>
            </a:r>
            <a:r>
              <a:rPr lang="en-US" altLang="zh-CN" sz="2000" dirty="0" smtClean="0">
                <a:latin typeface="方正舒体" pitchFamily="2" charset="-122"/>
                <a:ea typeface="方正舒体" pitchFamily="2" charset="-122"/>
              </a:rPr>
              <a:t>       </a:t>
            </a:r>
            <a:r>
              <a:rPr lang="zh-CN" altLang="en-US" sz="2000" dirty="0" smtClean="0">
                <a:latin typeface="方正舒体" pitchFamily="2" charset="-122"/>
                <a:ea typeface="方正舒体" pitchFamily="2" charset="-122"/>
              </a:rPr>
              <a:t>开庭</a:t>
            </a:r>
            <a:r>
              <a:rPr lang="zh-CN" altLang="en-US" sz="2000" dirty="0" smtClean="0">
                <a:latin typeface="方正舒体" pitchFamily="2" charset="-122"/>
                <a:ea typeface="方正舒体" pitchFamily="2" charset="-122"/>
              </a:rPr>
              <a:t>以后，李凌到县人大常委会控告法院限制其人身自由，理由是张明新受伤并非他所致，他没有法律责任，法院的拘传是错误的，要求予以道歉并赔偿他的精神损失。 </a:t>
            </a:r>
            <a:endParaRPr lang="zh-CN" altLang="en-US" sz="2000" dirty="0">
              <a:latin typeface="方正舒体" pitchFamily="2" charset="-122"/>
              <a:ea typeface="方正舒体"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r>
              <a:rPr lang="zh-CN" altLang="en-US" dirty="0"/>
              <a:t>课程介绍</a:t>
            </a:r>
          </a:p>
        </p:txBody>
      </p:sp>
      <p:sp>
        <p:nvSpPr>
          <p:cNvPr id="89091" name="Rectangle 3"/>
          <p:cNvSpPr>
            <a:spLocks noGrp="1" noChangeArrowheads="1"/>
          </p:cNvSpPr>
          <p:nvPr>
            <p:ph idx="1"/>
          </p:nvPr>
        </p:nvSpPr>
        <p:spPr>
          <a:xfrm>
            <a:off x="827088" y="1785926"/>
            <a:ext cx="7693025" cy="4287849"/>
          </a:xfrm>
        </p:spPr>
        <p:txBody>
          <a:bodyPr/>
          <a:lstStyle/>
          <a:p>
            <a:pPr>
              <a:lnSpc>
                <a:spcPct val="80000"/>
              </a:lnSpc>
              <a:buFont typeface="Wingdings" pitchFamily="2" charset="2"/>
              <a:buNone/>
            </a:pPr>
            <a:r>
              <a:rPr lang="en-US" altLang="zh-CN" sz="1600" dirty="0"/>
              <a:t>       </a:t>
            </a:r>
          </a:p>
        </p:txBody>
      </p:sp>
      <p:sp>
        <p:nvSpPr>
          <p:cNvPr id="4" name="矩形 3"/>
          <p:cNvSpPr/>
          <p:nvPr/>
        </p:nvSpPr>
        <p:spPr>
          <a:xfrm>
            <a:off x="642910" y="2071678"/>
            <a:ext cx="7929618" cy="4093428"/>
          </a:xfrm>
          <a:prstGeom prst="rect">
            <a:avLst/>
          </a:prstGeom>
        </p:spPr>
        <p:txBody>
          <a:bodyPr wrap="square">
            <a:spAutoFit/>
          </a:bodyPr>
          <a:lstStyle/>
          <a:p>
            <a:pPr>
              <a:buFont typeface="Wingdings" pitchFamily="2" charset="2"/>
              <a:buNone/>
            </a:pPr>
            <a:r>
              <a:rPr lang="en-US" altLang="zh-CN" sz="2000" dirty="0" smtClean="0"/>
              <a:t>       </a:t>
            </a:r>
            <a:r>
              <a:rPr lang="en-US" altLang="zh-CN" sz="2000" dirty="0" smtClean="0"/>
              <a:t>“</a:t>
            </a:r>
            <a:r>
              <a:rPr lang="zh-CN" altLang="en-US" sz="2000" dirty="0" smtClean="0">
                <a:solidFill>
                  <a:srgbClr val="FF0000"/>
                </a:solidFill>
              </a:rPr>
              <a:t>法律基础</a:t>
            </a:r>
            <a:r>
              <a:rPr lang="zh-CN" altLang="en-US" sz="2000" dirty="0" smtClean="0"/>
              <a:t>”课是</a:t>
            </a:r>
            <a:r>
              <a:rPr lang="en-US" altLang="zh-CN" sz="2000" dirty="0" smtClean="0"/>
              <a:t>1986</a:t>
            </a:r>
            <a:r>
              <a:rPr lang="zh-CN" altLang="en-US" sz="2000" dirty="0" smtClean="0"/>
              <a:t>年开始设立，以马列主义、毛泽东思想，邓小平理论</a:t>
            </a:r>
            <a:r>
              <a:rPr lang="en-US" altLang="zh-CN" sz="2000" dirty="0" smtClean="0"/>
              <a:t>, “</a:t>
            </a:r>
            <a:r>
              <a:rPr lang="zh-CN" altLang="en-US" sz="2000" dirty="0" smtClean="0"/>
              <a:t>三个代表”思想为指导，对大学生进行法律规范教育，培养大学生社会主义法制观念和法律意识的重要课程，是一门公共必修课，最早叫”法学概论“。</a:t>
            </a:r>
          </a:p>
          <a:p>
            <a:pPr>
              <a:buFont typeface="Wingdings" pitchFamily="2" charset="2"/>
              <a:buNone/>
            </a:pPr>
            <a:r>
              <a:rPr lang="zh-CN" altLang="en-US" sz="2000" dirty="0" smtClean="0"/>
              <a:t>       </a:t>
            </a:r>
            <a:r>
              <a:rPr lang="zh-CN" altLang="en-US" sz="2000" dirty="0" smtClean="0"/>
              <a:t>从</a:t>
            </a:r>
            <a:r>
              <a:rPr lang="en-US" altLang="zh-CN" sz="2000" dirty="0" smtClean="0"/>
              <a:t>2005</a:t>
            </a:r>
            <a:r>
              <a:rPr lang="zh-CN" altLang="en-US" sz="2000" dirty="0" smtClean="0"/>
              <a:t>年开始，中宣部、教育部组织调研组深入高校思想政治理论课教学第一线，在广泛调研基础上，对进一步加强和改进高校思想政治理论课作出全面部署，并提出新的课程方案，将思想道德修养与法律基础合并，即高校本科开设“马克思主义基本原理概论”、“毛泽东思想与中国特色社会主义理论体系概论”、“中国近现代史纲要”、“思想道德修养与法律基础”四门课，并且把这四门课列为必修课。</a:t>
            </a:r>
            <a:endParaRPr lang="en-US" altLang="zh-CN" sz="2000" dirty="0" smtClean="0"/>
          </a:p>
          <a:p>
            <a:pPr>
              <a:buFont typeface="Wingdings" pitchFamily="2" charset="2"/>
              <a:buNone/>
            </a:pPr>
            <a:r>
              <a:rPr lang="zh-CN" altLang="en-US" sz="2000" dirty="0" smtClean="0"/>
              <a:t>        该课程的设置旨在强调</a:t>
            </a:r>
            <a:r>
              <a:rPr lang="zh-CN" altLang="en-US" sz="2000" dirty="0" smtClean="0"/>
              <a:t>当代大学生在民族复兴中所承担的历史责任与伟大使命</a:t>
            </a:r>
            <a:r>
              <a:rPr lang="zh-CN" altLang="en-US" sz="2000" dirty="0" smtClean="0"/>
              <a:t>，更</a:t>
            </a:r>
            <a:r>
              <a:rPr lang="zh-CN" altLang="en-US" sz="2000" dirty="0" smtClean="0"/>
              <a:t>加强了对大学生进行法治教育的</a:t>
            </a:r>
            <a:r>
              <a:rPr lang="zh-CN" altLang="en-US" sz="2000" dirty="0" smtClean="0"/>
              <a:t>色彩。</a:t>
            </a:r>
            <a:endParaRPr lang="zh-CN" alt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4294967295"/>
          </p:nvPr>
        </p:nvSpPr>
        <p:spPr>
          <a:xfrm>
            <a:off x="571472" y="785794"/>
            <a:ext cx="8229600" cy="4389437"/>
          </a:xfrm>
        </p:spPr>
        <p:txBody>
          <a:bodyPr/>
          <a:lstStyle/>
          <a:p>
            <a:r>
              <a:rPr lang="zh-CN" altLang="en-US" dirty="0" smtClean="0"/>
              <a:t>五、 </a:t>
            </a:r>
            <a:r>
              <a:rPr lang="zh-CN" altLang="en-US" dirty="0"/>
              <a:t>民事权利</a:t>
            </a:r>
            <a:br>
              <a:rPr lang="zh-CN" altLang="en-US" dirty="0"/>
            </a:br>
            <a:r>
              <a:rPr lang="zh-CN" altLang="en-US" dirty="0" smtClean="0"/>
              <a:t>（一）财产</a:t>
            </a:r>
            <a:r>
              <a:rPr lang="zh-CN" altLang="en-US" dirty="0"/>
              <a:t>所有权</a:t>
            </a:r>
            <a:br>
              <a:rPr lang="zh-CN" altLang="en-US" dirty="0"/>
            </a:br>
            <a:r>
              <a:rPr lang="zh-CN" altLang="en-US" dirty="0" smtClean="0"/>
              <a:t>（二）债权</a:t>
            </a:r>
            <a:r>
              <a:rPr lang="zh-CN" altLang="en-US" dirty="0"/>
              <a:t/>
            </a:r>
            <a:br>
              <a:rPr lang="zh-CN" altLang="en-US" dirty="0"/>
            </a:br>
            <a:r>
              <a:rPr lang="zh-CN" altLang="en-US" dirty="0" smtClean="0"/>
              <a:t>（三）人身权</a:t>
            </a:r>
            <a:r>
              <a:rPr lang="zh-CN" altLang="en-US" dirty="0"/>
              <a:t/>
            </a:r>
            <a:br>
              <a:rPr lang="zh-CN" altLang="en-US" dirty="0"/>
            </a:br>
            <a:r>
              <a:rPr lang="zh-CN" altLang="en-US" dirty="0" smtClean="0"/>
              <a:t>（四）知识产权</a:t>
            </a:r>
            <a:endParaRPr lang="zh-CN" altLang="en-US" dirty="0"/>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4294967295"/>
          </p:nvPr>
        </p:nvSpPr>
        <p:spPr>
          <a:xfrm>
            <a:off x="500034" y="857232"/>
            <a:ext cx="8229600" cy="4389437"/>
          </a:xfrm>
        </p:spPr>
        <p:txBody>
          <a:bodyPr/>
          <a:lstStyle/>
          <a:p>
            <a:r>
              <a:rPr lang="zh-CN" altLang="en-US" dirty="0" smtClean="0"/>
              <a:t>六、 </a:t>
            </a:r>
            <a:r>
              <a:rPr lang="zh-CN" altLang="en-US" dirty="0"/>
              <a:t>民事责任和诉讼时效</a:t>
            </a:r>
            <a:br>
              <a:rPr lang="zh-CN" altLang="en-US" dirty="0"/>
            </a:br>
            <a:r>
              <a:rPr lang="zh-CN" altLang="en-US" dirty="0" smtClean="0"/>
              <a:t>（一）民事</a:t>
            </a:r>
            <a:r>
              <a:rPr lang="zh-CN" altLang="en-US" dirty="0"/>
              <a:t>责任的概念和特征</a:t>
            </a:r>
            <a:br>
              <a:rPr lang="zh-CN" altLang="en-US" dirty="0"/>
            </a:br>
            <a:r>
              <a:rPr lang="zh-CN" altLang="en-US" dirty="0" smtClean="0"/>
              <a:t>（二）民事</a:t>
            </a:r>
            <a:r>
              <a:rPr lang="zh-CN" altLang="en-US" dirty="0"/>
              <a:t>责任的分类</a:t>
            </a:r>
            <a:br>
              <a:rPr lang="zh-CN" altLang="en-US" dirty="0"/>
            </a:br>
            <a:r>
              <a:rPr lang="zh-CN" altLang="en-US" dirty="0" smtClean="0"/>
              <a:t>（三）承担</a:t>
            </a:r>
            <a:r>
              <a:rPr lang="zh-CN" altLang="en-US" dirty="0"/>
              <a:t>民事责任的方式</a:t>
            </a:r>
            <a:br>
              <a:rPr lang="zh-CN" altLang="en-US" dirty="0"/>
            </a:br>
            <a:r>
              <a:rPr lang="zh-CN" altLang="en-US" dirty="0" smtClean="0"/>
              <a:t>（四）诉讼</a:t>
            </a:r>
            <a:r>
              <a:rPr lang="zh-CN" altLang="en-US" dirty="0"/>
              <a:t>时效</a:t>
            </a:r>
            <a:br>
              <a:rPr lang="zh-CN" altLang="en-US" dirty="0"/>
            </a:br>
            <a:endParaRPr lang="zh-CN" altLang="en-US" dirty="0"/>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407703" y="2714620"/>
            <a:ext cx="738664" cy="1015663"/>
          </a:xfrm>
          <a:prstGeom prst="rect">
            <a:avLst/>
          </a:prstGeom>
        </p:spPr>
        <p:txBody>
          <a:bodyPr vert="eaVert" wrap="none">
            <a:spAutoFit/>
          </a:bodyPr>
          <a:lstStyle/>
          <a:p>
            <a:r>
              <a:rPr lang="zh-CN" altLang="en-US" sz="3600" dirty="0" smtClean="0"/>
              <a:t>案例</a:t>
            </a:r>
            <a:endParaRPr lang="zh-CN" altLang="en-US" sz="3600" dirty="0"/>
          </a:p>
        </p:txBody>
      </p:sp>
      <p:sp>
        <p:nvSpPr>
          <p:cNvPr id="4" name="矩形 3"/>
          <p:cNvSpPr/>
          <p:nvPr/>
        </p:nvSpPr>
        <p:spPr>
          <a:xfrm>
            <a:off x="1571604" y="1285860"/>
            <a:ext cx="7000924" cy="4801314"/>
          </a:xfrm>
          <a:prstGeom prst="rect">
            <a:avLst/>
          </a:prstGeom>
        </p:spPr>
        <p:txBody>
          <a:bodyPr wrap="square">
            <a:spAutoFit/>
          </a:bodyPr>
          <a:lstStyle/>
          <a:p>
            <a:r>
              <a:rPr lang="zh-CN" altLang="en-US" dirty="0" smtClean="0"/>
              <a:t>       某工具</a:t>
            </a:r>
            <a:r>
              <a:rPr lang="zh-CN" altLang="en-US" dirty="0" smtClean="0"/>
              <a:t>厂从</a:t>
            </a:r>
            <a:r>
              <a:rPr lang="en-US" altLang="zh-CN" dirty="0" smtClean="0"/>
              <a:t>1990</a:t>
            </a:r>
            <a:r>
              <a:rPr lang="zh-CN" altLang="en-US" dirty="0" smtClean="0"/>
              <a:t>年到</a:t>
            </a:r>
            <a:r>
              <a:rPr lang="en-US" altLang="zh-CN" dirty="0" smtClean="0"/>
              <a:t>1992</a:t>
            </a:r>
            <a:r>
              <a:rPr lang="zh-CN" altLang="en-US" dirty="0" smtClean="0"/>
              <a:t>年在材料公司处购圆钢、炭结钢等各种型号钢材，当时约定随取货随付款。期间工具厂陆续给付材料公司货款。截止</a:t>
            </a:r>
            <a:r>
              <a:rPr lang="en-US" altLang="zh-CN" dirty="0" smtClean="0"/>
              <a:t>1992</a:t>
            </a:r>
            <a:r>
              <a:rPr lang="zh-CN" altLang="en-US" dirty="0" smtClean="0"/>
              <a:t>年</a:t>
            </a:r>
            <a:r>
              <a:rPr lang="en-US" altLang="zh-CN" dirty="0" smtClean="0"/>
              <a:t>7</a:t>
            </a:r>
            <a:r>
              <a:rPr lang="zh-CN" altLang="en-US" dirty="0" smtClean="0"/>
              <a:t>月</a:t>
            </a:r>
            <a:r>
              <a:rPr lang="en-US" altLang="zh-CN" dirty="0" smtClean="0"/>
              <a:t>12</a:t>
            </a:r>
            <a:r>
              <a:rPr lang="zh-CN" altLang="en-US" dirty="0" smtClean="0"/>
              <a:t>日工具厂最后一次付款时间，工具厂共累欠材料公司钢材款</a:t>
            </a:r>
            <a:r>
              <a:rPr lang="en-US" altLang="zh-CN" dirty="0" smtClean="0"/>
              <a:t>140669.3</a:t>
            </a:r>
            <a:r>
              <a:rPr lang="zh-CN" altLang="en-US" dirty="0" smtClean="0"/>
              <a:t>元，对此双方供认一致。</a:t>
            </a:r>
            <a:br>
              <a:rPr lang="zh-CN" altLang="en-US" dirty="0" smtClean="0"/>
            </a:br>
            <a:r>
              <a:rPr lang="zh-CN" altLang="en-US" dirty="0" smtClean="0"/>
              <a:t/>
            </a:r>
            <a:br>
              <a:rPr lang="zh-CN" altLang="en-US" dirty="0" smtClean="0"/>
            </a:br>
            <a:r>
              <a:rPr lang="zh-CN" altLang="en-US" dirty="0" smtClean="0"/>
              <a:t>　　之后，也就是从</a:t>
            </a:r>
            <a:r>
              <a:rPr lang="en-US" altLang="zh-CN" dirty="0" smtClean="0"/>
              <a:t>1992</a:t>
            </a:r>
            <a:r>
              <a:rPr lang="zh-CN" altLang="en-US" dirty="0" smtClean="0"/>
              <a:t>年</a:t>
            </a:r>
            <a:r>
              <a:rPr lang="en-US" altLang="zh-CN" dirty="0" smtClean="0"/>
              <a:t>7</a:t>
            </a:r>
            <a:r>
              <a:rPr lang="zh-CN" altLang="en-US" dirty="0" smtClean="0"/>
              <a:t>月</a:t>
            </a:r>
            <a:r>
              <a:rPr lang="en-US" altLang="zh-CN" dirty="0" smtClean="0"/>
              <a:t>13</a:t>
            </a:r>
            <a:r>
              <a:rPr lang="zh-CN" altLang="en-US" dirty="0" smtClean="0"/>
              <a:t>日到该案起诉之日即</a:t>
            </a:r>
            <a:r>
              <a:rPr lang="en-US" altLang="zh-CN" dirty="0" smtClean="0"/>
              <a:t>1996</a:t>
            </a:r>
            <a:r>
              <a:rPr lang="zh-CN" altLang="en-US" dirty="0" smtClean="0"/>
              <a:t>年</a:t>
            </a:r>
            <a:r>
              <a:rPr lang="en-US" altLang="zh-CN" dirty="0" smtClean="0"/>
              <a:t>6</a:t>
            </a:r>
            <a:r>
              <a:rPr lang="zh-CN" altLang="en-US" dirty="0" smtClean="0"/>
              <a:t>月</a:t>
            </a:r>
            <a:r>
              <a:rPr lang="en-US" altLang="zh-CN" dirty="0" smtClean="0"/>
              <a:t>29</a:t>
            </a:r>
            <a:r>
              <a:rPr lang="zh-CN" altLang="en-US" dirty="0" smtClean="0"/>
              <a:t>日，在此期间材料公司从未向工具厂追要过货款，后两单位之间虽仍有业务往来，但材料公司并未就下欠款</a:t>
            </a:r>
            <a:r>
              <a:rPr lang="en-US" altLang="zh-CN" dirty="0" smtClean="0"/>
              <a:t>140669.3</a:t>
            </a:r>
            <a:r>
              <a:rPr lang="zh-CN" altLang="en-US" dirty="0" smtClean="0"/>
              <a:t>元再行追要。只是在材料公司更换新的法定代表人后才起诉向工具厂追要所下欠的钢材款。</a:t>
            </a:r>
            <a:br>
              <a:rPr lang="zh-CN" altLang="en-US" dirty="0" smtClean="0"/>
            </a:br>
            <a:r>
              <a:rPr lang="zh-CN" altLang="en-US" dirty="0" smtClean="0"/>
              <a:t/>
            </a:r>
            <a:br>
              <a:rPr lang="zh-CN" altLang="en-US" dirty="0" smtClean="0"/>
            </a:br>
            <a:r>
              <a:rPr lang="zh-CN" altLang="en-US" dirty="0" smtClean="0"/>
              <a:t>　　虽然材料公司提出有向工具厂追要货款的证明材料，但此证明材料均系出自材料公司的工作人员及其主管局领导的证言，且工具厂对此均予以否认。工具厂反诉称，材料公司</a:t>
            </a:r>
            <a:r>
              <a:rPr lang="en-US" altLang="zh-CN" dirty="0" smtClean="0"/>
              <a:t>1992</a:t>
            </a:r>
            <a:r>
              <a:rPr lang="zh-CN" altLang="en-US" dirty="0" smtClean="0"/>
              <a:t>年挪用其钢材指标</a:t>
            </a:r>
            <a:r>
              <a:rPr lang="en-US" altLang="zh-CN" dirty="0" smtClean="0"/>
              <a:t>400</a:t>
            </a:r>
            <a:r>
              <a:rPr lang="zh-CN" altLang="en-US" dirty="0" smtClean="0"/>
              <a:t>吨，给其造成重大经济损失，要求材料公司赔偿损失</a:t>
            </a:r>
            <a:r>
              <a:rPr lang="en-US" altLang="zh-CN" dirty="0" smtClean="0"/>
              <a:t>28</a:t>
            </a:r>
            <a:r>
              <a:rPr lang="zh-CN" altLang="en-US" dirty="0" smtClean="0"/>
              <a:t>万元。该案在原审庭审时，工具厂曾向合议庭提出了诉讼时效异议，但原审合议庭未对诉讼时效问题进行审查。</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4294967295"/>
          </p:nvPr>
        </p:nvSpPr>
        <p:spPr>
          <a:xfrm>
            <a:off x="500034" y="857232"/>
            <a:ext cx="8229600" cy="4389437"/>
          </a:xfrm>
        </p:spPr>
        <p:txBody>
          <a:bodyPr/>
          <a:lstStyle/>
          <a:p>
            <a:r>
              <a:rPr lang="zh-CN" altLang="en-US" dirty="0" smtClean="0"/>
              <a:t>七、 </a:t>
            </a:r>
            <a:r>
              <a:rPr lang="zh-CN" altLang="en-US" dirty="0"/>
              <a:t>合同法</a:t>
            </a:r>
            <a:br>
              <a:rPr lang="zh-CN" altLang="en-US" dirty="0"/>
            </a:br>
            <a:r>
              <a:rPr lang="zh-CN" altLang="en-US" dirty="0" smtClean="0"/>
              <a:t>（一）合同</a:t>
            </a:r>
            <a:r>
              <a:rPr lang="zh-CN" altLang="en-US" dirty="0"/>
              <a:t>的概念及特征</a:t>
            </a:r>
            <a:br>
              <a:rPr lang="zh-CN" altLang="en-US" dirty="0"/>
            </a:br>
            <a:r>
              <a:rPr lang="zh-CN" altLang="en-US" dirty="0" smtClean="0"/>
              <a:t>（二）合同</a:t>
            </a:r>
            <a:r>
              <a:rPr lang="zh-CN" altLang="en-US" dirty="0"/>
              <a:t>的分类</a:t>
            </a:r>
            <a:br>
              <a:rPr lang="zh-CN" altLang="en-US" dirty="0"/>
            </a:br>
            <a:r>
              <a:rPr lang="zh-CN" altLang="en-US" dirty="0" smtClean="0"/>
              <a:t>（三）合同法</a:t>
            </a:r>
            <a:r>
              <a:rPr lang="zh-CN" altLang="en-US" dirty="0"/>
              <a:t>的概念和基本原则</a:t>
            </a:r>
            <a:br>
              <a:rPr lang="zh-CN" altLang="en-US" dirty="0"/>
            </a:br>
            <a:r>
              <a:rPr lang="zh-CN" altLang="en-US" dirty="0" smtClean="0"/>
              <a:t>（四）合同</a:t>
            </a:r>
            <a:r>
              <a:rPr lang="zh-CN" altLang="en-US" dirty="0"/>
              <a:t>的订立</a:t>
            </a:r>
            <a:br>
              <a:rPr lang="zh-CN" altLang="en-US" dirty="0"/>
            </a:br>
            <a:r>
              <a:rPr lang="zh-CN" altLang="en-US" dirty="0" smtClean="0"/>
              <a:t>（五）合同</a:t>
            </a:r>
            <a:r>
              <a:rPr lang="zh-CN" altLang="en-US" dirty="0"/>
              <a:t>的效力</a:t>
            </a:r>
            <a:br>
              <a:rPr lang="zh-CN" altLang="en-US" dirty="0"/>
            </a:br>
            <a:r>
              <a:rPr lang="zh-CN" altLang="en-US" dirty="0" smtClean="0"/>
              <a:t>（六）合同</a:t>
            </a:r>
            <a:r>
              <a:rPr lang="zh-CN" altLang="en-US" dirty="0"/>
              <a:t>的履行</a:t>
            </a:r>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417585" y="2571744"/>
            <a:ext cx="800219" cy="1118255"/>
          </a:xfrm>
          <a:prstGeom prst="rect">
            <a:avLst/>
          </a:prstGeom>
        </p:spPr>
        <p:txBody>
          <a:bodyPr vert="eaVert" wrap="none">
            <a:spAutoFit/>
          </a:bodyPr>
          <a:lstStyle/>
          <a:p>
            <a:r>
              <a:rPr lang="zh-CN" altLang="en-US" sz="4000" dirty="0" smtClean="0"/>
              <a:t>案例</a:t>
            </a:r>
            <a:endParaRPr lang="zh-CN" altLang="en-US" sz="4000" dirty="0"/>
          </a:p>
        </p:txBody>
      </p:sp>
      <p:sp>
        <p:nvSpPr>
          <p:cNvPr id="4" name="矩形 3"/>
          <p:cNvSpPr/>
          <p:nvPr/>
        </p:nvSpPr>
        <p:spPr>
          <a:xfrm>
            <a:off x="1714480" y="1643050"/>
            <a:ext cx="6715172" cy="3970318"/>
          </a:xfrm>
          <a:prstGeom prst="rect">
            <a:avLst/>
          </a:prstGeom>
        </p:spPr>
        <p:txBody>
          <a:bodyPr wrap="square">
            <a:spAutoFit/>
          </a:bodyPr>
          <a:lstStyle/>
          <a:p>
            <a:pPr>
              <a:lnSpc>
                <a:spcPct val="150000"/>
              </a:lnSpc>
            </a:pPr>
            <a:r>
              <a:rPr lang="zh-CN" altLang="en-US" sz="2000" dirty="0" smtClean="0"/>
              <a:t>        </a:t>
            </a:r>
            <a:r>
              <a:rPr lang="zh-CN" altLang="en-US" sz="2400" dirty="0" smtClean="0">
                <a:latin typeface="方正舒体" pitchFamily="2" charset="-122"/>
                <a:ea typeface="方正舒体" pitchFamily="2" charset="-122"/>
              </a:rPr>
              <a:t>甲</a:t>
            </a:r>
            <a:r>
              <a:rPr lang="zh-CN" altLang="en-US" sz="2400" dirty="0" smtClean="0">
                <a:latin typeface="方正舒体" pitchFamily="2" charset="-122"/>
                <a:ea typeface="方正舒体" pitchFamily="2" charset="-122"/>
              </a:rPr>
              <a:t>汽车销售公司与乙汽车制造公司签订了一份轿车买卖合同。由于甲公司的业务员丁某对汽车型号不太熟悉，因此，在签订合同时，将甲公司原先想买的</a:t>
            </a:r>
            <a:r>
              <a:rPr lang="en-US" altLang="zh-CN" sz="2400" dirty="0" smtClean="0">
                <a:latin typeface="方正舒体" pitchFamily="2" charset="-122"/>
                <a:ea typeface="方正舒体" pitchFamily="2" charset="-122"/>
              </a:rPr>
              <a:t>B</a:t>
            </a:r>
            <a:r>
              <a:rPr lang="zh-CN" altLang="en-US" sz="2400" dirty="0" smtClean="0">
                <a:latin typeface="方正舒体" pitchFamily="2" charset="-122"/>
                <a:ea typeface="方正舒体" pitchFamily="2" charset="-122"/>
              </a:rPr>
              <a:t>型号轿车写成了</a:t>
            </a:r>
            <a:r>
              <a:rPr lang="en-US" altLang="zh-CN" sz="2400" dirty="0" smtClean="0">
                <a:latin typeface="方正舒体" pitchFamily="2" charset="-122"/>
                <a:ea typeface="方正舒体" pitchFamily="2" charset="-122"/>
              </a:rPr>
              <a:t>A</a:t>
            </a:r>
            <a:r>
              <a:rPr lang="zh-CN" altLang="en-US" sz="2400" dirty="0" smtClean="0">
                <a:latin typeface="方正舒体" pitchFamily="2" charset="-122"/>
                <a:ea typeface="方正舒体" pitchFamily="2" charset="-122"/>
              </a:rPr>
              <a:t>型号轿车。虽然乙公司提供的型号不是甲公司原想购买的</a:t>
            </a:r>
            <a:r>
              <a:rPr lang="en-US" altLang="zh-CN" sz="2400" dirty="0" smtClean="0">
                <a:latin typeface="方正舒体" pitchFamily="2" charset="-122"/>
                <a:ea typeface="方正舒体" pitchFamily="2" charset="-122"/>
              </a:rPr>
              <a:t>B</a:t>
            </a:r>
            <a:r>
              <a:rPr lang="zh-CN" altLang="en-US" sz="2400" dirty="0" smtClean="0">
                <a:latin typeface="方正舒体" pitchFamily="2" charset="-122"/>
                <a:ea typeface="方正舒体" pitchFamily="2" charset="-122"/>
              </a:rPr>
              <a:t>型号轿车，但</a:t>
            </a:r>
            <a:r>
              <a:rPr lang="en-US" altLang="zh-CN" sz="2400" dirty="0" smtClean="0">
                <a:latin typeface="方正舒体" pitchFamily="2" charset="-122"/>
                <a:ea typeface="方正舒体" pitchFamily="2" charset="-122"/>
              </a:rPr>
              <a:t>A</a:t>
            </a:r>
            <a:r>
              <a:rPr lang="zh-CN" altLang="en-US" sz="2400" dirty="0" smtClean="0">
                <a:latin typeface="方正舒体" pitchFamily="2" charset="-122"/>
                <a:ea typeface="方正舒体" pitchFamily="2" charset="-122"/>
              </a:rPr>
              <a:t>型号轿车销量也不错。甲公司按照合同约定提货并支付了货款。 </a:t>
            </a:r>
            <a:endParaRPr lang="zh-CN" altLang="en-US" sz="2400" dirty="0">
              <a:latin typeface="方正舒体" pitchFamily="2" charset="-122"/>
              <a:ea typeface="方正舒体"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4294967295"/>
          </p:nvPr>
        </p:nvSpPr>
        <p:spPr>
          <a:xfrm>
            <a:off x="357158" y="857232"/>
            <a:ext cx="8229600" cy="4389437"/>
          </a:xfrm>
        </p:spPr>
        <p:txBody>
          <a:bodyPr/>
          <a:lstStyle/>
          <a:p>
            <a:r>
              <a:rPr lang="zh-CN" altLang="en-US" dirty="0" smtClean="0"/>
              <a:t>八、 </a:t>
            </a:r>
            <a:r>
              <a:rPr lang="zh-CN" altLang="en-US" dirty="0"/>
              <a:t>婚姻法</a:t>
            </a:r>
            <a:br>
              <a:rPr lang="zh-CN" altLang="en-US" dirty="0"/>
            </a:br>
            <a:r>
              <a:rPr lang="zh-CN" altLang="en-US" dirty="0" smtClean="0"/>
              <a:t>（一）婚姻法</a:t>
            </a:r>
            <a:r>
              <a:rPr lang="zh-CN" altLang="en-US" dirty="0"/>
              <a:t>的基本原则</a:t>
            </a:r>
            <a:br>
              <a:rPr lang="zh-CN" altLang="en-US" dirty="0"/>
            </a:br>
            <a:r>
              <a:rPr lang="zh-CN" altLang="en-US" dirty="0" smtClean="0"/>
              <a:t>（二）结婚</a:t>
            </a:r>
            <a:r>
              <a:rPr lang="zh-CN" altLang="en-US" dirty="0"/>
              <a:t/>
            </a:r>
            <a:br>
              <a:rPr lang="zh-CN" altLang="en-US" dirty="0"/>
            </a:br>
            <a:r>
              <a:rPr lang="zh-CN" altLang="en-US" dirty="0" smtClean="0"/>
              <a:t>（三）家庭</a:t>
            </a:r>
            <a:r>
              <a:rPr lang="zh-CN" altLang="en-US" dirty="0"/>
              <a:t>关系</a:t>
            </a:r>
            <a:br>
              <a:rPr lang="zh-CN" altLang="en-US" dirty="0"/>
            </a:br>
            <a:r>
              <a:rPr lang="zh-CN" altLang="en-US" dirty="0" smtClean="0"/>
              <a:t>（四）离婚</a:t>
            </a:r>
            <a:endParaRPr lang="zh-CN" altLang="en-US" dirty="0"/>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346147" y="2786058"/>
            <a:ext cx="800219" cy="1118255"/>
          </a:xfrm>
          <a:prstGeom prst="rect">
            <a:avLst/>
          </a:prstGeom>
        </p:spPr>
        <p:txBody>
          <a:bodyPr vert="eaVert" wrap="none">
            <a:spAutoFit/>
          </a:bodyPr>
          <a:lstStyle/>
          <a:p>
            <a:r>
              <a:rPr lang="zh-CN" altLang="en-US" sz="4000" dirty="0" smtClean="0"/>
              <a:t>案例</a:t>
            </a:r>
            <a:endParaRPr lang="zh-CN" altLang="en-US" sz="4000" dirty="0"/>
          </a:p>
        </p:txBody>
      </p:sp>
      <p:sp>
        <p:nvSpPr>
          <p:cNvPr id="4" name="矩形 3"/>
          <p:cNvSpPr/>
          <p:nvPr/>
        </p:nvSpPr>
        <p:spPr>
          <a:xfrm>
            <a:off x="1643042" y="1000108"/>
            <a:ext cx="6715172" cy="5324535"/>
          </a:xfrm>
          <a:prstGeom prst="rect">
            <a:avLst/>
          </a:prstGeom>
        </p:spPr>
        <p:txBody>
          <a:bodyPr wrap="square">
            <a:spAutoFit/>
          </a:bodyPr>
          <a:lstStyle/>
          <a:p>
            <a:r>
              <a:rPr lang="zh-CN" altLang="en-US" sz="2000" dirty="0" smtClean="0"/>
              <a:t>       原告李某诉</a:t>
            </a:r>
            <a:r>
              <a:rPr lang="zh-CN" altLang="en-US" sz="2000" dirty="0" smtClean="0"/>
              <a:t>称，原、被告于</a:t>
            </a:r>
            <a:r>
              <a:rPr lang="en-US" altLang="zh-CN" sz="2000" dirty="0" smtClean="0"/>
              <a:t>1998</a:t>
            </a:r>
            <a:r>
              <a:rPr lang="zh-CN" altLang="en-US" sz="2000" dirty="0" smtClean="0"/>
              <a:t>年</a:t>
            </a:r>
            <a:r>
              <a:rPr lang="en-US" altLang="zh-CN" sz="2000" dirty="0" smtClean="0"/>
              <a:t>3</a:t>
            </a:r>
            <a:r>
              <a:rPr lang="zh-CN" altLang="en-US" sz="2000" dirty="0" smtClean="0"/>
              <a:t>月自行相识，</a:t>
            </a:r>
            <a:r>
              <a:rPr lang="en-US" altLang="zh-CN" sz="2000" dirty="0" smtClean="0"/>
              <a:t>1999</a:t>
            </a:r>
            <a:r>
              <a:rPr lang="zh-CN" altLang="en-US" sz="2000" dirty="0" smtClean="0"/>
              <a:t>年</a:t>
            </a:r>
            <a:r>
              <a:rPr lang="en-US" altLang="zh-CN" sz="2000" dirty="0" smtClean="0"/>
              <a:t>1</a:t>
            </a:r>
            <a:r>
              <a:rPr lang="zh-CN" altLang="en-US" sz="2000" dirty="0" smtClean="0"/>
              <a:t>月</a:t>
            </a:r>
            <a:r>
              <a:rPr lang="en-US" altLang="zh-CN" sz="2000" dirty="0" smtClean="0"/>
              <a:t>11</a:t>
            </a:r>
            <a:r>
              <a:rPr lang="zh-CN" altLang="en-US" sz="2000" dirty="0" smtClean="0"/>
              <a:t>日登记结婚，</a:t>
            </a:r>
            <a:r>
              <a:rPr lang="en-US" altLang="zh-CN" sz="2000" dirty="0" smtClean="0"/>
              <a:t>2000</a:t>
            </a:r>
            <a:r>
              <a:rPr lang="zh-CN" altLang="en-US" sz="2000" dirty="0" smtClean="0"/>
              <a:t>年</a:t>
            </a:r>
            <a:r>
              <a:rPr lang="en-US" altLang="zh-CN" sz="2000" dirty="0" smtClean="0"/>
              <a:t>10</a:t>
            </a:r>
            <a:r>
              <a:rPr lang="zh-CN" altLang="en-US" sz="2000" dirty="0" smtClean="0"/>
              <a:t>月</a:t>
            </a:r>
            <a:r>
              <a:rPr lang="en-US" altLang="zh-CN" sz="2000" dirty="0" smtClean="0"/>
              <a:t>12</a:t>
            </a:r>
            <a:r>
              <a:rPr lang="zh-CN" altLang="en-US" sz="2000" dirty="0" smtClean="0"/>
              <a:t>日生育一女周某某。婚后感情尚可，后因被告与原告父母关系不好及被告奶奶的赡养费问题发生矛盾。</a:t>
            </a:r>
            <a:r>
              <a:rPr lang="en-US" altLang="zh-CN" sz="2000" dirty="0" smtClean="0"/>
              <a:t>2004</a:t>
            </a:r>
            <a:r>
              <a:rPr lang="zh-CN" altLang="en-US" sz="2000" dirty="0" smtClean="0"/>
              <a:t>年，原告到外地工作，双方沟通越来越少。</a:t>
            </a:r>
            <a:r>
              <a:rPr lang="en-US" altLang="zh-CN" sz="2000" dirty="0" smtClean="0"/>
              <a:t>2006</a:t>
            </a:r>
            <a:r>
              <a:rPr lang="zh-CN" altLang="en-US" sz="2000" dirty="0" smtClean="0"/>
              <a:t>年，原告发现被告与一女子关系甚密，双方发生争执。之后，夫妻感情日渐淡薄。</a:t>
            </a:r>
            <a:r>
              <a:rPr lang="en-US" altLang="zh-CN" sz="2000" dirty="0" smtClean="0"/>
              <a:t>2008</a:t>
            </a:r>
            <a:r>
              <a:rPr lang="zh-CN" altLang="en-US" sz="2000" dirty="0" smtClean="0"/>
              <a:t>年</a:t>
            </a:r>
            <a:r>
              <a:rPr lang="en-US" altLang="zh-CN" sz="2000" dirty="0" smtClean="0"/>
              <a:t>7</a:t>
            </a:r>
            <a:r>
              <a:rPr lang="zh-CN" altLang="en-US" sz="2000" dirty="0" smtClean="0"/>
              <a:t>月，原告提出离婚诉讼。                                               </a:t>
            </a:r>
            <a:endParaRPr lang="en-US" altLang="zh-CN" sz="2000" dirty="0" smtClean="0"/>
          </a:p>
          <a:p>
            <a:pPr>
              <a:buNone/>
            </a:pPr>
            <a:r>
              <a:rPr lang="en-US" altLang="zh-CN" sz="2000" dirty="0" smtClean="0"/>
              <a:t>        </a:t>
            </a:r>
            <a:r>
              <a:rPr lang="en-US" altLang="zh-CN" sz="2000" dirty="0" smtClean="0"/>
              <a:t>2008</a:t>
            </a:r>
            <a:r>
              <a:rPr lang="zh-CN" altLang="en-US" sz="2000" dirty="0" smtClean="0"/>
              <a:t>年</a:t>
            </a:r>
            <a:r>
              <a:rPr lang="en-US" altLang="zh-CN" sz="2000" dirty="0" smtClean="0"/>
              <a:t>7</a:t>
            </a:r>
            <a:r>
              <a:rPr lang="zh-CN" altLang="en-US" sz="2000" dirty="0" smtClean="0"/>
              <a:t>月</a:t>
            </a:r>
            <a:r>
              <a:rPr lang="en-US" altLang="zh-CN" sz="2000" dirty="0" smtClean="0"/>
              <a:t>29</a:t>
            </a:r>
            <a:r>
              <a:rPr lang="zh-CN" altLang="en-US" sz="2000" dirty="0" smtClean="0"/>
              <a:t>日，法院判决不准离婚。至今近</a:t>
            </a:r>
            <a:r>
              <a:rPr lang="en-US" altLang="zh-CN" sz="2000" dirty="0" smtClean="0"/>
              <a:t>9</a:t>
            </a:r>
            <a:r>
              <a:rPr lang="zh-CN" altLang="en-US" sz="2000" dirty="0" smtClean="0"/>
              <a:t>个月，夫妻仍分居两地，被告也未有挽回婚姻的态度和行为。双方的夫妻感情已完全破裂，无和好可能。诉请：</a:t>
            </a:r>
            <a:r>
              <a:rPr lang="en-US" altLang="zh-CN" sz="2000" dirty="0" smtClean="0"/>
              <a:t>1</a:t>
            </a:r>
            <a:r>
              <a:rPr lang="zh-CN" altLang="en-US" sz="2000" dirty="0" smtClean="0"/>
              <a:t>、判令原、被告解除婚姻关系；</a:t>
            </a:r>
            <a:r>
              <a:rPr lang="en-US" altLang="zh-CN" sz="2000" dirty="0" smtClean="0"/>
              <a:t>2</a:t>
            </a:r>
            <a:r>
              <a:rPr lang="zh-CN" altLang="en-US" sz="2000" dirty="0" smtClean="0"/>
              <a:t>、双方所生之女周某某由被告抚养；</a:t>
            </a:r>
            <a:r>
              <a:rPr lang="en-US" altLang="zh-CN" sz="2000" dirty="0" smtClean="0"/>
              <a:t>3</a:t>
            </a:r>
            <a:r>
              <a:rPr lang="zh-CN" altLang="en-US" sz="2000" dirty="0" smtClean="0"/>
              <a:t>、依法分割夫妻共同财产。 </a:t>
            </a:r>
            <a:br>
              <a:rPr lang="zh-CN" altLang="en-US" sz="2000" dirty="0" smtClean="0"/>
            </a:br>
            <a:r>
              <a:rPr lang="zh-CN" altLang="en-US" sz="2000" dirty="0" smtClean="0"/>
              <a:t>　　被告周某辩称，上次离婚案件开庭后因被告在庭上的陈述，原告回去就与被告发生了争执，在这样的情况下，也没有必要继续维持下去，表示同意离婚。同意女儿周某某由被告抚养，要求原告每月支付抚育费人民币</a:t>
            </a:r>
            <a:r>
              <a:rPr lang="en-US" altLang="zh-CN" sz="2000" dirty="0" smtClean="0"/>
              <a:t>1,000</a:t>
            </a:r>
            <a:r>
              <a:rPr lang="zh-CN" altLang="en-US" sz="2000" dirty="0" smtClean="0"/>
              <a:t>元。同意夫妻共同财产依法分割。     </a:t>
            </a:r>
            <a:endParaRPr lang="zh-CN" alt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4294967295"/>
          </p:nvPr>
        </p:nvSpPr>
        <p:spPr>
          <a:xfrm>
            <a:off x="500034" y="857232"/>
            <a:ext cx="8229600" cy="4389437"/>
          </a:xfrm>
        </p:spPr>
        <p:txBody>
          <a:bodyPr/>
          <a:lstStyle/>
          <a:p>
            <a:r>
              <a:rPr lang="zh-CN" altLang="en-US" dirty="0" smtClean="0"/>
              <a:t>九、 </a:t>
            </a:r>
            <a:r>
              <a:rPr lang="zh-CN" altLang="en-US" dirty="0"/>
              <a:t>继承法</a:t>
            </a:r>
            <a:br>
              <a:rPr lang="zh-CN" altLang="en-US" dirty="0"/>
            </a:br>
            <a:r>
              <a:rPr lang="zh-CN" altLang="en-US" dirty="0" smtClean="0"/>
              <a:t>  （一）遗嘱</a:t>
            </a:r>
            <a:r>
              <a:rPr lang="zh-CN" altLang="en-US" dirty="0"/>
              <a:t>继承</a:t>
            </a:r>
          </a:p>
          <a:p>
            <a:pPr>
              <a:buFont typeface="Wingdings" pitchFamily="2" charset="2"/>
              <a:buNone/>
            </a:pPr>
            <a:r>
              <a:rPr lang="zh-CN" altLang="en-US" dirty="0"/>
              <a:t>     </a:t>
            </a:r>
            <a:r>
              <a:rPr lang="zh-CN" altLang="en-US" dirty="0" smtClean="0"/>
              <a:t>（二）法定</a:t>
            </a:r>
            <a:r>
              <a:rPr lang="zh-CN" altLang="en-US" dirty="0"/>
              <a:t>继承</a:t>
            </a:r>
          </a:p>
          <a:p>
            <a:endParaRPr lang="en-US" altLang="zh-CN" dirty="0"/>
          </a:p>
        </p:txBody>
      </p:sp>
      <p:pic>
        <p:nvPicPr>
          <p:cNvPr id="4" name="Picture 4" descr="BS00554_"/>
          <p:cNvPicPr>
            <a:picLocks noChangeAspect="1" noChangeArrowheads="1"/>
          </p:cNvPicPr>
          <p:nvPr/>
        </p:nvPicPr>
        <p:blipFill>
          <a:blip r:embed="rId2"/>
          <a:srcRect/>
          <a:stretch>
            <a:fillRect/>
          </a:stretch>
        </p:blipFill>
        <p:spPr bwMode="auto">
          <a:xfrm>
            <a:off x="6572264" y="5357826"/>
            <a:ext cx="1763712" cy="120332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346147" y="2643182"/>
            <a:ext cx="800219" cy="1118255"/>
          </a:xfrm>
          <a:prstGeom prst="rect">
            <a:avLst/>
          </a:prstGeom>
        </p:spPr>
        <p:txBody>
          <a:bodyPr vert="eaVert" wrap="none">
            <a:spAutoFit/>
          </a:bodyPr>
          <a:lstStyle/>
          <a:p>
            <a:r>
              <a:rPr lang="zh-CN" altLang="en-US" sz="4000" dirty="0" smtClean="0"/>
              <a:t>案例</a:t>
            </a:r>
            <a:endParaRPr lang="zh-CN" altLang="en-US" sz="4000" dirty="0"/>
          </a:p>
        </p:txBody>
      </p:sp>
      <p:sp>
        <p:nvSpPr>
          <p:cNvPr id="4" name="矩形 3"/>
          <p:cNvSpPr/>
          <p:nvPr/>
        </p:nvSpPr>
        <p:spPr>
          <a:xfrm>
            <a:off x="1500166" y="1071546"/>
            <a:ext cx="7072362" cy="4967514"/>
          </a:xfrm>
          <a:prstGeom prst="rect">
            <a:avLst/>
          </a:prstGeom>
        </p:spPr>
        <p:txBody>
          <a:bodyPr wrap="square">
            <a:spAutoFit/>
          </a:bodyPr>
          <a:lstStyle/>
          <a:p>
            <a:pPr>
              <a:lnSpc>
                <a:spcPct val="80000"/>
              </a:lnSpc>
            </a:pPr>
            <a:r>
              <a:rPr lang="zh-CN" altLang="en-US" dirty="0" smtClean="0"/>
              <a:t>       北京</a:t>
            </a:r>
            <a:r>
              <a:rPr lang="zh-CN" altLang="en-US" dirty="0" smtClean="0"/>
              <a:t>的刘权老先生和张琴女士婚后生育了三个女儿刘君、刘永、刘秋。几年后，刘家又多了两个儿子，一个是与三个女儿同父异母的非婚生子刘兴，一个是从本家亲戚中收养的男孩刘宪。</a:t>
            </a:r>
          </a:p>
          <a:p>
            <a:pPr>
              <a:lnSpc>
                <a:spcPct val="80000"/>
              </a:lnSpc>
            </a:pPr>
            <a:r>
              <a:rPr lang="zh-CN" altLang="en-US" dirty="0" smtClean="0"/>
              <a:t>       </a:t>
            </a:r>
            <a:r>
              <a:rPr lang="en-US" altLang="zh-CN" dirty="0" smtClean="0"/>
              <a:t>1997</a:t>
            </a:r>
            <a:r>
              <a:rPr lang="zh-CN" altLang="en-US" dirty="0" smtClean="0"/>
              <a:t>年，母亲张琴去世了。第二年，父亲刘权在京城以自己的名义购置了三处房产。</a:t>
            </a:r>
            <a:r>
              <a:rPr lang="en-US" altLang="zh-CN" dirty="0" smtClean="0"/>
              <a:t>2002</a:t>
            </a:r>
            <a:r>
              <a:rPr lang="zh-CN" altLang="en-US" dirty="0" smtClean="0"/>
              <a:t>年，刘权去世。</a:t>
            </a:r>
          </a:p>
          <a:p>
            <a:pPr>
              <a:lnSpc>
                <a:spcPct val="80000"/>
              </a:lnSpc>
            </a:pPr>
            <a:r>
              <a:rPr lang="zh-CN" altLang="en-US" dirty="0" smtClean="0"/>
              <a:t>       父母相继去世后，如何分割遗产便摆在了子女们的面前。为此，五姐弟聚在一起协商多次，但都没有结果，刘兴的“非婚生子”身份甚至不被二姐刘永认可。于是，刘兴以其他四姐弟为被告向法院提起诉讼，要求依法继承父亲的遗产。</a:t>
            </a:r>
          </a:p>
          <a:p>
            <a:pPr>
              <a:lnSpc>
                <a:spcPct val="80000"/>
              </a:lnSpc>
            </a:pPr>
            <a:r>
              <a:rPr lang="zh-CN" altLang="en-US" dirty="0" smtClean="0"/>
              <a:t>       刘兴在起诉书中称，父亲留下了三处房产和存款</a:t>
            </a:r>
            <a:r>
              <a:rPr lang="en-US" altLang="zh-CN" dirty="0" smtClean="0"/>
              <a:t>5.8</a:t>
            </a:r>
            <a:r>
              <a:rPr lang="zh-CN" altLang="en-US" dirty="0" smtClean="0"/>
              <a:t>万余元，还有家具、电器若干。他要求继承其中</a:t>
            </a:r>
            <a:r>
              <a:rPr lang="en-US" altLang="zh-CN" dirty="0" smtClean="0"/>
              <a:t>40</a:t>
            </a:r>
            <a:r>
              <a:rPr lang="zh-CN" altLang="en-US" dirty="0" smtClean="0"/>
              <a:t>平方米的房屋或折价款</a:t>
            </a:r>
            <a:r>
              <a:rPr lang="en-US" altLang="zh-CN" dirty="0" smtClean="0"/>
              <a:t>24</a:t>
            </a:r>
            <a:r>
              <a:rPr lang="zh-CN" altLang="en-US" dirty="0" smtClean="0"/>
              <a:t>万元，以及存款</a:t>
            </a:r>
            <a:r>
              <a:rPr lang="en-US" altLang="zh-CN" dirty="0" smtClean="0"/>
              <a:t>1.5</a:t>
            </a:r>
            <a:r>
              <a:rPr lang="zh-CN" altLang="en-US" dirty="0" smtClean="0"/>
              <a:t>万元。</a:t>
            </a:r>
          </a:p>
          <a:p>
            <a:pPr>
              <a:lnSpc>
                <a:spcPct val="80000"/>
              </a:lnSpc>
            </a:pPr>
            <a:r>
              <a:rPr lang="zh-CN" altLang="en-US" dirty="0" smtClean="0"/>
              <a:t>       二女儿刘永则提出，位于本市某小区的</a:t>
            </a:r>
            <a:r>
              <a:rPr lang="en-US" altLang="zh-CN" dirty="0" smtClean="0"/>
              <a:t>501</a:t>
            </a:r>
            <a:r>
              <a:rPr lang="zh-CN" altLang="en-US" dirty="0" smtClean="0"/>
              <a:t>号两居室是她出资</a:t>
            </a:r>
            <a:r>
              <a:rPr lang="en-US" altLang="zh-CN" dirty="0" smtClean="0"/>
              <a:t>4</a:t>
            </a:r>
            <a:r>
              <a:rPr lang="zh-CN" altLang="en-US" dirty="0" smtClean="0"/>
              <a:t>万元购买的，并进行了装修。</a:t>
            </a:r>
            <a:r>
              <a:rPr lang="en-US" altLang="zh-CN" dirty="0" smtClean="0"/>
              <a:t>1979</a:t>
            </a:r>
            <a:r>
              <a:rPr lang="zh-CN" altLang="en-US" dirty="0" smtClean="0"/>
              <a:t>年，她从东北回京后一直与父母共同生活，主要是她一家人在照顾老人。由于自己对父母照顾较多，应分得遗产的</a:t>
            </a:r>
            <a:r>
              <a:rPr lang="en-US" altLang="zh-CN" dirty="0" smtClean="0"/>
              <a:t>50</a:t>
            </a:r>
            <a:r>
              <a:rPr lang="zh-CN" altLang="en-US" dirty="0" smtClean="0"/>
              <a:t>％。庭审中，刘永还拿出了一份</a:t>
            </a:r>
            <a:r>
              <a:rPr lang="en-US" altLang="zh-CN" dirty="0" smtClean="0"/>
              <a:t>1998</a:t>
            </a:r>
            <a:r>
              <a:rPr lang="zh-CN" altLang="en-US" dirty="0" smtClean="0"/>
              <a:t>年</a:t>
            </a:r>
            <a:r>
              <a:rPr lang="en-US" altLang="zh-CN" dirty="0" smtClean="0"/>
              <a:t>4</a:t>
            </a:r>
            <a:r>
              <a:rPr lang="zh-CN" altLang="en-US" dirty="0" smtClean="0"/>
              <a:t>月</a:t>
            </a:r>
            <a:r>
              <a:rPr lang="en-US" altLang="zh-CN" dirty="0" smtClean="0"/>
              <a:t>29</a:t>
            </a:r>
            <a:r>
              <a:rPr lang="zh-CN" altLang="en-US" dirty="0" smtClean="0"/>
              <a:t>日由证明人孙国强替父亲刘权代书的遗嘱，上面写着“本人自愿将位于本市某小区的两处房产</a:t>
            </a:r>
            <a:r>
              <a:rPr lang="en-US" altLang="zh-CN" dirty="0" smtClean="0"/>
              <a:t>501</a:t>
            </a:r>
            <a:r>
              <a:rPr lang="zh-CN" altLang="en-US" dirty="0" smtClean="0"/>
              <a:t>室、</a:t>
            </a:r>
            <a:r>
              <a:rPr lang="en-US" altLang="zh-CN" dirty="0" smtClean="0"/>
              <a:t>502</a:t>
            </a:r>
            <a:r>
              <a:rPr lang="zh-CN" altLang="en-US" dirty="0" smtClean="0"/>
              <a:t>室产权无偿转赠给刘永”。</a:t>
            </a:r>
          </a:p>
          <a:p>
            <a:pPr>
              <a:lnSpc>
                <a:spcPct val="80000"/>
              </a:lnSpc>
            </a:pPr>
            <a:r>
              <a:rPr lang="zh-CN" altLang="en-US" dirty="0" smtClean="0"/>
              <a:t>       而大姐刘君等人则认为，证明人孙国强是当时刘永家雇用的一个未满</a:t>
            </a:r>
            <a:r>
              <a:rPr lang="en-US" altLang="zh-CN" dirty="0" smtClean="0"/>
              <a:t>18</a:t>
            </a:r>
            <a:r>
              <a:rPr lang="zh-CN" altLang="en-US" dirty="0" smtClean="0"/>
              <a:t>岁的小保姆，这份遗嘱无效。</a:t>
            </a:r>
          </a:p>
          <a:p>
            <a:pPr>
              <a:lnSpc>
                <a:spcPct val="80000"/>
              </a:lnSpc>
            </a:pPr>
            <a:r>
              <a:rPr lang="zh-CN" altLang="en-US" dirty="0" smtClean="0"/>
              <a:t>       养子刘宪在第一次庭审中，以书面形式明确表示放弃对养父遗产的继承权。但在以后的庭审中，刘宪对自己放弃继承权的行为反悔了。</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642910" y="642918"/>
            <a:ext cx="6929486" cy="2677656"/>
          </a:xfrm>
          <a:prstGeom prst="rect">
            <a:avLst/>
          </a:prstGeom>
        </p:spPr>
        <p:txBody>
          <a:bodyPr wrap="square">
            <a:spAutoFit/>
          </a:bodyPr>
          <a:lstStyle/>
          <a:p>
            <a:r>
              <a:rPr lang="zh-CN" altLang="en-US" sz="2400" dirty="0" smtClean="0"/>
              <a:t>十、 知识产权法</a:t>
            </a:r>
          </a:p>
          <a:p>
            <a:pPr>
              <a:buFont typeface="Wingdings" pitchFamily="2" charset="2"/>
              <a:buNone/>
            </a:pPr>
            <a:r>
              <a:rPr lang="zh-CN" altLang="en-US" sz="2400" dirty="0" smtClean="0"/>
              <a:t>    （一）知识产权</a:t>
            </a:r>
          </a:p>
          <a:p>
            <a:pPr>
              <a:buFont typeface="Wingdings" pitchFamily="2" charset="2"/>
              <a:buNone/>
            </a:pPr>
            <a:r>
              <a:rPr lang="zh-CN" altLang="en-US" sz="2400" dirty="0" smtClean="0"/>
              <a:t>     </a:t>
            </a:r>
            <a:r>
              <a:rPr lang="en-US" altLang="zh-CN" sz="2400" dirty="0" smtClean="0"/>
              <a:t>1. </a:t>
            </a:r>
            <a:r>
              <a:rPr lang="zh-CN" altLang="en-US" sz="2400" dirty="0" smtClean="0"/>
              <a:t>知识产权</a:t>
            </a:r>
            <a:r>
              <a:rPr lang="zh-CN" altLang="en-US" sz="2400" dirty="0" smtClean="0"/>
              <a:t>：</a:t>
            </a:r>
          </a:p>
          <a:p>
            <a:pPr>
              <a:buFont typeface="Wingdings" pitchFamily="2" charset="2"/>
              <a:buNone/>
            </a:pPr>
            <a:r>
              <a:rPr lang="zh-CN" altLang="en-US" sz="2400" dirty="0" smtClean="0"/>
              <a:t>     </a:t>
            </a:r>
            <a:r>
              <a:rPr lang="en-US" altLang="zh-CN" sz="2400" dirty="0" smtClean="0"/>
              <a:t>2. </a:t>
            </a:r>
            <a:r>
              <a:rPr lang="zh-CN" altLang="en-US" sz="2400" dirty="0" smtClean="0"/>
              <a:t>知识产权</a:t>
            </a:r>
            <a:r>
              <a:rPr lang="zh-CN" altLang="en-US" sz="2400" dirty="0" smtClean="0"/>
              <a:t>的特点：时间性，地域性，专有性。</a:t>
            </a:r>
          </a:p>
          <a:p>
            <a:pPr>
              <a:buFont typeface="Wingdings" pitchFamily="2" charset="2"/>
              <a:buNone/>
            </a:pPr>
            <a:r>
              <a:rPr lang="zh-CN" altLang="en-US" sz="2400" dirty="0" smtClean="0"/>
              <a:t>    （二）专利权</a:t>
            </a:r>
          </a:p>
          <a:p>
            <a:pPr>
              <a:buFont typeface="Wingdings" pitchFamily="2" charset="2"/>
              <a:buNone/>
            </a:pPr>
            <a:r>
              <a:rPr lang="zh-CN" altLang="en-US" sz="2400" dirty="0" smtClean="0"/>
              <a:t>    （三）商标权</a:t>
            </a:r>
          </a:p>
          <a:p>
            <a:pPr>
              <a:buFont typeface="Wingdings" pitchFamily="2" charset="2"/>
              <a:buNone/>
            </a:pPr>
            <a:r>
              <a:rPr lang="zh-CN" altLang="en-US" sz="2400" dirty="0" smtClean="0"/>
              <a:t>    （四）著作权</a:t>
            </a:r>
            <a:endParaRPr lang="zh-CN"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4357686" y="571480"/>
            <a:ext cx="1826141" cy="584775"/>
          </a:xfrm>
          <a:prstGeom prst="rect">
            <a:avLst/>
          </a:prstGeom>
        </p:spPr>
        <p:txBody>
          <a:bodyPr wrap="none">
            <a:spAutoFit/>
          </a:bodyPr>
          <a:lstStyle/>
          <a:p>
            <a:r>
              <a:rPr lang="zh-CN" altLang="en-US" sz="3200" dirty="0" smtClean="0"/>
              <a:t>课程内容</a:t>
            </a:r>
            <a:endParaRPr lang="zh-CN" altLang="en-US" sz="3200" dirty="0"/>
          </a:p>
        </p:txBody>
      </p:sp>
      <p:sp>
        <p:nvSpPr>
          <p:cNvPr id="4" name="矩形 3"/>
          <p:cNvSpPr/>
          <p:nvPr/>
        </p:nvSpPr>
        <p:spPr>
          <a:xfrm>
            <a:off x="4857720" y="1785926"/>
            <a:ext cx="4286280" cy="3264227"/>
          </a:xfrm>
          <a:prstGeom prst="rect">
            <a:avLst/>
          </a:prstGeom>
        </p:spPr>
        <p:txBody>
          <a:bodyPr wrap="square">
            <a:spAutoFit/>
          </a:bodyPr>
          <a:lstStyle/>
          <a:p>
            <a:pPr>
              <a:lnSpc>
                <a:spcPct val="150000"/>
              </a:lnSpc>
            </a:pPr>
            <a:r>
              <a:rPr lang="zh-CN" altLang="en-US" sz="2000" dirty="0" smtClean="0"/>
              <a:t>第一章  法律基础知识</a:t>
            </a:r>
            <a:br>
              <a:rPr lang="zh-CN" altLang="en-US" sz="2000" dirty="0" smtClean="0"/>
            </a:br>
            <a:r>
              <a:rPr lang="zh-CN" altLang="en-US" sz="2000" dirty="0" smtClean="0"/>
              <a:t>第二章  宪法</a:t>
            </a:r>
            <a:endParaRPr lang="en-US" altLang="zh-CN" sz="2000" dirty="0" smtClean="0"/>
          </a:p>
          <a:p>
            <a:pPr>
              <a:lnSpc>
                <a:spcPct val="150000"/>
              </a:lnSpc>
            </a:pPr>
            <a:r>
              <a:rPr lang="zh-CN" altLang="en-US" sz="2000" dirty="0" smtClean="0"/>
              <a:t>第三章  行政法</a:t>
            </a:r>
            <a:endParaRPr lang="en-US" altLang="zh-CN" sz="2000" dirty="0" smtClean="0"/>
          </a:p>
          <a:p>
            <a:pPr>
              <a:lnSpc>
                <a:spcPct val="150000"/>
              </a:lnSpc>
            </a:pPr>
            <a:r>
              <a:rPr lang="zh-CN" altLang="en-US" sz="2000" dirty="0" smtClean="0"/>
              <a:t>第四章  </a:t>
            </a:r>
            <a:r>
              <a:rPr lang="zh-CN" altLang="en-US" sz="2000" dirty="0" smtClean="0">
                <a:latin typeface="宋体" pitchFamily="2" charset="-122"/>
              </a:rPr>
              <a:t>民法</a:t>
            </a:r>
            <a:endParaRPr lang="en-US" altLang="zh-CN" sz="2000" dirty="0" smtClean="0">
              <a:latin typeface="宋体" pitchFamily="2" charset="-122"/>
            </a:endParaRPr>
          </a:p>
          <a:p>
            <a:pPr>
              <a:lnSpc>
                <a:spcPct val="150000"/>
              </a:lnSpc>
            </a:pPr>
            <a:r>
              <a:rPr lang="zh-CN" altLang="en-US" sz="2000" dirty="0" smtClean="0">
                <a:latin typeface="宋体" pitchFamily="2" charset="-122"/>
              </a:rPr>
              <a:t>第五章 经济法</a:t>
            </a:r>
            <a:endParaRPr lang="en-US" altLang="zh-CN" sz="2000" dirty="0" smtClean="0">
              <a:latin typeface="宋体" pitchFamily="2" charset="-122"/>
            </a:endParaRPr>
          </a:p>
          <a:p>
            <a:pPr>
              <a:lnSpc>
                <a:spcPct val="150000"/>
              </a:lnSpc>
            </a:pPr>
            <a:r>
              <a:rPr lang="zh-CN" altLang="en-US" sz="2000" dirty="0" smtClean="0">
                <a:latin typeface="宋体" pitchFamily="2" charset="-122"/>
              </a:rPr>
              <a:t>第六章 刑法</a:t>
            </a:r>
            <a:endParaRPr lang="en-US" altLang="zh-CN" sz="2000" dirty="0" smtClean="0">
              <a:latin typeface="宋体" pitchFamily="2" charset="-122"/>
            </a:endParaRPr>
          </a:p>
          <a:p>
            <a:pPr>
              <a:lnSpc>
                <a:spcPct val="150000"/>
              </a:lnSpc>
            </a:pPr>
            <a:r>
              <a:rPr lang="zh-CN" altLang="en-US" sz="2000" dirty="0" smtClean="0">
                <a:latin typeface="宋体" pitchFamily="2" charset="-122"/>
              </a:rPr>
              <a:t>第七章 诉讼法</a:t>
            </a:r>
            <a:endParaRPr lang="zh-CN" alt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346147" y="2571744"/>
            <a:ext cx="800219" cy="1118255"/>
          </a:xfrm>
          <a:prstGeom prst="rect">
            <a:avLst/>
          </a:prstGeom>
        </p:spPr>
        <p:txBody>
          <a:bodyPr vert="eaVert" wrap="none">
            <a:spAutoFit/>
          </a:bodyPr>
          <a:lstStyle/>
          <a:p>
            <a:r>
              <a:rPr lang="zh-CN" altLang="en-US" sz="4000" dirty="0" smtClean="0"/>
              <a:t>案例</a:t>
            </a:r>
            <a:endParaRPr lang="zh-CN" altLang="en-US" sz="4000" dirty="0"/>
          </a:p>
        </p:txBody>
      </p:sp>
      <p:sp>
        <p:nvSpPr>
          <p:cNvPr id="4" name="矩形 3"/>
          <p:cNvSpPr/>
          <p:nvPr/>
        </p:nvSpPr>
        <p:spPr>
          <a:xfrm>
            <a:off x="1571604" y="928670"/>
            <a:ext cx="6929486" cy="5324535"/>
          </a:xfrm>
          <a:prstGeom prst="rect">
            <a:avLst/>
          </a:prstGeom>
        </p:spPr>
        <p:txBody>
          <a:bodyPr wrap="square">
            <a:spAutoFit/>
          </a:bodyPr>
          <a:lstStyle/>
          <a:p>
            <a:r>
              <a:rPr lang="en-US" altLang="zh-CN" sz="2000" dirty="0" smtClean="0"/>
              <a:t>      《</a:t>
            </a:r>
            <a:r>
              <a:rPr lang="zh-CN" altLang="en-US" sz="2000" dirty="0" smtClean="0"/>
              <a:t>迪迦奥特曼</a:t>
            </a:r>
            <a:r>
              <a:rPr lang="en-US" altLang="zh-CN" sz="2000" dirty="0" smtClean="0"/>
              <a:t>》</a:t>
            </a:r>
            <a:r>
              <a:rPr lang="zh-CN" altLang="en-US" sz="2000" dirty="0" smtClean="0"/>
              <a:t>系列影视作品的著作权人为日本的圆谷制作株式会社，</a:t>
            </a:r>
            <a:r>
              <a:rPr lang="en-US" altLang="zh-CN" sz="2000" dirty="0" smtClean="0"/>
              <a:t>2004</a:t>
            </a:r>
            <a:r>
              <a:rPr lang="zh-CN" altLang="en-US" sz="2000" dirty="0" smtClean="0"/>
              <a:t>年，其与原告（上海世纪华创文化形象管理有限公司）签订著作权许可使用合同，依法授权原告在中国大陆地区独占性地行使该作品的发行权、放映权、上映权以及使用该作品的商品化权等。</a:t>
            </a:r>
          </a:p>
          <a:p>
            <a:r>
              <a:rPr lang="en-US" altLang="zh-CN" sz="2000" dirty="0" smtClean="0"/>
              <a:t>       2008</a:t>
            </a:r>
            <a:r>
              <a:rPr lang="zh-CN" altLang="en-US" sz="2000" dirty="0" smtClean="0"/>
              <a:t>年</a:t>
            </a:r>
            <a:r>
              <a:rPr lang="en-US" altLang="zh-CN" sz="2000" dirty="0" smtClean="0"/>
              <a:t>4</a:t>
            </a:r>
            <a:r>
              <a:rPr lang="zh-CN" altLang="en-US" sz="2000" dirty="0" smtClean="0"/>
              <a:t>月</a:t>
            </a:r>
            <a:r>
              <a:rPr lang="en-US" altLang="zh-CN" sz="2000" dirty="0" smtClean="0"/>
              <a:t>14</a:t>
            </a:r>
            <a:r>
              <a:rPr lang="zh-CN" altLang="en-US" sz="2000" dirty="0" smtClean="0"/>
              <a:t>日，原告的代理人发现被告某大型超市的一销售店在销售由一工贸公司生产的休闲童鞋，该童鞋上擅自复制使用了“奥特曼”人物图形，售价为</a:t>
            </a:r>
            <a:r>
              <a:rPr lang="en-US" altLang="zh-CN" sz="2000" dirty="0" smtClean="0"/>
              <a:t>38</a:t>
            </a:r>
            <a:r>
              <a:rPr lang="zh-CN" altLang="en-US" sz="2000" dirty="0" smtClean="0"/>
              <a:t>元，并请一公证处对此进行公证。之后，原告方将超市、工贸公司告上法庭，认为二被告的侵权行为给其造成了巨大的经济损失，要求二被告立即停止侵权，赔偿经济损失</a:t>
            </a:r>
            <a:r>
              <a:rPr lang="en-US" altLang="zh-CN" sz="2000" dirty="0" smtClean="0"/>
              <a:t>10</a:t>
            </a:r>
            <a:r>
              <a:rPr lang="zh-CN" altLang="en-US" sz="2000" dirty="0" smtClean="0"/>
              <a:t>万元及其为实现权利而支付的合理费用等。</a:t>
            </a:r>
          </a:p>
          <a:p>
            <a:r>
              <a:rPr lang="zh-CN" altLang="en-US" sz="2000" dirty="0" smtClean="0"/>
              <a:t>       而某工贸公司则辩称，其是在</a:t>
            </a:r>
            <a:r>
              <a:rPr lang="en-US" altLang="zh-CN" sz="2000" dirty="0" smtClean="0"/>
              <a:t>2007</a:t>
            </a:r>
            <a:r>
              <a:rPr lang="zh-CN" altLang="en-US" sz="2000" dirty="0" smtClean="0"/>
              <a:t>年</a:t>
            </a:r>
            <a:r>
              <a:rPr lang="en-US" altLang="zh-CN" sz="2000" dirty="0" smtClean="0"/>
              <a:t>2</a:t>
            </a:r>
            <a:r>
              <a:rPr lang="zh-CN" altLang="en-US" sz="2000" dirty="0" smtClean="0"/>
              <a:t>月由另一鞋业公司更名设立，此后就没有以变更前的企业名称生产过产品，该案应由被告超市提供侵权产品的来源及生产厂家。被告超市辩称著作权人的授权不明确，原告不是合法的权利人，其并没有实施侵权行为。故二被告均请求驳回原告的诉请。 </a:t>
            </a:r>
            <a:endParaRPr lang="zh-CN" alt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zh-CN" altLang="en-US" sz="5400" dirty="0" smtClean="0"/>
              <a:t/>
            </a:r>
            <a:br>
              <a:rPr lang="zh-CN" altLang="en-US" sz="5400" dirty="0" smtClean="0"/>
            </a:br>
            <a:r>
              <a:rPr lang="zh-CN" altLang="en-US" sz="4800" dirty="0" smtClean="0"/>
              <a:t>思考与练习</a:t>
            </a:r>
            <a:endParaRPr lang="zh-CN" altLang="zh-CN" dirty="0"/>
          </a:p>
        </p:txBody>
      </p:sp>
      <p:sp>
        <p:nvSpPr>
          <p:cNvPr id="73731" name="Rectangle 3"/>
          <p:cNvSpPr>
            <a:spLocks noGrp="1" noChangeArrowheads="1"/>
          </p:cNvSpPr>
          <p:nvPr>
            <p:ph idx="1"/>
          </p:nvPr>
        </p:nvSpPr>
        <p:spPr/>
        <p:txBody>
          <a:bodyPr/>
          <a:lstStyle/>
          <a:p>
            <a:pPr>
              <a:lnSpc>
                <a:spcPct val="90000"/>
              </a:lnSpc>
              <a:buFont typeface="Wingdings" pitchFamily="2" charset="2"/>
              <a:buNone/>
            </a:pPr>
            <a:r>
              <a:rPr lang="en-US" altLang="zh-CN" sz="2000" dirty="0" smtClean="0"/>
              <a:t>1</a:t>
            </a:r>
            <a:r>
              <a:rPr lang="en-US" altLang="zh-CN" sz="2000" dirty="0" smtClean="0"/>
              <a:t>. </a:t>
            </a:r>
            <a:r>
              <a:rPr lang="zh-CN" altLang="en-US" sz="2000" dirty="0" smtClean="0"/>
              <a:t>什么</a:t>
            </a:r>
            <a:r>
              <a:rPr lang="zh-CN" altLang="en-US" sz="2000" dirty="0"/>
              <a:t>是法人？其有什么特征？</a:t>
            </a:r>
          </a:p>
          <a:p>
            <a:pPr>
              <a:lnSpc>
                <a:spcPct val="90000"/>
              </a:lnSpc>
              <a:buFont typeface="Wingdings" pitchFamily="2" charset="2"/>
              <a:buNone/>
            </a:pPr>
            <a:r>
              <a:rPr lang="en-US" altLang="zh-CN" sz="2000" dirty="0" smtClean="0"/>
              <a:t>2</a:t>
            </a:r>
            <a:r>
              <a:rPr lang="en-US" altLang="zh-CN" sz="2000" dirty="0" smtClean="0"/>
              <a:t>. </a:t>
            </a:r>
            <a:r>
              <a:rPr lang="zh-CN" altLang="en-US" sz="2000" dirty="0" smtClean="0"/>
              <a:t>民事</a:t>
            </a:r>
            <a:r>
              <a:rPr lang="zh-CN" altLang="en-US" sz="2000" dirty="0"/>
              <a:t>法律行为的构成要件有哪些？</a:t>
            </a:r>
          </a:p>
          <a:p>
            <a:pPr>
              <a:lnSpc>
                <a:spcPct val="90000"/>
              </a:lnSpc>
              <a:buFont typeface="Wingdings" pitchFamily="2" charset="2"/>
              <a:buNone/>
            </a:pPr>
            <a:r>
              <a:rPr lang="en-US" altLang="zh-CN" sz="2000" dirty="0" smtClean="0"/>
              <a:t>3</a:t>
            </a:r>
            <a:r>
              <a:rPr lang="en-US" altLang="zh-CN" sz="2000" dirty="0" smtClean="0"/>
              <a:t>. </a:t>
            </a:r>
            <a:r>
              <a:rPr lang="zh-CN" altLang="en-US" sz="2000" dirty="0" smtClean="0"/>
              <a:t>什么</a:t>
            </a:r>
            <a:r>
              <a:rPr lang="zh-CN" altLang="en-US" sz="2000" dirty="0"/>
              <a:t>是无效民事行为？其有什么法律后果？</a:t>
            </a:r>
          </a:p>
          <a:p>
            <a:pPr>
              <a:lnSpc>
                <a:spcPct val="90000"/>
              </a:lnSpc>
              <a:buFont typeface="Wingdings" pitchFamily="2" charset="2"/>
              <a:buNone/>
            </a:pPr>
            <a:r>
              <a:rPr lang="en-US" altLang="zh-CN" sz="2000" dirty="0" smtClean="0"/>
              <a:t>4</a:t>
            </a:r>
            <a:r>
              <a:rPr lang="en-US" altLang="zh-CN" sz="2000" dirty="0" smtClean="0"/>
              <a:t>. </a:t>
            </a:r>
            <a:r>
              <a:rPr lang="zh-CN" altLang="en-US" sz="2000" dirty="0" smtClean="0"/>
              <a:t> </a:t>
            </a:r>
            <a:r>
              <a:rPr lang="zh-CN" altLang="en-US" sz="2000" dirty="0"/>
              <a:t>民事责任的种类及承担民事责任的方式有哪些？</a:t>
            </a:r>
          </a:p>
          <a:p>
            <a:pPr>
              <a:lnSpc>
                <a:spcPct val="90000"/>
              </a:lnSpc>
              <a:buFont typeface="Wingdings" pitchFamily="2" charset="2"/>
              <a:buNone/>
            </a:pPr>
            <a:r>
              <a:rPr lang="en-US" altLang="zh-CN" sz="2000" dirty="0" smtClean="0"/>
              <a:t>5</a:t>
            </a:r>
            <a:r>
              <a:rPr lang="en-US" altLang="zh-CN" sz="2000" dirty="0" smtClean="0"/>
              <a:t>. </a:t>
            </a:r>
            <a:r>
              <a:rPr lang="zh-CN" altLang="en-US" sz="2000" dirty="0" smtClean="0"/>
              <a:t>何谓</a:t>
            </a:r>
            <a:r>
              <a:rPr lang="zh-CN" altLang="en-US" sz="2000" dirty="0"/>
              <a:t>无效合同？其法律后果是什么？</a:t>
            </a:r>
          </a:p>
          <a:p>
            <a:pPr>
              <a:lnSpc>
                <a:spcPct val="90000"/>
              </a:lnSpc>
              <a:buFont typeface="Wingdings" pitchFamily="2" charset="2"/>
              <a:buNone/>
            </a:pPr>
            <a:r>
              <a:rPr lang="en-US" altLang="zh-CN" sz="2000" dirty="0" smtClean="0"/>
              <a:t>6</a:t>
            </a:r>
            <a:r>
              <a:rPr lang="en-US" altLang="zh-CN" sz="2000" dirty="0" smtClean="0"/>
              <a:t>. </a:t>
            </a:r>
            <a:r>
              <a:rPr lang="zh-CN" altLang="en-US" sz="2000" dirty="0" smtClean="0"/>
              <a:t>何种</a:t>
            </a:r>
            <a:r>
              <a:rPr lang="zh-CN" altLang="en-US" sz="2000" dirty="0"/>
              <a:t>婚姻为无效婚姻？</a:t>
            </a:r>
          </a:p>
          <a:p>
            <a:pPr>
              <a:lnSpc>
                <a:spcPct val="90000"/>
              </a:lnSpc>
              <a:buFont typeface="Wingdings" pitchFamily="2" charset="2"/>
              <a:buNone/>
            </a:pPr>
            <a:r>
              <a:rPr lang="en-US" altLang="zh-CN" sz="2000" dirty="0" smtClean="0"/>
              <a:t>7</a:t>
            </a:r>
            <a:r>
              <a:rPr lang="en-US" altLang="zh-CN" sz="2000" dirty="0" smtClean="0"/>
              <a:t>. </a:t>
            </a:r>
            <a:r>
              <a:rPr lang="zh-CN" altLang="en-US" sz="2000" dirty="0" smtClean="0"/>
              <a:t>离婚</a:t>
            </a:r>
            <a:r>
              <a:rPr lang="zh-CN" altLang="en-US" sz="2000" dirty="0"/>
              <a:t>后家庭财产如何分配？</a:t>
            </a:r>
          </a:p>
          <a:p>
            <a:pPr>
              <a:lnSpc>
                <a:spcPct val="90000"/>
              </a:lnSpc>
              <a:buFont typeface="Wingdings" pitchFamily="2" charset="2"/>
              <a:buNone/>
            </a:pPr>
            <a:r>
              <a:rPr lang="en-US" altLang="zh-CN" sz="2000" dirty="0" smtClean="0"/>
              <a:t>8</a:t>
            </a:r>
            <a:r>
              <a:rPr lang="en-US" altLang="zh-CN" sz="2000" dirty="0" smtClean="0"/>
              <a:t>. </a:t>
            </a:r>
            <a:r>
              <a:rPr lang="zh-CN" altLang="en-US" sz="2000" dirty="0" smtClean="0"/>
              <a:t>我国</a:t>
            </a:r>
            <a:r>
              <a:rPr lang="en-US" altLang="zh-CN" sz="2000" dirty="0"/>
              <a:t>《</a:t>
            </a:r>
            <a:r>
              <a:rPr lang="zh-CN" altLang="en-US" sz="2000" dirty="0"/>
              <a:t>继承法</a:t>
            </a:r>
            <a:r>
              <a:rPr lang="en-US" altLang="zh-CN" sz="2000" dirty="0"/>
              <a:t>》</a:t>
            </a:r>
            <a:r>
              <a:rPr lang="zh-CN" altLang="en-US" sz="2000" dirty="0"/>
              <a:t>规定遗产如何分割？</a:t>
            </a:r>
          </a:p>
          <a:p>
            <a:pPr>
              <a:lnSpc>
                <a:spcPct val="90000"/>
              </a:lnSpc>
              <a:buFont typeface="Wingdings" pitchFamily="2" charset="2"/>
              <a:buNone/>
            </a:pPr>
            <a:r>
              <a:rPr lang="en-US" altLang="zh-CN" sz="2000" dirty="0" smtClean="0"/>
              <a:t>9</a:t>
            </a:r>
            <a:r>
              <a:rPr lang="en-US" altLang="zh-CN" sz="2000" dirty="0" smtClean="0"/>
              <a:t>. </a:t>
            </a:r>
            <a:r>
              <a:rPr lang="zh-CN" altLang="en-US" sz="2000" dirty="0" smtClean="0"/>
              <a:t>知识产权</a:t>
            </a:r>
            <a:r>
              <a:rPr lang="zh-CN" altLang="en-US" sz="2000" dirty="0"/>
              <a:t>有什么特点？</a:t>
            </a:r>
          </a:p>
          <a:p>
            <a:pPr>
              <a:lnSpc>
                <a:spcPct val="90000"/>
              </a:lnSpc>
              <a:buFont typeface="Wingdings" pitchFamily="2" charset="2"/>
              <a:buNone/>
            </a:pPr>
            <a:r>
              <a:rPr lang="en-US" altLang="zh-CN" sz="2000" dirty="0" smtClean="0"/>
              <a:t>10</a:t>
            </a:r>
            <a:r>
              <a:rPr lang="en-US" altLang="zh-CN" sz="2000" dirty="0" smtClean="0"/>
              <a:t>. </a:t>
            </a:r>
            <a:r>
              <a:rPr lang="zh-CN" altLang="en-US" sz="2000" dirty="0" smtClean="0"/>
              <a:t>我国</a:t>
            </a:r>
            <a:r>
              <a:rPr lang="zh-CN" altLang="en-US" sz="2000" dirty="0"/>
              <a:t>法律关于诉讼时效的规定有哪些？</a:t>
            </a:r>
          </a:p>
        </p:txBody>
      </p:sp>
      <p:pic>
        <p:nvPicPr>
          <p:cNvPr id="4" name="Picture 4" descr="dglxasset[2]"/>
          <p:cNvPicPr>
            <a:picLocks noChangeAspect="1" noChangeArrowheads="1"/>
          </p:cNvPicPr>
          <p:nvPr/>
        </p:nvPicPr>
        <p:blipFill>
          <a:blip r:embed="rId2"/>
          <a:srcRect/>
          <a:stretch>
            <a:fillRect/>
          </a:stretch>
        </p:blipFill>
        <p:spPr bwMode="auto">
          <a:xfrm>
            <a:off x="6643702" y="4286256"/>
            <a:ext cx="1428760" cy="157163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857224" y="714356"/>
            <a:ext cx="4329114" cy="714380"/>
          </a:xfrm>
          <a:solidFill>
            <a:schemeClr val="accent6">
              <a:lumMod val="60000"/>
              <a:lumOff val="40000"/>
            </a:schemeClr>
          </a:solidFill>
        </p:spPr>
        <p:txBody>
          <a:bodyPr>
            <a:normAutofit fontScale="90000"/>
          </a:bodyPr>
          <a:lstStyle/>
          <a:p>
            <a:r>
              <a:rPr lang="zh-CN" altLang="en-US" sz="5300" dirty="0" smtClean="0"/>
              <a:t>第五章 经济法</a:t>
            </a:r>
            <a:endParaRPr lang="zh-CN" altLang="en-US" sz="3200" dirty="0"/>
          </a:p>
        </p:txBody>
      </p:sp>
      <p:sp>
        <p:nvSpPr>
          <p:cNvPr id="20483" name="Rectangle 3"/>
          <p:cNvSpPr>
            <a:spLocks noGrp="1" noChangeArrowheads="1"/>
          </p:cNvSpPr>
          <p:nvPr>
            <p:ph idx="1"/>
          </p:nvPr>
        </p:nvSpPr>
        <p:spPr/>
        <p:txBody>
          <a:bodyPr/>
          <a:lstStyle/>
          <a:p>
            <a:pPr>
              <a:lnSpc>
                <a:spcPct val="90000"/>
              </a:lnSpc>
            </a:pPr>
            <a:r>
              <a:rPr lang="zh-CN" altLang="en-US" dirty="0" smtClean="0"/>
              <a:t>一、经济法</a:t>
            </a:r>
            <a:r>
              <a:rPr lang="zh-CN" altLang="en-US" dirty="0"/>
              <a:t>概述</a:t>
            </a:r>
            <a:br>
              <a:rPr lang="zh-CN" altLang="en-US" dirty="0"/>
            </a:br>
            <a:r>
              <a:rPr lang="zh-CN" altLang="en-US" dirty="0" smtClean="0"/>
              <a:t>（一）经济法</a:t>
            </a:r>
            <a:r>
              <a:rPr lang="zh-CN" altLang="en-US" dirty="0"/>
              <a:t>的概念及调整范围</a:t>
            </a:r>
            <a:br>
              <a:rPr lang="zh-CN" altLang="en-US" dirty="0"/>
            </a:br>
            <a:r>
              <a:rPr lang="zh-CN" altLang="en-US" dirty="0" smtClean="0"/>
              <a:t>（二）经济法</a:t>
            </a:r>
            <a:r>
              <a:rPr lang="zh-CN" altLang="en-US" dirty="0"/>
              <a:t>的基本原则</a:t>
            </a:r>
            <a:br>
              <a:rPr lang="zh-CN" altLang="en-US" dirty="0"/>
            </a:br>
            <a:r>
              <a:rPr lang="zh-CN" altLang="en-US" dirty="0" smtClean="0"/>
              <a:t>（三）经济</a:t>
            </a:r>
            <a:r>
              <a:rPr lang="zh-CN" altLang="en-US" dirty="0"/>
              <a:t>法律关系</a:t>
            </a:r>
          </a:p>
          <a:p>
            <a:pPr>
              <a:lnSpc>
                <a:spcPct val="90000"/>
              </a:lnSpc>
            </a:pPr>
            <a:endParaRPr lang="zh-CN" altLang="en-US" dirty="0"/>
          </a:p>
          <a:p>
            <a:pPr>
              <a:lnSpc>
                <a:spcPct val="90000"/>
              </a:lnSpc>
              <a:buFont typeface="Wingdings" pitchFamily="2" charset="2"/>
              <a:buNone/>
            </a:pPr>
            <a:r>
              <a:rPr lang="zh-CN" altLang="en-US" dirty="0"/>
              <a:t/>
            </a:r>
            <a:br>
              <a:rPr lang="zh-CN" altLang="en-US" dirty="0"/>
            </a:br>
            <a:r>
              <a:rPr lang="zh-CN" altLang="en-US" dirty="0"/>
              <a:t/>
            </a:r>
            <a:br>
              <a:rPr lang="zh-CN" altLang="en-US" dirty="0"/>
            </a:br>
            <a:r>
              <a:rPr lang="zh-CN" altLang="en-US" dirty="0"/>
              <a:t/>
            </a:r>
            <a:br>
              <a:rPr lang="zh-CN" altLang="en-US" dirty="0"/>
            </a:br>
            <a:endParaRPr lang="zh-CN" altLang="en-US" dirty="0"/>
          </a:p>
        </p:txBody>
      </p:sp>
      <p:pic>
        <p:nvPicPr>
          <p:cNvPr id="6" name="Picture 5" descr="hpg"/>
          <p:cNvPicPr>
            <a:picLocks noChangeAspect="1" noChangeArrowheads="1" noCrop="1"/>
          </p:cNvPicPr>
          <p:nvPr/>
        </p:nvPicPr>
        <p:blipFill>
          <a:blip r:embed="rId2"/>
          <a:srcRect/>
          <a:stretch>
            <a:fillRect/>
          </a:stretch>
        </p:blipFill>
        <p:spPr bwMode="auto">
          <a:xfrm>
            <a:off x="7559675" y="0"/>
            <a:ext cx="1584325" cy="1362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a:bodyPr>
          <a:lstStyle/>
          <a:p>
            <a:r>
              <a:rPr lang="zh-CN" altLang="en-US" sz="5400" dirty="0" smtClean="0"/>
              <a:t>二、</a:t>
            </a:r>
            <a:r>
              <a:rPr lang="zh-CN" altLang="en-US" sz="5400" dirty="0" smtClean="0"/>
              <a:t>公司法</a:t>
            </a:r>
            <a:endParaRPr lang="zh-CN" altLang="zh-CN" dirty="0"/>
          </a:p>
        </p:txBody>
      </p:sp>
      <p:sp>
        <p:nvSpPr>
          <p:cNvPr id="81923" name="Rectangle 3"/>
          <p:cNvSpPr>
            <a:spLocks noGrp="1" noChangeArrowheads="1"/>
          </p:cNvSpPr>
          <p:nvPr>
            <p:ph idx="1"/>
          </p:nvPr>
        </p:nvSpPr>
        <p:spPr/>
        <p:txBody>
          <a:bodyPr/>
          <a:lstStyle/>
          <a:p>
            <a:r>
              <a:rPr lang="en-US" altLang="zh-CN" sz="2000" dirty="0" smtClean="0"/>
              <a:t>1</a:t>
            </a:r>
            <a:r>
              <a:rPr lang="en-US" altLang="zh-CN" sz="2000" dirty="0" smtClean="0"/>
              <a:t>. </a:t>
            </a:r>
            <a:r>
              <a:rPr lang="zh-CN" altLang="en-US" sz="2000" dirty="0" smtClean="0"/>
              <a:t>公司</a:t>
            </a:r>
            <a:r>
              <a:rPr lang="zh-CN" altLang="en-US" sz="2000" dirty="0"/>
              <a:t>的设立</a:t>
            </a:r>
          </a:p>
          <a:p>
            <a:pPr>
              <a:buFont typeface="Wingdings" pitchFamily="2" charset="2"/>
              <a:buNone/>
            </a:pPr>
            <a:r>
              <a:rPr lang="zh-CN" altLang="en-US" sz="2000" dirty="0"/>
              <a:t>        公司设立的条件和程序（有限责任公司和股份有限公司）</a:t>
            </a:r>
          </a:p>
          <a:p>
            <a:r>
              <a:rPr lang="en-US" altLang="zh-CN" sz="2000" dirty="0" smtClean="0"/>
              <a:t>2</a:t>
            </a:r>
            <a:r>
              <a:rPr lang="en-US" altLang="zh-CN" sz="2000" dirty="0" smtClean="0"/>
              <a:t>. </a:t>
            </a:r>
            <a:r>
              <a:rPr lang="zh-CN" altLang="en-US" sz="2000" dirty="0" smtClean="0"/>
              <a:t>公司</a:t>
            </a:r>
            <a:r>
              <a:rPr lang="zh-CN" altLang="en-US" sz="2000" dirty="0"/>
              <a:t>的组织机构（有限责任责任公司、股份有限公司）</a:t>
            </a:r>
          </a:p>
          <a:p>
            <a:pPr>
              <a:buFont typeface="Wingdings" pitchFamily="2" charset="2"/>
              <a:buNone/>
            </a:pPr>
            <a:r>
              <a:rPr lang="zh-CN" altLang="en-US" sz="2000" dirty="0"/>
              <a:t>        性质、 组成，人员的产生，职责</a:t>
            </a:r>
          </a:p>
          <a:p>
            <a:r>
              <a:rPr lang="en-US" altLang="zh-CN" sz="2000" dirty="0" smtClean="0"/>
              <a:t>3</a:t>
            </a:r>
            <a:r>
              <a:rPr lang="en-US" altLang="zh-CN" sz="2000" dirty="0" smtClean="0"/>
              <a:t>. </a:t>
            </a:r>
            <a:r>
              <a:rPr lang="zh-CN" altLang="en-US" sz="2000" dirty="0" smtClean="0"/>
              <a:t>公司</a:t>
            </a:r>
            <a:r>
              <a:rPr lang="zh-CN" altLang="en-US" sz="2000" dirty="0"/>
              <a:t>的股东、董事、监事及高级管理人员</a:t>
            </a:r>
          </a:p>
          <a:p>
            <a:pPr>
              <a:buFont typeface="Wingdings" pitchFamily="2" charset="2"/>
              <a:buNone/>
            </a:pPr>
            <a:r>
              <a:rPr lang="zh-CN" altLang="en-US" sz="2000" dirty="0"/>
              <a:t>        任职资格、竞业禁止和法律规定的义务</a:t>
            </a:r>
          </a:p>
          <a:p>
            <a:r>
              <a:rPr lang="en-US" altLang="zh-CN" sz="2000" dirty="0" smtClean="0"/>
              <a:t>4</a:t>
            </a:r>
            <a:r>
              <a:rPr lang="en-US" altLang="zh-CN" sz="2000" dirty="0" smtClean="0"/>
              <a:t>. </a:t>
            </a:r>
            <a:r>
              <a:rPr lang="zh-CN" altLang="en-US" sz="2000" dirty="0" smtClean="0"/>
              <a:t>公司</a:t>
            </a:r>
            <a:r>
              <a:rPr lang="zh-CN" altLang="en-US" sz="2000" dirty="0"/>
              <a:t>的股票、股份和债券</a:t>
            </a:r>
          </a:p>
          <a:p>
            <a:pPr>
              <a:buFont typeface="Wingdings" pitchFamily="2" charset="2"/>
              <a:buNone/>
            </a:pPr>
            <a:r>
              <a:rPr lang="zh-CN" altLang="en-US" sz="2000" dirty="0"/>
              <a:t>        股票、股份特征及种类，债券特征及实现价值的方式，股票与债权的区别</a:t>
            </a:r>
          </a:p>
          <a:p>
            <a:pPr>
              <a:lnSpc>
                <a:spcPct val="80000"/>
              </a:lnSpc>
              <a:buFont typeface="Wingdings" pitchFamily="2" charset="2"/>
              <a:buNone/>
            </a:pPr>
            <a:r>
              <a:rPr lang="zh-CN" altLang="en-US" sz="2000"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zh-CN" altLang="zh-CN"/>
          </a:p>
        </p:txBody>
      </p:sp>
      <p:sp>
        <p:nvSpPr>
          <p:cNvPr id="83971" name="Rectangle 3"/>
          <p:cNvSpPr>
            <a:spLocks noGrp="1" noChangeArrowheads="1"/>
          </p:cNvSpPr>
          <p:nvPr>
            <p:ph idx="1"/>
          </p:nvPr>
        </p:nvSpPr>
        <p:spPr/>
        <p:txBody>
          <a:bodyPr/>
          <a:lstStyle/>
          <a:p>
            <a:r>
              <a:rPr lang="en-US" altLang="zh-CN" dirty="0"/>
              <a:t>    </a:t>
            </a:r>
            <a:r>
              <a:rPr lang="en-US" altLang="zh-CN" dirty="0" smtClean="0"/>
              <a:t>5</a:t>
            </a:r>
            <a:r>
              <a:rPr lang="en-US" altLang="zh-CN" dirty="0"/>
              <a:t>.</a:t>
            </a:r>
            <a:r>
              <a:rPr lang="zh-CN" altLang="en-US" dirty="0" smtClean="0"/>
              <a:t>公司</a:t>
            </a:r>
            <a:r>
              <a:rPr lang="zh-CN" altLang="en-US" dirty="0"/>
              <a:t>的合并和分立</a:t>
            </a:r>
          </a:p>
          <a:p>
            <a:pPr>
              <a:buFont typeface="Wingdings" pitchFamily="2" charset="2"/>
              <a:buNone/>
            </a:pPr>
            <a:r>
              <a:rPr lang="zh-CN" altLang="en-US" dirty="0"/>
              <a:t>        公司的合并方式和程序</a:t>
            </a:r>
          </a:p>
          <a:p>
            <a:pPr>
              <a:buFont typeface="Wingdings" pitchFamily="2" charset="2"/>
              <a:buNone/>
            </a:pPr>
            <a:r>
              <a:rPr lang="zh-CN" altLang="en-US" dirty="0"/>
              <a:t>        公司分立的方式和程序</a:t>
            </a:r>
          </a:p>
          <a:p>
            <a:r>
              <a:rPr lang="zh-CN" altLang="en-US" dirty="0"/>
              <a:t>    </a:t>
            </a:r>
            <a:r>
              <a:rPr lang="en-US" altLang="zh-CN" dirty="0" smtClean="0"/>
              <a:t>6</a:t>
            </a:r>
            <a:r>
              <a:rPr lang="en-US" altLang="zh-CN" dirty="0"/>
              <a:t>.</a:t>
            </a:r>
            <a:r>
              <a:rPr lang="zh-CN" altLang="en-US" dirty="0" smtClean="0"/>
              <a:t>公司</a:t>
            </a:r>
            <a:r>
              <a:rPr lang="zh-CN" altLang="en-US" dirty="0"/>
              <a:t>的解散和清算</a:t>
            </a:r>
          </a:p>
          <a:p>
            <a:pPr>
              <a:buFont typeface="Wingdings" pitchFamily="2" charset="2"/>
              <a:buNone/>
            </a:pPr>
            <a:r>
              <a:rPr lang="zh-CN" altLang="en-US" dirty="0"/>
              <a:t>       公司的解散情况及程序</a:t>
            </a:r>
          </a:p>
          <a:p>
            <a:pPr>
              <a:buFont typeface="Wingdings" pitchFamily="2" charset="2"/>
              <a:buNone/>
            </a:pPr>
            <a:r>
              <a:rPr lang="zh-CN" altLang="en-US" dirty="0"/>
              <a:t>       公司破产清算程序</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t>三、消费者权益</a:t>
            </a:r>
            <a:r>
              <a:rPr lang="zh-CN" altLang="en-US" sz="5400" dirty="0" smtClean="0"/>
              <a:t>保护法</a:t>
            </a:r>
            <a:endParaRPr lang="zh-CN" altLang="en-US" dirty="0"/>
          </a:p>
        </p:txBody>
      </p:sp>
      <p:sp>
        <p:nvSpPr>
          <p:cNvPr id="3" name="内容占位符 2"/>
          <p:cNvSpPr>
            <a:spLocks noGrp="1"/>
          </p:cNvSpPr>
          <p:nvPr>
            <p:ph idx="1"/>
          </p:nvPr>
        </p:nvSpPr>
        <p:spPr/>
        <p:txBody>
          <a:bodyPr/>
          <a:lstStyle/>
          <a:p>
            <a:pPr>
              <a:lnSpc>
                <a:spcPct val="90000"/>
              </a:lnSpc>
              <a:buFont typeface="Wingdings" pitchFamily="2" charset="2"/>
              <a:buNone/>
            </a:pPr>
            <a:r>
              <a:rPr lang="en-US" altLang="zh-CN" sz="2800" dirty="0" smtClean="0"/>
              <a:t>1</a:t>
            </a:r>
            <a:r>
              <a:rPr lang="en-US" altLang="zh-CN" sz="2800" dirty="0" smtClean="0"/>
              <a:t>. </a:t>
            </a:r>
            <a:r>
              <a:rPr lang="zh-CN" altLang="en-US" sz="2800" dirty="0" smtClean="0"/>
              <a:t>调整</a:t>
            </a:r>
            <a:r>
              <a:rPr lang="zh-CN" altLang="en-US" sz="2800" dirty="0" smtClean="0"/>
              <a:t>范围</a:t>
            </a:r>
          </a:p>
          <a:p>
            <a:pPr>
              <a:lnSpc>
                <a:spcPct val="90000"/>
              </a:lnSpc>
              <a:buFont typeface="Wingdings" pitchFamily="2" charset="2"/>
              <a:buNone/>
            </a:pPr>
            <a:r>
              <a:rPr lang="en-US" altLang="zh-CN" sz="2800" dirty="0" smtClean="0"/>
              <a:t>2</a:t>
            </a:r>
            <a:r>
              <a:rPr lang="en-US" altLang="zh-CN" sz="2800" dirty="0" smtClean="0"/>
              <a:t>. </a:t>
            </a:r>
            <a:r>
              <a:rPr lang="zh-CN" altLang="en-US" sz="2800" dirty="0" smtClean="0"/>
              <a:t>消费者</a:t>
            </a:r>
            <a:r>
              <a:rPr lang="zh-CN" altLang="en-US" sz="2800" dirty="0" smtClean="0"/>
              <a:t>权利</a:t>
            </a:r>
          </a:p>
          <a:p>
            <a:pPr>
              <a:lnSpc>
                <a:spcPct val="90000"/>
              </a:lnSpc>
              <a:buFont typeface="Wingdings" pitchFamily="2" charset="2"/>
              <a:buNone/>
            </a:pPr>
            <a:r>
              <a:rPr lang="en-US" altLang="zh-CN" sz="2800" dirty="0" smtClean="0"/>
              <a:t>3</a:t>
            </a:r>
            <a:r>
              <a:rPr lang="en-US" altLang="zh-CN" sz="2800" dirty="0" smtClean="0"/>
              <a:t>. </a:t>
            </a:r>
            <a:r>
              <a:rPr lang="zh-CN" altLang="en-US" sz="2800" dirty="0" smtClean="0"/>
              <a:t>法律责任</a:t>
            </a:r>
            <a:endParaRPr lang="zh-CN" altLang="en-US" sz="2800" dirty="0" smtClean="0"/>
          </a:p>
          <a:p>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zh-CN" altLang="en-US" sz="5400" dirty="0" smtClean="0"/>
              <a:t>四、 税法</a:t>
            </a:r>
            <a:endParaRPr lang="zh-CN" altLang="zh-CN" dirty="0"/>
          </a:p>
        </p:txBody>
      </p:sp>
      <p:sp>
        <p:nvSpPr>
          <p:cNvPr id="11267" name="Rectangle 3"/>
          <p:cNvSpPr>
            <a:spLocks noGrp="1" noChangeArrowheads="1"/>
          </p:cNvSpPr>
          <p:nvPr>
            <p:ph idx="1"/>
          </p:nvPr>
        </p:nvSpPr>
        <p:spPr/>
        <p:txBody>
          <a:bodyPr/>
          <a:lstStyle/>
          <a:p>
            <a:pPr>
              <a:lnSpc>
                <a:spcPct val="80000"/>
              </a:lnSpc>
            </a:pPr>
            <a:r>
              <a:rPr lang="zh-CN" altLang="en-US" sz="2400" dirty="0" smtClean="0"/>
              <a:t>（</a:t>
            </a:r>
            <a:r>
              <a:rPr lang="zh-CN" altLang="en-US" sz="2400" dirty="0" smtClean="0"/>
              <a:t>一）税收</a:t>
            </a:r>
            <a:r>
              <a:rPr lang="zh-CN" altLang="en-US" sz="2400" dirty="0"/>
              <a:t>的概念和</a:t>
            </a:r>
            <a:r>
              <a:rPr lang="zh-CN" altLang="en-US" sz="2400" dirty="0" smtClean="0"/>
              <a:t>特征</a:t>
            </a:r>
            <a:endParaRPr lang="en-US" altLang="zh-CN" sz="2400" dirty="0" smtClean="0"/>
          </a:p>
          <a:p>
            <a:pPr>
              <a:lnSpc>
                <a:spcPct val="80000"/>
              </a:lnSpc>
            </a:pPr>
            <a:r>
              <a:rPr lang="zh-CN" altLang="en-US" sz="2400" dirty="0" smtClean="0"/>
              <a:t>（</a:t>
            </a:r>
            <a:r>
              <a:rPr lang="zh-CN" altLang="en-US" sz="2400" dirty="0" smtClean="0"/>
              <a:t>二）税法</a:t>
            </a:r>
            <a:r>
              <a:rPr lang="zh-CN" altLang="en-US" sz="2400" dirty="0"/>
              <a:t>的概念和构成</a:t>
            </a:r>
            <a:r>
              <a:rPr lang="zh-CN" altLang="en-US" sz="2400" dirty="0" smtClean="0"/>
              <a:t>要素</a:t>
            </a:r>
            <a:endParaRPr lang="en-US" altLang="zh-CN" sz="2400" dirty="0" smtClean="0"/>
          </a:p>
          <a:p>
            <a:pPr>
              <a:lnSpc>
                <a:spcPct val="80000"/>
              </a:lnSpc>
            </a:pPr>
            <a:r>
              <a:rPr lang="zh-CN" altLang="en-US" sz="2400" dirty="0" smtClean="0"/>
              <a:t>（</a:t>
            </a:r>
            <a:r>
              <a:rPr lang="zh-CN" altLang="en-US" sz="2400" dirty="0" smtClean="0"/>
              <a:t>三）我国</a:t>
            </a:r>
            <a:r>
              <a:rPr lang="zh-CN" altLang="en-US" sz="2400" dirty="0"/>
              <a:t>现行税收种类</a:t>
            </a:r>
            <a:br>
              <a:rPr lang="zh-CN" altLang="en-US" sz="2400" dirty="0"/>
            </a:br>
            <a:endParaRPr lang="zh-CN" altLang="en-US" sz="2400" dirty="0"/>
          </a:p>
          <a:p>
            <a:pPr>
              <a:lnSpc>
                <a:spcPct val="80000"/>
              </a:lnSpc>
              <a:buNone/>
            </a:pPr>
            <a:r>
              <a:rPr lang="zh-CN" altLang="en-US" sz="2400" dirty="0"/>
              <a:t/>
            </a:r>
            <a:br>
              <a:rPr lang="zh-CN" altLang="en-US" sz="2400" dirty="0"/>
            </a:br>
            <a:r>
              <a:rPr lang="zh-CN" altLang="en-US" sz="2400" dirty="0"/>
              <a:t/>
            </a:r>
            <a:br>
              <a:rPr lang="zh-CN" altLang="en-US" sz="2400" dirty="0"/>
            </a:br>
            <a:r>
              <a:rPr lang="zh-CN" altLang="en-US" sz="2400" dirty="0"/>
              <a:t/>
            </a:r>
            <a:br>
              <a:rPr lang="zh-CN" altLang="en-US" sz="2400" dirty="0"/>
            </a:br>
            <a:endParaRPr lang="zh-CN" alt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smtClean="0"/>
              <a:t>五、 劳动与社会保障法律</a:t>
            </a:r>
            <a:endParaRPr lang="zh-CN" altLang="en-US" dirty="0"/>
          </a:p>
        </p:txBody>
      </p:sp>
      <p:sp>
        <p:nvSpPr>
          <p:cNvPr id="3" name="内容占位符 2"/>
          <p:cNvSpPr>
            <a:spLocks noGrp="1"/>
          </p:cNvSpPr>
          <p:nvPr>
            <p:ph idx="1"/>
          </p:nvPr>
        </p:nvSpPr>
        <p:spPr/>
        <p:txBody>
          <a:bodyPr/>
          <a:lstStyle/>
          <a:p>
            <a:r>
              <a:rPr lang="zh-CN" altLang="en-US" sz="2800" dirty="0" smtClean="0"/>
              <a:t>（</a:t>
            </a:r>
            <a:r>
              <a:rPr lang="zh-CN" altLang="en-US" sz="2800" dirty="0" smtClean="0"/>
              <a:t>一）</a:t>
            </a:r>
            <a:r>
              <a:rPr lang="zh-CN" altLang="en-US" sz="2800" dirty="0" smtClean="0"/>
              <a:t>劳动法</a:t>
            </a:r>
            <a:endParaRPr lang="en-US" altLang="zh-CN" sz="2800" dirty="0" smtClean="0"/>
          </a:p>
          <a:p>
            <a:r>
              <a:rPr lang="zh-CN" altLang="en-US" sz="2800" dirty="0" smtClean="0"/>
              <a:t>（</a:t>
            </a:r>
            <a:r>
              <a:rPr lang="zh-CN" altLang="en-US" sz="2800" dirty="0" smtClean="0"/>
              <a:t>二）社会保障法</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zh-CN" altLang="en-US" dirty="0" smtClean="0"/>
              <a:t/>
            </a:r>
            <a:br>
              <a:rPr lang="zh-CN" altLang="en-US" dirty="0" smtClean="0"/>
            </a:br>
            <a:r>
              <a:rPr lang="zh-CN" altLang="en-US" dirty="0" smtClean="0"/>
              <a:t>思考与练习</a:t>
            </a:r>
            <a:endParaRPr lang="zh-CN" altLang="zh-CN" dirty="0"/>
          </a:p>
        </p:txBody>
      </p:sp>
      <p:sp>
        <p:nvSpPr>
          <p:cNvPr id="74755" name="Rectangle 3"/>
          <p:cNvSpPr>
            <a:spLocks noGrp="1" noChangeArrowheads="1"/>
          </p:cNvSpPr>
          <p:nvPr>
            <p:ph idx="1"/>
          </p:nvPr>
        </p:nvSpPr>
        <p:spPr/>
        <p:txBody>
          <a:bodyPr/>
          <a:lstStyle/>
          <a:p>
            <a:r>
              <a:rPr lang="en-US" altLang="zh-CN" dirty="0" smtClean="0"/>
              <a:t>  </a:t>
            </a:r>
            <a:r>
              <a:rPr lang="en-US" altLang="zh-CN" dirty="0" smtClean="0"/>
              <a:t>1</a:t>
            </a:r>
            <a:r>
              <a:rPr lang="en-US" altLang="zh-CN" dirty="0" smtClean="0"/>
              <a:t>. </a:t>
            </a:r>
            <a:r>
              <a:rPr lang="zh-CN" altLang="en-US" dirty="0" smtClean="0"/>
              <a:t>公司</a:t>
            </a:r>
            <a:r>
              <a:rPr lang="zh-CN" altLang="en-US" dirty="0"/>
              <a:t>有哪些特征及种类？</a:t>
            </a:r>
          </a:p>
          <a:p>
            <a:r>
              <a:rPr lang="zh-CN" altLang="en-US" dirty="0"/>
              <a:t>  </a:t>
            </a:r>
            <a:r>
              <a:rPr lang="en-US" altLang="zh-CN" dirty="0" smtClean="0"/>
              <a:t>2</a:t>
            </a:r>
            <a:r>
              <a:rPr lang="en-US" altLang="zh-CN" dirty="0" smtClean="0"/>
              <a:t>. </a:t>
            </a:r>
            <a:r>
              <a:rPr lang="zh-CN" altLang="en-US" dirty="0" smtClean="0"/>
              <a:t>合伙</a:t>
            </a:r>
            <a:r>
              <a:rPr lang="zh-CN" altLang="en-US" dirty="0"/>
              <a:t>企业的解散和清算与公司有何不同？</a:t>
            </a:r>
          </a:p>
          <a:p>
            <a:r>
              <a:rPr lang="zh-CN" altLang="en-US" dirty="0"/>
              <a:t>  </a:t>
            </a:r>
            <a:r>
              <a:rPr lang="en-US" altLang="zh-CN" dirty="0" smtClean="0"/>
              <a:t>3</a:t>
            </a:r>
            <a:r>
              <a:rPr lang="en-US" altLang="zh-CN" dirty="0" smtClean="0"/>
              <a:t>. </a:t>
            </a:r>
            <a:r>
              <a:rPr lang="zh-CN" altLang="en-US" dirty="0" smtClean="0"/>
              <a:t>我国</a:t>
            </a:r>
            <a:r>
              <a:rPr lang="zh-CN" altLang="en-US" dirty="0"/>
              <a:t>法律规定的不正当竞争行为有哪些？</a:t>
            </a:r>
          </a:p>
          <a:p>
            <a:r>
              <a:rPr lang="zh-CN" altLang="en-US" dirty="0"/>
              <a:t>  </a:t>
            </a:r>
            <a:r>
              <a:rPr lang="en-US" altLang="zh-CN" dirty="0" smtClean="0"/>
              <a:t>4</a:t>
            </a:r>
            <a:r>
              <a:rPr lang="en-US" altLang="zh-CN" dirty="0" smtClean="0"/>
              <a:t>. </a:t>
            </a:r>
            <a:r>
              <a:rPr lang="zh-CN" altLang="en-US" dirty="0" smtClean="0"/>
              <a:t>我国</a:t>
            </a:r>
            <a:r>
              <a:rPr lang="zh-CN" altLang="en-US" dirty="0"/>
              <a:t>法律规定消费者有哪些权利？</a:t>
            </a:r>
          </a:p>
          <a:p>
            <a:r>
              <a:rPr lang="zh-CN" altLang="en-US" dirty="0"/>
              <a:t>  </a:t>
            </a:r>
            <a:r>
              <a:rPr lang="en-US" altLang="zh-CN" dirty="0" smtClean="0"/>
              <a:t>5</a:t>
            </a:r>
            <a:r>
              <a:rPr lang="en-US" altLang="zh-CN" dirty="0" smtClean="0"/>
              <a:t>. </a:t>
            </a:r>
            <a:r>
              <a:rPr lang="zh-CN" altLang="en-US" dirty="0" smtClean="0"/>
              <a:t>我国</a:t>
            </a:r>
            <a:r>
              <a:rPr lang="zh-CN" altLang="en-US" dirty="0"/>
              <a:t>法律规定劳动者有哪些权利？如何保护这些权利？</a:t>
            </a:r>
          </a:p>
        </p:txBody>
      </p:sp>
      <p:pic>
        <p:nvPicPr>
          <p:cNvPr id="4" name="Picture 4" descr="dglxasset[2]"/>
          <p:cNvPicPr>
            <a:picLocks noChangeAspect="1" noChangeArrowheads="1"/>
          </p:cNvPicPr>
          <p:nvPr/>
        </p:nvPicPr>
        <p:blipFill>
          <a:blip r:embed="rId2"/>
          <a:srcRect/>
          <a:stretch>
            <a:fillRect/>
          </a:stretch>
        </p:blipFill>
        <p:spPr bwMode="auto">
          <a:xfrm>
            <a:off x="5572132" y="4572008"/>
            <a:ext cx="1428760" cy="1571636"/>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a:xfrm>
            <a:off x="1285852" y="714356"/>
            <a:ext cx="3286148" cy="642942"/>
          </a:xfrm>
          <a:solidFill>
            <a:schemeClr val="accent5">
              <a:lumMod val="40000"/>
              <a:lumOff val="60000"/>
            </a:schemeClr>
          </a:solidFill>
        </p:spPr>
        <p:txBody>
          <a:bodyPr>
            <a:noAutofit/>
          </a:bodyPr>
          <a:lstStyle/>
          <a:p>
            <a:r>
              <a:rPr lang="zh-CN" altLang="en-US" sz="4800" dirty="0" smtClean="0">
                <a:solidFill>
                  <a:schemeClr val="tx1"/>
                </a:solidFill>
              </a:rPr>
              <a:t>第六章 刑法</a:t>
            </a:r>
            <a:endParaRPr lang="zh-CN" altLang="en-US" sz="4800" dirty="0"/>
          </a:p>
        </p:txBody>
      </p:sp>
      <p:sp>
        <p:nvSpPr>
          <p:cNvPr id="57347" name="Rectangle 3"/>
          <p:cNvSpPr>
            <a:spLocks noGrp="1" noChangeArrowheads="1"/>
          </p:cNvSpPr>
          <p:nvPr>
            <p:ph idx="1"/>
          </p:nvPr>
        </p:nvSpPr>
        <p:spPr/>
        <p:txBody>
          <a:bodyPr/>
          <a:lstStyle/>
          <a:p>
            <a:r>
              <a:rPr lang="zh-CN" altLang="en-US" dirty="0" smtClean="0"/>
              <a:t>一、 </a:t>
            </a:r>
            <a:r>
              <a:rPr lang="zh-CN" altLang="en-US" dirty="0"/>
              <a:t>刑法概述</a:t>
            </a:r>
            <a:br>
              <a:rPr lang="zh-CN" altLang="en-US" dirty="0"/>
            </a:br>
            <a:r>
              <a:rPr lang="zh-CN" altLang="en-US" dirty="0" smtClean="0"/>
              <a:t>（一）刑法</a:t>
            </a:r>
            <a:r>
              <a:rPr lang="zh-CN" altLang="en-US" dirty="0"/>
              <a:t>的概念和任务</a:t>
            </a:r>
            <a:br>
              <a:rPr lang="zh-CN" altLang="en-US" dirty="0"/>
            </a:br>
            <a:r>
              <a:rPr lang="zh-CN" altLang="en-US" dirty="0" smtClean="0"/>
              <a:t>（二）刑法</a:t>
            </a:r>
            <a:r>
              <a:rPr lang="zh-CN" altLang="en-US" dirty="0"/>
              <a:t>的基本原则</a:t>
            </a:r>
            <a:br>
              <a:rPr lang="zh-CN" altLang="en-US" dirty="0"/>
            </a:br>
            <a:r>
              <a:rPr lang="zh-CN" altLang="en-US" dirty="0" smtClean="0"/>
              <a:t>（三）刑法</a:t>
            </a:r>
            <a:r>
              <a:rPr lang="zh-CN" altLang="en-US" dirty="0"/>
              <a:t>的效力范围</a:t>
            </a:r>
            <a:br>
              <a:rPr lang="zh-CN" altLang="en-US" dirty="0"/>
            </a:br>
            <a:endParaRPr lang="zh-CN" altLang="en-US" dirty="0"/>
          </a:p>
          <a:p>
            <a:pPr>
              <a:buFont typeface="Wingdings" pitchFamily="2" charset="2"/>
              <a:buNone/>
            </a:pPr>
            <a:r>
              <a:rPr lang="zh-CN" altLang="en-US" dirty="0"/>
              <a:t/>
            </a:r>
            <a:br>
              <a:rPr lang="zh-CN" altLang="en-US" dirty="0"/>
            </a:br>
            <a:r>
              <a:rPr lang="zh-CN" altLang="en-US" dirty="0"/>
              <a:t/>
            </a:r>
            <a:br>
              <a:rPr lang="zh-CN" altLang="en-US" dirty="0"/>
            </a:br>
            <a:endParaRPr lang="zh-CN" altLang="en-US" dirty="0"/>
          </a:p>
        </p:txBody>
      </p:sp>
      <p:pic>
        <p:nvPicPr>
          <p:cNvPr id="5" name="Picture 5" descr="hpg"/>
          <p:cNvPicPr>
            <a:picLocks noChangeAspect="1" noChangeArrowheads="1" noCrop="1"/>
          </p:cNvPicPr>
          <p:nvPr/>
        </p:nvPicPr>
        <p:blipFill>
          <a:blip r:embed="rId2"/>
          <a:srcRect/>
          <a:stretch>
            <a:fillRect/>
          </a:stretch>
        </p:blipFill>
        <p:spPr bwMode="auto">
          <a:xfrm>
            <a:off x="7559675" y="0"/>
            <a:ext cx="1584325" cy="1362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714348" y="714356"/>
            <a:ext cx="4972056" cy="571504"/>
          </a:xfrm>
        </p:spPr>
        <p:txBody>
          <a:bodyPr>
            <a:normAutofit fontScale="90000"/>
          </a:bodyPr>
          <a:lstStyle/>
          <a:p>
            <a:r>
              <a:rPr lang="zh-CN" altLang="en-US" sz="4400" dirty="0" smtClean="0"/>
              <a:t>第一章 法律基础知识</a:t>
            </a:r>
            <a:endParaRPr lang="zh-CN" altLang="en-US" sz="2000" dirty="0"/>
          </a:p>
        </p:txBody>
      </p:sp>
      <p:sp>
        <p:nvSpPr>
          <p:cNvPr id="8195" name="Rectangle 3"/>
          <p:cNvSpPr>
            <a:spLocks noGrp="1" noChangeArrowheads="1"/>
          </p:cNvSpPr>
          <p:nvPr>
            <p:ph idx="1"/>
          </p:nvPr>
        </p:nvSpPr>
        <p:spPr>
          <a:xfrm>
            <a:off x="500034" y="1428736"/>
            <a:ext cx="8229600" cy="4610112"/>
          </a:xfrm>
        </p:spPr>
        <p:txBody>
          <a:bodyPr>
            <a:normAutofit fontScale="25000" lnSpcReduction="20000"/>
          </a:bodyPr>
          <a:lstStyle/>
          <a:p>
            <a:pPr>
              <a:lnSpc>
                <a:spcPct val="120000"/>
              </a:lnSpc>
            </a:pPr>
            <a:r>
              <a:rPr lang="zh-CN" altLang="en-US" sz="6400" dirty="0" smtClean="0"/>
              <a:t>一</a:t>
            </a:r>
            <a:r>
              <a:rPr lang="zh-CN" altLang="en-US" sz="6400" dirty="0" smtClean="0"/>
              <a:t>、</a:t>
            </a:r>
            <a:r>
              <a:rPr lang="zh-CN" altLang="en-US" sz="6400" dirty="0" smtClean="0"/>
              <a:t>法及其特征</a:t>
            </a:r>
            <a:endParaRPr lang="en-US" altLang="zh-CN" sz="6400" dirty="0" smtClean="0"/>
          </a:p>
          <a:p>
            <a:pPr>
              <a:lnSpc>
                <a:spcPct val="120000"/>
              </a:lnSpc>
              <a:buNone/>
            </a:pPr>
            <a:r>
              <a:rPr lang="en-US" altLang="zh-CN" sz="6400" dirty="0" smtClean="0"/>
              <a:t>      1. </a:t>
            </a:r>
            <a:r>
              <a:rPr lang="zh-CN" altLang="en-US" sz="6400" dirty="0" smtClean="0"/>
              <a:t>法</a:t>
            </a:r>
            <a:r>
              <a:rPr lang="zh-CN" altLang="en-US" sz="6400" dirty="0"/>
              <a:t>的产生和类型</a:t>
            </a:r>
          </a:p>
          <a:p>
            <a:pPr>
              <a:lnSpc>
                <a:spcPct val="120000"/>
              </a:lnSpc>
              <a:buFont typeface="Wingdings" pitchFamily="2" charset="2"/>
              <a:buNone/>
            </a:pPr>
            <a:r>
              <a:rPr lang="zh-CN" altLang="en-US" sz="6400" dirty="0"/>
              <a:t>             </a:t>
            </a:r>
            <a:r>
              <a:rPr lang="zh-CN" altLang="en-US" sz="6400" dirty="0" smtClean="0"/>
              <a:t>习惯</a:t>
            </a:r>
            <a:r>
              <a:rPr lang="en-US" altLang="zh-CN" sz="6400" dirty="0"/>
              <a:t>—</a:t>
            </a:r>
            <a:r>
              <a:rPr lang="zh-CN" altLang="en-US" sz="6400" dirty="0"/>
              <a:t>习惯法</a:t>
            </a:r>
            <a:r>
              <a:rPr lang="en-US" altLang="zh-CN" sz="6400" dirty="0"/>
              <a:t>—</a:t>
            </a:r>
            <a:r>
              <a:rPr lang="zh-CN" altLang="en-US" sz="6400" dirty="0"/>
              <a:t>成文法</a:t>
            </a:r>
          </a:p>
          <a:p>
            <a:pPr>
              <a:lnSpc>
                <a:spcPct val="120000"/>
              </a:lnSpc>
              <a:buFont typeface="Wingdings" pitchFamily="2" charset="2"/>
              <a:buNone/>
            </a:pPr>
            <a:r>
              <a:rPr lang="zh-CN" altLang="en-US" sz="6400" dirty="0"/>
              <a:t>             </a:t>
            </a:r>
            <a:r>
              <a:rPr lang="zh-CN" altLang="en-US" sz="6400" dirty="0" smtClean="0"/>
              <a:t>原始社会</a:t>
            </a:r>
            <a:r>
              <a:rPr lang="zh-CN" altLang="en-US" sz="6400" dirty="0"/>
              <a:t>法</a:t>
            </a:r>
            <a:r>
              <a:rPr lang="en-US" altLang="zh-CN" sz="6400" dirty="0"/>
              <a:t>—</a:t>
            </a:r>
            <a:r>
              <a:rPr lang="zh-CN" altLang="en-US" sz="6400" dirty="0"/>
              <a:t>奴隶制社会法</a:t>
            </a:r>
            <a:r>
              <a:rPr lang="en-US" altLang="zh-CN" sz="6400" dirty="0"/>
              <a:t>—</a:t>
            </a:r>
            <a:r>
              <a:rPr lang="zh-CN" altLang="en-US" sz="6400" dirty="0"/>
              <a:t>封建社会法</a:t>
            </a:r>
            <a:r>
              <a:rPr lang="en-US" altLang="zh-CN" sz="6400" dirty="0"/>
              <a:t>—</a:t>
            </a:r>
            <a:r>
              <a:rPr lang="zh-CN" altLang="en-US" sz="6400" dirty="0"/>
              <a:t>现代社会法</a:t>
            </a:r>
          </a:p>
          <a:p>
            <a:pPr>
              <a:lnSpc>
                <a:spcPct val="120000"/>
              </a:lnSpc>
              <a:buNone/>
            </a:pPr>
            <a:r>
              <a:rPr lang="en-US" altLang="zh-CN" sz="6400" dirty="0" smtClean="0"/>
              <a:t>     2. </a:t>
            </a:r>
            <a:r>
              <a:rPr lang="zh-CN" altLang="en-US" sz="6400" dirty="0" smtClean="0"/>
              <a:t>法的</a:t>
            </a:r>
            <a:r>
              <a:rPr lang="zh-CN" altLang="en-US" sz="6400" dirty="0" smtClean="0"/>
              <a:t>本质</a:t>
            </a:r>
            <a:r>
              <a:rPr lang="zh-CN" altLang="en-US" sz="6400" dirty="0"/>
              <a:t>： 阶级意志性和物质制约性</a:t>
            </a:r>
          </a:p>
          <a:p>
            <a:pPr>
              <a:lnSpc>
                <a:spcPct val="120000"/>
              </a:lnSpc>
              <a:buFont typeface="Wingdings" pitchFamily="2" charset="2"/>
              <a:buNone/>
            </a:pPr>
            <a:r>
              <a:rPr lang="zh-CN" altLang="en-US" sz="6400" dirty="0"/>
              <a:t>     </a:t>
            </a:r>
            <a:r>
              <a:rPr lang="en-US" altLang="zh-CN" sz="6400" dirty="0" smtClean="0"/>
              <a:t>3</a:t>
            </a:r>
            <a:r>
              <a:rPr lang="en-US" altLang="zh-CN" sz="6400" dirty="0" smtClean="0"/>
              <a:t>. </a:t>
            </a:r>
            <a:r>
              <a:rPr lang="zh-CN" altLang="en-US" sz="6400" dirty="0" smtClean="0"/>
              <a:t>法的</a:t>
            </a:r>
            <a:r>
              <a:rPr lang="zh-CN" altLang="en-US" sz="6400" dirty="0" smtClean="0"/>
              <a:t>特征</a:t>
            </a:r>
            <a:r>
              <a:rPr lang="zh-CN" altLang="en-US" sz="6400" dirty="0"/>
              <a:t>：法是国家制定和认可的，由国家强制力保证实施的，由物质生活条件决定的，体现阶级意志的，规定人民权利义务的，维护和发展社会关系和社会秩序的规范系统。</a:t>
            </a:r>
          </a:p>
          <a:p>
            <a:pPr>
              <a:lnSpc>
                <a:spcPct val="120000"/>
              </a:lnSpc>
            </a:pPr>
            <a:r>
              <a:rPr lang="zh-CN" altLang="en-US" sz="6400" dirty="0" smtClean="0"/>
              <a:t> 二、</a:t>
            </a:r>
            <a:r>
              <a:rPr lang="zh-CN" altLang="en-US" sz="6400" dirty="0" smtClean="0"/>
              <a:t>法的</a:t>
            </a:r>
            <a:r>
              <a:rPr lang="zh-CN" altLang="en-US" sz="6400" dirty="0" smtClean="0"/>
              <a:t>形式</a:t>
            </a:r>
            <a:endParaRPr lang="zh-CN" altLang="en-US" sz="6400" dirty="0"/>
          </a:p>
          <a:p>
            <a:pPr>
              <a:lnSpc>
                <a:spcPct val="120000"/>
              </a:lnSpc>
              <a:buFont typeface="Wingdings" pitchFamily="2" charset="2"/>
              <a:buNone/>
            </a:pPr>
            <a:r>
              <a:rPr lang="zh-CN" altLang="en-US" sz="6400" dirty="0"/>
              <a:t>      </a:t>
            </a:r>
            <a:r>
              <a:rPr lang="zh-CN" altLang="en-US" sz="6400" dirty="0" smtClean="0"/>
              <a:t>        </a:t>
            </a:r>
            <a:r>
              <a:rPr lang="en-US" altLang="zh-CN" sz="6400" dirty="0" smtClean="0"/>
              <a:t>1. </a:t>
            </a:r>
            <a:r>
              <a:rPr lang="zh-CN" altLang="en-US" sz="6400" dirty="0" smtClean="0"/>
              <a:t>法的</a:t>
            </a:r>
            <a:r>
              <a:rPr lang="zh-CN" altLang="en-US" sz="6400" dirty="0" smtClean="0"/>
              <a:t>形式</a:t>
            </a:r>
            <a:r>
              <a:rPr lang="zh-CN" altLang="en-US" sz="6400" dirty="0" smtClean="0"/>
              <a:t>：</a:t>
            </a:r>
            <a:endParaRPr lang="zh-CN" altLang="en-US" sz="6400" dirty="0"/>
          </a:p>
          <a:p>
            <a:pPr>
              <a:lnSpc>
                <a:spcPct val="120000"/>
              </a:lnSpc>
              <a:buFont typeface="Wingdings" pitchFamily="2" charset="2"/>
              <a:buNone/>
            </a:pPr>
            <a:r>
              <a:rPr lang="zh-CN" altLang="en-US" sz="6400" dirty="0"/>
              <a:t>      </a:t>
            </a:r>
            <a:r>
              <a:rPr lang="zh-CN" altLang="en-US" sz="6400" dirty="0" smtClean="0"/>
              <a:t>        </a:t>
            </a:r>
            <a:r>
              <a:rPr lang="en-US" altLang="zh-CN" sz="6400" dirty="0" smtClean="0"/>
              <a:t>2.</a:t>
            </a:r>
            <a:r>
              <a:rPr lang="zh-CN" altLang="en-US" sz="6400" dirty="0" smtClean="0"/>
              <a:t>法</a:t>
            </a:r>
            <a:r>
              <a:rPr lang="zh-CN" altLang="en-US" sz="6400" dirty="0"/>
              <a:t>的</a:t>
            </a:r>
            <a:r>
              <a:rPr lang="zh-CN" altLang="en-US" sz="6400" dirty="0" smtClean="0"/>
              <a:t>主要形式：</a:t>
            </a:r>
            <a:r>
              <a:rPr lang="zh-CN" altLang="en-US" sz="6400" dirty="0"/>
              <a:t>制定法，习惯法，判例法，法理学说。</a:t>
            </a:r>
          </a:p>
          <a:p>
            <a:pPr>
              <a:lnSpc>
                <a:spcPct val="120000"/>
              </a:lnSpc>
            </a:pPr>
            <a:r>
              <a:rPr lang="zh-CN" altLang="en-US" sz="6400" dirty="0"/>
              <a:t> </a:t>
            </a:r>
            <a:r>
              <a:rPr lang="zh-CN" altLang="en-US" sz="6400" dirty="0" smtClean="0"/>
              <a:t>三</a:t>
            </a:r>
            <a:r>
              <a:rPr lang="zh-CN" altLang="en-US" sz="6400" dirty="0" smtClean="0"/>
              <a:t>、</a:t>
            </a:r>
            <a:r>
              <a:rPr lang="zh-CN" altLang="en-US" sz="6400" dirty="0"/>
              <a:t>法律的作用</a:t>
            </a:r>
          </a:p>
          <a:p>
            <a:pPr>
              <a:lnSpc>
                <a:spcPct val="120000"/>
              </a:lnSpc>
              <a:buFont typeface="Wingdings" pitchFamily="2" charset="2"/>
              <a:buNone/>
            </a:pPr>
            <a:r>
              <a:rPr lang="zh-CN" altLang="en-US" sz="6400" dirty="0"/>
              <a:t>      </a:t>
            </a:r>
            <a:r>
              <a:rPr lang="zh-CN" altLang="en-US" sz="6400" dirty="0" smtClean="0"/>
              <a:t>        </a:t>
            </a:r>
            <a:r>
              <a:rPr lang="en-US" altLang="zh-CN" sz="6400" dirty="0" smtClean="0"/>
              <a:t>1. </a:t>
            </a:r>
            <a:r>
              <a:rPr lang="zh-CN" altLang="en-US" sz="6400" dirty="0" smtClean="0"/>
              <a:t>规范</a:t>
            </a:r>
            <a:r>
              <a:rPr lang="zh-CN" altLang="en-US" sz="6400" dirty="0"/>
              <a:t>作用：指引、评价、预测、教育和强制。</a:t>
            </a:r>
          </a:p>
          <a:p>
            <a:pPr>
              <a:lnSpc>
                <a:spcPct val="120000"/>
              </a:lnSpc>
              <a:buFont typeface="Wingdings" pitchFamily="2" charset="2"/>
              <a:buNone/>
            </a:pPr>
            <a:r>
              <a:rPr lang="zh-CN" altLang="en-US" sz="6400" dirty="0"/>
              <a:t>      </a:t>
            </a:r>
            <a:r>
              <a:rPr lang="zh-CN" altLang="en-US" sz="6400" dirty="0" smtClean="0"/>
              <a:t>        </a:t>
            </a:r>
            <a:r>
              <a:rPr lang="zh-CN" altLang="en-US" sz="6400" dirty="0" smtClean="0"/>
              <a:t>社会</a:t>
            </a:r>
            <a:r>
              <a:rPr lang="zh-CN" altLang="en-US" sz="6400" dirty="0"/>
              <a:t>作用：政治</a:t>
            </a:r>
            <a:r>
              <a:rPr lang="zh-CN" altLang="en-US" sz="6400" dirty="0" smtClean="0"/>
              <a:t>职能</a:t>
            </a:r>
            <a:r>
              <a:rPr lang="en-US" altLang="zh-CN" sz="6400" dirty="0" smtClean="0"/>
              <a:t>——</a:t>
            </a:r>
            <a:r>
              <a:rPr lang="zh-CN" altLang="en-US" sz="6400" dirty="0" smtClean="0"/>
              <a:t>维护</a:t>
            </a:r>
            <a:r>
              <a:rPr lang="zh-CN" altLang="en-US" sz="6400" dirty="0"/>
              <a:t>阶级统治</a:t>
            </a:r>
            <a:r>
              <a:rPr lang="zh-CN" altLang="en-US" sz="6400" dirty="0" smtClean="0"/>
              <a:t>；社会职能</a:t>
            </a:r>
            <a:r>
              <a:rPr lang="en-US" altLang="zh-CN" sz="6400" dirty="0" smtClean="0"/>
              <a:t>——</a:t>
            </a:r>
            <a:r>
              <a:rPr lang="zh-CN" altLang="en-US" sz="6400" dirty="0" smtClean="0"/>
              <a:t>执行</a:t>
            </a:r>
            <a:r>
              <a:rPr lang="zh-CN" altLang="en-US" sz="6400" dirty="0"/>
              <a:t>社会公共事务。</a:t>
            </a:r>
          </a:p>
          <a:p>
            <a:pPr>
              <a:lnSpc>
                <a:spcPct val="80000"/>
              </a:lnSpc>
              <a:buFont typeface="Wingdings" pitchFamily="2" charset="2"/>
              <a:buNone/>
            </a:pPr>
            <a:endParaRPr lang="zh-CN" altLang="en-US" sz="2200" dirty="0"/>
          </a:p>
          <a:p>
            <a:pPr>
              <a:lnSpc>
                <a:spcPct val="80000"/>
              </a:lnSpc>
              <a:buFont typeface="Wingdings" pitchFamily="2" charset="2"/>
              <a:buNone/>
            </a:pPr>
            <a:r>
              <a:rPr lang="zh-CN" altLang="en-US" sz="900" dirty="0"/>
              <a:t/>
            </a:r>
            <a:br>
              <a:rPr lang="zh-CN" altLang="en-US" sz="900" dirty="0"/>
            </a:br>
            <a:endParaRPr lang="zh-CN" altLang="en-US" sz="900" dirty="0"/>
          </a:p>
        </p:txBody>
      </p:sp>
      <p:pic>
        <p:nvPicPr>
          <p:cNvPr id="4" name="Picture 5" descr="hpg"/>
          <p:cNvPicPr>
            <a:picLocks noChangeAspect="1" noChangeArrowheads="1" noCrop="1"/>
          </p:cNvPicPr>
          <p:nvPr/>
        </p:nvPicPr>
        <p:blipFill>
          <a:blip r:embed="rId2"/>
          <a:srcRect/>
          <a:stretch>
            <a:fillRect/>
          </a:stretch>
        </p:blipFill>
        <p:spPr bwMode="auto">
          <a:xfrm>
            <a:off x="7559675" y="0"/>
            <a:ext cx="1584325" cy="1362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4294967295"/>
          </p:nvPr>
        </p:nvSpPr>
        <p:spPr>
          <a:xfrm>
            <a:off x="571472" y="857232"/>
            <a:ext cx="8229600" cy="4389437"/>
          </a:xfrm>
        </p:spPr>
        <p:txBody>
          <a:bodyPr/>
          <a:lstStyle/>
          <a:p>
            <a:r>
              <a:rPr lang="zh-CN" altLang="en-US" dirty="0" smtClean="0"/>
              <a:t>二、 </a:t>
            </a:r>
            <a:r>
              <a:rPr lang="zh-CN" altLang="en-US" dirty="0"/>
              <a:t>犯罪</a:t>
            </a:r>
            <a:br>
              <a:rPr lang="zh-CN" altLang="en-US" dirty="0"/>
            </a:br>
            <a:r>
              <a:rPr lang="zh-CN" altLang="en-US" dirty="0" smtClean="0"/>
              <a:t>（一）犯罪</a:t>
            </a:r>
            <a:r>
              <a:rPr lang="zh-CN" altLang="en-US" dirty="0"/>
              <a:t>的概念和特征</a:t>
            </a:r>
            <a:br>
              <a:rPr lang="zh-CN" altLang="en-US" dirty="0"/>
            </a:br>
            <a:r>
              <a:rPr lang="zh-CN" altLang="en-US" dirty="0" smtClean="0"/>
              <a:t>（二）犯罪</a:t>
            </a:r>
            <a:r>
              <a:rPr lang="zh-CN" altLang="en-US" dirty="0"/>
              <a:t>构成</a:t>
            </a:r>
            <a:br>
              <a:rPr lang="zh-CN" altLang="en-US" dirty="0"/>
            </a:br>
            <a:r>
              <a:rPr lang="zh-CN" altLang="en-US" dirty="0" smtClean="0"/>
              <a:t>（三）正当防卫</a:t>
            </a:r>
            <a:r>
              <a:rPr lang="zh-CN" altLang="en-US" dirty="0"/>
              <a:t>和紧急避险</a:t>
            </a:r>
            <a:br>
              <a:rPr lang="zh-CN" altLang="en-US" dirty="0"/>
            </a:br>
            <a:r>
              <a:rPr lang="zh-CN" altLang="en-US" dirty="0" smtClean="0"/>
              <a:t>（四）犯罪</a:t>
            </a:r>
            <a:r>
              <a:rPr lang="zh-CN" altLang="en-US" dirty="0"/>
              <a:t>的预备、未遂和中止</a:t>
            </a:r>
            <a:br>
              <a:rPr lang="zh-CN" altLang="en-US" dirty="0"/>
            </a:br>
            <a:r>
              <a:rPr lang="zh-CN" altLang="en-US" dirty="0" smtClean="0"/>
              <a:t>（五）共同</a:t>
            </a:r>
            <a:r>
              <a:rPr lang="zh-CN" altLang="en-US" dirty="0"/>
              <a:t>犯罪</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3929058" y="642918"/>
            <a:ext cx="1261884" cy="523220"/>
          </a:xfrm>
          <a:prstGeom prst="rect">
            <a:avLst/>
          </a:prstGeom>
        </p:spPr>
        <p:txBody>
          <a:bodyPr wrap="none">
            <a:spAutoFit/>
          </a:bodyPr>
          <a:lstStyle/>
          <a:p>
            <a:r>
              <a:rPr lang="zh-CN" altLang="en-US" sz="2800" dirty="0" smtClean="0"/>
              <a:t>案例一</a:t>
            </a:r>
            <a:endParaRPr lang="zh-CN" altLang="en-US" sz="2800" dirty="0"/>
          </a:p>
        </p:txBody>
      </p:sp>
      <p:sp>
        <p:nvSpPr>
          <p:cNvPr id="4" name="矩形 3"/>
          <p:cNvSpPr/>
          <p:nvPr/>
        </p:nvSpPr>
        <p:spPr>
          <a:xfrm>
            <a:off x="1071538" y="1214422"/>
            <a:ext cx="7000924" cy="4524315"/>
          </a:xfrm>
          <a:prstGeom prst="rect">
            <a:avLst/>
          </a:prstGeom>
        </p:spPr>
        <p:txBody>
          <a:bodyPr wrap="square">
            <a:spAutoFit/>
          </a:bodyPr>
          <a:lstStyle/>
          <a:p>
            <a:r>
              <a:rPr lang="en-US" sz="2400" dirty="0" smtClean="0"/>
              <a:t>        2008</a:t>
            </a:r>
            <a:r>
              <a:rPr lang="zh-CN" altLang="en-US" sz="2400" dirty="0" smtClean="0"/>
              <a:t>年</a:t>
            </a:r>
            <a:r>
              <a:rPr lang="en-US" sz="2400" dirty="0" smtClean="0"/>
              <a:t>2</a:t>
            </a:r>
            <a:r>
              <a:rPr lang="zh-CN" altLang="en-US" sz="2400" dirty="0" smtClean="0"/>
              <a:t>月</a:t>
            </a:r>
            <a:r>
              <a:rPr lang="en-US" sz="2400" dirty="0" smtClean="0"/>
              <a:t>17</a:t>
            </a:r>
            <a:r>
              <a:rPr lang="zh-CN" altLang="en-US" sz="2400" dirty="0" smtClean="0"/>
              <a:t>日某店便衣截停一名莆田仙游籍男子，该男子在商场盗取以下商品</a:t>
            </a:r>
            <a:r>
              <a:rPr lang="zh-CN" altLang="en-US" sz="2400" dirty="0" smtClean="0"/>
              <a:t>：</a:t>
            </a:r>
            <a:endParaRPr lang="en-US" altLang="zh-CN" sz="2400" dirty="0" smtClean="0"/>
          </a:p>
          <a:p>
            <a:r>
              <a:rPr lang="en-US" altLang="zh-CN" sz="2400" dirty="0" smtClean="0"/>
              <a:t> </a:t>
            </a:r>
            <a:r>
              <a:rPr lang="en-US" altLang="zh-CN" sz="2400" dirty="0" smtClean="0"/>
              <a:t>      </a:t>
            </a:r>
            <a:r>
              <a:rPr lang="zh-CN" altLang="en-US" sz="2400" dirty="0" smtClean="0"/>
              <a:t>德芙摩卡</a:t>
            </a:r>
            <a:r>
              <a:rPr lang="zh-CN" altLang="en-US" sz="2400" dirty="0" smtClean="0"/>
              <a:t>巧克力</a:t>
            </a:r>
            <a:r>
              <a:rPr lang="en-US" sz="2400" dirty="0" smtClean="0"/>
              <a:t>47g</a:t>
            </a:r>
            <a:r>
              <a:rPr lang="zh-CN" altLang="en-US" sz="2400" dirty="0" smtClean="0"/>
              <a:t>，售价</a:t>
            </a:r>
            <a:r>
              <a:rPr lang="zh-CN" altLang="en-US" sz="2400" dirty="0" smtClean="0"/>
              <a:t>：</a:t>
            </a:r>
            <a:r>
              <a:rPr lang="en-US" sz="2400" dirty="0" smtClean="0"/>
              <a:t>6.80</a:t>
            </a:r>
            <a:r>
              <a:rPr lang="zh-CN" altLang="en-US" sz="2400" dirty="0" smtClean="0"/>
              <a:t>元，数量：</a:t>
            </a:r>
            <a:r>
              <a:rPr lang="en-US" sz="2400" dirty="0" smtClean="0"/>
              <a:t>5</a:t>
            </a:r>
            <a:r>
              <a:rPr lang="zh-CN" altLang="en-US" sz="2400" dirty="0" smtClean="0"/>
              <a:t>条</a:t>
            </a:r>
            <a:r>
              <a:rPr lang="zh-CN" altLang="en-US" sz="2400" dirty="0" smtClean="0"/>
              <a:t>。</a:t>
            </a:r>
            <a:endParaRPr lang="en-US" altLang="zh-CN" sz="2400" dirty="0" smtClean="0"/>
          </a:p>
          <a:p>
            <a:r>
              <a:rPr lang="en-US" altLang="zh-CN" sz="2400" dirty="0" smtClean="0"/>
              <a:t> </a:t>
            </a:r>
            <a:r>
              <a:rPr lang="en-US" altLang="zh-CN" sz="2400" dirty="0" smtClean="0"/>
              <a:t>      </a:t>
            </a:r>
            <a:r>
              <a:rPr lang="zh-CN" altLang="en-US" sz="2400" dirty="0" smtClean="0"/>
              <a:t>鲜</a:t>
            </a:r>
            <a:r>
              <a:rPr lang="zh-CN" altLang="en-US" sz="2400" dirty="0" smtClean="0"/>
              <a:t>八里五香猪蹄</a:t>
            </a:r>
            <a:r>
              <a:rPr lang="en-US" sz="2400" dirty="0" smtClean="0"/>
              <a:t>125g</a:t>
            </a:r>
            <a:r>
              <a:rPr lang="zh-CN" altLang="en-US" sz="2400" dirty="0" smtClean="0"/>
              <a:t>，</a:t>
            </a:r>
            <a:r>
              <a:rPr lang="en-US" sz="2400" dirty="0" smtClean="0"/>
              <a:t> </a:t>
            </a:r>
            <a:r>
              <a:rPr lang="zh-CN" altLang="en-US" sz="2400" dirty="0" smtClean="0"/>
              <a:t>售价：</a:t>
            </a:r>
            <a:r>
              <a:rPr lang="en-US" sz="2400" dirty="0" smtClean="0"/>
              <a:t>5.60</a:t>
            </a:r>
            <a:r>
              <a:rPr lang="zh-CN" altLang="en-US" sz="2400" dirty="0" smtClean="0"/>
              <a:t>元</a:t>
            </a:r>
            <a:r>
              <a:rPr lang="zh-CN" altLang="en-US" sz="2400" dirty="0" smtClean="0"/>
              <a:t>。</a:t>
            </a:r>
            <a:endParaRPr lang="en-US" altLang="zh-CN" sz="2400" dirty="0" smtClean="0"/>
          </a:p>
          <a:p>
            <a:r>
              <a:rPr lang="en-US" altLang="zh-CN" sz="2400" dirty="0" smtClean="0"/>
              <a:t> </a:t>
            </a:r>
            <a:r>
              <a:rPr lang="en-US" altLang="zh-CN" sz="2400" dirty="0" smtClean="0"/>
              <a:t>      </a:t>
            </a:r>
            <a:r>
              <a:rPr lang="zh-CN" altLang="en-US" sz="2400" dirty="0" smtClean="0"/>
              <a:t>雪</a:t>
            </a:r>
            <a:r>
              <a:rPr lang="zh-CN" altLang="en-US" sz="2400" dirty="0" smtClean="0"/>
              <a:t>津精品（铁罐）</a:t>
            </a:r>
            <a:r>
              <a:rPr lang="en-US" sz="2400" dirty="0" smtClean="0"/>
              <a:t>355ml</a:t>
            </a:r>
            <a:r>
              <a:rPr lang="zh-CN" altLang="en-US" sz="2400" dirty="0" smtClean="0"/>
              <a:t>，售价：</a:t>
            </a:r>
            <a:r>
              <a:rPr lang="en-US" sz="2400" dirty="0" smtClean="0"/>
              <a:t>3.00</a:t>
            </a:r>
            <a:r>
              <a:rPr lang="zh-CN" altLang="en-US" sz="2400" dirty="0" smtClean="0"/>
              <a:t>元，数量：</a:t>
            </a:r>
            <a:r>
              <a:rPr lang="en-US" sz="2400" dirty="0" smtClean="0"/>
              <a:t>2</a:t>
            </a:r>
            <a:r>
              <a:rPr lang="zh-CN" altLang="en-US" sz="2400" dirty="0" smtClean="0"/>
              <a:t>听</a:t>
            </a:r>
            <a:r>
              <a:rPr lang="zh-CN" altLang="en-US" sz="2400" dirty="0" smtClean="0"/>
              <a:t>。</a:t>
            </a:r>
            <a:endParaRPr lang="en-US" altLang="zh-CN" sz="2400" dirty="0" smtClean="0"/>
          </a:p>
          <a:p>
            <a:r>
              <a:rPr lang="en-US" sz="2400" dirty="0" smtClean="0"/>
              <a:t> </a:t>
            </a:r>
            <a:r>
              <a:rPr lang="en-US" sz="2400" dirty="0" smtClean="0"/>
              <a:t>      8</a:t>
            </a:r>
            <a:r>
              <a:rPr lang="zh-CN" altLang="en-US" sz="2400" dirty="0" smtClean="0"/>
              <a:t>倍强化型红牛</a:t>
            </a:r>
            <a:r>
              <a:rPr lang="en-US" sz="2400" dirty="0" smtClean="0"/>
              <a:t>250ml</a:t>
            </a:r>
            <a:r>
              <a:rPr lang="zh-CN" altLang="en-US" sz="2400" dirty="0" smtClean="0"/>
              <a:t>，售价：</a:t>
            </a:r>
            <a:r>
              <a:rPr lang="en-US" sz="2400" dirty="0" smtClean="0"/>
              <a:t>6.50</a:t>
            </a:r>
            <a:r>
              <a:rPr lang="zh-CN" altLang="en-US" sz="2400" dirty="0" smtClean="0"/>
              <a:t>元，</a:t>
            </a:r>
            <a:r>
              <a:rPr lang="zh-CN" altLang="en-US" sz="2400" dirty="0" smtClean="0"/>
              <a:t>重量</a:t>
            </a:r>
            <a:r>
              <a:rPr lang="zh-CN" altLang="en-US" sz="2400" dirty="0" smtClean="0"/>
              <a:t>：</a:t>
            </a:r>
            <a:r>
              <a:rPr lang="en-US" sz="2400" dirty="0" smtClean="0"/>
              <a:t>0.666kg ,</a:t>
            </a:r>
            <a:r>
              <a:rPr lang="zh-CN" altLang="en-US" sz="2400" dirty="0" smtClean="0"/>
              <a:t>数量：</a:t>
            </a:r>
            <a:r>
              <a:rPr lang="en-US" sz="2400" dirty="0" smtClean="0"/>
              <a:t>2</a:t>
            </a:r>
            <a:r>
              <a:rPr lang="zh-CN" altLang="en-US" sz="2400" dirty="0" smtClean="0"/>
              <a:t>瓶</a:t>
            </a:r>
            <a:r>
              <a:rPr lang="zh-CN" altLang="en-US" sz="2400" dirty="0" smtClean="0"/>
              <a:t>。</a:t>
            </a:r>
            <a:endParaRPr lang="en-US" altLang="zh-CN" sz="2400" dirty="0" smtClean="0"/>
          </a:p>
          <a:p>
            <a:r>
              <a:rPr lang="en-US" altLang="zh-CN" sz="2400" dirty="0" smtClean="0"/>
              <a:t> </a:t>
            </a:r>
            <a:r>
              <a:rPr lang="en-US" altLang="zh-CN" sz="2400" dirty="0" smtClean="0"/>
              <a:t>      </a:t>
            </a:r>
            <a:r>
              <a:rPr lang="zh-CN" altLang="en-US" sz="2400" dirty="0" smtClean="0"/>
              <a:t>金</a:t>
            </a:r>
            <a:r>
              <a:rPr lang="zh-CN" altLang="en-US" sz="2400" dirty="0" smtClean="0"/>
              <a:t>锣王火腿肠</a:t>
            </a:r>
            <a:r>
              <a:rPr lang="en-US" sz="2400" dirty="0" smtClean="0"/>
              <a:t>100g</a:t>
            </a:r>
            <a:r>
              <a:rPr lang="zh-CN" altLang="en-US" sz="2400" dirty="0" smtClean="0"/>
              <a:t>，售价：</a:t>
            </a:r>
            <a:r>
              <a:rPr lang="en-US" sz="2400" dirty="0" smtClean="0"/>
              <a:t>2.20</a:t>
            </a:r>
            <a:r>
              <a:rPr lang="zh-CN" altLang="en-US" sz="2400" dirty="0" smtClean="0"/>
              <a:t>元，数量：</a:t>
            </a:r>
            <a:r>
              <a:rPr lang="en-US" sz="2400" dirty="0" smtClean="0"/>
              <a:t>3</a:t>
            </a:r>
            <a:r>
              <a:rPr lang="zh-CN" altLang="en-US" sz="2400" dirty="0" smtClean="0"/>
              <a:t>支</a:t>
            </a:r>
            <a:r>
              <a:rPr lang="zh-CN" altLang="en-US" sz="2400" dirty="0" smtClean="0"/>
              <a:t>。</a:t>
            </a:r>
            <a:endParaRPr lang="en-US" altLang="zh-CN" sz="2400" dirty="0" smtClean="0"/>
          </a:p>
          <a:p>
            <a:r>
              <a:rPr lang="en-US" altLang="zh-CN" sz="2400" dirty="0" smtClean="0"/>
              <a:t> </a:t>
            </a:r>
            <a:r>
              <a:rPr lang="en-US" altLang="zh-CN" sz="2400" dirty="0" smtClean="0"/>
              <a:t>      </a:t>
            </a:r>
            <a:r>
              <a:rPr lang="zh-CN" altLang="en-US" sz="2400" dirty="0" smtClean="0"/>
              <a:t>以上</a:t>
            </a:r>
            <a:r>
              <a:rPr lang="zh-CN" altLang="en-US" sz="2400" dirty="0" smtClean="0"/>
              <a:t>商品共计：</a:t>
            </a:r>
            <a:r>
              <a:rPr lang="en-US" sz="2400" dirty="0" smtClean="0"/>
              <a:t>65.20</a:t>
            </a:r>
            <a:r>
              <a:rPr lang="zh-CN" altLang="en-US" sz="2400" dirty="0" smtClean="0"/>
              <a:t>元。</a:t>
            </a:r>
            <a:endParaRPr lang="zh-CN" alt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矩形 3"/>
          <p:cNvSpPr/>
          <p:nvPr/>
        </p:nvSpPr>
        <p:spPr>
          <a:xfrm>
            <a:off x="3643306" y="500042"/>
            <a:ext cx="1415772" cy="584775"/>
          </a:xfrm>
          <a:prstGeom prst="rect">
            <a:avLst/>
          </a:prstGeom>
        </p:spPr>
        <p:txBody>
          <a:bodyPr wrap="none">
            <a:spAutoFit/>
          </a:bodyPr>
          <a:lstStyle/>
          <a:p>
            <a:r>
              <a:rPr lang="zh-CN" altLang="en-US" sz="3200" dirty="0" smtClean="0"/>
              <a:t>案例二</a:t>
            </a:r>
            <a:endParaRPr lang="zh-CN" altLang="en-US" sz="3200" dirty="0"/>
          </a:p>
        </p:txBody>
      </p:sp>
      <p:sp>
        <p:nvSpPr>
          <p:cNvPr id="5" name="矩形 4"/>
          <p:cNvSpPr/>
          <p:nvPr/>
        </p:nvSpPr>
        <p:spPr>
          <a:xfrm>
            <a:off x="1071538" y="1071546"/>
            <a:ext cx="6929486" cy="4708981"/>
          </a:xfrm>
          <a:prstGeom prst="rect">
            <a:avLst/>
          </a:prstGeom>
        </p:spPr>
        <p:txBody>
          <a:bodyPr wrap="square">
            <a:spAutoFit/>
          </a:bodyPr>
          <a:lstStyle/>
          <a:p>
            <a:pPr>
              <a:lnSpc>
                <a:spcPct val="150000"/>
              </a:lnSpc>
            </a:pPr>
            <a:r>
              <a:rPr lang="en-US" dirty="0" smtClean="0"/>
              <a:t> </a:t>
            </a:r>
            <a:r>
              <a:rPr lang="en-US" dirty="0" smtClean="0"/>
              <a:t>        </a:t>
            </a:r>
            <a:r>
              <a:rPr lang="en-US" sz="2000" dirty="0" err="1" smtClean="0"/>
              <a:t>陈某</a:t>
            </a:r>
            <a:r>
              <a:rPr lang="zh-CN" altLang="en-US" sz="2000" dirty="0" smtClean="0"/>
              <a:t>，</a:t>
            </a:r>
            <a:r>
              <a:rPr lang="en-US" sz="2000" dirty="0" smtClean="0"/>
              <a:t>17</a:t>
            </a:r>
            <a:r>
              <a:rPr lang="zh-CN" altLang="en-US" sz="2000" dirty="0" smtClean="0"/>
              <a:t>岁，因怀疑同学张某在背后说自己的坏话，还向老师告</a:t>
            </a:r>
            <a:r>
              <a:rPr lang="en-US" sz="2000" dirty="0" smtClean="0"/>
              <a:t>“</a:t>
            </a:r>
            <a:r>
              <a:rPr lang="zh-CN" altLang="en-US" sz="2000" dirty="0" smtClean="0"/>
              <a:t>黑状</a:t>
            </a:r>
            <a:r>
              <a:rPr lang="en-US" sz="2000" dirty="0" smtClean="0"/>
              <a:t>”</a:t>
            </a:r>
            <a:r>
              <a:rPr lang="zh-CN" altLang="en-US" sz="2000" dirty="0" smtClean="0"/>
              <a:t>，便趁张某值日时，拿刀朝张某乱戳，致使张某死亡。事发后发现，陈某行为的原因最重要的一条就是从小被</a:t>
            </a:r>
            <a:r>
              <a:rPr lang="en-US" sz="2000" dirty="0" err="1" smtClean="0"/>
              <a:t>父亲母亲</a:t>
            </a:r>
            <a:r>
              <a:rPr lang="zh-CN" altLang="en-US" sz="2000" dirty="0" smtClean="0"/>
              <a:t>宠爱过度。由于从小被</a:t>
            </a:r>
            <a:r>
              <a:rPr lang="en-US" sz="2000" dirty="0" err="1" smtClean="0"/>
              <a:t>娇宠</a:t>
            </a:r>
            <a:r>
              <a:rPr lang="zh-CN" altLang="en-US" sz="2000" dirty="0" smtClean="0"/>
              <a:t>惯了，陈某一直</a:t>
            </a:r>
            <a:r>
              <a:rPr lang="en-US" sz="2000" dirty="0" err="1" smtClean="0"/>
              <a:t>惟我独尊</a:t>
            </a:r>
            <a:r>
              <a:rPr lang="zh-CN" altLang="en-US" sz="2000" dirty="0" smtClean="0"/>
              <a:t>，无论是在学校里还是在社会上，都吃不得半点亏、受不得半点气，动不动就跟同学吵架打架。父母还经常教他：谁欺负你了你就和他拼，拼不嬴有我们呢！于是，陈某慢慢在学校里成了出名的打架大王，还与校内外的一些人结成团伙，只要觉得谁不顺眼，就借端生事找他的麻烦，然后狠狠地收拾他一顿。</a:t>
            </a:r>
            <a:endParaRPr lang="zh-CN" alt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矩形 3"/>
          <p:cNvSpPr/>
          <p:nvPr/>
        </p:nvSpPr>
        <p:spPr>
          <a:xfrm>
            <a:off x="3786182" y="1000108"/>
            <a:ext cx="1107996" cy="461665"/>
          </a:xfrm>
          <a:prstGeom prst="rect">
            <a:avLst/>
          </a:prstGeom>
        </p:spPr>
        <p:txBody>
          <a:bodyPr wrap="none">
            <a:spAutoFit/>
          </a:bodyPr>
          <a:lstStyle/>
          <a:p>
            <a:r>
              <a:rPr lang="zh-CN" altLang="en-US" sz="2400" dirty="0" smtClean="0"/>
              <a:t>案例三</a:t>
            </a:r>
            <a:endParaRPr lang="zh-CN" altLang="en-US" sz="2400" dirty="0"/>
          </a:p>
        </p:txBody>
      </p:sp>
      <p:sp>
        <p:nvSpPr>
          <p:cNvPr id="5" name="矩形 4"/>
          <p:cNvSpPr/>
          <p:nvPr/>
        </p:nvSpPr>
        <p:spPr>
          <a:xfrm>
            <a:off x="1285852" y="1785926"/>
            <a:ext cx="6500858" cy="3323987"/>
          </a:xfrm>
          <a:prstGeom prst="rect">
            <a:avLst/>
          </a:prstGeom>
        </p:spPr>
        <p:txBody>
          <a:bodyPr wrap="square">
            <a:spAutoFit/>
          </a:bodyPr>
          <a:lstStyle/>
          <a:p>
            <a:pPr>
              <a:lnSpc>
                <a:spcPct val="150000"/>
              </a:lnSpc>
            </a:pPr>
            <a:r>
              <a:rPr lang="zh-CN" altLang="en-US" sz="2000" dirty="0" smtClean="0"/>
              <a:t>        一天晚上</a:t>
            </a:r>
            <a:r>
              <a:rPr lang="zh-CN" altLang="en-US" sz="2000" dirty="0" smtClean="0"/>
              <a:t>，田某从同学家归来，路过一条偏僻的胡同时，从胡同口处跳出一个持刀青年黄某。黄某把刀逼向田某并让他交出钱和手表。田某扭头就跑，结果跑进了死胡同，而黄某持刀紧随其后，慌乱害怕中，田某拿起墙角的一根木棒。向黄某挥去，黄某应声倒下。田某立即向派出所投案，后经查验，黄某已死亡。</a:t>
            </a:r>
          </a:p>
          <a:p>
            <a:pPr>
              <a:lnSpc>
                <a:spcPct val="150000"/>
              </a:lnSpc>
            </a:pPr>
            <a:r>
              <a:rPr lang="zh-CN" altLang="en-US" sz="2000" dirty="0" smtClean="0"/>
              <a:t>　　</a:t>
            </a:r>
            <a:r>
              <a:rPr lang="en-US" sz="2000" dirty="0" smtClean="0"/>
              <a:t>[</a:t>
            </a:r>
            <a:r>
              <a:rPr lang="zh-CN" altLang="en-US" sz="2000" dirty="0" smtClean="0"/>
              <a:t>问题</a:t>
            </a:r>
            <a:r>
              <a:rPr lang="en-US" sz="2000" dirty="0" smtClean="0"/>
              <a:t>]</a:t>
            </a:r>
            <a:r>
              <a:rPr lang="zh-CN" altLang="en-US" sz="2000" dirty="0" smtClean="0"/>
              <a:t>田某的行为是正当防卫还是防卫过当</a:t>
            </a:r>
            <a:r>
              <a:rPr lang="en-US" sz="2000" dirty="0" smtClean="0"/>
              <a:t>?</a:t>
            </a:r>
            <a:r>
              <a:rPr lang="zh-CN" altLang="en-US" sz="2000" dirty="0" smtClean="0"/>
              <a:t>为什么</a:t>
            </a:r>
            <a:r>
              <a:rPr lang="en-US" sz="2000" dirty="0" smtClean="0"/>
              <a:t>?</a:t>
            </a:r>
            <a:endParaRPr lang="zh-CN" altLang="en-US" sz="20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3643306" y="571480"/>
            <a:ext cx="1107996" cy="461665"/>
          </a:xfrm>
          <a:prstGeom prst="rect">
            <a:avLst/>
          </a:prstGeom>
        </p:spPr>
        <p:txBody>
          <a:bodyPr wrap="none">
            <a:spAutoFit/>
          </a:bodyPr>
          <a:lstStyle/>
          <a:p>
            <a:r>
              <a:rPr lang="zh-CN" altLang="en-US" sz="2400" dirty="0" smtClean="0"/>
              <a:t>案例四</a:t>
            </a:r>
            <a:endParaRPr lang="zh-CN" altLang="en-US" sz="2400" dirty="0"/>
          </a:p>
        </p:txBody>
      </p:sp>
      <p:sp>
        <p:nvSpPr>
          <p:cNvPr id="4" name="矩形 3"/>
          <p:cNvSpPr/>
          <p:nvPr/>
        </p:nvSpPr>
        <p:spPr>
          <a:xfrm>
            <a:off x="1214414" y="1071546"/>
            <a:ext cx="6643734" cy="4247317"/>
          </a:xfrm>
          <a:prstGeom prst="rect">
            <a:avLst/>
          </a:prstGeom>
        </p:spPr>
        <p:txBody>
          <a:bodyPr wrap="square">
            <a:spAutoFit/>
          </a:bodyPr>
          <a:lstStyle/>
          <a:p>
            <a:pPr>
              <a:lnSpc>
                <a:spcPct val="150000"/>
              </a:lnSpc>
            </a:pPr>
            <a:r>
              <a:rPr lang="zh-CN" altLang="en-US" dirty="0" smtClean="0"/>
              <a:t>       </a:t>
            </a:r>
            <a:r>
              <a:rPr lang="zh-CN" altLang="en-US" dirty="0" smtClean="0"/>
              <a:t>孙某，男，</a:t>
            </a:r>
            <a:r>
              <a:rPr lang="en-US" dirty="0" smtClean="0"/>
              <a:t>19</a:t>
            </a:r>
            <a:r>
              <a:rPr lang="zh-CN" altLang="en-US" dirty="0" smtClean="0"/>
              <a:t>岁。某晚和蒋某去看电影。见赵某及郭某、马某三人纠缠少女陈某、张某。孙某和蒋某上前制止，与郭某等人发生争执。蒋某打了郭某一拳，郭某等三人逃跑。孙某和蒋某遂将陈某、张某护送回家。此时赵某、郭某、马某召集其友胡某等四人，结伙寻找孙某、蒋某，企图报复。发现孙某、蒋某后，郭某猛击蒋某数拳。蒋某和孙某退到垃圾堆上。郭某继续扑打，孙某掏出随身携带弹簧刀照郭某左胸刺了一刀，郭某当即倒地</a:t>
            </a:r>
            <a:r>
              <a:rPr lang="en-US" dirty="0" smtClean="0"/>
              <a:t>;</a:t>
            </a:r>
            <a:r>
              <a:rPr lang="zh-CN" altLang="en-US" dirty="0" smtClean="0"/>
              <a:t>孙某又持刀空中乱划了几下，便与蒋某乘机脱身。郭某失血过多，送往医院途中死亡。</a:t>
            </a:r>
          </a:p>
          <a:p>
            <a:pPr>
              <a:lnSpc>
                <a:spcPct val="150000"/>
              </a:lnSpc>
            </a:pPr>
            <a:r>
              <a:rPr lang="zh-CN" altLang="en-US" dirty="0" smtClean="0"/>
              <a:t>　　</a:t>
            </a:r>
            <a:r>
              <a:rPr lang="en-US" dirty="0" smtClean="0"/>
              <a:t>[</a:t>
            </a:r>
            <a:r>
              <a:rPr lang="zh-CN" altLang="en-US" dirty="0" smtClean="0"/>
              <a:t>问题</a:t>
            </a:r>
            <a:r>
              <a:rPr lang="en-US" dirty="0" smtClean="0"/>
              <a:t>]</a:t>
            </a:r>
            <a:r>
              <a:rPr lang="zh-CN" altLang="en-US" dirty="0" smtClean="0"/>
              <a:t>孙某的行为是否属于正当防卫？应否负刑事责任</a:t>
            </a:r>
            <a:r>
              <a:rPr lang="en-US" dirty="0" smtClean="0"/>
              <a:t>?</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785786" y="1000108"/>
            <a:ext cx="7572428" cy="3416320"/>
          </a:xfrm>
          <a:prstGeom prst="rect">
            <a:avLst/>
          </a:prstGeom>
        </p:spPr>
        <p:txBody>
          <a:bodyPr wrap="square">
            <a:spAutoFit/>
          </a:bodyPr>
          <a:lstStyle/>
          <a:p>
            <a:pPr>
              <a:lnSpc>
                <a:spcPct val="150000"/>
              </a:lnSpc>
            </a:pPr>
            <a:r>
              <a:rPr lang="zh-CN" altLang="en-US" sz="2400" dirty="0" smtClean="0"/>
              <a:t>三、刑罚</a:t>
            </a:r>
            <a:br>
              <a:rPr lang="zh-CN" altLang="en-US" sz="2400" dirty="0" smtClean="0"/>
            </a:br>
            <a:r>
              <a:rPr lang="zh-CN" altLang="en-US" sz="2400" dirty="0" smtClean="0"/>
              <a:t>（一）刑罚的概念、特征和目的</a:t>
            </a:r>
            <a:br>
              <a:rPr lang="zh-CN" altLang="en-US" sz="2400" dirty="0" smtClean="0"/>
            </a:br>
            <a:r>
              <a:rPr lang="zh-CN" altLang="en-US" sz="2400" dirty="0" smtClean="0"/>
              <a:t>（二）刑罚的种类</a:t>
            </a:r>
          </a:p>
          <a:p>
            <a:pPr>
              <a:lnSpc>
                <a:spcPct val="150000"/>
              </a:lnSpc>
              <a:buFont typeface="Wingdings" pitchFamily="2" charset="2"/>
              <a:buNone/>
            </a:pPr>
            <a:r>
              <a:rPr lang="zh-CN" altLang="en-US" sz="2400" dirty="0" smtClean="0"/>
              <a:t>    </a:t>
            </a:r>
            <a:r>
              <a:rPr lang="en-US" altLang="zh-CN" sz="2400" dirty="0" smtClean="0"/>
              <a:t>1. </a:t>
            </a:r>
            <a:r>
              <a:rPr lang="zh-CN" altLang="en-US" sz="2400" dirty="0" smtClean="0"/>
              <a:t>主刑</a:t>
            </a:r>
            <a:endParaRPr lang="zh-CN" altLang="en-US" sz="2400" dirty="0" smtClean="0"/>
          </a:p>
          <a:p>
            <a:pPr>
              <a:lnSpc>
                <a:spcPct val="150000"/>
              </a:lnSpc>
              <a:buFont typeface="Wingdings" pitchFamily="2" charset="2"/>
              <a:buNone/>
            </a:pPr>
            <a:r>
              <a:rPr lang="zh-CN" altLang="en-US" sz="2400" dirty="0" smtClean="0"/>
              <a:t>    </a:t>
            </a:r>
            <a:r>
              <a:rPr lang="en-US" altLang="zh-CN" sz="2400" dirty="0" smtClean="0"/>
              <a:t>2. </a:t>
            </a:r>
            <a:r>
              <a:rPr lang="zh-CN" altLang="en-US" sz="2400" dirty="0" smtClean="0"/>
              <a:t>附加刑</a:t>
            </a:r>
            <a:r>
              <a:rPr lang="zh-CN" altLang="en-US" sz="2400" dirty="0" smtClean="0"/>
              <a:t/>
            </a:r>
            <a:br>
              <a:rPr lang="zh-CN" altLang="en-US" sz="2400" dirty="0" smtClean="0"/>
            </a:br>
            <a:r>
              <a:rPr lang="zh-CN" altLang="en-US" sz="2400" dirty="0" smtClean="0"/>
              <a:t>（三）刑罚的具体运用</a:t>
            </a:r>
            <a:endParaRPr lang="zh-CN"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642911" y="571480"/>
            <a:ext cx="7858180" cy="2862322"/>
          </a:xfrm>
          <a:prstGeom prst="rect">
            <a:avLst/>
          </a:prstGeom>
        </p:spPr>
        <p:txBody>
          <a:bodyPr wrap="square">
            <a:spAutoFit/>
          </a:bodyPr>
          <a:lstStyle/>
          <a:p>
            <a:pPr>
              <a:lnSpc>
                <a:spcPct val="150000"/>
              </a:lnSpc>
            </a:pPr>
            <a:r>
              <a:rPr lang="zh-CN" altLang="en-US" sz="2000" dirty="0" smtClean="0"/>
              <a:t>四、 我国刑法规定的犯罪</a:t>
            </a:r>
            <a:r>
              <a:rPr lang="zh-CN" altLang="en-US" sz="2000" dirty="0" smtClean="0"/>
              <a:t>种类</a:t>
            </a:r>
            <a:endParaRPr lang="en-US" altLang="zh-CN" sz="2000" dirty="0" smtClean="0"/>
          </a:p>
          <a:p>
            <a:pPr>
              <a:lnSpc>
                <a:spcPct val="150000"/>
              </a:lnSpc>
            </a:pPr>
            <a:r>
              <a:rPr lang="zh-CN" altLang="en-US" sz="2000" dirty="0" smtClean="0"/>
              <a:t>        刑法</a:t>
            </a:r>
            <a:r>
              <a:rPr lang="zh-CN" altLang="en-US" sz="2000" dirty="0" smtClean="0"/>
              <a:t>分则以犯罪的同类客体及其重要程度和社会危害性为标准分为</a:t>
            </a:r>
            <a:r>
              <a:rPr lang="en-US" sz="2000" dirty="0" smtClean="0"/>
              <a:t>10</a:t>
            </a:r>
            <a:r>
              <a:rPr lang="zh-CN" altLang="en-US" sz="2000" dirty="0" smtClean="0"/>
              <a:t>类，即：危害国家安全罪，危害公共安全罪，破坏社会主义市场经济秩序罪，侵犯公民人身权利、民主权利罪，侵犯财产罪，妨害社会管理秩序罪，危害国防利益罪，贪污贿赂罪，渎职罪，军人违反职责罪。</a:t>
            </a:r>
            <a:endParaRPr lang="zh-CN" altLang="en-US"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704088"/>
            <a:ext cx="8229600" cy="938962"/>
          </a:xfrm>
        </p:spPr>
        <p:txBody>
          <a:bodyPr>
            <a:normAutofit fontScale="90000"/>
          </a:bodyPr>
          <a:lstStyle/>
          <a:p>
            <a:r>
              <a:rPr lang="en-US" altLang="zh-CN" dirty="0" smtClean="0"/>
              <a:t/>
            </a:r>
            <a:br>
              <a:rPr lang="en-US" altLang="zh-CN" dirty="0" smtClean="0"/>
            </a:br>
            <a:r>
              <a:rPr lang="en-US" altLang="zh-CN" dirty="0" smtClean="0"/>
              <a:t/>
            </a:r>
            <a:br>
              <a:rPr lang="en-US" altLang="zh-CN" dirty="0" smtClean="0"/>
            </a:br>
            <a:r>
              <a:rPr lang="zh-CN" altLang="en-US" dirty="0" smtClean="0"/>
              <a:t/>
            </a:r>
            <a:br>
              <a:rPr lang="zh-CN" altLang="en-US" dirty="0" smtClean="0"/>
            </a:br>
            <a:r>
              <a:rPr lang="zh-CN" altLang="en-US" dirty="0" smtClean="0"/>
              <a:t>思考与练习</a:t>
            </a:r>
            <a:endParaRPr lang="zh-CN" altLang="zh-CN" dirty="0"/>
          </a:p>
        </p:txBody>
      </p:sp>
      <p:sp>
        <p:nvSpPr>
          <p:cNvPr id="75779" name="Rectangle 3"/>
          <p:cNvSpPr>
            <a:spLocks noGrp="1" noChangeArrowheads="1"/>
          </p:cNvSpPr>
          <p:nvPr>
            <p:ph idx="1"/>
          </p:nvPr>
        </p:nvSpPr>
        <p:spPr/>
        <p:txBody>
          <a:bodyPr/>
          <a:lstStyle/>
          <a:p>
            <a:pPr>
              <a:buFont typeface="Wingdings" pitchFamily="2" charset="2"/>
              <a:buNone/>
            </a:pPr>
            <a:r>
              <a:rPr lang="en-US" altLang="zh-CN" dirty="0" smtClean="0"/>
              <a:t>1</a:t>
            </a:r>
            <a:r>
              <a:rPr lang="en-US" altLang="zh-CN" dirty="0" smtClean="0"/>
              <a:t>. </a:t>
            </a:r>
            <a:r>
              <a:rPr lang="zh-CN" altLang="en-US" dirty="0" smtClean="0"/>
              <a:t>什么</a:t>
            </a:r>
            <a:r>
              <a:rPr lang="zh-CN" altLang="en-US" dirty="0"/>
              <a:t>是犯罪行为？其有哪些特征？</a:t>
            </a:r>
          </a:p>
          <a:p>
            <a:pPr>
              <a:buFont typeface="Wingdings" pitchFamily="2" charset="2"/>
              <a:buNone/>
            </a:pPr>
            <a:r>
              <a:rPr lang="en-US" altLang="zh-CN" dirty="0" smtClean="0"/>
              <a:t>2</a:t>
            </a:r>
            <a:r>
              <a:rPr lang="en-US" altLang="zh-CN" dirty="0" smtClean="0"/>
              <a:t>. </a:t>
            </a:r>
            <a:r>
              <a:rPr lang="zh-CN" altLang="en-US" dirty="0" smtClean="0"/>
              <a:t>什么</a:t>
            </a:r>
            <a:r>
              <a:rPr lang="zh-CN" altLang="en-US" dirty="0"/>
              <a:t>是共同犯罪？如何认定共同犯罪？</a:t>
            </a:r>
          </a:p>
          <a:p>
            <a:pPr>
              <a:buFont typeface="Wingdings" pitchFamily="2" charset="2"/>
              <a:buNone/>
            </a:pPr>
            <a:r>
              <a:rPr lang="en-US" altLang="zh-CN" dirty="0" smtClean="0"/>
              <a:t>3</a:t>
            </a:r>
            <a:r>
              <a:rPr lang="en-US" altLang="zh-CN" dirty="0" smtClean="0"/>
              <a:t>. </a:t>
            </a:r>
            <a:r>
              <a:rPr lang="zh-CN" altLang="en-US" dirty="0" smtClean="0"/>
              <a:t>对</a:t>
            </a:r>
            <a:r>
              <a:rPr lang="zh-CN" altLang="en-US" dirty="0"/>
              <a:t>犯罪中止、未遂如何认定？对其处罚法律是如何规定的？</a:t>
            </a:r>
          </a:p>
          <a:p>
            <a:pPr>
              <a:buFont typeface="Wingdings" pitchFamily="2" charset="2"/>
              <a:buNone/>
            </a:pPr>
            <a:r>
              <a:rPr lang="en-US" altLang="zh-CN" dirty="0" smtClean="0"/>
              <a:t>4</a:t>
            </a:r>
            <a:r>
              <a:rPr lang="en-US" altLang="zh-CN" dirty="0" smtClean="0"/>
              <a:t>. </a:t>
            </a:r>
            <a:r>
              <a:rPr lang="zh-CN" altLang="en-US" dirty="0" smtClean="0"/>
              <a:t>我国</a:t>
            </a:r>
            <a:r>
              <a:rPr lang="zh-CN" altLang="en-US" dirty="0"/>
              <a:t>法律规定刑罚有哪些种类？具体规定是什么？</a:t>
            </a:r>
          </a:p>
        </p:txBody>
      </p:sp>
      <p:pic>
        <p:nvPicPr>
          <p:cNvPr id="4" name="Picture 4" descr="dglxasset[2]"/>
          <p:cNvPicPr>
            <a:picLocks noChangeAspect="1" noChangeArrowheads="1"/>
          </p:cNvPicPr>
          <p:nvPr/>
        </p:nvPicPr>
        <p:blipFill>
          <a:blip r:embed="rId2"/>
          <a:srcRect/>
          <a:stretch>
            <a:fillRect/>
          </a:stretch>
        </p:blipFill>
        <p:spPr bwMode="auto">
          <a:xfrm>
            <a:off x="6286512" y="4714884"/>
            <a:ext cx="1428760" cy="1571636"/>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1071538" y="642918"/>
            <a:ext cx="3857652" cy="785818"/>
          </a:xfrm>
          <a:solidFill>
            <a:schemeClr val="bg1">
              <a:lumMod val="85000"/>
            </a:schemeClr>
          </a:solidFill>
        </p:spPr>
        <p:txBody>
          <a:bodyPr>
            <a:normAutofit fontScale="90000"/>
          </a:bodyPr>
          <a:lstStyle/>
          <a:p>
            <a:r>
              <a:rPr lang="zh-CN" altLang="en-US" sz="5300" dirty="0" smtClean="0"/>
              <a:t>第七章 诉讼法</a:t>
            </a:r>
            <a:endParaRPr lang="zh-CN" altLang="en-US" sz="3200" dirty="0"/>
          </a:p>
        </p:txBody>
      </p:sp>
      <p:sp>
        <p:nvSpPr>
          <p:cNvPr id="21507" name="Rectangle 3"/>
          <p:cNvSpPr>
            <a:spLocks noGrp="1" noChangeArrowheads="1"/>
          </p:cNvSpPr>
          <p:nvPr>
            <p:ph idx="1"/>
          </p:nvPr>
        </p:nvSpPr>
        <p:spPr/>
        <p:txBody>
          <a:bodyPr/>
          <a:lstStyle/>
          <a:p>
            <a:r>
              <a:rPr lang="zh-CN" altLang="en-US" sz="2400" dirty="0" smtClean="0"/>
              <a:t>一、 </a:t>
            </a:r>
            <a:r>
              <a:rPr lang="zh-CN" altLang="en-US" sz="2400" dirty="0"/>
              <a:t>诉讼法概述</a:t>
            </a:r>
            <a:br>
              <a:rPr lang="zh-CN" altLang="en-US" sz="2400" dirty="0"/>
            </a:br>
            <a:r>
              <a:rPr lang="zh-CN" altLang="en-US" sz="2400" dirty="0" smtClean="0"/>
              <a:t>（一）诉讼法</a:t>
            </a:r>
            <a:r>
              <a:rPr lang="zh-CN" altLang="en-US" sz="2400" dirty="0"/>
              <a:t>的概念和种类</a:t>
            </a:r>
            <a:br>
              <a:rPr lang="zh-CN" altLang="en-US" sz="2400" dirty="0"/>
            </a:br>
            <a:r>
              <a:rPr lang="zh-CN" altLang="en-US" sz="2400" dirty="0" smtClean="0"/>
              <a:t>（二）诉讼法</a:t>
            </a:r>
            <a:r>
              <a:rPr lang="zh-CN" altLang="en-US" sz="2400" dirty="0"/>
              <a:t>的基本原则</a:t>
            </a:r>
            <a:br>
              <a:rPr lang="zh-CN" altLang="en-US" sz="2400" dirty="0"/>
            </a:br>
            <a:r>
              <a:rPr lang="zh-CN" altLang="en-US" sz="2400" dirty="0" smtClean="0"/>
              <a:t>（三）诉讼</a:t>
            </a:r>
            <a:r>
              <a:rPr lang="zh-CN" altLang="en-US" sz="2400" dirty="0"/>
              <a:t>证据及举证责任</a:t>
            </a:r>
            <a:br>
              <a:rPr lang="zh-CN" altLang="en-US" sz="2400" dirty="0"/>
            </a:br>
            <a:r>
              <a:rPr lang="zh-CN" altLang="en-US" sz="2400" dirty="0" smtClean="0"/>
              <a:t>（四）诉讼</a:t>
            </a:r>
            <a:r>
              <a:rPr lang="zh-CN" altLang="en-US" sz="2400" dirty="0" smtClean="0"/>
              <a:t>管辖</a:t>
            </a:r>
            <a:r>
              <a:rPr lang="zh-CN" altLang="en-US" sz="2400" dirty="0"/>
              <a:t/>
            </a:r>
            <a:br>
              <a:rPr lang="zh-CN" altLang="en-US" sz="2400" dirty="0"/>
            </a:br>
            <a:r>
              <a:rPr lang="zh-CN" altLang="en-US" sz="2400" dirty="0"/>
              <a:t/>
            </a:r>
            <a:br>
              <a:rPr lang="zh-CN" altLang="en-US" sz="2400" dirty="0"/>
            </a:br>
            <a:endParaRPr lang="zh-CN" altLang="en-US" sz="2400" dirty="0"/>
          </a:p>
        </p:txBody>
      </p:sp>
      <p:pic>
        <p:nvPicPr>
          <p:cNvPr id="5" name="Picture 5" descr="hpg"/>
          <p:cNvPicPr>
            <a:picLocks noChangeAspect="1" noChangeArrowheads="1" noCrop="1"/>
          </p:cNvPicPr>
          <p:nvPr/>
        </p:nvPicPr>
        <p:blipFill>
          <a:blip r:embed="rId2"/>
          <a:srcRect/>
          <a:stretch>
            <a:fillRect/>
          </a:stretch>
        </p:blipFill>
        <p:spPr bwMode="auto">
          <a:xfrm>
            <a:off x="7559675" y="0"/>
            <a:ext cx="1584325" cy="1362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zh-CN" altLang="en-US" dirty="0" smtClean="0"/>
              <a:t>二、 行政诉讼法</a:t>
            </a:r>
            <a:endParaRPr lang="zh-CN" altLang="zh-CN" dirty="0"/>
          </a:p>
        </p:txBody>
      </p:sp>
      <p:sp>
        <p:nvSpPr>
          <p:cNvPr id="79875" name="Rectangle 3"/>
          <p:cNvSpPr>
            <a:spLocks noGrp="1" noChangeArrowheads="1"/>
          </p:cNvSpPr>
          <p:nvPr>
            <p:ph idx="1"/>
          </p:nvPr>
        </p:nvSpPr>
        <p:spPr/>
        <p:txBody>
          <a:bodyPr/>
          <a:lstStyle/>
          <a:p>
            <a:r>
              <a:rPr lang="zh-CN" altLang="en-US" dirty="0" smtClean="0"/>
              <a:t>（</a:t>
            </a:r>
            <a:r>
              <a:rPr lang="zh-CN" altLang="en-US" dirty="0" smtClean="0"/>
              <a:t>一）行政诉讼</a:t>
            </a:r>
            <a:r>
              <a:rPr lang="zh-CN" altLang="en-US" dirty="0"/>
              <a:t>法的概念、</a:t>
            </a:r>
            <a:r>
              <a:rPr lang="zh-CN" altLang="en-US" dirty="0" smtClean="0"/>
              <a:t>任务</a:t>
            </a:r>
            <a:endParaRPr lang="en-US" altLang="zh-CN" dirty="0" smtClean="0"/>
          </a:p>
          <a:p>
            <a:r>
              <a:rPr lang="zh-CN" altLang="en-US" dirty="0" smtClean="0"/>
              <a:t>（</a:t>
            </a:r>
            <a:r>
              <a:rPr lang="zh-CN" altLang="en-US" dirty="0" smtClean="0"/>
              <a:t>二）行政诉讼</a:t>
            </a:r>
            <a:r>
              <a:rPr lang="zh-CN" altLang="en-US" dirty="0"/>
              <a:t>受案</a:t>
            </a:r>
            <a:r>
              <a:rPr lang="zh-CN" altLang="en-US" dirty="0" smtClean="0"/>
              <a:t>范围</a:t>
            </a:r>
            <a:endParaRPr lang="en-US" altLang="zh-CN" dirty="0" smtClean="0"/>
          </a:p>
          <a:p>
            <a:r>
              <a:rPr lang="zh-CN" altLang="en-US" dirty="0" smtClean="0"/>
              <a:t>（</a:t>
            </a:r>
            <a:r>
              <a:rPr lang="zh-CN" altLang="en-US" dirty="0" smtClean="0"/>
              <a:t>三）行政诉讼</a:t>
            </a:r>
            <a:r>
              <a:rPr lang="zh-CN" altLang="en-US" dirty="0"/>
              <a:t>参加</a:t>
            </a:r>
            <a:r>
              <a:rPr lang="zh-CN" altLang="en-US" dirty="0" smtClean="0"/>
              <a:t>人</a:t>
            </a:r>
            <a:endParaRPr lang="en-US" altLang="zh-CN" dirty="0" smtClean="0"/>
          </a:p>
          <a:p>
            <a:r>
              <a:rPr lang="zh-CN" altLang="en-US" dirty="0" smtClean="0"/>
              <a:t>（</a:t>
            </a:r>
            <a:r>
              <a:rPr lang="zh-CN" altLang="en-US" dirty="0" smtClean="0"/>
              <a:t>四）行政诉讼</a:t>
            </a:r>
            <a:r>
              <a:rPr lang="zh-CN" altLang="en-US" dirty="0"/>
              <a:t>程序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357158" y="285728"/>
            <a:ext cx="8501122" cy="5078313"/>
          </a:xfrm>
          <a:prstGeom prst="rect">
            <a:avLst/>
          </a:prstGeom>
        </p:spPr>
        <p:txBody>
          <a:bodyPr wrap="square">
            <a:spAutoFit/>
          </a:bodyPr>
          <a:lstStyle/>
          <a:p>
            <a:pPr>
              <a:lnSpc>
                <a:spcPct val="150000"/>
              </a:lnSpc>
            </a:pPr>
            <a:r>
              <a:rPr lang="zh-CN" altLang="en-US" dirty="0" smtClean="0"/>
              <a:t>四、社会主义法的创制</a:t>
            </a:r>
            <a:br>
              <a:rPr lang="zh-CN" altLang="en-US" dirty="0" smtClean="0"/>
            </a:br>
            <a:r>
              <a:rPr lang="zh-CN" altLang="en-US" dirty="0" smtClean="0"/>
              <a:t>     </a:t>
            </a:r>
            <a:r>
              <a:rPr lang="en-US" altLang="zh-CN" dirty="0" smtClean="0"/>
              <a:t>1</a:t>
            </a:r>
            <a:r>
              <a:rPr lang="en-US" altLang="zh-CN" dirty="0" smtClean="0"/>
              <a:t>.  </a:t>
            </a:r>
            <a:r>
              <a:rPr lang="zh-CN" altLang="en-US" dirty="0" smtClean="0"/>
              <a:t>法的创制：指有立法权的国家机关或经授权的国家机关，在法定的职权范围内依照法定程序制定、补充、修改和废止法律和其他规范性法律文件的一项专门性活动。</a:t>
            </a:r>
          </a:p>
          <a:p>
            <a:pPr>
              <a:lnSpc>
                <a:spcPct val="150000"/>
              </a:lnSpc>
              <a:buFont typeface="Wingdings" pitchFamily="2" charset="2"/>
              <a:buNone/>
            </a:pPr>
            <a:r>
              <a:rPr lang="zh-CN" altLang="en-US" dirty="0" smtClean="0"/>
              <a:t>     </a:t>
            </a:r>
            <a:r>
              <a:rPr lang="en-US" altLang="zh-CN" dirty="0" smtClean="0"/>
              <a:t>2.  </a:t>
            </a:r>
            <a:r>
              <a:rPr lang="zh-CN" altLang="en-US" dirty="0" smtClean="0"/>
              <a:t>法的创制过程：法律案的提出、法律案的审议、法律案的通过、法律的公布。</a:t>
            </a:r>
          </a:p>
          <a:p>
            <a:pPr>
              <a:lnSpc>
                <a:spcPct val="150000"/>
              </a:lnSpc>
            </a:pPr>
            <a:r>
              <a:rPr lang="zh-CN" altLang="en-US" dirty="0" smtClean="0"/>
              <a:t> 五、社会主义法的实施</a:t>
            </a:r>
            <a:br>
              <a:rPr lang="zh-CN" altLang="en-US" dirty="0" smtClean="0"/>
            </a:br>
            <a:r>
              <a:rPr lang="zh-CN" altLang="en-US" dirty="0" smtClean="0"/>
              <a:t>     </a:t>
            </a:r>
            <a:r>
              <a:rPr lang="en-US" altLang="zh-CN" dirty="0" smtClean="0"/>
              <a:t>1</a:t>
            </a:r>
            <a:r>
              <a:rPr lang="en-US" altLang="zh-CN" dirty="0" smtClean="0"/>
              <a:t>.  </a:t>
            </a:r>
            <a:r>
              <a:rPr lang="zh-CN" altLang="en-US" dirty="0" smtClean="0"/>
              <a:t>法的实施：是将法律规范的要求转变落实为行为，在社会生活中具体实现法律规范要求的活动。分为法的遵守和法的适用两种形式。</a:t>
            </a:r>
          </a:p>
          <a:p>
            <a:pPr>
              <a:lnSpc>
                <a:spcPct val="150000"/>
              </a:lnSpc>
              <a:buFont typeface="Wingdings" pitchFamily="2" charset="2"/>
              <a:buNone/>
            </a:pPr>
            <a:r>
              <a:rPr lang="zh-CN" altLang="en-US" dirty="0" smtClean="0"/>
              <a:t>     </a:t>
            </a:r>
            <a:r>
              <a:rPr lang="en-US" altLang="zh-CN" dirty="0" smtClean="0"/>
              <a:t>2.  </a:t>
            </a:r>
            <a:r>
              <a:rPr lang="zh-CN" altLang="en-US" dirty="0" smtClean="0"/>
              <a:t>法的遵守：是指国家机关，社会团体、企事业单位和公民按照法律规范的要求依法行使权利和履行义务。</a:t>
            </a:r>
          </a:p>
          <a:p>
            <a:pPr>
              <a:lnSpc>
                <a:spcPct val="150000"/>
              </a:lnSpc>
              <a:buFont typeface="Wingdings" pitchFamily="2" charset="2"/>
              <a:buNone/>
            </a:pPr>
            <a:r>
              <a:rPr lang="zh-CN" altLang="en-US" dirty="0" smtClean="0"/>
              <a:t>     </a:t>
            </a:r>
            <a:r>
              <a:rPr lang="en-US" altLang="zh-CN" dirty="0" smtClean="0"/>
              <a:t>3.  </a:t>
            </a:r>
            <a:r>
              <a:rPr lang="zh-CN" altLang="en-US" dirty="0" smtClean="0"/>
              <a:t>法的适用：是指国家司法机关依据法定职权和法定程序具体适用法律处理案件的专门活动。</a:t>
            </a:r>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smtClean="0"/>
              <a:t>三、 民事诉讼法</a:t>
            </a:r>
            <a:endParaRPr lang="zh-CN" altLang="en-US" dirty="0"/>
          </a:p>
        </p:txBody>
      </p:sp>
      <p:sp>
        <p:nvSpPr>
          <p:cNvPr id="3" name="内容占位符 2"/>
          <p:cNvSpPr>
            <a:spLocks noGrp="1"/>
          </p:cNvSpPr>
          <p:nvPr>
            <p:ph idx="1"/>
          </p:nvPr>
        </p:nvSpPr>
        <p:spPr/>
        <p:txBody>
          <a:bodyPr/>
          <a:lstStyle/>
          <a:p>
            <a:r>
              <a:rPr lang="zh-CN" altLang="en-US" sz="2800" dirty="0" smtClean="0"/>
              <a:t>（</a:t>
            </a:r>
            <a:r>
              <a:rPr lang="zh-CN" altLang="en-US" sz="2800" dirty="0" smtClean="0"/>
              <a:t>一）民事诉讼法的概念、任务和特殊</a:t>
            </a:r>
            <a:r>
              <a:rPr lang="zh-CN" altLang="en-US" sz="2800" dirty="0" smtClean="0"/>
              <a:t>原则</a:t>
            </a:r>
            <a:endParaRPr lang="en-US" altLang="zh-CN" sz="2800" dirty="0" smtClean="0"/>
          </a:p>
          <a:p>
            <a:r>
              <a:rPr lang="zh-CN" altLang="en-US" sz="2800" dirty="0" smtClean="0"/>
              <a:t>（</a:t>
            </a:r>
            <a:r>
              <a:rPr lang="zh-CN" altLang="en-US" sz="2800" dirty="0" smtClean="0"/>
              <a:t>二）民事诉讼参加</a:t>
            </a:r>
            <a:r>
              <a:rPr lang="zh-CN" altLang="en-US" sz="2800" dirty="0" smtClean="0"/>
              <a:t>人</a:t>
            </a:r>
            <a:endParaRPr lang="en-US" altLang="zh-CN" sz="2800" dirty="0" smtClean="0"/>
          </a:p>
          <a:p>
            <a:r>
              <a:rPr lang="zh-CN" altLang="en-US" sz="2800" dirty="0" smtClean="0"/>
              <a:t>（</a:t>
            </a:r>
            <a:r>
              <a:rPr lang="zh-CN" altLang="en-US" sz="2800" dirty="0" smtClean="0"/>
              <a:t>三）民事诉讼中的强制</a:t>
            </a:r>
            <a:r>
              <a:rPr lang="zh-CN" altLang="en-US" sz="2800" dirty="0" smtClean="0"/>
              <a:t>措施</a:t>
            </a:r>
            <a:endParaRPr lang="en-US" altLang="zh-CN" sz="2800" dirty="0" smtClean="0"/>
          </a:p>
          <a:p>
            <a:r>
              <a:rPr lang="zh-CN" altLang="en-US" sz="2800" dirty="0" smtClean="0"/>
              <a:t>（</a:t>
            </a:r>
            <a:r>
              <a:rPr lang="zh-CN" altLang="en-US" sz="2800" dirty="0" smtClean="0"/>
              <a:t>四）民事诉讼程序</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sz="5400" dirty="0" smtClean="0"/>
              <a:t>四、 刑事诉讼法</a:t>
            </a:r>
            <a:endParaRPr lang="zh-CN" altLang="zh-CN" dirty="0"/>
          </a:p>
        </p:txBody>
      </p:sp>
      <p:sp>
        <p:nvSpPr>
          <p:cNvPr id="12291" name="Rectangle 3"/>
          <p:cNvSpPr>
            <a:spLocks noGrp="1" noChangeArrowheads="1"/>
          </p:cNvSpPr>
          <p:nvPr>
            <p:ph idx="1"/>
          </p:nvPr>
        </p:nvSpPr>
        <p:spPr/>
        <p:txBody>
          <a:bodyPr/>
          <a:lstStyle/>
          <a:p>
            <a:pPr>
              <a:lnSpc>
                <a:spcPct val="90000"/>
              </a:lnSpc>
            </a:pPr>
            <a:r>
              <a:rPr lang="zh-CN" altLang="en-US" sz="2800" dirty="0" smtClean="0"/>
              <a:t>（</a:t>
            </a:r>
            <a:r>
              <a:rPr lang="zh-CN" altLang="en-US" sz="2800" dirty="0" smtClean="0"/>
              <a:t>一）刑事诉讼</a:t>
            </a:r>
            <a:r>
              <a:rPr lang="zh-CN" altLang="en-US" sz="2800" dirty="0"/>
              <a:t>法的概念、</a:t>
            </a:r>
            <a:r>
              <a:rPr lang="zh-CN" altLang="en-US" sz="2800" dirty="0" smtClean="0"/>
              <a:t>任务</a:t>
            </a:r>
            <a:endParaRPr lang="en-US" altLang="zh-CN" sz="2800" dirty="0" smtClean="0"/>
          </a:p>
          <a:p>
            <a:pPr>
              <a:lnSpc>
                <a:spcPct val="90000"/>
              </a:lnSpc>
            </a:pPr>
            <a:r>
              <a:rPr lang="zh-CN" altLang="en-US" sz="2800" dirty="0" smtClean="0"/>
              <a:t>（</a:t>
            </a:r>
            <a:r>
              <a:rPr lang="zh-CN" altLang="en-US" sz="2800" dirty="0" smtClean="0"/>
              <a:t>二）刑事诉讼</a:t>
            </a:r>
            <a:r>
              <a:rPr lang="zh-CN" altLang="en-US" sz="2800" dirty="0"/>
              <a:t>参与</a:t>
            </a:r>
            <a:r>
              <a:rPr lang="zh-CN" altLang="en-US" sz="2800" dirty="0" smtClean="0"/>
              <a:t>人</a:t>
            </a:r>
            <a:endParaRPr lang="en-US" altLang="zh-CN" sz="2800" dirty="0" smtClean="0"/>
          </a:p>
          <a:p>
            <a:pPr>
              <a:lnSpc>
                <a:spcPct val="90000"/>
              </a:lnSpc>
            </a:pPr>
            <a:r>
              <a:rPr lang="zh-CN" altLang="en-US" sz="2800" dirty="0" smtClean="0"/>
              <a:t>（</a:t>
            </a:r>
            <a:r>
              <a:rPr lang="zh-CN" altLang="en-US" sz="2800" dirty="0" smtClean="0"/>
              <a:t>三）刑事诉讼</a:t>
            </a:r>
            <a:r>
              <a:rPr lang="zh-CN" altLang="en-US" sz="2800" dirty="0"/>
              <a:t>中的强制</a:t>
            </a:r>
            <a:r>
              <a:rPr lang="zh-CN" altLang="en-US" sz="2800" dirty="0" smtClean="0"/>
              <a:t>措施</a:t>
            </a:r>
            <a:endParaRPr lang="en-US" altLang="zh-CN" sz="2800" dirty="0" smtClean="0"/>
          </a:p>
          <a:p>
            <a:pPr>
              <a:lnSpc>
                <a:spcPct val="90000"/>
              </a:lnSpc>
            </a:pPr>
            <a:r>
              <a:rPr lang="zh-CN" altLang="en-US" sz="2800" dirty="0" smtClean="0"/>
              <a:t>（</a:t>
            </a:r>
            <a:r>
              <a:rPr lang="zh-CN" altLang="en-US" sz="2800" dirty="0" smtClean="0"/>
              <a:t>四）刑事</a:t>
            </a:r>
            <a:r>
              <a:rPr lang="zh-CN" altLang="en-US" sz="2800" dirty="0"/>
              <a:t>附带</a:t>
            </a:r>
            <a:r>
              <a:rPr lang="zh-CN" altLang="en-US" sz="2800" dirty="0" smtClean="0"/>
              <a:t>民事诉讼</a:t>
            </a:r>
            <a:endParaRPr lang="en-US" altLang="zh-CN" sz="2800" dirty="0" smtClean="0"/>
          </a:p>
          <a:p>
            <a:pPr>
              <a:lnSpc>
                <a:spcPct val="90000"/>
              </a:lnSpc>
            </a:pPr>
            <a:r>
              <a:rPr lang="zh-CN" altLang="en-US" sz="2800" dirty="0" smtClean="0"/>
              <a:t>（</a:t>
            </a:r>
            <a:r>
              <a:rPr lang="zh-CN" altLang="en-US" sz="2800" dirty="0" smtClean="0"/>
              <a:t>五）刑事诉讼</a:t>
            </a:r>
            <a:r>
              <a:rPr lang="zh-CN" altLang="en-US" sz="2800" dirty="0"/>
              <a:t>程序</a:t>
            </a:r>
            <a:r>
              <a:rPr lang="zh-CN" altLang="en-US" sz="2400" dirty="0"/>
              <a:t/>
            </a:r>
            <a:br>
              <a:rPr lang="zh-CN" altLang="en-US" sz="2400" dirty="0"/>
            </a:br>
            <a:endParaRPr lang="zh-CN" altLang="en-US" sz="2400" dirty="0"/>
          </a:p>
          <a:p>
            <a:pPr>
              <a:lnSpc>
                <a:spcPct val="90000"/>
              </a:lnSpc>
              <a:buFont typeface="Wingdings" pitchFamily="2" charset="2"/>
              <a:buNone/>
            </a:pPr>
            <a:r>
              <a:rPr lang="zh-CN" altLang="en-US" sz="2400" dirty="0"/>
              <a:t/>
            </a:r>
            <a:br>
              <a:rPr lang="zh-CN" altLang="en-US" sz="2400" dirty="0"/>
            </a:br>
            <a:r>
              <a:rPr lang="zh-CN" altLang="en-US" sz="2400" dirty="0"/>
              <a:t/>
            </a:r>
            <a:br>
              <a:rPr lang="zh-CN" altLang="en-US" sz="2400" dirty="0"/>
            </a:br>
            <a:endParaRPr lang="zh-CN" alt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altLang="zh-CN" dirty="0" smtClean="0"/>
              <a:t/>
            </a:r>
            <a:br>
              <a:rPr lang="en-US" altLang="zh-CN" dirty="0" smtClean="0"/>
            </a:br>
            <a:r>
              <a:rPr lang="en-US" altLang="zh-CN" dirty="0" smtClean="0"/>
              <a:t/>
            </a:r>
            <a:br>
              <a:rPr lang="en-US" altLang="zh-CN" dirty="0" smtClean="0"/>
            </a:br>
            <a:r>
              <a:rPr lang="zh-CN" altLang="en-US" dirty="0" smtClean="0"/>
              <a:t/>
            </a:r>
            <a:br>
              <a:rPr lang="zh-CN" altLang="en-US" dirty="0" smtClean="0"/>
            </a:br>
            <a:r>
              <a:rPr lang="zh-CN" altLang="en-US" dirty="0" smtClean="0"/>
              <a:t>思考与练习</a:t>
            </a:r>
            <a:endParaRPr lang="zh-CN" altLang="zh-CN" dirty="0"/>
          </a:p>
        </p:txBody>
      </p:sp>
      <p:sp>
        <p:nvSpPr>
          <p:cNvPr id="58371" name="Rectangle 3"/>
          <p:cNvSpPr>
            <a:spLocks noGrp="1" noChangeArrowheads="1"/>
          </p:cNvSpPr>
          <p:nvPr>
            <p:ph idx="1"/>
          </p:nvPr>
        </p:nvSpPr>
        <p:spPr/>
        <p:txBody>
          <a:bodyPr/>
          <a:lstStyle/>
          <a:p>
            <a:pPr>
              <a:buFont typeface="Wingdings" pitchFamily="2" charset="2"/>
              <a:buNone/>
            </a:pPr>
            <a:r>
              <a:rPr lang="en-US" altLang="zh-CN" dirty="0" smtClean="0"/>
              <a:t>1</a:t>
            </a:r>
            <a:r>
              <a:rPr lang="en-US" altLang="zh-CN" dirty="0" smtClean="0"/>
              <a:t>. </a:t>
            </a:r>
            <a:r>
              <a:rPr lang="zh-CN" altLang="en-US" dirty="0" smtClean="0"/>
              <a:t>我国</a:t>
            </a:r>
            <a:r>
              <a:rPr lang="zh-CN" altLang="en-US" dirty="0"/>
              <a:t>法律关于民事、行政、刑事诉讼的管辖权规定是什么？</a:t>
            </a:r>
          </a:p>
          <a:p>
            <a:pPr>
              <a:buFont typeface="Wingdings" pitchFamily="2" charset="2"/>
              <a:buNone/>
            </a:pPr>
            <a:r>
              <a:rPr lang="en-US" altLang="zh-CN" dirty="0" smtClean="0"/>
              <a:t>2</a:t>
            </a:r>
            <a:r>
              <a:rPr lang="en-US" altLang="zh-CN" dirty="0" smtClean="0"/>
              <a:t>. </a:t>
            </a:r>
            <a:r>
              <a:rPr lang="zh-CN" altLang="en-US" dirty="0" smtClean="0"/>
              <a:t>我国</a:t>
            </a:r>
            <a:r>
              <a:rPr lang="zh-CN" altLang="en-US" dirty="0"/>
              <a:t>关于民事、行政、刑事诉讼的立案条件是什么？</a:t>
            </a:r>
          </a:p>
          <a:p>
            <a:pPr>
              <a:buFont typeface="Wingdings" pitchFamily="2" charset="2"/>
              <a:buNone/>
            </a:pPr>
            <a:r>
              <a:rPr lang="en-US" altLang="zh-CN" dirty="0" smtClean="0"/>
              <a:t>3</a:t>
            </a:r>
            <a:r>
              <a:rPr lang="en-US" altLang="zh-CN" dirty="0" smtClean="0"/>
              <a:t>. </a:t>
            </a:r>
            <a:r>
              <a:rPr lang="zh-CN" altLang="en-US" dirty="0" smtClean="0"/>
              <a:t>对</a:t>
            </a:r>
            <a:r>
              <a:rPr lang="zh-CN" altLang="en-US" dirty="0"/>
              <a:t>民事案件、行政案件裁决如何执行？</a:t>
            </a:r>
          </a:p>
          <a:p>
            <a:pPr>
              <a:buFont typeface="Wingdings" pitchFamily="2" charset="2"/>
              <a:buNone/>
            </a:pPr>
            <a:endParaRPr lang="en-US" altLang="zh-CN" dirty="0"/>
          </a:p>
        </p:txBody>
      </p:sp>
      <p:pic>
        <p:nvPicPr>
          <p:cNvPr id="4" name="Picture 4" descr="dglxasset[2]"/>
          <p:cNvPicPr>
            <a:picLocks noChangeAspect="1" noChangeArrowheads="1"/>
          </p:cNvPicPr>
          <p:nvPr/>
        </p:nvPicPr>
        <p:blipFill>
          <a:blip r:embed="rId2"/>
          <a:srcRect/>
          <a:stretch>
            <a:fillRect/>
          </a:stretch>
        </p:blipFill>
        <p:spPr bwMode="auto">
          <a:xfrm>
            <a:off x="5572132" y="4286256"/>
            <a:ext cx="1428760" cy="1571636"/>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WordArt 3"/>
          <p:cNvSpPr>
            <a:spLocks noChangeArrowheads="1" noChangeShapeType="1" noTextEdit="1"/>
          </p:cNvSpPr>
          <p:nvPr/>
        </p:nvSpPr>
        <p:spPr bwMode="auto">
          <a:xfrm>
            <a:off x="1428728" y="2214554"/>
            <a:ext cx="6000792" cy="1785950"/>
          </a:xfrm>
          <a:prstGeom prst="rect">
            <a:avLst/>
          </a:prstGeom>
        </p:spPr>
        <p:txBody>
          <a:bodyPr wrap="none" fromWordArt="1">
            <a:prstTxWarp prst="textWave1">
              <a:avLst>
                <a:gd name="adj1" fmla="val 20644"/>
                <a:gd name="adj2" fmla="val 0"/>
              </a:avLst>
            </a:prstTxWarp>
          </a:bodyPr>
          <a:lstStyle/>
          <a:p>
            <a:pPr algn="ctr"/>
            <a:r>
              <a:rPr lang="zh-CN" altLang="en-US" sz="3600" kern="10" dirty="0" smtClean="0">
                <a:ln w="9525">
                  <a:noFill/>
                  <a:round/>
                  <a:headEnd/>
                  <a:tailEnd/>
                </a:ln>
                <a:gradFill rotWithShape="1">
                  <a:gsLst>
                    <a:gs pos="0">
                      <a:srgbClr val="FFCCFF"/>
                    </a:gs>
                    <a:gs pos="100000">
                      <a:srgbClr val="FF3399"/>
                    </a:gs>
                  </a:gsLst>
                  <a:lin ang="5400000" scaled="1"/>
                </a:gradFill>
                <a:effectLst>
                  <a:outerShdw dist="53882" dir="2700000" algn="ctr" rotWithShape="0">
                    <a:srgbClr val="C0C0C0">
                      <a:alpha val="79999"/>
                    </a:srgbClr>
                  </a:outerShdw>
                </a:effectLst>
                <a:latin typeface="隶书"/>
                <a:ea typeface="隶书"/>
              </a:rPr>
              <a:t>谢谢！</a:t>
            </a:r>
            <a:endParaRPr lang="zh-CN" altLang="en-US" sz="3600" kern="10" dirty="0">
              <a:ln w="9525">
                <a:noFill/>
                <a:round/>
                <a:headEnd/>
                <a:tailEnd/>
              </a:ln>
              <a:gradFill rotWithShape="1">
                <a:gsLst>
                  <a:gs pos="0">
                    <a:srgbClr val="FFCCFF"/>
                  </a:gs>
                  <a:gs pos="100000">
                    <a:srgbClr val="FF3399"/>
                  </a:gs>
                </a:gsLst>
                <a:lin ang="5400000" scaled="1"/>
              </a:gradFill>
              <a:effectLst>
                <a:outerShdw dist="53882" dir="2700000" algn="ctr" rotWithShape="0">
                  <a:srgbClr val="C0C0C0">
                    <a:alpha val="79999"/>
                  </a:srgbClr>
                </a:outerShdw>
              </a:effectLst>
              <a:latin typeface="隶书"/>
              <a:ea typeface="隶书"/>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1214414" y="357166"/>
            <a:ext cx="7643866" cy="1588127"/>
          </a:xfrm>
          <a:prstGeom prst="rect">
            <a:avLst/>
          </a:prstGeom>
        </p:spPr>
        <p:txBody>
          <a:bodyPr wrap="square">
            <a:spAutoFit/>
          </a:bodyPr>
          <a:lstStyle/>
          <a:p>
            <a:pPr>
              <a:lnSpc>
                <a:spcPct val="150000"/>
              </a:lnSpc>
            </a:pPr>
            <a:r>
              <a:rPr lang="zh-CN" altLang="en-US" dirty="0" smtClean="0"/>
              <a:t>六、 法律责任</a:t>
            </a:r>
          </a:p>
          <a:p>
            <a:pPr>
              <a:lnSpc>
                <a:spcPct val="150000"/>
              </a:lnSpc>
              <a:buFont typeface="Wingdings" pitchFamily="2" charset="2"/>
              <a:buNone/>
            </a:pPr>
            <a:r>
              <a:rPr lang="zh-CN" altLang="en-US" dirty="0" smtClean="0"/>
              <a:t>    </a:t>
            </a:r>
            <a:r>
              <a:rPr lang="en-US" altLang="zh-CN" dirty="0" smtClean="0"/>
              <a:t>1. </a:t>
            </a:r>
            <a:r>
              <a:rPr lang="zh-CN" altLang="en-US" dirty="0" smtClean="0"/>
              <a:t>法律责任：违法主体对自己的违法行为必须承担的某种强制性的后果或惩罚性后果的法律上的责任。</a:t>
            </a:r>
            <a:endParaRPr lang="en-US" altLang="zh-CN" dirty="0" smtClean="0"/>
          </a:p>
          <a:p>
            <a:pPr>
              <a:lnSpc>
                <a:spcPct val="90000"/>
              </a:lnSpc>
              <a:buFont typeface="Wingdings" pitchFamily="2" charset="2"/>
              <a:buNone/>
            </a:pPr>
            <a:r>
              <a:rPr lang="zh-CN" altLang="en-US" dirty="0" smtClean="0"/>
              <a:t>         </a:t>
            </a:r>
            <a:endParaRPr lang="zh-CN" altLang="en-US" dirty="0"/>
          </a:p>
        </p:txBody>
      </p:sp>
      <p:sp>
        <p:nvSpPr>
          <p:cNvPr id="4" name="矩形 3"/>
          <p:cNvSpPr/>
          <p:nvPr/>
        </p:nvSpPr>
        <p:spPr>
          <a:xfrm>
            <a:off x="1214414" y="1571612"/>
            <a:ext cx="7715304" cy="5078313"/>
          </a:xfrm>
          <a:prstGeom prst="rect">
            <a:avLst/>
          </a:prstGeom>
        </p:spPr>
        <p:txBody>
          <a:bodyPr wrap="square">
            <a:spAutoFit/>
          </a:bodyPr>
          <a:lstStyle/>
          <a:p>
            <a:pPr>
              <a:lnSpc>
                <a:spcPct val="150000"/>
              </a:lnSpc>
              <a:buFont typeface="Wingdings" pitchFamily="2" charset="2"/>
              <a:buNone/>
            </a:pPr>
            <a:r>
              <a:rPr lang="en-US" altLang="zh-CN" dirty="0" smtClean="0"/>
              <a:t>    2</a:t>
            </a:r>
            <a:r>
              <a:rPr lang="en-US" altLang="zh-CN" dirty="0" smtClean="0"/>
              <a:t>. </a:t>
            </a:r>
            <a:r>
              <a:rPr lang="zh-CN" altLang="en-US" dirty="0" smtClean="0"/>
              <a:t>种类</a:t>
            </a:r>
            <a:endParaRPr lang="en-US" altLang="zh-CN" dirty="0" smtClean="0"/>
          </a:p>
          <a:p>
            <a:pPr>
              <a:lnSpc>
                <a:spcPct val="150000"/>
              </a:lnSpc>
              <a:buFont typeface="Wingdings" pitchFamily="2" charset="2"/>
              <a:buNone/>
            </a:pPr>
            <a:r>
              <a:rPr lang="zh-CN" altLang="en-US" dirty="0" smtClean="0">
                <a:solidFill>
                  <a:srgbClr val="FF0000"/>
                </a:solidFill>
              </a:rPr>
              <a:t>      （</a:t>
            </a:r>
            <a:r>
              <a:rPr lang="en-US" altLang="zh-CN" dirty="0" smtClean="0">
                <a:solidFill>
                  <a:srgbClr val="FF0000"/>
                </a:solidFill>
              </a:rPr>
              <a:t>1</a:t>
            </a:r>
            <a:r>
              <a:rPr lang="zh-CN" altLang="en-US" dirty="0" smtClean="0">
                <a:solidFill>
                  <a:srgbClr val="FF0000"/>
                </a:solidFill>
              </a:rPr>
              <a:t>）违宪责任</a:t>
            </a:r>
            <a:r>
              <a:rPr lang="zh-CN" altLang="en-US" dirty="0" smtClean="0"/>
              <a:t>：违反宪法的规定而必须承担的一种法律责任。承担宪法责任的主体主要是国家机关及其领导人；承担宪法责任的形式主要是撤销违宪的法律、法规；罢免违宪的国家机关工作人员。 </a:t>
            </a:r>
            <a:endParaRPr lang="en-US" altLang="zh-CN" dirty="0" smtClean="0"/>
          </a:p>
          <a:p>
            <a:pPr>
              <a:lnSpc>
                <a:spcPct val="150000"/>
              </a:lnSpc>
              <a:buFont typeface="Wingdings" pitchFamily="2" charset="2"/>
              <a:buNone/>
            </a:pPr>
            <a:r>
              <a:rPr lang="en-US" altLang="zh-CN" dirty="0" smtClean="0"/>
              <a:t>      </a:t>
            </a:r>
            <a:r>
              <a:rPr lang="zh-CN" altLang="en-US" dirty="0" smtClean="0">
                <a:solidFill>
                  <a:srgbClr val="FF0000"/>
                </a:solidFill>
              </a:rPr>
              <a:t>（</a:t>
            </a:r>
            <a:r>
              <a:rPr lang="en-US" altLang="zh-CN" dirty="0" smtClean="0">
                <a:solidFill>
                  <a:srgbClr val="FF0000"/>
                </a:solidFill>
              </a:rPr>
              <a:t>2</a:t>
            </a:r>
            <a:r>
              <a:rPr lang="zh-CN" altLang="en-US" dirty="0" smtClean="0">
                <a:solidFill>
                  <a:srgbClr val="FF0000"/>
                </a:solidFill>
              </a:rPr>
              <a:t>）刑事责任</a:t>
            </a:r>
            <a:r>
              <a:rPr lang="zh-CN" altLang="en-US" dirty="0" smtClean="0"/>
              <a:t>：违反刑事法律规范而必须承担的法定不利后果。承担刑事责任的主体包括公民、法人和其他社会组织。承担刑事责任的形式主要是判处刑罚，包括主刑和附加刑。</a:t>
            </a:r>
          </a:p>
          <a:p>
            <a:pPr>
              <a:lnSpc>
                <a:spcPct val="150000"/>
              </a:lnSpc>
              <a:buFont typeface="Wingdings" pitchFamily="2" charset="2"/>
              <a:buNone/>
            </a:pPr>
            <a:r>
              <a:rPr lang="zh-CN" altLang="en-US" dirty="0" smtClean="0"/>
              <a:t>      </a:t>
            </a:r>
            <a:r>
              <a:rPr lang="zh-CN" altLang="en-US" dirty="0" smtClean="0">
                <a:solidFill>
                  <a:srgbClr val="FF0000"/>
                </a:solidFill>
              </a:rPr>
              <a:t>（</a:t>
            </a:r>
            <a:r>
              <a:rPr lang="en-US" altLang="zh-CN" dirty="0" smtClean="0">
                <a:solidFill>
                  <a:srgbClr val="FF0000"/>
                </a:solidFill>
              </a:rPr>
              <a:t>3</a:t>
            </a:r>
            <a:r>
              <a:rPr lang="zh-CN" altLang="en-US" dirty="0" smtClean="0">
                <a:solidFill>
                  <a:srgbClr val="FF0000"/>
                </a:solidFill>
              </a:rPr>
              <a:t>）民事责任</a:t>
            </a:r>
            <a:r>
              <a:rPr lang="zh-CN" altLang="en-US" dirty="0" smtClean="0"/>
              <a:t>：指违法主体因违反民事法律的规定而应当依法承担的不利后果。其承担责任的主体主要是具有民事责任能力的自然人和法人。形式主要是补偿性的财产责任。</a:t>
            </a:r>
          </a:p>
          <a:p>
            <a:pPr>
              <a:lnSpc>
                <a:spcPct val="150000"/>
              </a:lnSpc>
              <a:buFont typeface="Wingdings" pitchFamily="2" charset="2"/>
              <a:buNone/>
            </a:pPr>
            <a:r>
              <a:rPr lang="zh-CN" altLang="en-US" dirty="0" smtClean="0"/>
              <a:t>      </a:t>
            </a:r>
            <a:r>
              <a:rPr lang="zh-CN" altLang="en-US" dirty="0" smtClean="0">
                <a:solidFill>
                  <a:srgbClr val="FF0000"/>
                </a:solidFill>
              </a:rPr>
              <a:t>（</a:t>
            </a:r>
            <a:r>
              <a:rPr lang="en-US" altLang="zh-CN" dirty="0" smtClean="0">
                <a:solidFill>
                  <a:srgbClr val="FF0000"/>
                </a:solidFill>
              </a:rPr>
              <a:t>4</a:t>
            </a:r>
            <a:r>
              <a:rPr lang="zh-CN" altLang="en-US" dirty="0" smtClean="0">
                <a:solidFill>
                  <a:srgbClr val="FF0000"/>
                </a:solidFill>
              </a:rPr>
              <a:t>）行政责任</a:t>
            </a:r>
            <a:r>
              <a:rPr lang="zh-CN" altLang="en-US" dirty="0" smtClean="0"/>
              <a:t>：指违反行政法律规定而应当承担的不利的法律后果。主体有行政主体和行政相对人。形式主要行政处罚，行政处分。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bright="16000" contrast="16000"/>
          </a:blip>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1000100" y="928670"/>
            <a:ext cx="4857784" cy="2400657"/>
          </a:xfrm>
          <a:prstGeom prst="rect">
            <a:avLst/>
          </a:prstGeom>
        </p:spPr>
        <p:txBody>
          <a:bodyPr wrap="square">
            <a:spAutoFit/>
          </a:bodyPr>
          <a:lstStyle/>
          <a:p>
            <a:pPr>
              <a:lnSpc>
                <a:spcPct val="150000"/>
              </a:lnSpc>
              <a:buFont typeface="Wingdings" pitchFamily="2" charset="2"/>
              <a:buNone/>
            </a:pPr>
            <a:r>
              <a:rPr lang="en-US" altLang="zh-CN" sz="2000" dirty="0" smtClean="0"/>
              <a:t>3</a:t>
            </a:r>
            <a:r>
              <a:rPr lang="en-US" altLang="zh-CN" sz="2000" dirty="0" smtClean="0"/>
              <a:t>. </a:t>
            </a:r>
            <a:r>
              <a:rPr lang="zh-CN" altLang="en-US" sz="2000" dirty="0" smtClean="0"/>
              <a:t>法律责任的免除</a:t>
            </a:r>
          </a:p>
          <a:p>
            <a:pPr>
              <a:lnSpc>
                <a:spcPct val="150000"/>
              </a:lnSpc>
              <a:buFont typeface="Wingdings" pitchFamily="2" charset="2"/>
              <a:buNone/>
            </a:pPr>
            <a:r>
              <a:rPr lang="zh-CN" altLang="en-US" sz="2000" dirty="0" smtClean="0"/>
              <a:t>   （</a:t>
            </a:r>
            <a:r>
              <a:rPr lang="en-US" altLang="zh-CN" sz="2000" dirty="0" smtClean="0"/>
              <a:t>1</a:t>
            </a:r>
            <a:r>
              <a:rPr lang="zh-CN" altLang="en-US" sz="2000" dirty="0" smtClean="0"/>
              <a:t>）法律责任的免除：指法律责任由于出现法定条件被</a:t>
            </a:r>
            <a:r>
              <a:rPr lang="zh-CN" altLang="en-US" sz="2000" dirty="0" smtClean="0">
                <a:solidFill>
                  <a:srgbClr val="FF0000"/>
                </a:solidFill>
              </a:rPr>
              <a:t>部分或全部</a:t>
            </a:r>
            <a:r>
              <a:rPr lang="zh-CN" altLang="en-US" sz="2000" dirty="0" smtClean="0"/>
              <a:t>免除。</a:t>
            </a:r>
          </a:p>
          <a:p>
            <a:pPr>
              <a:lnSpc>
                <a:spcPct val="150000"/>
              </a:lnSpc>
              <a:buFont typeface="Wingdings" pitchFamily="2" charset="2"/>
              <a:buNone/>
            </a:pPr>
            <a:r>
              <a:rPr lang="zh-CN" altLang="en-US" sz="2000" dirty="0" smtClean="0"/>
              <a:t>   （</a:t>
            </a:r>
            <a:r>
              <a:rPr lang="en-US" altLang="zh-CN" sz="2000" dirty="0" smtClean="0"/>
              <a:t>2</a:t>
            </a:r>
            <a:r>
              <a:rPr lang="zh-CN" altLang="en-US" sz="2000" dirty="0" smtClean="0"/>
              <a:t>）免除事由：时效经过、不诉、协议、自首、立功、履行不能（人道主义免责）。</a:t>
            </a:r>
            <a:endParaRPr lang="zh-CN"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928670"/>
            <a:ext cx="8229600" cy="724648"/>
          </a:xfrm>
        </p:spPr>
        <p:txBody>
          <a:bodyPr>
            <a:normAutofit fontScale="90000"/>
          </a:bodyPr>
          <a:lstStyle/>
          <a:p>
            <a:r>
              <a:rPr lang="en-US" altLang="zh-CN" dirty="0" smtClean="0"/>
              <a:t/>
            </a:r>
            <a:br>
              <a:rPr lang="en-US" altLang="zh-CN" dirty="0" smtClean="0"/>
            </a:br>
            <a:r>
              <a:rPr lang="zh-CN" altLang="en-US" dirty="0" smtClean="0"/>
              <a:t/>
            </a:r>
            <a:br>
              <a:rPr lang="zh-CN" altLang="en-US" dirty="0" smtClean="0"/>
            </a:br>
            <a:r>
              <a:rPr lang="zh-CN" altLang="en-US" dirty="0" smtClean="0"/>
              <a:t>思考与练习</a:t>
            </a:r>
            <a:endParaRPr lang="zh-CN" altLang="en-US" dirty="0"/>
          </a:p>
        </p:txBody>
      </p:sp>
      <p:sp>
        <p:nvSpPr>
          <p:cNvPr id="3" name="内容占位符 2"/>
          <p:cNvSpPr>
            <a:spLocks noGrp="1"/>
          </p:cNvSpPr>
          <p:nvPr>
            <p:ph idx="1"/>
          </p:nvPr>
        </p:nvSpPr>
        <p:spPr/>
        <p:txBody>
          <a:bodyPr/>
          <a:lstStyle/>
          <a:p>
            <a:r>
              <a:rPr lang="en-US" altLang="zh-CN" dirty="0" smtClean="0"/>
              <a:t>1</a:t>
            </a:r>
            <a:r>
              <a:rPr lang="en-US" altLang="zh-CN" dirty="0" smtClean="0"/>
              <a:t>. </a:t>
            </a:r>
            <a:r>
              <a:rPr lang="zh-CN" altLang="en-US" dirty="0" smtClean="0"/>
              <a:t>社会主义</a:t>
            </a:r>
            <a:r>
              <a:rPr lang="zh-CN" altLang="en-US" dirty="0" smtClean="0"/>
              <a:t>法有哪些作用？</a:t>
            </a:r>
          </a:p>
          <a:p>
            <a:pPr>
              <a:buFont typeface="Wingdings" pitchFamily="2" charset="2"/>
              <a:buNone/>
            </a:pPr>
            <a:r>
              <a:rPr lang="zh-CN" altLang="en-US" dirty="0" smtClean="0"/>
              <a:t>   </a:t>
            </a:r>
            <a:r>
              <a:rPr lang="en-US" altLang="zh-CN" dirty="0" smtClean="0"/>
              <a:t>2</a:t>
            </a:r>
            <a:r>
              <a:rPr lang="en-US" altLang="zh-CN" dirty="0" smtClean="0"/>
              <a:t>. </a:t>
            </a:r>
            <a:r>
              <a:rPr lang="zh-CN" altLang="en-US" dirty="0" smtClean="0"/>
              <a:t>社会主义</a:t>
            </a:r>
            <a:r>
              <a:rPr lang="zh-CN" altLang="en-US" dirty="0" smtClean="0"/>
              <a:t>法的实施有哪几种形式？</a:t>
            </a:r>
          </a:p>
          <a:p>
            <a:pPr>
              <a:buFont typeface="Wingdings" pitchFamily="2" charset="2"/>
              <a:buNone/>
            </a:pPr>
            <a:r>
              <a:rPr lang="zh-CN" altLang="en-US" dirty="0" smtClean="0"/>
              <a:t>   </a:t>
            </a:r>
            <a:r>
              <a:rPr lang="en-US" altLang="zh-CN" dirty="0" smtClean="0"/>
              <a:t>3</a:t>
            </a:r>
            <a:r>
              <a:rPr lang="en-US" altLang="zh-CN" dirty="0" smtClean="0"/>
              <a:t>. </a:t>
            </a:r>
            <a:r>
              <a:rPr lang="zh-CN" altLang="en-US" dirty="0" smtClean="0"/>
              <a:t>何谓</a:t>
            </a:r>
            <a:r>
              <a:rPr lang="zh-CN" altLang="en-US" dirty="0" smtClean="0"/>
              <a:t>法律责任？承担法律责任的条件有哪些？</a:t>
            </a:r>
          </a:p>
          <a:p>
            <a:endParaRPr lang="zh-CN" altLang="en-US" dirty="0"/>
          </a:p>
        </p:txBody>
      </p:sp>
      <p:pic>
        <p:nvPicPr>
          <p:cNvPr id="4" name="Picture 4" descr="dglxasset[2]"/>
          <p:cNvPicPr>
            <a:picLocks noChangeAspect="1" noChangeArrowheads="1"/>
          </p:cNvPicPr>
          <p:nvPr/>
        </p:nvPicPr>
        <p:blipFill>
          <a:blip r:embed="rId2"/>
          <a:srcRect/>
          <a:stretch>
            <a:fillRect/>
          </a:stretch>
        </p:blipFill>
        <p:spPr bwMode="auto">
          <a:xfrm>
            <a:off x="5572132" y="4286256"/>
            <a:ext cx="1428760" cy="157163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2011</TotalTime>
  <Words>4648</Words>
  <Application>Microsoft Office PowerPoint</Application>
  <PresentationFormat>全屏显示(4:3)</PresentationFormat>
  <Paragraphs>307</Paragraphs>
  <Slides>63</Slides>
  <Notes>0</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流畅</vt:lpstr>
      <vt:lpstr>法律基础 </vt:lpstr>
      <vt:lpstr>幻灯片 2</vt:lpstr>
      <vt:lpstr>课程介绍</vt:lpstr>
      <vt:lpstr>幻灯片 4</vt:lpstr>
      <vt:lpstr>第一章 法律基础知识</vt:lpstr>
      <vt:lpstr>幻灯片 6</vt:lpstr>
      <vt:lpstr>幻灯片 7</vt:lpstr>
      <vt:lpstr>幻灯片 8</vt:lpstr>
      <vt:lpstr>  思考与练习</vt:lpstr>
      <vt:lpstr>第二章 宪法</vt:lpstr>
      <vt:lpstr>幻灯片 11</vt:lpstr>
      <vt:lpstr>幻灯片 12</vt:lpstr>
      <vt:lpstr>幻灯片 13</vt:lpstr>
      <vt:lpstr>幻灯片 14</vt:lpstr>
      <vt:lpstr>思考与练习</vt:lpstr>
      <vt:lpstr> 　第三章 行政法</vt:lpstr>
      <vt:lpstr>三、行政主体</vt:lpstr>
      <vt:lpstr>四、行政行为</vt:lpstr>
      <vt:lpstr>五、主要行政法规简介</vt:lpstr>
      <vt:lpstr>幻灯片 20</vt:lpstr>
      <vt:lpstr>幻灯片 21</vt:lpstr>
      <vt:lpstr>幻灯片 22</vt:lpstr>
      <vt:lpstr> 思考与练习</vt:lpstr>
      <vt:lpstr>第四章 民法</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 思考与练习</vt:lpstr>
      <vt:lpstr>第五章 经济法</vt:lpstr>
      <vt:lpstr>二、公司法</vt:lpstr>
      <vt:lpstr>幻灯片 44</vt:lpstr>
      <vt:lpstr>三、消费者权益保护法</vt:lpstr>
      <vt:lpstr>四、 税法</vt:lpstr>
      <vt:lpstr>五、 劳动与社会保障法律</vt:lpstr>
      <vt:lpstr> 思考与练习</vt:lpstr>
      <vt:lpstr>第六章 刑法</vt:lpstr>
      <vt:lpstr>幻灯片 50</vt:lpstr>
      <vt:lpstr>幻灯片 51</vt:lpstr>
      <vt:lpstr>幻灯片 52</vt:lpstr>
      <vt:lpstr>幻灯片 53</vt:lpstr>
      <vt:lpstr>幻灯片 54</vt:lpstr>
      <vt:lpstr>幻灯片 55</vt:lpstr>
      <vt:lpstr>幻灯片 56</vt:lpstr>
      <vt:lpstr>   思考与练习</vt:lpstr>
      <vt:lpstr>第七章 诉讼法</vt:lpstr>
      <vt:lpstr>二、 行政诉讼法</vt:lpstr>
      <vt:lpstr>三、 民事诉讼法</vt:lpstr>
      <vt:lpstr>四、 刑事诉讼法</vt:lpstr>
      <vt:lpstr>   思考与练习</vt:lpstr>
      <vt:lpstr>幻灯片 63</vt:lpstr>
    </vt:vector>
  </TitlesOfParts>
  <Company>WwW.YlmF.CoM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思想道德修养与法律基础 </dc:title>
  <dc:creator>xjr</dc:creator>
  <cp:lastModifiedBy>user</cp:lastModifiedBy>
  <cp:revision>129</cp:revision>
  <dcterms:created xsi:type="dcterms:W3CDTF">2009-09-05T00:54:20Z</dcterms:created>
  <dcterms:modified xsi:type="dcterms:W3CDTF">2024-07-03T05:27:19Z</dcterms:modified>
</cp:coreProperties>
</file>