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43"/>
  </p:notesMasterIdLst>
  <p:handoutMasterIdLst>
    <p:handoutMasterId r:id="rId144"/>
  </p:handoutMasterIdLst>
  <p:sldIdLst>
    <p:sldId id="256" r:id="rId2"/>
    <p:sldId id="257" r:id="rId3"/>
    <p:sldId id="270" r:id="rId4"/>
    <p:sldId id="271"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3" r:id="rId19"/>
    <p:sldId id="292" r:id="rId20"/>
    <p:sldId id="294" r:id="rId21"/>
    <p:sldId id="295" r:id="rId22"/>
    <p:sldId id="296" r:id="rId23"/>
    <p:sldId id="297" r:id="rId24"/>
    <p:sldId id="298" r:id="rId25"/>
    <p:sldId id="299" r:id="rId26"/>
    <p:sldId id="300" r:id="rId27"/>
    <p:sldId id="319" r:id="rId28"/>
    <p:sldId id="272" r:id="rId29"/>
    <p:sldId id="301" r:id="rId30"/>
    <p:sldId id="302" r:id="rId31"/>
    <p:sldId id="303" r:id="rId32"/>
    <p:sldId id="304" r:id="rId33"/>
    <p:sldId id="305" r:id="rId34"/>
    <p:sldId id="307" r:id="rId35"/>
    <p:sldId id="336" r:id="rId36"/>
    <p:sldId id="306" r:id="rId37"/>
    <p:sldId id="309" r:id="rId38"/>
    <p:sldId id="310" r:id="rId39"/>
    <p:sldId id="311" r:id="rId40"/>
    <p:sldId id="312" r:id="rId41"/>
    <p:sldId id="313" r:id="rId42"/>
    <p:sldId id="314" r:id="rId43"/>
    <p:sldId id="315" r:id="rId44"/>
    <p:sldId id="316" r:id="rId45"/>
    <p:sldId id="317" r:id="rId46"/>
    <p:sldId id="273" r:id="rId47"/>
    <p:sldId id="318" r:id="rId48"/>
    <p:sldId id="320" r:id="rId49"/>
    <p:sldId id="408" r:id="rId50"/>
    <p:sldId id="321" r:id="rId51"/>
    <p:sldId id="322" r:id="rId52"/>
    <p:sldId id="323" r:id="rId53"/>
    <p:sldId id="324" r:id="rId54"/>
    <p:sldId id="325" r:id="rId55"/>
    <p:sldId id="327" r:id="rId56"/>
    <p:sldId id="326" r:id="rId57"/>
    <p:sldId id="328" r:id="rId58"/>
    <p:sldId id="329" r:id="rId59"/>
    <p:sldId id="331" r:id="rId60"/>
    <p:sldId id="330" r:id="rId61"/>
    <p:sldId id="332" r:id="rId62"/>
    <p:sldId id="333" r:id="rId63"/>
    <p:sldId id="334" r:id="rId64"/>
    <p:sldId id="335" r:id="rId65"/>
    <p:sldId id="274" r:id="rId66"/>
    <p:sldId id="337" r:id="rId67"/>
    <p:sldId id="338" r:id="rId68"/>
    <p:sldId id="409" r:id="rId69"/>
    <p:sldId id="339" r:id="rId70"/>
    <p:sldId id="340" r:id="rId71"/>
    <p:sldId id="341" r:id="rId72"/>
    <p:sldId id="342" r:id="rId73"/>
    <p:sldId id="343" r:id="rId74"/>
    <p:sldId id="344" r:id="rId75"/>
    <p:sldId id="345" r:id="rId76"/>
    <p:sldId id="346" r:id="rId77"/>
    <p:sldId id="347" r:id="rId78"/>
    <p:sldId id="348" r:id="rId79"/>
    <p:sldId id="349" r:id="rId80"/>
    <p:sldId id="275" r:id="rId81"/>
    <p:sldId id="350" r:id="rId82"/>
    <p:sldId id="351" r:id="rId83"/>
    <p:sldId id="352" r:id="rId84"/>
    <p:sldId id="353" r:id="rId85"/>
    <p:sldId id="410" r:id="rId86"/>
    <p:sldId id="354" r:id="rId87"/>
    <p:sldId id="355" r:id="rId88"/>
    <p:sldId id="356" r:id="rId89"/>
    <p:sldId id="357" r:id="rId90"/>
    <p:sldId id="358" r:id="rId91"/>
    <p:sldId id="359" r:id="rId92"/>
    <p:sldId id="360" r:id="rId93"/>
    <p:sldId id="276" r:id="rId94"/>
    <p:sldId id="361" r:id="rId95"/>
    <p:sldId id="362" r:id="rId96"/>
    <p:sldId id="363" r:id="rId97"/>
    <p:sldId id="364" r:id="rId98"/>
    <p:sldId id="365" r:id="rId99"/>
    <p:sldId id="366" r:id="rId100"/>
    <p:sldId id="367" r:id="rId101"/>
    <p:sldId id="368" r:id="rId102"/>
    <p:sldId id="369" r:id="rId103"/>
    <p:sldId id="370" r:id="rId104"/>
    <p:sldId id="371" r:id="rId105"/>
    <p:sldId id="277"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90" r:id="rId124"/>
    <p:sldId id="389"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Lst>
  <p:sldSz cx="12188825"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065" autoAdjust="0"/>
  </p:normalViewPr>
  <p:slideViewPr>
    <p:cSldViewPr>
      <p:cViewPr varScale="1">
        <p:scale>
          <a:sx n="66" d="100"/>
          <a:sy n="66" d="100"/>
        </p:scale>
        <p:origin x="-900" y="-96"/>
      </p:cViewPr>
      <p:guideLst>
        <p:guide orient="horz" pos="2160"/>
        <p:guide pos="3839"/>
      </p:guideLst>
    </p:cSldViewPr>
  </p:slideViewPr>
  <p:notesTextViewPr>
    <p:cViewPr>
      <p:scale>
        <a:sx n="1" d="1"/>
        <a:sy n="1" d="1"/>
      </p:scale>
      <p:origin x="0" y="0"/>
    </p:cViewPr>
  </p:notesTextViewPr>
  <p:notesViewPr>
    <p:cSldViewPr showGuides="1">
      <p:cViewPr varScale="1">
        <p:scale>
          <a:sx n="87" d="100"/>
          <a:sy n="87"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F20B349-F2EE-40B7-9A96-7F76E2326DFA}" type="datetime1">
              <a:rPr lang="zh-CN" altLang="en-US" smtClean="0">
                <a:latin typeface="Microsoft YaHei UI" panose="020B0503020204020204" pitchFamily="34" charset="-122"/>
                <a:ea typeface="Microsoft YaHei UI" panose="020B0503020204020204" pitchFamily="34" charset="-122"/>
              </a:rPr>
              <a:t>2019/8/16</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n-US" altLang="zh-CN" smtClean="0">
                <a:latin typeface="Microsoft YaHei UI" panose="020B0503020204020204" pitchFamily="34" charset="-122"/>
                <a:ea typeface="Microsoft YaHei UI" panose="020B0503020204020204" pitchFamily="34" charset="-122"/>
              </a:rPr>
              <a:t>‹#›</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E79AF599-AE6F-4E1C-94D1-C707F302C5B5}" type="datetime1">
              <a:rPr lang="zh-CN" altLang="en-US" smtClean="0"/>
              <a:pPr/>
              <a:t>2019/8/16</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01F2A70B-78F2-4DCF-B53B-C990D2FAFB8A}" type="slidenum">
              <a:rPr lang="en-US" altLang="zh-CN" smtClean="0"/>
              <a:pPr/>
              <a:t>‹#›</a:t>
            </a:fld>
            <a:endParaRPr lang="zh-CN" altLang="en-US"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2A70B-78F2-4DCF-B53B-C990D2FAFB8A}" type="slidenum">
              <a:rPr lang="en-US" altLang="zh-CN" smtClean="0"/>
              <a:pPr/>
              <a:t>1</a:t>
            </a:fld>
            <a:endParaRPr lang="zh-CN" altLang="en-US" dirty="0"/>
          </a:p>
        </p:txBody>
      </p:sp>
    </p:spTree>
    <p:extLst>
      <p:ext uri="{BB962C8B-B14F-4D97-AF65-F5344CB8AC3E}">
        <p14:creationId xmlns:p14="http://schemas.microsoft.com/office/powerpoint/2010/main" val="9138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2A70B-78F2-4DCF-B53B-C990D2FAFB8A}" type="slidenum">
              <a:rPr lang="en-US" altLang="zh-CN" smtClean="0"/>
              <a:pPr/>
              <a:t>2</a:t>
            </a:fld>
            <a:endParaRPr lang="en-US" altLang="zh-CN" dirty="0"/>
          </a:p>
        </p:txBody>
      </p:sp>
    </p:spTree>
    <p:extLst>
      <p:ext uri="{BB962C8B-B14F-4D97-AF65-F5344CB8AC3E}">
        <p14:creationId xmlns:p14="http://schemas.microsoft.com/office/powerpoint/2010/main" val="2042032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1750556" y="1300786"/>
            <a:ext cx="8687713" cy="2509213"/>
          </a:xfrm>
        </p:spPr>
        <p:txBody>
          <a:bodyPr anchor="b">
            <a:normAutofit/>
          </a:bodyPr>
          <a:lstStyle>
            <a:lvl1pPr algn="ctr">
              <a:defRPr sz="47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750556" y="3886201"/>
            <a:ext cx="8687713" cy="1371599"/>
          </a:xfrm>
        </p:spPr>
        <p:txBody>
          <a:bodyPr>
            <a:normAutofit/>
          </a:bodyPr>
          <a:lstStyle>
            <a:lvl1pPr marL="0" indent="0" algn="ctr">
              <a:buNone/>
              <a:defRPr sz="21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35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56" y="4289374"/>
            <a:ext cx="10361733" cy="811610"/>
          </a:xfrm>
        </p:spPr>
        <p:txBody>
          <a:bodyPr anchor="b"/>
          <a:lstStyle>
            <a:lvl1pPr>
              <a:defRPr sz="31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84435" y="698261"/>
            <a:ext cx="9819974"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536" y="5108728"/>
            <a:ext cx="10361753" cy="682472"/>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F03606D-7858-4AA2-9E18-693315C12F6C}" type="datetime1">
              <a:rPr lang="zh-CN" altLang="en-US" noProof="0" smtClean="0"/>
              <a:t>2019/8/16</a:t>
            </a:fld>
            <a:endParaRPr lang="zh-CN" altLang="en-US" noProof="0" dirty="0"/>
          </a:p>
        </p:txBody>
      </p:sp>
      <p:sp>
        <p:nvSpPr>
          <p:cNvPr id="6" name="Footer Placeholder 5"/>
          <p:cNvSpPr>
            <a:spLocks noGrp="1"/>
          </p:cNvSpPr>
          <p:nvPr>
            <p:ph type="ftr" sz="quarter" idx="11"/>
          </p:nvPr>
        </p:nvSpPr>
        <p:spPr/>
        <p:txBody>
          <a:bodyPr/>
          <a:lstStyle/>
          <a:p>
            <a:endParaRPr lang="zh-CN"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zh-CN" noProof="0" smtClean="0"/>
              <a:pPr/>
              <a:t>‹#›</a:t>
            </a:fld>
            <a:endParaRPr lang="zh-CN" altLang="en-US" noProof="0" dirty="0"/>
          </a:p>
        </p:txBody>
      </p:sp>
    </p:spTree>
    <p:extLst>
      <p:ext uri="{BB962C8B-B14F-4D97-AF65-F5344CB8AC3E}">
        <p14:creationId xmlns:p14="http://schemas.microsoft.com/office/powerpoint/2010/main" val="1230982255"/>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609600"/>
            <a:ext cx="10361753" cy="3427245"/>
          </a:xfrm>
        </p:spPr>
        <p:txBody>
          <a:bodyPr anchor="ctr"/>
          <a:lstStyle>
            <a:lvl1pPr algn="ctr">
              <a:defRPr sz="3199"/>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537" y="4204821"/>
            <a:ext cx="10361753" cy="1586380"/>
          </a:xfrm>
        </p:spPr>
        <p:txBody>
          <a:bodyPr anchor="ct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F03606D-7858-4AA2-9E18-693315C12F6C}" type="datetime1">
              <a:rPr lang="zh-CN" altLang="en-US" noProof="0" smtClean="0"/>
              <a:t>2019/8/16</a:t>
            </a:fld>
            <a:endParaRPr lang="zh-CN" altLang="en-US" noProof="0" dirty="0"/>
          </a:p>
        </p:txBody>
      </p:sp>
      <p:sp>
        <p:nvSpPr>
          <p:cNvPr id="6" name="Footer Placeholder 5"/>
          <p:cNvSpPr>
            <a:spLocks noGrp="1"/>
          </p:cNvSpPr>
          <p:nvPr>
            <p:ph type="ftr" sz="quarter" idx="11"/>
          </p:nvPr>
        </p:nvSpPr>
        <p:spPr/>
        <p:txBody>
          <a:bodyPr/>
          <a:lstStyle/>
          <a:p>
            <a:endParaRPr lang="zh-CN"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zh-CN" noProof="0" smtClean="0"/>
              <a:pPr/>
              <a:t>‹#›</a:t>
            </a:fld>
            <a:endParaRPr lang="zh-CN" altLang="en-US" noProof="0" dirty="0"/>
          </a:p>
        </p:txBody>
      </p:sp>
    </p:spTree>
    <p:extLst>
      <p:ext uri="{BB962C8B-B14F-4D97-AF65-F5344CB8AC3E}">
        <p14:creationId xmlns:p14="http://schemas.microsoft.com/office/powerpoint/2010/main" val="2899520412"/>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1445836" y="609600"/>
            <a:ext cx="9300329" cy="2992904"/>
          </a:xfrm>
        </p:spPr>
        <p:txBody>
          <a:bodyPr anchor="ctr"/>
          <a:lstStyle>
            <a:lvl1pPr>
              <a:defRPr sz="3199"/>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720196" y="3610032"/>
            <a:ext cx="8750020" cy="59478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913536" y="4372797"/>
            <a:ext cx="10361753" cy="1421053"/>
          </a:xfrm>
        </p:spPr>
        <p:txBody>
          <a:bodyPr anchor="ctr">
            <a:normAutofit/>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F03606D-7858-4AA2-9E18-693315C12F6C}" type="datetime1">
              <a:rPr lang="zh-CN" altLang="en-US" noProof="0" smtClean="0"/>
              <a:t>2019/8/16</a:t>
            </a:fld>
            <a:endParaRPr lang="zh-CN" altLang="en-US" noProof="0" dirty="0"/>
          </a:p>
        </p:txBody>
      </p:sp>
      <p:sp>
        <p:nvSpPr>
          <p:cNvPr id="6" name="Footer Placeholder 5"/>
          <p:cNvSpPr>
            <a:spLocks noGrp="1"/>
          </p:cNvSpPr>
          <p:nvPr>
            <p:ph type="ftr" sz="quarter" idx="11"/>
          </p:nvPr>
        </p:nvSpPr>
        <p:spPr/>
        <p:txBody>
          <a:bodyPr/>
          <a:lstStyle/>
          <a:p>
            <a:endParaRPr lang="zh-CN"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zh-CN" noProof="0" smtClean="0"/>
              <a:pPr/>
              <a:t>‹#›</a:t>
            </a:fld>
            <a:endParaRPr lang="zh-CN" altLang="en-US" noProof="0" dirty="0"/>
          </a:p>
        </p:txBody>
      </p:sp>
      <p:sp>
        <p:nvSpPr>
          <p:cNvPr id="13" name="TextBox 12"/>
          <p:cNvSpPr txBox="1"/>
          <p:nvPr/>
        </p:nvSpPr>
        <p:spPr>
          <a:xfrm>
            <a:off x="1001227" y="754166"/>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554809" y="299357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2124455620"/>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2138722"/>
            <a:ext cx="10361753" cy="2511835"/>
          </a:xfrm>
        </p:spPr>
        <p:txBody>
          <a:bodyPr anchor="b"/>
          <a:lstStyle>
            <a:lvl1pPr algn="ctr">
              <a:defRPr sz="3199"/>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537" y="4662335"/>
            <a:ext cx="10361753" cy="1140644"/>
          </a:xfrm>
        </p:spPr>
        <p:txBody>
          <a:bodyPr anchor="t"/>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F03606D-7858-4AA2-9E18-693315C12F6C}" type="datetime1">
              <a:rPr lang="zh-CN" altLang="en-US" noProof="0" smtClean="0"/>
              <a:t>2019/8/16</a:t>
            </a:fld>
            <a:endParaRPr lang="zh-CN" altLang="en-US" noProof="0" dirty="0"/>
          </a:p>
        </p:txBody>
      </p:sp>
      <p:sp>
        <p:nvSpPr>
          <p:cNvPr id="6" name="Footer Placeholder 5"/>
          <p:cNvSpPr>
            <a:spLocks noGrp="1"/>
          </p:cNvSpPr>
          <p:nvPr>
            <p:ph type="ftr" sz="quarter" idx="11"/>
          </p:nvPr>
        </p:nvSpPr>
        <p:spPr/>
        <p:txBody>
          <a:bodyPr/>
          <a:lstStyle/>
          <a:p>
            <a:endParaRPr lang="zh-CN"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zh-CN" noProof="0" smtClean="0"/>
              <a:pPr/>
              <a:t>‹#›</a:t>
            </a:fld>
            <a:endParaRPr lang="zh-CN" altLang="en-US" noProof="0" dirty="0"/>
          </a:p>
        </p:txBody>
      </p:sp>
    </p:spTree>
    <p:extLst>
      <p:ext uri="{BB962C8B-B14F-4D97-AF65-F5344CB8AC3E}">
        <p14:creationId xmlns:p14="http://schemas.microsoft.com/office/powerpoint/2010/main" val="1088814365"/>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5" name="Title 1"/>
          <p:cNvSpPr>
            <a:spLocks noGrp="1"/>
          </p:cNvSpPr>
          <p:nvPr>
            <p:ph type="title"/>
          </p:nvPr>
        </p:nvSpPr>
        <p:spPr>
          <a:xfrm>
            <a:off x="913536" y="609600"/>
            <a:ext cx="10361753" cy="1605094"/>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913536" y="2367093"/>
            <a:ext cx="329811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913536" y="2943356"/>
            <a:ext cx="329811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4451230" y="2367093"/>
            <a:ext cx="3290664"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4440192" y="2943356"/>
            <a:ext cx="3302491"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7971222" y="2367093"/>
            <a:ext cx="330406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7971222" y="2943356"/>
            <a:ext cx="330406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2F03606D-7858-4AA2-9E18-693315C12F6C}" type="datetime1">
              <a:rPr lang="zh-CN" altLang="en-US" noProof="0" smtClean="0"/>
              <a:t>2019/8/16</a:t>
            </a:fld>
            <a:endParaRPr lang="zh-CN" altLang="en-US" noProof="0" dirty="0"/>
          </a:p>
        </p:txBody>
      </p:sp>
      <p:sp>
        <p:nvSpPr>
          <p:cNvPr id="4" name="Footer Placeholder 3"/>
          <p:cNvSpPr>
            <a:spLocks noGrp="1"/>
          </p:cNvSpPr>
          <p:nvPr>
            <p:ph type="ftr" sz="quarter" idx="11"/>
          </p:nvPr>
        </p:nvSpPr>
        <p:spPr/>
        <p:txBody>
          <a:bodyPr/>
          <a:lstStyle/>
          <a:p>
            <a:endParaRPr lang="zh-CN" altLang="en-US" noProof="0" dirty="0"/>
          </a:p>
        </p:txBody>
      </p:sp>
      <p:sp>
        <p:nvSpPr>
          <p:cNvPr id="5" name="Slide Number Placeholder 4"/>
          <p:cNvSpPr>
            <a:spLocks noGrp="1"/>
          </p:cNvSpPr>
          <p:nvPr>
            <p:ph type="sldNum" sz="quarter" idx="12"/>
          </p:nvPr>
        </p:nvSpPr>
        <p:spPr/>
        <p:txBody>
          <a:bodyPr/>
          <a:lstStyle/>
          <a:p>
            <a:fld id="{25BA54BD-C84D-46CE-8B72-31BFB26ABA43}" type="slidenum">
              <a:rPr lang="en-US" altLang="zh-CN" noProof="0" smtClean="0"/>
              <a:pPr/>
              <a:t>‹#›</a:t>
            </a:fld>
            <a:endParaRPr lang="zh-CN" altLang="en-US" noProof="0" dirty="0"/>
          </a:p>
        </p:txBody>
      </p:sp>
    </p:spTree>
    <p:extLst>
      <p:ext uri="{BB962C8B-B14F-4D97-AF65-F5344CB8AC3E}">
        <p14:creationId xmlns:p14="http://schemas.microsoft.com/office/powerpoint/2010/main" val="3049034434"/>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30" name="Title 1"/>
          <p:cNvSpPr>
            <a:spLocks noGrp="1"/>
          </p:cNvSpPr>
          <p:nvPr>
            <p:ph type="title"/>
          </p:nvPr>
        </p:nvSpPr>
        <p:spPr>
          <a:xfrm>
            <a:off x="913536" y="610772"/>
            <a:ext cx="10361753" cy="1603922"/>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913536" y="4204820"/>
            <a:ext cx="329555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913536" y="2367093"/>
            <a:ext cx="3295551"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913536" y="4781082"/>
            <a:ext cx="3295551" cy="101011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4441602" y="4204820"/>
            <a:ext cx="3300968"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4440191" y="2367093"/>
            <a:ext cx="330249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440191" y="4781081"/>
            <a:ext cx="3302492" cy="101011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7971222" y="4204820"/>
            <a:ext cx="329982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7971222" y="2367093"/>
            <a:ext cx="3304067"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971097" y="4781079"/>
            <a:ext cx="3304192" cy="1010121"/>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2F03606D-7858-4AA2-9E18-693315C12F6C}" type="datetime1">
              <a:rPr lang="zh-CN" altLang="en-US" noProof="0" smtClean="0"/>
              <a:t>2019/8/16</a:t>
            </a:fld>
            <a:endParaRPr lang="zh-CN" altLang="en-US" noProof="0" dirty="0"/>
          </a:p>
        </p:txBody>
      </p:sp>
      <p:sp>
        <p:nvSpPr>
          <p:cNvPr id="4" name="Footer Placeholder 3"/>
          <p:cNvSpPr>
            <a:spLocks noGrp="1"/>
          </p:cNvSpPr>
          <p:nvPr>
            <p:ph type="ftr" sz="quarter" idx="11"/>
          </p:nvPr>
        </p:nvSpPr>
        <p:spPr/>
        <p:txBody>
          <a:bodyPr/>
          <a:lstStyle/>
          <a:p>
            <a:endParaRPr lang="zh-CN" altLang="en-US" noProof="0" dirty="0"/>
          </a:p>
        </p:txBody>
      </p:sp>
      <p:sp>
        <p:nvSpPr>
          <p:cNvPr id="5" name="Slide Number Placeholder 4"/>
          <p:cNvSpPr>
            <a:spLocks noGrp="1"/>
          </p:cNvSpPr>
          <p:nvPr>
            <p:ph type="sldNum" sz="quarter" idx="12"/>
          </p:nvPr>
        </p:nvSpPr>
        <p:spPr/>
        <p:txBody>
          <a:bodyPr/>
          <a:lstStyle/>
          <a:p>
            <a:fld id="{25BA54BD-C84D-46CE-8B72-31BFB26ABA43}" type="slidenum">
              <a:rPr lang="en-US" altLang="zh-CN" noProof="0" smtClean="0"/>
              <a:pPr/>
              <a:t>‹#›</a:t>
            </a:fld>
            <a:endParaRPr lang="zh-CN" altLang="en-US" noProof="0" dirty="0"/>
          </a:p>
        </p:txBody>
      </p:sp>
    </p:spTree>
    <p:extLst>
      <p:ext uri="{BB962C8B-B14F-4D97-AF65-F5344CB8AC3E}">
        <p14:creationId xmlns:p14="http://schemas.microsoft.com/office/powerpoint/2010/main" val="4179018420"/>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913537" y="2367094"/>
            <a:ext cx="10361753" cy="34241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FACF6A5-CA30-4724-8A74-55B65EA2DB8E}" type="datetime1">
              <a:rPr lang="zh-CN" altLang="en-US" smtClean="0"/>
              <a:t>2019/8/16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25BA54BD-C84D-46CE-8B72-31BFB26ABA43}" type="slidenum">
              <a:rPr lang="en-US" altLang="zh-CN" smtClean="0"/>
              <a:pPr/>
              <a:t>‹#›</a:t>
            </a:fld>
            <a:endParaRPr lang="zh-CN" altLang="en-US" dirty="0"/>
          </a:p>
        </p:txBody>
      </p:sp>
    </p:spTree>
    <p:extLst>
      <p:ext uri="{BB962C8B-B14F-4D97-AF65-F5344CB8AC3E}">
        <p14:creationId xmlns:p14="http://schemas.microsoft.com/office/powerpoint/2010/main" val="8720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Vertical Title 1"/>
          <p:cNvSpPr>
            <a:spLocks noGrp="1"/>
          </p:cNvSpPr>
          <p:nvPr>
            <p:ph type="title" orient="vert"/>
          </p:nvPr>
        </p:nvSpPr>
        <p:spPr>
          <a:xfrm>
            <a:off x="8722628" y="609602"/>
            <a:ext cx="2552661" cy="5181599"/>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913537" y="609602"/>
            <a:ext cx="7656730" cy="51815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F03606D-7858-4AA2-9E18-693315C12F6C}" type="datetime1">
              <a:rPr lang="zh-CN" altLang="en-US" noProof="0" smtClean="0"/>
              <a:t>2019/8/16</a:t>
            </a:fld>
            <a:endParaRPr lang="zh-CN" altLang="en-US" noProof="0" dirty="0"/>
          </a:p>
        </p:txBody>
      </p:sp>
      <p:sp>
        <p:nvSpPr>
          <p:cNvPr id="5" name="Footer Placeholder 4"/>
          <p:cNvSpPr>
            <a:spLocks noGrp="1"/>
          </p:cNvSpPr>
          <p:nvPr>
            <p:ph type="ftr" sz="quarter" idx="11"/>
          </p:nvPr>
        </p:nvSpPr>
        <p:spPr/>
        <p:txBody>
          <a:bodyPr/>
          <a:lstStyle/>
          <a:p>
            <a:endParaRPr lang="zh-CN" altLang="en-US" noProof="0" dirty="0"/>
          </a:p>
        </p:txBody>
      </p:sp>
      <p:sp>
        <p:nvSpPr>
          <p:cNvPr id="6" name="Slide Number Placeholder 5"/>
          <p:cNvSpPr>
            <a:spLocks noGrp="1"/>
          </p:cNvSpPr>
          <p:nvPr>
            <p:ph type="sldNum" sz="quarter" idx="12"/>
          </p:nvPr>
        </p:nvSpPr>
        <p:spPr/>
        <p:txBody>
          <a:bodyPr/>
          <a:lstStyle/>
          <a:p>
            <a:fld id="{25BA54BD-C84D-46CE-8B72-31BFB26ABA43}" type="slidenum">
              <a:rPr lang="en-US" altLang="zh-CN" noProof="0" smtClean="0"/>
              <a:pPr/>
              <a:t>‹#›</a:t>
            </a:fld>
            <a:endParaRPr lang="zh-CN" altLang="en-US" noProof="0" dirty="0"/>
          </a:p>
        </p:txBody>
      </p:sp>
    </p:spTree>
    <p:extLst>
      <p:ext uri="{BB962C8B-B14F-4D97-AF65-F5344CB8AC3E}">
        <p14:creationId xmlns:p14="http://schemas.microsoft.com/office/powerpoint/2010/main" val="3777036621"/>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913536" y="2367093"/>
            <a:ext cx="10361127"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AAE51B8-C16C-4D58-B4E7-426249342FB6}" type="datetime1">
              <a:rPr lang="zh-CN" altLang="en-US" smtClean="0"/>
              <a:t>2019/8/16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25BA54BD-C84D-46CE-8B72-31BFB26ABA43}" type="slidenum">
              <a:rPr lang="en-US" altLang="zh-CN" smtClean="0"/>
              <a:pPr/>
              <a:t>‹#›</a:t>
            </a:fld>
            <a:endParaRPr lang="zh-CN" altLang="en-US" dirty="0"/>
          </a:p>
        </p:txBody>
      </p:sp>
    </p:spTree>
    <p:extLst>
      <p:ext uri="{BB962C8B-B14F-4D97-AF65-F5344CB8AC3E}">
        <p14:creationId xmlns:p14="http://schemas.microsoft.com/office/powerpoint/2010/main" val="142974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828564"/>
            <a:ext cx="10349056" cy="2736819"/>
          </a:xfrm>
        </p:spPr>
        <p:txBody>
          <a:bodyPr anchor="b">
            <a:normAutofit/>
          </a:bodyPr>
          <a:lstStyle>
            <a:lvl1pPr>
              <a:defRPr sz="39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3536" y="3657458"/>
            <a:ext cx="10349056" cy="1368183"/>
          </a:xfrm>
        </p:spPr>
        <p:txBody>
          <a:bodyPr>
            <a:normAutofit/>
          </a:bodyPr>
          <a:lstStyle>
            <a:lvl1pPr marL="0" indent="0" algn="ctr">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E642744-2BC1-482F-8D65-D67812FCF761}" type="datetime1">
              <a:rPr lang="zh-CN" altLang="en-US" smtClean="0"/>
              <a:t>2019/8/16</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25BA54BD-C84D-46CE-8B72-31BFB26ABA43}" type="slidenum">
              <a:rPr lang="en-US" altLang="zh-CN" smtClean="0"/>
              <a:pPr/>
              <a:t>‹#›</a:t>
            </a:fld>
            <a:endParaRPr lang="zh-CN" altLang="en-US" dirty="0"/>
          </a:p>
        </p:txBody>
      </p:sp>
    </p:spTree>
    <p:extLst>
      <p:ext uri="{BB962C8B-B14F-4D97-AF65-F5344CB8AC3E}">
        <p14:creationId xmlns:p14="http://schemas.microsoft.com/office/powerpoint/2010/main" val="75446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913536" y="2367093"/>
            <a:ext cx="5104696"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6170593" y="2367093"/>
            <a:ext cx="510407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57C6E4D-621D-4515-8831-14D98E9F728C}" type="datetime1">
              <a:rPr lang="zh-CN" altLang="en-US" smtClean="0"/>
              <a:t>2019/8/16</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25BA54BD-C84D-46CE-8B72-31BFB26ABA43}" type="slidenum">
              <a:rPr lang="en-US" altLang="zh-CN" smtClean="0"/>
              <a:pPr/>
              <a:t>‹#›</a:t>
            </a:fld>
            <a:endParaRPr lang="zh-CN" altLang="en-US" dirty="0"/>
          </a:p>
        </p:txBody>
      </p:sp>
    </p:spTree>
    <p:extLst>
      <p:ext uri="{BB962C8B-B14F-4D97-AF65-F5344CB8AC3E}">
        <p14:creationId xmlns:p14="http://schemas.microsoft.com/office/powerpoint/2010/main" val="38827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12" name="Content Placeholder 3"/>
          <p:cNvSpPr>
            <a:spLocks noGrp="1"/>
          </p:cNvSpPr>
          <p:nvPr>
            <p:ph sz="quarter" idx="13"/>
          </p:nvPr>
        </p:nvSpPr>
        <p:spPr>
          <a:xfrm>
            <a:off x="913537" y="3051013"/>
            <a:ext cx="5104697"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13" name="Content Placeholder 5"/>
          <p:cNvSpPr>
            <a:spLocks noGrp="1"/>
          </p:cNvSpPr>
          <p:nvPr>
            <p:ph sz="quarter" idx="14"/>
          </p:nvPr>
        </p:nvSpPr>
        <p:spPr>
          <a:xfrm>
            <a:off x="6170593" y="3051013"/>
            <a:ext cx="5104071"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0157F41-EA24-4D6C-B76B-51104A4FF3D3}" type="datetime1">
              <a:rPr lang="zh-CN" altLang="en-US" smtClean="0"/>
              <a:t>2019/8/16</a:t>
            </a:fld>
            <a:endParaRPr lang="zh-CN" altLang="en-US" dirty="0"/>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25BA54BD-C84D-46CE-8B72-31BFB26ABA43}" type="slidenum">
              <a:rPr lang="en-US" altLang="zh-CN" smtClean="0"/>
              <a:pPr/>
              <a:t>‹#›</a:t>
            </a:fld>
            <a:endParaRPr lang="zh-CN" altLang="en-US" dirty="0"/>
          </a:p>
        </p:txBody>
      </p:sp>
    </p:spTree>
    <p:extLst>
      <p:ext uri="{BB962C8B-B14F-4D97-AF65-F5344CB8AC3E}">
        <p14:creationId xmlns:p14="http://schemas.microsoft.com/office/powerpoint/2010/main" val="4026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41E27CD-26C5-4927-9077-9E87DDF8ECF7}" type="datetime1">
              <a:rPr lang="zh-CN" altLang="en-US" smtClean="0"/>
              <a:t>2019/8/16</a:t>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25BA54BD-C84D-46CE-8B72-31BFB26ABA43}" type="slidenum">
              <a:rPr lang="en-US" altLang="zh-CN" smtClean="0"/>
              <a:pPr/>
              <a:t>‹#›</a:t>
            </a:fld>
            <a:endParaRPr lang="zh-CN" altLang="en-US" dirty="0"/>
          </a:p>
        </p:txBody>
      </p:sp>
    </p:spTree>
    <p:extLst>
      <p:ext uri="{BB962C8B-B14F-4D97-AF65-F5344CB8AC3E}">
        <p14:creationId xmlns:p14="http://schemas.microsoft.com/office/powerpoint/2010/main" val="402342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Date Placeholder 1"/>
          <p:cNvSpPr>
            <a:spLocks noGrp="1"/>
          </p:cNvSpPr>
          <p:nvPr>
            <p:ph type="dt" sz="half" idx="10"/>
          </p:nvPr>
        </p:nvSpPr>
        <p:spPr/>
        <p:txBody>
          <a:bodyPr/>
          <a:lstStyle/>
          <a:p>
            <a:pPr rtl="0"/>
            <a:fld id="{6DE0B1C2-D5D7-4DF1-B631-6247EDFA3201}" type="datetime1">
              <a:rPr lang="zh-CN" altLang="en-US" noProof="0" smtClean="0"/>
              <a:t>2019/8/16</a:t>
            </a:fld>
            <a:endParaRPr lang="zh-CN" altLang="en-US" noProof="0" dirty="0"/>
          </a:p>
        </p:txBody>
      </p:sp>
      <p:sp>
        <p:nvSpPr>
          <p:cNvPr id="3" name="Footer Placeholder 2"/>
          <p:cNvSpPr>
            <a:spLocks noGrp="1"/>
          </p:cNvSpPr>
          <p:nvPr>
            <p:ph type="ftr" sz="quarter" idx="11"/>
          </p:nvPr>
        </p:nvSpPr>
        <p:spPr/>
        <p:txBody>
          <a:bodyPr/>
          <a:lstStyle/>
          <a:p>
            <a:pPr rtl="0"/>
            <a:endParaRPr lang="zh-CN" altLang="en-US" noProof="0" dirty="0"/>
          </a:p>
        </p:txBody>
      </p:sp>
      <p:sp>
        <p:nvSpPr>
          <p:cNvPr id="4" name="Slide Number Placeholder 3"/>
          <p:cNvSpPr>
            <a:spLocks noGrp="1"/>
          </p:cNvSpPr>
          <p:nvPr>
            <p:ph type="sldNum" sz="quarter" idx="12"/>
          </p:nvPr>
        </p:nvSpPr>
        <p:spPr/>
        <p:txBody>
          <a:bodyPr/>
          <a:lstStyle/>
          <a:p>
            <a:pPr rtl="0"/>
            <a:fld id="{25BA54BD-C84D-46CE-8B72-31BFB26ABA43}" type="slidenum">
              <a:rPr lang="en-US" altLang="zh-CN" noProof="0" smtClean="0"/>
              <a:t>‹#›</a:t>
            </a:fld>
            <a:endParaRPr lang="zh-CN" altLang="en-US" noProof="0" dirty="0"/>
          </a:p>
        </p:txBody>
      </p:sp>
    </p:spTree>
    <p:extLst>
      <p:ext uri="{BB962C8B-B14F-4D97-AF65-F5344CB8AC3E}">
        <p14:creationId xmlns:p14="http://schemas.microsoft.com/office/powerpoint/2010/main" val="89145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3934663" cy="2023252"/>
          </a:xfrm>
        </p:spPr>
        <p:txBody>
          <a:bodyPr anchor="b"/>
          <a:lstStyle>
            <a:lvl1pPr algn="ctr">
              <a:defRPr sz="3199"/>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5076740" y="609601"/>
            <a:ext cx="6198548" cy="518159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913537" y="2632852"/>
            <a:ext cx="3934664" cy="3158348"/>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F03606D-7858-4AA2-9E18-693315C12F6C}" type="datetime1">
              <a:rPr lang="zh-CN" altLang="en-US" noProof="0" smtClean="0"/>
              <a:t>2019/8/16</a:t>
            </a:fld>
            <a:endParaRPr lang="zh-CN" altLang="en-US" noProof="0" dirty="0"/>
          </a:p>
        </p:txBody>
      </p:sp>
      <p:sp>
        <p:nvSpPr>
          <p:cNvPr id="6" name="Footer Placeholder 5"/>
          <p:cNvSpPr>
            <a:spLocks noGrp="1"/>
          </p:cNvSpPr>
          <p:nvPr>
            <p:ph type="ftr" sz="quarter" idx="11"/>
          </p:nvPr>
        </p:nvSpPr>
        <p:spPr/>
        <p:txBody>
          <a:bodyPr/>
          <a:lstStyle/>
          <a:p>
            <a:endParaRPr lang="zh-CN"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zh-CN" noProof="0" smtClean="0"/>
              <a:pPr/>
              <a:t>‹#›</a:t>
            </a:fld>
            <a:endParaRPr lang="zh-CN" altLang="en-US" noProof="0" dirty="0"/>
          </a:p>
        </p:txBody>
      </p:sp>
    </p:spTree>
    <p:extLst>
      <p:ext uri="{BB962C8B-B14F-4D97-AF65-F5344CB8AC3E}">
        <p14:creationId xmlns:p14="http://schemas.microsoft.com/office/powerpoint/2010/main" val="137748432"/>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5933423" cy="2023254"/>
          </a:xfrm>
        </p:spPr>
        <p:txBody>
          <a:bodyPr anchor="b"/>
          <a:lstStyle>
            <a:lvl1pPr algn="ctr">
              <a:defRPr sz="31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422870" y="609601"/>
            <a:ext cx="3254510"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557" y="2632853"/>
            <a:ext cx="5933403" cy="3158347"/>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F03606D-7858-4AA2-9E18-693315C12F6C}" type="datetime1">
              <a:rPr lang="zh-CN" altLang="en-US" noProof="0" smtClean="0"/>
              <a:t>2019/8/16</a:t>
            </a:fld>
            <a:endParaRPr lang="zh-CN" altLang="en-US" noProof="0" dirty="0"/>
          </a:p>
        </p:txBody>
      </p:sp>
      <p:sp>
        <p:nvSpPr>
          <p:cNvPr id="6" name="Footer Placeholder 5"/>
          <p:cNvSpPr>
            <a:spLocks noGrp="1"/>
          </p:cNvSpPr>
          <p:nvPr>
            <p:ph type="ftr" sz="quarter" idx="11"/>
          </p:nvPr>
        </p:nvSpPr>
        <p:spPr/>
        <p:txBody>
          <a:bodyPr/>
          <a:lstStyle/>
          <a:p>
            <a:endParaRPr lang="zh-CN" altLang="en-US" noProof="0" dirty="0"/>
          </a:p>
        </p:txBody>
      </p:sp>
      <p:sp>
        <p:nvSpPr>
          <p:cNvPr id="7" name="Slide Number Placeholder 6"/>
          <p:cNvSpPr>
            <a:spLocks noGrp="1"/>
          </p:cNvSpPr>
          <p:nvPr>
            <p:ph type="sldNum" sz="quarter" idx="12"/>
          </p:nvPr>
        </p:nvSpPr>
        <p:spPr/>
        <p:txBody>
          <a:bodyPr/>
          <a:lstStyle/>
          <a:p>
            <a:fld id="{25BA54BD-C84D-46CE-8B72-31BFB26ABA43}" type="slidenum">
              <a:rPr lang="en-US" altLang="zh-CN" noProof="0" smtClean="0"/>
              <a:pPr/>
              <a:t>‹#›</a:t>
            </a:fld>
            <a:endParaRPr lang="zh-CN" altLang="en-US" noProof="0" dirty="0"/>
          </a:p>
        </p:txBody>
      </p:sp>
    </p:spTree>
    <p:extLst>
      <p:ext uri="{BB962C8B-B14F-4D97-AF65-F5344CB8AC3E}">
        <p14:creationId xmlns:p14="http://schemas.microsoft.com/office/powerpoint/2010/main" val="3386489265"/>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537" y="618518"/>
            <a:ext cx="10361752" cy="159617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3537" y="2367094"/>
            <a:ext cx="10361753" cy="342410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676737" y="5883276"/>
            <a:ext cx="2742486" cy="365125"/>
          </a:xfrm>
          <a:prstGeom prst="rect">
            <a:avLst/>
          </a:prstGeom>
        </p:spPr>
        <p:txBody>
          <a:bodyPr vert="horz" lIns="91440" tIns="45720" rIns="91440" bIns="45720" rtlCol="0" anchor="ctr"/>
          <a:lstStyle>
            <a:lvl1pPr algn="r">
              <a:defRPr sz="1000">
                <a:solidFill>
                  <a:schemeClr val="tx1"/>
                </a:solidFill>
              </a:defRPr>
            </a:lvl1pPr>
          </a:lstStyle>
          <a:p>
            <a:fld id="{2F03606D-7858-4AA2-9E18-693315C12F6C}" type="datetime1">
              <a:rPr lang="zh-CN" altLang="en-US" noProof="0" smtClean="0"/>
              <a:t>2019/8/16</a:t>
            </a:fld>
            <a:endParaRPr lang="zh-CN" altLang="en-US" noProof="0" dirty="0"/>
          </a:p>
        </p:txBody>
      </p:sp>
      <p:sp>
        <p:nvSpPr>
          <p:cNvPr id="5" name="Footer Placeholder 4"/>
          <p:cNvSpPr>
            <a:spLocks noGrp="1"/>
          </p:cNvSpPr>
          <p:nvPr>
            <p:ph type="ftr" sz="quarter" idx="3"/>
          </p:nvPr>
        </p:nvSpPr>
        <p:spPr>
          <a:xfrm>
            <a:off x="913537" y="5883276"/>
            <a:ext cx="6671149"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noProof="0" dirty="0"/>
          </a:p>
        </p:txBody>
      </p:sp>
      <p:sp>
        <p:nvSpPr>
          <p:cNvPr id="6" name="Slide Number Placeholder 5"/>
          <p:cNvSpPr>
            <a:spLocks noGrp="1"/>
          </p:cNvSpPr>
          <p:nvPr>
            <p:ph type="sldNum" sz="quarter" idx="4"/>
          </p:nvPr>
        </p:nvSpPr>
        <p:spPr>
          <a:xfrm>
            <a:off x="10511273" y="5883276"/>
            <a:ext cx="764016" cy="365125"/>
          </a:xfrm>
          <a:prstGeom prst="rect">
            <a:avLst/>
          </a:prstGeom>
        </p:spPr>
        <p:txBody>
          <a:bodyPr vert="horz" lIns="91440" tIns="45720" rIns="91440" bIns="45720" rtlCol="0" anchor="ctr"/>
          <a:lstStyle>
            <a:lvl1pPr algn="r">
              <a:defRPr sz="1000">
                <a:solidFill>
                  <a:schemeClr val="tx1"/>
                </a:solidFill>
              </a:defRPr>
            </a:lvl1pPr>
          </a:lstStyle>
          <a:p>
            <a:fld id="{25BA54BD-C84D-46CE-8B72-31BFB26ABA43}" type="slidenum">
              <a:rPr lang="en-US" altLang="zh-CN" noProof="0" smtClean="0"/>
              <a:pPr/>
              <a:t>‹#›</a:t>
            </a:fld>
            <a:endParaRPr lang="zh-CN" altLang="en-US" noProof="0" dirty="0"/>
          </a:p>
        </p:txBody>
      </p:sp>
    </p:spTree>
    <p:extLst>
      <p:ext uri="{BB962C8B-B14F-4D97-AF65-F5344CB8AC3E}">
        <p14:creationId xmlns:p14="http://schemas.microsoft.com/office/powerpoint/2010/main" val="355931942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126" rtl="0" eaLnBrk="1" latinLnBrk="0" hangingPunct="1">
        <a:lnSpc>
          <a:spcPct val="90000"/>
        </a:lnSpc>
        <a:spcBef>
          <a:spcPct val="0"/>
        </a:spcBef>
        <a:buNone/>
        <a:defRPr sz="3599" kern="1200" cap="all" baseline="0">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13892" y="1412776"/>
            <a:ext cx="9144000" cy="2667000"/>
          </a:xfrm>
        </p:spPr>
        <p:txBody>
          <a:bodyPr rtlCol="0"/>
          <a:lstStyle/>
          <a:p>
            <a:pPr rtl="0"/>
            <a:r>
              <a:rPr lang="zh-CN" altLang="en-US" dirty="0" smtClean="0">
                <a:latin typeface="Microsoft YaHei UI" panose="020B0503020204020204" pitchFamily="34" charset="-122"/>
                <a:ea typeface="Microsoft YaHei UI" panose="020B0503020204020204" pitchFamily="34" charset="-122"/>
              </a:rPr>
              <a:t>     采购与供应链管理实务</a:t>
            </a:r>
            <a:endParaRPr lang="zh-CN" altLang="en-US" dirty="0">
              <a:latin typeface="Microsoft YaHei UI" panose="020B0503020204020204" pitchFamily="34" charset="-122"/>
              <a:ea typeface="Microsoft YaHei UI" panose="020B0503020204020204" pitchFamily="34" charset="-122"/>
            </a:endParaRPr>
          </a:p>
        </p:txBody>
      </p:sp>
      <p:sp>
        <p:nvSpPr>
          <p:cNvPr id="3" name="副标题 2"/>
          <p:cNvSpPr>
            <a:spLocks noGrp="1"/>
          </p:cNvSpPr>
          <p:nvPr>
            <p:ph type="subTitle" idx="1"/>
          </p:nvPr>
        </p:nvSpPr>
        <p:spPr>
          <a:xfrm>
            <a:off x="1485900" y="4653136"/>
            <a:ext cx="8687713" cy="1371599"/>
          </a:xfrm>
        </p:spPr>
        <p:txBody>
          <a:bodyPr rtlCol="0">
            <a:normAutofit fontScale="92500" lnSpcReduction="10000"/>
          </a:bodyPr>
          <a:lstStyle/>
          <a:p>
            <a:pPr rtl="0"/>
            <a:r>
              <a:rPr lang="zh-CN" altLang="en-US" dirty="0" smtClean="0">
                <a:latin typeface="Microsoft YaHei UI" panose="020B0503020204020204" pitchFamily="34" charset="-122"/>
                <a:ea typeface="Microsoft YaHei UI" panose="020B0503020204020204" pitchFamily="34" charset="-122"/>
              </a:rPr>
              <a:t>                                                                   刘华编著与制作</a:t>
            </a:r>
            <a:endParaRPr lang="en-US" altLang="zh-CN" dirty="0" smtClean="0">
              <a:latin typeface="Microsoft YaHei UI" panose="020B0503020204020204" pitchFamily="34" charset="-122"/>
              <a:ea typeface="Microsoft YaHei UI" panose="020B0503020204020204" pitchFamily="34" charset="-122"/>
            </a:endParaRPr>
          </a:p>
          <a:p>
            <a:pPr rtl="0"/>
            <a:endParaRPr lang="en-US" altLang="zh-CN" dirty="0"/>
          </a:p>
          <a:p>
            <a:pPr rtl="0"/>
            <a:r>
              <a:rPr lang="en-US" altLang="zh-CN" dirty="0" smtClean="0">
                <a:latin typeface="Microsoft YaHei UI" panose="020B0503020204020204" pitchFamily="34" charset="-122"/>
                <a:ea typeface="Microsoft YaHei UI" panose="020B0503020204020204" pitchFamily="34" charset="-122"/>
              </a:rPr>
              <a:t>                                                                        2019</a:t>
            </a:r>
            <a:r>
              <a:rPr lang="zh-CN" altLang="en-US" dirty="0" smtClean="0">
                <a:latin typeface="Microsoft YaHei UI" panose="020B0503020204020204" pitchFamily="34" charset="-122"/>
                <a:ea typeface="Microsoft YaHei UI" panose="020B0503020204020204" pitchFamily="34" charset="-122"/>
              </a:rPr>
              <a:t>年</a:t>
            </a:r>
            <a:r>
              <a:rPr lang="en-US" altLang="zh-CN" dirty="0" smtClean="0">
                <a:latin typeface="Microsoft YaHei UI" panose="020B0503020204020204" pitchFamily="34" charset="-122"/>
                <a:ea typeface="Microsoft YaHei UI" panose="020B0503020204020204" pitchFamily="34" charset="-122"/>
              </a:rPr>
              <a:t>8</a:t>
            </a:r>
            <a:r>
              <a:rPr lang="zh-CN" altLang="en-US" dirty="0" smtClean="0">
                <a:latin typeface="Microsoft YaHei UI" panose="020B0503020204020204" pitchFamily="34" charset="-122"/>
                <a:ea typeface="Microsoft YaHei UI" panose="020B0503020204020204" pitchFamily="34" charset="-122"/>
              </a:rPr>
              <a:t>月</a:t>
            </a:r>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项目一</a:t>
            </a:r>
            <a:r>
              <a:rPr lang="en-US" altLang="zh-CN" b="1" dirty="0"/>
              <a:t>  </a:t>
            </a:r>
            <a:r>
              <a:rPr lang="zh-CN" altLang="zh-CN" b="1" dirty="0"/>
              <a:t>采购认知</a:t>
            </a:r>
            <a:br>
              <a:rPr lang="zh-CN" altLang="zh-CN" b="1" dirty="0"/>
            </a:br>
            <a:endParaRPr lang="zh-CN" altLang="en-US" dirty="0"/>
          </a:p>
        </p:txBody>
      </p:sp>
      <p:sp>
        <p:nvSpPr>
          <p:cNvPr id="3" name="内容占位符 2"/>
          <p:cNvSpPr>
            <a:spLocks noGrp="1"/>
          </p:cNvSpPr>
          <p:nvPr>
            <p:ph sz="quarter" idx="13"/>
          </p:nvPr>
        </p:nvSpPr>
        <p:spPr/>
        <p:txBody>
          <a:bodyPr>
            <a:normAutofit fontScale="70000" lnSpcReduction="20000"/>
          </a:bodyPr>
          <a:lstStyle/>
          <a:p>
            <a:pPr marL="0" indent="0">
              <a:lnSpc>
                <a:spcPct val="160000"/>
              </a:lnSpc>
              <a:spcBef>
                <a:spcPts val="0"/>
              </a:spcBef>
              <a:buNone/>
            </a:pPr>
            <a:r>
              <a:rPr lang="en-US" altLang="zh-CN" dirty="0">
                <a:latin typeface="+mn-ea"/>
                <a:ea typeface="+mn-ea"/>
              </a:rPr>
              <a:t>2.</a:t>
            </a:r>
            <a:r>
              <a:rPr lang="zh-CN" altLang="en-US" dirty="0">
                <a:latin typeface="+mn-ea"/>
                <a:ea typeface="+mn-ea"/>
              </a:rPr>
              <a:t>有形采购和无形采购</a:t>
            </a:r>
          </a:p>
          <a:p>
            <a:pPr marL="0" indent="0">
              <a:lnSpc>
                <a:spcPct val="160000"/>
              </a:lnSpc>
              <a:spcBef>
                <a:spcPts val="0"/>
              </a:spcBef>
              <a:buNone/>
            </a:pPr>
            <a:r>
              <a:rPr lang="zh-CN" altLang="en-US" dirty="0">
                <a:latin typeface="+mn-ea"/>
                <a:ea typeface="+mn-ea"/>
              </a:rPr>
              <a:t>（</a:t>
            </a:r>
            <a:r>
              <a:rPr lang="en-US" altLang="zh-CN" dirty="0">
                <a:latin typeface="+mn-ea"/>
                <a:ea typeface="+mn-ea"/>
              </a:rPr>
              <a:t>1</a:t>
            </a:r>
            <a:r>
              <a:rPr lang="zh-CN" altLang="en-US" dirty="0">
                <a:latin typeface="+mn-ea"/>
                <a:ea typeface="+mn-ea"/>
              </a:rPr>
              <a:t>）有形采购</a:t>
            </a:r>
          </a:p>
          <a:p>
            <a:pPr marL="0" indent="0">
              <a:lnSpc>
                <a:spcPct val="160000"/>
              </a:lnSpc>
              <a:spcBef>
                <a:spcPts val="0"/>
              </a:spcBef>
              <a:buNone/>
            </a:pPr>
            <a:r>
              <a:rPr lang="zh-CN" altLang="en-US" dirty="0">
                <a:latin typeface="+mn-ea"/>
                <a:ea typeface="+mn-ea"/>
              </a:rPr>
              <a:t>有形采购是指采购输出的结果是有形的物品，如一支钢笔、一台电脑等。大体可以分为以下几种：</a:t>
            </a:r>
          </a:p>
          <a:p>
            <a:pPr marL="0" indent="0">
              <a:lnSpc>
                <a:spcPct val="160000"/>
              </a:lnSpc>
              <a:spcBef>
                <a:spcPts val="0"/>
              </a:spcBef>
              <a:buNone/>
            </a:pPr>
            <a:r>
              <a:rPr lang="zh-CN" altLang="en-US" dirty="0">
                <a:latin typeface="+mn-ea"/>
                <a:ea typeface="+mn-ea"/>
              </a:rPr>
              <a:t>①原料。直接用于生产的原材料，如为生产电视而采购的显像管、电阻等原料。</a:t>
            </a:r>
          </a:p>
          <a:p>
            <a:pPr marL="0" indent="0">
              <a:lnSpc>
                <a:spcPct val="160000"/>
              </a:lnSpc>
              <a:spcBef>
                <a:spcPts val="0"/>
              </a:spcBef>
              <a:buNone/>
            </a:pPr>
            <a:r>
              <a:rPr lang="zh-CN" altLang="en-US" dirty="0">
                <a:latin typeface="+mn-ea"/>
                <a:ea typeface="+mn-ea"/>
              </a:rPr>
              <a:t>②辅料。在产品制造过程中，除了原材料之外所耗费的材料均属于辅料。如服装厂购买的纽扣或拉链，机械制品上的螺丝等。</a:t>
            </a:r>
          </a:p>
          <a:p>
            <a:pPr marL="0" indent="0">
              <a:lnSpc>
                <a:spcPct val="160000"/>
              </a:lnSpc>
              <a:spcBef>
                <a:spcPts val="0"/>
              </a:spcBef>
              <a:buNone/>
            </a:pPr>
            <a:r>
              <a:rPr lang="zh-CN" altLang="en-US" dirty="0">
                <a:latin typeface="+mn-ea"/>
                <a:ea typeface="+mn-ea"/>
              </a:rPr>
              <a:t>③机具及设备。指制造产品的主要工具或提供生产环境所不可缺少的设施。</a:t>
            </a:r>
          </a:p>
          <a:p>
            <a:pPr marL="0" indent="0">
              <a:lnSpc>
                <a:spcPct val="160000"/>
              </a:lnSpc>
              <a:spcBef>
                <a:spcPts val="0"/>
              </a:spcBef>
              <a:buNone/>
            </a:pPr>
            <a:r>
              <a:rPr lang="zh-CN" altLang="en-US" dirty="0">
                <a:latin typeface="+mn-ea"/>
                <a:ea typeface="+mn-ea"/>
              </a:rPr>
              <a:t>④事务产品。主要是指工作人员在文书作业上所需的设施与文具、纸张、以及其它杂项。</a:t>
            </a:r>
          </a:p>
          <a:p>
            <a:pPr marL="0" indent="0">
              <a:lnSpc>
                <a:spcPct val="160000"/>
              </a:lnSpc>
              <a:spcBef>
                <a:spcPts val="0"/>
              </a:spcBef>
              <a:buNone/>
            </a:pPr>
            <a:r>
              <a:rPr lang="zh-CN" altLang="en-US" dirty="0">
                <a:latin typeface="+mn-ea"/>
                <a:ea typeface="+mn-ea"/>
              </a:rPr>
              <a:t>（</a:t>
            </a:r>
            <a:r>
              <a:rPr lang="en-US" altLang="zh-CN" dirty="0">
                <a:latin typeface="+mn-ea"/>
                <a:ea typeface="+mn-ea"/>
              </a:rPr>
              <a:t>2</a:t>
            </a:r>
            <a:r>
              <a:rPr lang="zh-CN" altLang="en-US" dirty="0">
                <a:latin typeface="+mn-ea"/>
                <a:ea typeface="+mn-ea"/>
              </a:rPr>
              <a:t>）无形采购</a:t>
            </a:r>
          </a:p>
          <a:p>
            <a:pPr marL="0" indent="0">
              <a:lnSpc>
                <a:spcPct val="160000"/>
              </a:lnSpc>
              <a:spcBef>
                <a:spcPts val="0"/>
              </a:spcBef>
              <a:buNone/>
            </a:pPr>
            <a:r>
              <a:rPr lang="zh-CN" altLang="en-US" dirty="0">
                <a:latin typeface="+mn-ea"/>
                <a:ea typeface="+mn-ea"/>
              </a:rPr>
              <a:t>无形采购是指采购输出的结果是不具有实物形态的技术和服务等，例如，购买一项服务、一个软件、一项技术、保险及工程发包等。</a:t>
            </a:r>
          </a:p>
          <a:p>
            <a:endParaRPr lang="zh-CN" altLang="en-US" dirty="0"/>
          </a:p>
        </p:txBody>
      </p:sp>
    </p:spTree>
    <p:extLst>
      <p:ext uri="{BB962C8B-B14F-4D97-AF65-F5344CB8AC3E}">
        <p14:creationId xmlns:p14="http://schemas.microsoft.com/office/powerpoint/2010/main" val="88325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22250"/>
          </a:xfrm>
        </p:spPr>
        <p:txBody>
          <a:bodyPr/>
          <a:lstStyle/>
          <a:p>
            <a:r>
              <a:rPr lang="zh-CN" altLang="en-US" dirty="0"/>
              <a:t>项目二  供应链管理的战略问题</a:t>
            </a:r>
          </a:p>
        </p:txBody>
      </p:sp>
      <p:sp>
        <p:nvSpPr>
          <p:cNvPr id="3" name="内容占位符 2"/>
          <p:cNvSpPr>
            <a:spLocks noGrp="1"/>
          </p:cNvSpPr>
          <p:nvPr>
            <p:ph sz="quarter" idx="13"/>
          </p:nvPr>
        </p:nvSpPr>
        <p:spPr>
          <a:xfrm>
            <a:off x="913536" y="1340769"/>
            <a:ext cx="10361127" cy="4450431"/>
          </a:xfrm>
        </p:spPr>
        <p:txBody>
          <a:bodyPr>
            <a:normAutofit fontScale="77500" lnSpcReduction="20000"/>
          </a:bodyPr>
          <a:lstStyle/>
          <a:p>
            <a:r>
              <a:rPr lang="zh-CN" altLang="en-US" dirty="0"/>
              <a:t>任务</a:t>
            </a:r>
            <a:r>
              <a:rPr lang="en-US" altLang="zh-CN" dirty="0"/>
              <a:t>3 </a:t>
            </a:r>
            <a:r>
              <a:rPr lang="zh-CN" altLang="en-US" dirty="0"/>
              <a:t>供应链战略的匹配</a:t>
            </a:r>
          </a:p>
          <a:p>
            <a:r>
              <a:rPr lang="en-US" altLang="zh-CN" dirty="0"/>
              <a:t>1</a:t>
            </a:r>
            <a:r>
              <a:rPr lang="zh-CN" altLang="en-US" dirty="0"/>
              <a:t>．供应链战略匹配的要点</a:t>
            </a:r>
          </a:p>
          <a:p>
            <a:r>
              <a:rPr lang="zh-CN" altLang="en-US" dirty="0"/>
              <a:t>（</a:t>
            </a:r>
            <a:r>
              <a:rPr lang="en-US" altLang="zh-CN" dirty="0"/>
              <a:t>1</a:t>
            </a:r>
            <a:r>
              <a:rPr lang="zh-CN" altLang="en-US" dirty="0"/>
              <a:t>）竞争战略和职能战略的匹配</a:t>
            </a:r>
          </a:p>
          <a:p>
            <a:r>
              <a:rPr lang="zh-CN" altLang="en-US" dirty="0"/>
              <a:t>（</a:t>
            </a:r>
            <a:r>
              <a:rPr lang="en-US" altLang="zh-CN" dirty="0"/>
              <a:t>2</a:t>
            </a:r>
            <a:r>
              <a:rPr lang="zh-CN" altLang="en-US" dirty="0"/>
              <a:t>）流程与资源的有效配置</a:t>
            </a:r>
          </a:p>
          <a:p>
            <a:r>
              <a:rPr lang="zh-CN" altLang="en-US" dirty="0"/>
              <a:t>（</a:t>
            </a:r>
            <a:r>
              <a:rPr lang="en-US" altLang="zh-CN" dirty="0"/>
              <a:t>3</a:t>
            </a:r>
            <a:r>
              <a:rPr lang="zh-CN" altLang="en-US" dirty="0"/>
              <a:t>）整体供应链的协调一致</a:t>
            </a:r>
          </a:p>
          <a:p>
            <a:r>
              <a:rPr lang="en-US" altLang="zh-CN" dirty="0"/>
              <a:t>2</a:t>
            </a:r>
            <a:r>
              <a:rPr lang="zh-CN" altLang="en-US" dirty="0"/>
              <a:t>．供应链战略匹配的步骤</a:t>
            </a:r>
          </a:p>
          <a:p>
            <a:r>
              <a:rPr lang="zh-CN" altLang="en-US" dirty="0"/>
              <a:t>（</a:t>
            </a:r>
            <a:r>
              <a:rPr lang="en-US" altLang="zh-CN" dirty="0"/>
              <a:t>1</a:t>
            </a:r>
            <a:r>
              <a:rPr lang="zh-CN" altLang="en-US" dirty="0"/>
              <a:t>）理解客户和供应链的不确定性</a:t>
            </a:r>
          </a:p>
          <a:p>
            <a:r>
              <a:rPr lang="zh-CN" altLang="en-US" dirty="0"/>
              <a:t>（</a:t>
            </a:r>
            <a:r>
              <a:rPr lang="en-US" altLang="zh-CN" dirty="0"/>
              <a:t>2</a:t>
            </a:r>
            <a:r>
              <a:rPr lang="zh-CN" altLang="en-US" dirty="0"/>
              <a:t>）理解供应链能力</a:t>
            </a:r>
          </a:p>
          <a:p>
            <a:r>
              <a:rPr lang="zh-CN" altLang="en-US" dirty="0"/>
              <a:t>（</a:t>
            </a:r>
            <a:r>
              <a:rPr lang="en-US" altLang="zh-CN" dirty="0"/>
              <a:t>3</a:t>
            </a:r>
            <a:r>
              <a:rPr lang="zh-CN" altLang="en-US" dirty="0"/>
              <a:t>）赢得战略匹配</a:t>
            </a:r>
          </a:p>
          <a:p>
            <a:r>
              <a:rPr lang="en-US" altLang="zh-CN" dirty="0"/>
              <a:t>3</a:t>
            </a:r>
            <a:r>
              <a:rPr lang="zh-CN" altLang="en-US" dirty="0"/>
              <a:t>．战略匹配中的核心企业和非核心企业</a:t>
            </a:r>
          </a:p>
          <a:p>
            <a:r>
              <a:rPr lang="zh-CN" altLang="en-US" dirty="0"/>
              <a:t>在供应链中，企业的角色不同，其战略匹配的方式也不同，供应链战略需要与核心企业的竞争战略相匹配；非核心企业的战略需要与供应链战略相匹配。</a:t>
            </a:r>
          </a:p>
          <a:p>
            <a:endParaRPr lang="zh-CN" altLang="en-US" dirty="0"/>
          </a:p>
        </p:txBody>
      </p:sp>
    </p:spTree>
    <p:extLst>
      <p:ext uri="{BB962C8B-B14F-4D97-AF65-F5344CB8AC3E}">
        <p14:creationId xmlns:p14="http://schemas.microsoft.com/office/powerpoint/2010/main" val="412843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22250"/>
          </a:xfrm>
        </p:spPr>
        <p:txBody>
          <a:bodyPr/>
          <a:lstStyle/>
          <a:p>
            <a:r>
              <a:rPr lang="zh-CN" altLang="en-US" dirty="0"/>
              <a:t>项目三    采购与供应链管理</a:t>
            </a:r>
          </a:p>
        </p:txBody>
      </p:sp>
      <p:sp>
        <p:nvSpPr>
          <p:cNvPr id="3" name="内容占位符 2"/>
          <p:cNvSpPr>
            <a:spLocks noGrp="1"/>
          </p:cNvSpPr>
          <p:nvPr>
            <p:ph sz="quarter" idx="13"/>
          </p:nvPr>
        </p:nvSpPr>
        <p:spPr>
          <a:xfrm>
            <a:off x="913536" y="1340769"/>
            <a:ext cx="10361127" cy="4450431"/>
          </a:xfrm>
        </p:spPr>
        <p:txBody>
          <a:bodyPr>
            <a:normAutofit fontScale="62500" lnSpcReduction="20000"/>
          </a:bodyPr>
          <a:lstStyle/>
          <a:p>
            <a:r>
              <a:rPr lang="zh-CN" altLang="en-US" dirty="0"/>
              <a:t>任务</a:t>
            </a:r>
            <a:r>
              <a:rPr lang="en-US" altLang="zh-CN" dirty="0"/>
              <a:t>1  </a:t>
            </a:r>
            <a:r>
              <a:rPr lang="zh-CN" altLang="en-US" dirty="0"/>
              <a:t>采购部门在供应链管理中的地位与特点</a:t>
            </a:r>
          </a:p>
          <a:p>
            <a:r>
              <a:rPr lang="en-US" altLang="zh-CN" dirty="0"/>
              <a:t>1.</a:t>
            </a:r>
            <a:r>
              <a:rPr lang="zh-CN" altLang="en-US" dirty="0"/>
              <a:t>采购部门的地位</a:t>
            </a:r>
          </a:p>
          <a:p>
            <a:r>
              <a:rPr lang="zh-CN" altLang="en-US" dirty="0"/>
              <a:t>（</a:t>
            </a:r>
            <a:r>
              <a:rPr lang="en-US" altLang="zh-CN" dirty="0"/>
              <a:t>1</a:t>
            </a:r>
            <a:r>
              <a:rPr lang="zh-CN" altLang="en-US" dirty="0"/>
              <a:t>）对外与供应商联系</a:t>
            </a:r>
          </a:p>
          <a:p>
            <a:r>
              <a:rPr lang="zh-CN" altLang="en-US" dirty="0"/>
              <a:t>（</a:t>
            </a:r>
            <a:r>
              <a:rPr lang="en-US" altLang="zh-CN" dirty="0"/>
              <a:t>2</a:t>
            </a:r>
            <a:r>
              <a:rPr lang="zh-CN" altLang="en-US" dirty="0"/>
              <a:t>）对内与企业各相关部门联系</a:t>
            </a:r>
          </a:p>
          <a:p>
            <a:r>
              <a:rPr lang="en-US" altLang="zh-CN" dirty="0"/>
              <a:t>2.</a:t>
            </a:r>
            <a:r>
              <a:rPr lang="zh-CN" altLang="en-US" dirty="0"/>
              <a:t>供应链采购管理的特点</a:t>
            </a:r>
          </a:p>
          <a:p>
            <a:r>
              <a:rPr lang="zh-CN" altLang="en-US" dirty="0"/>
              <a:t> </a:t>
            </a:r>
            <a:r>
              <a:rPr lang="zh-CN" altLang="en-US" dirty="0" smtClean="0"/>
              <a:t>（</a:t>
            </a:r>
            <a:r>
              <a:rPr lang="en-US" altLang="zh-CN" dirty="0" smtClean="0"/>
              <a:t>1</a:t>
            </a:r>
            <a:r>
              <a:rPr lang="zh-CN" altLang="en-US" dirty="0" smtClean="0"/>
              <a:t>）供应</a:t>
            </a:r>
            <a:r>
              <a:rPr lang="zh-CN" altLang="en-US" dirty="0"/>
              <a:t>链采购是一种基于需求的采购</a:t>
            </a:r>
          </a:p>
          <a:p>
            <a:r>
              <a:rPr lang="zh-CN" altLang="en-US" dirty="0" smtClean="0"/>
              <a:t>（</a:t>
            </a:r>
            <a:r>
              <a:rPr lang="en-US" altLang="zh-CN" dirty="0" smtClean="0"/>
              <a:t>2</a:t>
            </a:r>
            <a:r>
              <a:rPr lang="zh-CN" altLang="en-US" dirty="0" smtClean="0"/>
              <a:t>）供应</a:t>
            </a:r>
            <a:r>
              <a:rPr lang="zh-CN" altLang="en-US" dirty="0"/>
              <a:t>链采购是一种供应商主动型采购</a:t>
            </a:r>
          </a:p>
          <a:p>
            <a:r>
              <a:rPr lang="zh-CN" altLang="en-US" dirty="0"/>
              <a:t> </a:t>
            </a:r>
            <a:r>
              <a:rPr lang="zh-CN" altLang="en-US" dirty="0" smtClean="0"/>
              <a:t>（</a:t>
            </a:r>
            <a:r>
              <a:rPr lang="en-US" altLang="zh-CN" dirty="0" smtClean="0"/>
              <a:t>3</a:t>
            </a:r>
            <a:r>
              <a:rPr lang="zh-CN" altLang="en-US" dirty="0" smtClean="0"/>
              <a:t>）供应</a:t>
            </a:r>
            <a:r>
              <a:rPr lang="zh-CN" altLang="en-US" dirty="0"/>
              <a:t>链采购是一种合作型采购</a:t>
            </a:r>
          </a:p>
          <a:p>
            <a:r>
              <a:rPr lang="zh-CN" altLang="en-US" dirty="0" smtClean="0"/>
              <a:t>（</a:t>
            </a:r>
            <a:r>
              <a:rPr lang="en-US" altLang="zh-CN" dirty="0" smtClean="0"/>
              <a:t>4</a:t>
            </a:r>
            <a:r>
              <a:rPr lang="zh-CN" altLang="en-US" dirty="0" smtClean="0"/>
              <a:t>）采购</a:t>
            </a:r>
            <a:r>
              <a:rPr lang="zh-CN" altLang="en-US" dirty="0"/>
              <a:t>环境</a:t>
            </a:r>
          </a:p>
          <a:p>
            <a:r>
              <a:rPr lang="zh-CN" altLang="en-US" dirty="0"/>
              <a:t>（</a:t>
            </a:r>
            <a:r>
              <a:rPr lang="en-US" altLang="zh-CN" dirty="0"/>
              <a:t>5</a:t>
            </a:r>
            <a:r>
              <a:rPr lang="zh-CN" altLang="en-US" dirty="0"/>
              <a:t>）信息情况</a:t>
            </a:r>
          </a:p>
          <a:p>
            <a:r>
              <a:rPr lang="zh-CN" altLang="en-US" dirty="0"/>
              <a:t>（</a:t>
            </a:r>
            <a:r>
              <a:rPr lang="en-US" altLang="zh-CN" dirty="0"/>
              <a:t>6</a:t>
            </a:r>
            <a:r>
              <a:rPr lang="zh-CN" altLang="en-US" dirty="0"/>
              <a:t>）库存情况</a:t>
            </a:r>
          </a:p>
          <a:p>
            <a:r>
              <a:rPr lang="zh-CN" altLang="en-US" dirty="0"/>
              <a:t>（</a:t>
            </a:r>
            <a:r>
              <a:rPr lang="en-US" altLang="zh-CN" dirty="0"/>
              <a:t>7</a:t>
            </a:r>
            <a:r>
              <a:rPr lang="zh-CN" altLang="en-US" dirty="0"/>
              <a:t>）送货情况</a:t>
            </a:r>
          </a:p>
          <a:p>
            <a:r>
              <a:rPr lang="zh-CN" altLang="en-US" dirty="0"/>
              <a:t>（</a:t>
            </a:r>
            <a:r>
              <a:rPr lang="en-US" altLang="zh-CN" dirty="0"/>
              <a:t>8</a:t>
            </a:r>
            <a:r>
              <a:rPr lang="zh-CN" altLang="en-US" dirty="0"/>
              <a:t>）双方关系</a:t>
            </a:r>
          </a:p>
          <a:p>
            <a:r>
              <a:rPr lang="zh-CN" altLang="en-US" dirty="0"/>
              <a:t>（</a:t>
            </a:r>
            <a:r>
              <a:rPr lang="en-US" altLang="zh-CN" dirty="0"/>
              <a:t>9</a:t>
            </a:r>
            <a:r>
              <a:rPr lang="zh-CN" altLang="en-US" dirty="0"/>
              <a:t>）货检情况</a:t>
            </a:r>
          </a:p>
          <a:p>
            <a:endParaRPr lang="zh-CN" altLang="en-US" dirty="0"/>
          </a:p>
        </p:txBody>
      </p:sp>
    </p:spTree>
    <p:extLst>
      <p:ext uri="{BB962C8B-B14F-4D97-AF65-F5344CB8AC3E}">
        <p14:creationId xmlns:p14="http://schemas.microsoft.com/office/powerpoint/2010/main" val="276445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22250"/>
          </a:xfrm>
        </p:spPr>
        <p:txBody>
          <a:bodyPr/>
          <a:lstStyle/>
          <a:p>
            <a:r>
              <a:rPr lang="zh-CN" altLang="en-US" dirty="0"/>
              <a:t>项目三    采购与供应链管理</a:t>
            </a:r>
          </a:p>
        </p:txBody>
      </p:sp>
      <p:sp>
        <p:nvSpPr>
          <p:cNvPr id="3" name="内容占位符 2"/>
          <p:cNvSpPr>
            <a:spLocks noGrp="1"/>
          </p:cNvSpPr>
          <p:nvPr>
            <p:ph sz="quarter" idx="13"/>
          </p:nvPr>
        </p:nvSpPr>
        <p:spPr>
          <a:xfrm>
            <a:off x="913536" y="1340769"/>
            <a:ext cx="10361127" cy="4450431"/>
          </a:xfrm>
        </p:spPr>
        <p:txBody>
          <a:bodyPr/>
          <a:lstStyle/>
          <a:p>
            <a:r>
              <a:rPr lang="zh-CN" altLang="en-US" dirty="0"/>
              <a:t>任务</a:t>
            </a:r>
            <a:r>
              <a:rPr lang="en-US" altLang="zh-CN" dirty="0"/>
              <a:t>2 </a:t>
            </a:r>
            <a:r>
              <a:rPr lang="zh-CN" altLang="en-US" dirty="0"/>
              <a:t>供应链采购管理的实施要点</a:t>
            </a:r>
          </a:p>
          <a:p>
            <a:r>
              <a:rPr lang="en-US" altLang="zh-CN" dirty="0"/>
              <a:t>1. </a:t>
            </a:r>
            <a:r>
              <a:rPr lang="zh-CN" altLang="en-US" dirty="0"/>
              <a:t>指导思想的转变</a:t>
            </a:r>
          </a:p>
          <a:p>
            <a:r>
              <a:rPr lang="en-US" altLang="zh-CN" dirty="0"/>
              <a:t>(1)</a:t>
            </a:r>
            <a:r>
              <a:rPr lang="zh-CN" altLang="en-US" dirty="0"/>
              <a:t>从为库存而采购到为需要而采购</a:t>
            </a:r>
          </a:p>
          <a:p>
            <a:r>
              <a:rPr lang="en-US" altLang="zh-CN" dirty="0"/>
              <a:t>(2)</a:t>
            </a:r>
            <a:r>
              <a:rPr lang="zh-CN" altLang="en-US" dirty="0"/>
              <a:t>从采购管理向外部资源管理转变</a:t>
            </a:r>
          </a:p>
          <a:p>
            <a:r>
              <a:rPr lang="en-US" altLang="zh-CN" dirty="0"/>
              <a:t>(3)</a:t>
            </a:r>
            <a:r>
              <a:rPr lang="zh-CN" altLang="en-US" dirty="0"/>
              <a:t>从一般买卖关系向战略伙伴关系转变</a:t>
            </a:r>
          </a:p>
          <a:p>
            <a:r>
              <a:rPr lang="en-US" altLang="zh-CN" dirty="0"/>
              <a:t>(4)</a:t>
            </a:r>
            <a:r>
              <a:rPr lang="zh-CN" altLang="en-US" dirty="0"/>
              <a:t>从买方主动型向卖方主动型转变</a:t>
            </a:r>
          </a:p>
          <a:p>
            <a:endParaRPr lang="zh-CN" altLang="en-US" dirty="0"/>
          </a:p>
        </p:txBody>
      </p:sp>
    </p:spTree>
    <p:extLst>
      <p:ext uri="{BB962C8B-B14F-4D97-AF65-F5344CB8AC3E}">
        <p14:creationId xmlns:p14="http://schemas.microsoft.com/office/powerpoint/2010/main" val="379600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22250"/>
          </a:xfrm>
        </p:spPr>
        <p:txBody>
          <a:bodyPr/>
          <a:lstStyle/>
          <a:p>
            <a:r>
              <a:rPr lang="zh-CN" altLang="en-US" dirty="0"/>
              <a:t>项目三    采购与供应链管理</a:t>
            </a:r>
          </a:p>
        </p:txBody>
      </p:sp>
      <p:sp>
        <p:nvSpPr>
          <p:cNvPr id="3" name="内容占位符 2"/>
          <p:cNvSpPr>
            <a:spLocks noGrp="1"/>
          </p:cNvSpPr>
          <p:nvPr>
            <p:ph sz="quarter" idx="13"/>
          </p:nvPr>
        </p:nvSpPr>
        <p:spPr>
          <a:xfrm>
            <a:off x="913536" y="1340769"/>
            <a:ext cx="10361127" cy="4450431"/>
          </a:xfrm>
        </p:spPr>
        <p:txBody>
          <a:bodyPr/>
          <a:lstStyle/>
          <a:p>
            <a:r>
              <a:rPr lang="en-US" altLang="zh-CN" dirty="0"/>
              <a:t>2.</a:t>
            </a:r>
            <a:r>
              <a:rPr lang="zh-CN" altLang="en-US" dirty="0"/>
              <a:t>供应链采购管理的基础建设</a:t>
            </a:r>
          </a:p>
          <a:p>
            <a:r>
              <a:rPr lang="en-US" altLang="zh-CN" dirty="0"/>
              <a:t>(1)</a:t>
            </a:r>
            <a:r>
              <a:rPr lang="zh-CN" altLang="en-US" dirty="0"/>
              <a:t>信息基础建设</a:t>
            </a:r>
          </a:p>
          <a:p>
            <a:r>
              <a:rPr lang="en-US" altLang="zh-CN" dirty="0"/>
              <a:t>(2)</a:t>
            </a:r>
            <a:r>
              <a:rPr lang="zh-CN" altLang="en-US" dirty="0"/>
              <a:t>供应链系统基础建设</a:t>
            </a:r>
          </a:p>
          <a:p>
            <a:r>
              <a:rPr lang="en-US" altLang="zh-CN" dirty="0"/>
              <a:t>(3)</a:t>
            </a:r>
            <a:r>
              <a:rPr lang="zh-CN" altLang="en-US" dirty="0"/>
              <a:t>物流基础建设</a:t>
            </a:r>
          </a:p>
          <a:p>
            <a:r>
              <a:rPr lang="en-US" altLang="zh-CN" dirty="0"/>
              <a:t>(4)</a:t>
            </a:r>
            <a:r>
              <a:rPr lang="zh-CN" altLang="en-US" dirty="0"/>
              <a:t>采购基础建设</a:t>
            </a:r>
          </a:p>
          <a:p>
            <a:endParaRPr lang="zh-CN" altLang="en-US" dirty="0"/>
          </a:p>
        </p:txBody>
      </p:sp>
    </p:spTree>
    <p:extLst>
      <p:ext uri="{BB962C8B-B14F-4D97-AF65-F5344CB8AC3E}">
        <p14:creationId xmlns:p14="http://schemas.microsoft.com/office/powerpoint/2010/main" val="384445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22250"/>
          </a:xfrm>
        </p:spPr>
        <p:txBody>
          <a:bodyPr>
            <a:normAutofit/>
          </a:bodyPr>
          <a:lstStyle/>
          <a:p>
            <a:r>
              <a:rPr lang="zh-CN" altLang="en-US" dirty="0"/>
              <a:t>单元</a:t>
            </a:r>
            <a:r>
              <a:rPr lang="zh-CN" altLang="en-US" dirty="0" smtClean="0"/>
              <a:t>小结</a:t>
            </a:r>
            <a:endParaRPr lang="zh-CN" altLang="en-US" dirty="0"/>
          </a:p>
        </p:txBody>
      </p:sp>
      <p:sp>
        <p:nvSpPr>
          <p:cNvPr id="3" name="内容占位符 2"/>
          <p:cNvSpPr>
            <a:spLocks noGrp="1"/>
          </p:cNvSpPr>
          <p:nvPr>
            <p:ph sz="quarter" idx="13"/>
          </p:nvPr>
        </p:nvSpPr>
        <p:spPr>
          <a:xfrm>
            <a:off x="913536" y="1340769"/>
            <a:ext cx="10361127" cy="4450431"/>
          </a:xfrm>
        </p:spPr>
        <p:txBody>
          <a:bodyPr/>
          <a:lstStyle/>
          <a:p>
            <a:r>
              <a:rPr lang="zh-CN" altLang="en-US" dirty="0" smtClean="0"/>
              <a:t>供应</a:t>
            </a:r>
            <a:r>
              <a:rPr lang="zh-CN" altLang="en-US" dirty="0"/>
              <a:t>链的概念是从扩大的生产概念发展来的</a:t>
            </a:r>
            <a:r>
              <a:rPr lang="en-US" altLang="zh-CN" dirty="0"/>
              <a:t>,</a:t>
            </a:r>
            <a:r>
              <a:rPr lang="zh-CN" altLang="en-US" dirty="0"/>
              <a:t>它将企业的生产活动进行了前伸和后延。供应链管理就是企业对供应链的流程进行计划、组织、协调和控制，以优化整条供应链，目的是将客户需要的产品通过物流到达客户，整个过程要尽量降低供应链的成本。供应链管理的目标是供应链整体价值最大化。供应链管理强调企业要把主要精力放在关键业务（核心竞争力）上，充分发挥其优势，同时与全球范围内合适的企业建立战略合作关系。供应链采购是供应链内部企业之间的采购，是对传统采购方式的一场革命。</a:t>
            </a:r>
          </a:p>
          <a:p>
            <a:endParaRPr lang="zh-CN" altLang="en-US" dirty="0"/>
          </a:p>
        </p:txBody>
      </p:sp>
    </p:spTree>
    <p:extLst>
      <p:ext uri="{BB962C8B-B14F-4D97-AF65-F5344CB8AC3E}">
        <p14:creationId xmlns:p14="http://schemas.microsoft.com/office/powerpoint/2010/main" val="380750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单元七</a:t>
            </a:r>
            <a:r>
              <a:rPr lang="en-US" altLang="zh-CN" b="1" dirty="0"/>
              <a:t>  </a:t>
            </a:r>
            <a:r>
              <a:rPr lang="zh-CN" altLang="zh-CN" b="1" dirty="0"/>
              <a:t>供应链的构建与优化</a:t>
            </a:r>
            <a:endParaRPr lang="zh-CN" altLang="zh-CN" dirty="0"/>
          </a:p>
        </p:txBody>
      </p:sp>
      <p:sp>
        <p:nvSpPr>
          <p:cNvPr id="3" name="内容占位符 2"/>
          <p:cNvSpPr>
            <a:spLocks noGrp="1"/>
          </p:cNvSpPr>
          <p:nvPr>
            <p:ph sz="quarter" idx="13"/>
          </p:nvPr>
        </p:nvSpPr>
        <p:spPr/>
        <p:txBody>
          <a:bodyPr>
            <a:normAutofit fontScale="77500" lnSpcReduction="20000"/>
          </a:bodyPr>
          <a:lstStyle/>
          <a:p>
            <a:endParaRPr lang="zh-CN" altLang="zh-CN" dirty="0"/>
          </a:p>
          <a:p>
            <a:r>
              <a:rPr lang="zh-CN" altLang="zh-CN" b="1" dirty="0"/>
              <a:t>项目一</a:t>
            </a:r>
            <a:r>
              <a:rPr lang="en-US" altLang="zh-CN" b="1" dirty="0"/>
              <a:t>  </a:t>
            </a:r>
            <a:r>
              <a:rPr lang="zh-CN" altLang="zh-CN" b="1" dirty="0"/>
              <a:t>供应链构建的体系框架</a:t>
            </a:r>
          </a:p>
          <a:p>
            <a:r>
              <a:rPr lang="zh-CN" altLang="zh-CN" sz="2200" dirty="0"/>
              <a:t>任务</a:t>
            </a:r>
            <a:r>
              <a:rPr lang="en-US" altLang="zh-CN" sz="2200" dirty="0"/>
              <a:t>1  </a:t>
            </a:r>
            <a:r>
              <a:rPr lang="zh-CN" altLang="zh-CN" sz="2200" dirty="0"/>
              <a:t>供应链管理的组织架构</a:t>
            </a:r>
            <a:r>
              <a:rPr lang="zh-CN" altLang="zh-CN" sz="2200" dirty="0" smtClean="0"/>
              <a:t>模</a:t>
            </a:r>
            <a:endParaRPr lang="en-US" altLang="zh-CN" sz="2200" dirty="0" smtClean="0"/>
          </a:p>
          <a:p>
            <a:r>
              <a:rPr lang="en-US" altLang="zh-CN" sz="2200" dirty="0"/>
              <a:t> </a:t>
            </a:r>
            <a:r>
              <a:rPr lang="en-US" altLang="zh-CN" sz="2200" dirty="0" smtClean="0"/>
              <a:t>          </a:t>
            </a:r>
            <a:r>
              <a:rPr lang="zh-CN" altLang="zh-CN" sz="2200" dirty="0" smtClean="0"/>
              <a:t>型</a:t>
            </a:r>
            <a:endParaRPr lang="zh-CN" altLang="zh-CN" sz="2200" dirty="0"/>
          </a:p>
          <a:p>
            <a:r>
              <a:rPr lang="zh-CN" altLang="zh-CN" sz="2200" dirty="0"/>
              <a:t>任务</a:t>
            </a:r>
            <a:r>
              <a:rPr lang="en-US" altLang="zh-CN" sz="2200" dirty="0"/>
              <a:t>2  </a:t>
            </a:r>
            <a:r>
              <a:rPr lang="zh-CN" altLang="zh-CN" sz="2200" dirty="0"/>
              <a:t>供应链管理的组织管理</a:t>
            </a:r>
          </a:p>
          <a:p>
            <a:r>
              <a:rPr lang="zh-CN" altLang="zh-CN" b="1" dirty="0"/>
              <a:t>项目二</a:t>
            </a:r>
            <a:r>
              <a:rPr lang="en-US" altLang="zh-CN" b="1" dirty="0"/>
              <a:t>   </a:t>
            </a:r>
            <a:r>
              <a:rPr lang="zh-CN" altLang="zh-CN" b="1" dirty="0"/>
              <a:t>供应链的结构模型</a:t>
            </a:r>
          </a:p>
          <a:p>
            <a:r>
              <a:rPr lang="zh-CN" altLang="zh-CN" sz="2200" dirty="0"/>
              <a:t>任务</a:t>
            </a:r>
            <a:r>
              <a:rPr lang="en-US" altLang="zh-CN" sz="2200" dirty="0"/>
              <a:t>1  </a:t>
            </a:r>
            <a:r>
              <a:rPr lang="zh-CN" altLang="zh-CN" sz="2200" dirty="0"/>
              <a:t>供应链拓扑结构模型</a:t>
            </a:r>
          </a:p>
          <a:p>
            <a:r>
              <a:rPr lang="zh-CN" altLang="zh-CN" sz="2200" dirty="0"/>
              <a:t>任务</a:t>
            </a:r>
            <a:r>
              <a:rPr lang="en-US" altLang="zh-CN" sz="2200" dirty="0"/>
              <a:t>2  </a:t>
            </a:r>
            <a:r>
              <a:rPr lang="zh-CN" altLang="zh-CN" sz="2200" dirty="0"/>
              <a:t>供应链网模型</a:t>
            </a:r>
          </a:p>
          <a:p>
            <a:r>
              <a:rPr lang="zh-CN" altLang="zh-CN" sz="2200" dirty="0"/>
              <a:t>任务</a:t>
            </a:r>
            <a:r>
              <a:rPr lang="en-US" altLang="zh-CN" sz="2200" dirty="0"/>
              <a:t>3  </a:t>
            </a:r>
            <a:r>
              <a:rPr lang="zh-CN" altLang="zh-CN" sz="2200" dirty="0"/>
              <a:t>供应链环境下的物流管理</a:t>
            </a:r>
          </a:p>
          <a:p>
            <a:endParaRPr lang="zh-CN" altLang="en-US" dirty="0"/>
          </a:p>
        </p:txBody>
      </p:sp>
      <p:sp>
        <p:nvSpPr>
          <p:cNvPr id="4" name="内容占位符 3"/>
          <p:cNvSpPr>
            <a:spLocks noGrp="1"/>
          </p:cNvSpPr>
          <p:nvPr>
            <p:ph sz="quarter" idx="14"/>
          </p:nvPr>
        </p:nvSpPr>
        <p:spPr/>
        <p:txBody>
          <a:bodyPr>
            <a:normAutofit/>
          </a:bodyPr>
          <a:lstStyle/>
          <a:p>
            <a:endParaRPr lang="en-US" altLang="zh-CN" dirty="0" smtClean="0"/>
          </a:p>
          <a:p>
            <a:r>
              <a:rPr lang="zh-CN" altLang="zh-CN" b="1" dirty="0"/>
              <a:t>项目三</a:t>
            </a:r>
            <a:r>
              <a:rPr lang="en-US" altLang="zh-CN" b="1" dirty="0"/>
              <a:t>  </a:t>
            </a:r>
            <a:r>
              <a:rPr lang="zh-CN" altLang="zh-CN" b="1" dirty="0"/>
              <a:t>供应链构建设计策略</a:t>
            </a:r>
            <a:r>
              <a:rPr lang="zh-CN" altLang="zh-CN" b="1" dirty="0" smtClean="0"/>
              <a:t>与</a:t>
            </a:r>
            <a:endParaRPr lang="en-US" altLang="zh-CN" b="1" dirty="0" smtClean="0"/>
          </a:p>
          <a:p>
            <a:r>
              <a:rPr lang="en-US" altLang="zh-CN" b="1" dirty="0"/>
              <a:t> </a:t>
            </a:r>
            <a:r>
              <a:rPr lang="en-US" altLang="zh-CN" b="1" dirty="0" smtClean="0"/>
              <a:t>           </a:t>
            </a:r>
            <a:r>
              <a:rPr lang="zh-CN" altLang="zh-CN" b="1" dirty="0" smtClean="0"/>
              <a:t>方法</a:t>
            </a:r>
            <a:endParaRPr lang="zh-CN" altLang="zh-CN" b="1" dirty="0"/>
          </a:p>
          <a:p>
            <a:r>
              <a:rPr lang="zh-CN" altLang="zh-CN" sz="2200" dirty="0"/>
              <a:t>任务</a:t>
            </a:r>
            <a:r>
              <a:rPr lang="en-US" altLang="zh-CN" sz="2200" dirty="0"/>
              <a:t>1  </a:t>
            </a:r>
            <a:r>
              <a:rPr lang="zh-CN" altLang="zh-CN" sz="2200" dirty="0"/>
              <a:t>供应链的设计策略</a:t>
            </a:r>
          </a:p>
          <a:p>
            <a:r>
              <a:rPr lang="zh-CN" altLang="zh-CN" sz="2200" dirty="0"/>
              <a:t>任务</a:t>
            </a:r>
            <a:r>
              <a:rPr lang="en-US" altLang="zh-CN" sz="2200" dirty="0"/>
              <a:t>2  </a:t>
            </a:r>
            <a:r>
              <a:rPr lang="zh-CN" altLang="zh-CN" sz="2200" dirty="0"/>
              <a:t>供应链构建的技术与方法</a:t>
            </a:r>
          </a:p>
          <a:p>
            <a:r>
              <a:rPr lang="zh-CN" altLang="zh-CN" sz="2200" dirty="0"/>
              <a:t>任务</a:t>
            </a:r>
            <a:r>
              <a:rPr lang="en-US" altLang="zh-CN" sz="2200" dirty="0"/>
              <a:t>3 </a:t>
            </a:r>
            <a:r>
              <a:rPr lang="zh-CN" altLang="zh-CN" sz="2200" dirty="0"/>
              <a:t>供应链的重构与优化</a:t>
            </a:r>
          </a:p>
          <a:p>
            <a:endParaRPr lang="zh-CN" altLang="en-US" dirty="0"/>
          </a:p>
        </p:txBody>
      </p:sp>
    </p:spTree>
    <p:extLst>
      <p:ext uri="{BB962C8B-B14F-4D97-AF65-F5344CB8AC3E}">
        <p14:creationId xmlns:p14="http://schemas.microsoft.com/office/powerpoint/2010/main" val="1571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项目一  供应链构建的体系</a:t>
            </a:r>
            <a:r>
              <a:rPr lang="zh-CN" altLang="en-US" dirty="0" smtClean="0"/>
              <a:t>框架</a:t>
            </a:r>
            <a:endParaRPr lang="zh-CN" altLang="en-US" dirty="0"/>
          </a:p>
        </p:txBody>
      </p:sp>
      <p:pic>
        <p:nvPicPr>
          <p:cNvPr id="4" name="内容占位符 3"/>
          <p:cNvPicPr>
            <a:picLocks noGrp="1" noChangeAspect="1"/>
          </p:cNvPicPr>
          <p:nvPr>
            <p:ph sz="quarter" idx="13"/>
          </p:nvPr>
        </p:nvPicPr>
        <p:blipFill>
          <a:blip r:embed="rId2"/>
          <a:stretch>
            <a:fillRect/>
          </a:stretch>
        </p:blipFill>
        <p:spPr>
          <a:xfrm>
            <a:off x="1773932" y="2420888"/>
            <a:ext cx="7488832" cy="4090392"/>
          </a:xfrm>
          <a:prstGeom prst="rect">
            <a:avLst/>
          </a:prstGeom>
        </p:spPr>
      </p:pic>
      <p:sp>
        <p:nvSpPr>
          <p:cNvPr id="6" name="标题 1"/>
          <p:cNvSpPr txBox="1">
            <a:spLocks/>
          </p:cNvSpPr>
          <p:nvPr/>
        </p:nvSpPr>
        <p:spPr>
          <a:xfrm>
            <a:off x="117748" y="1546457"/>
            <a:ext cx="10361752" cy="794258"/>
          </a:xfrm>
          <a:prstGeom prst="rect">
            <a:avLst/>
          </a:prstGeom>
        </p:spPr>
        <p:txBody>
          <a:bodyPr vert="horz" lIns="91440" tIns="45720" rIns="91440" bIns="45720" rtlCol="0" anchor="ctr">
            <a:normAutofit/>
          </a:bodyPr>
          <a:lstStyle>
            <a:lvl1pPr algn="ctr" defTabSz="914126" rtl="0" eaLnBrk="1" latinLnBrk="0" hangingPunct="1">
              <a:lnSpc>
                <a:spcPct val="90000"/>
              </a:lnSpc>
              <a:spcBef>
                <a:spcPct val="0"/>
              </a:spcBef>
              <a:buNone/>
              <a:defRPr sz="3599" kern="1200" cap="all" baseline="0">
                <a:solidFill>
                  <a:schemeClr val="tx1"/>
                </a:solidFill>
                <a:effectLst/>
                <a:latin typeface="+mj-lt"/>
                <a:ea typeface="+mj-ea"/>
                <a:cs typeface="+mj-cs"/>
              </a:defRPr>
            </a:lvl1pPr>
          </a:lstStyle>
          <a:p>
            <a:endParaRPr lang="zh-CN" altLang="en-US" dirty="0"/>
          </a:p>
        </p:txBody>
      </p:sp>
      <p:sp>
        <p:nvSpPr>
          <p:cNvPr id="7" name="矩形 6"/>
          <p:cNvSpPr/>
          <p:nvPr/>
        </p:nvSpPr>
        <p:spPr>
          <a:xfrm>
            <a:off x="1773932" y="1546457"/>
            <a:ext cx="5426262" cy="646331"/>
          </a:xfrm>
          <a:prstGeom prst="rect">
            <a:avLst/>
          </a:prstGeom>
        </p:spPr>
        <p:txBody>
          <a:bodyPr wrap="square">
            <a:spAutoFit/>
          </a:bodyPr>
          <a:lstStyle/>
          <a:p>
            <a:pPr indent="269875" algn="just" fontAlgn="ctr">
              <a:lnSpc>
                <a:spcPct val="200000"/>
              </a:lnSpc>
              <a:spcBef>
                <a:spcPts val="1300"/>
              </a:spcBef>
              <a:spcAft>
                <a:spcPts val="0"/>
              </a:spcAft>
            </a:pPr>
            <a:r>
              <a:rPr lang="zh-CN" altLang="en-US" kern="100" dirty="0" smtClean="0">
                <a:latin typeface="Arial" panose="020B0604020202020204" pitchFamily="34" charset="0"/>
                <a:ea typeface="黑体" panose="02010609060101010101" pitchFamily="49" charset="-122"/>
              </a:rPr>
              <a:t>任务</a:t>
            </a:r>
            <a:r>
              <a:rPr lang="en-US" altLang="zh-CN" kern="100" dirty="0" smtClean="0">
                <a:latin typeface="Arial" panose="020B0604020202020204" pitchFamily="34" charset="0"/>
                <a:ea typeface="黑体" panose="02010609060101010101" pitchFamily="49" charset="-122"/>
              </a:rPr>
              <a:t>1 </a:t>
            </a:r>
            <a:r>
              <a:rPr lang="zh-CN" altLang="zh-CN" kern="100" dirty="0" smtClean="0">
                <a:latin typeface="Arial" panose="020B0604020202020204" pitchFamily="34" charset="0"/>
                <a:ea typeface="黑体" panose="02010609060101010101" pitchFamily="49" charset="-122"/>
              </a:rPr>
              <a:t>供应链管理的组织架构模型</a:t>
            </a:r>
            <a:endParaRPr lang="zh-CN" altLang="zh-CN" sz="3200" b="1" kern="100" dirty="0">
              <a:latin typeface="Times New Roman" panose="02020603050405020304" pitchFamily="18" charset="0"/>
            </a:endParaRPr>
          </a:p>
        </p:txBody>
      </p:sp>
    </p:spTree>
    <p:extLst>
      <p:ext uri="{BB962C8B-B14F-4D97-AF65-F5344CB8AC3E}">
        <p14:creationId xmlns:p14="http://schemas.microsoft.com/office/powerpoint/2010/main" val="14932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项目一  供应链构建的体系框架</a:t>
            </a:r>
          </a:p>
        </p:txBody>
      </p:sp>
      <p:sp>
        <p:nvSpPr>
          <p:cNvPr id="3" name="内容占位符 2"/>
          <p:cNvSpPr>
            <a:spLocks noGrp="1"/>
          </p:cNvSpPr>
          <p:nvPr>
            <p:ph sz="quarter" idx="13"/>
          </p:nvPr>
        </p:nvSpPr>
        <p:spPr>
          <a:xfrm>
            <a:off x="913536" y="1556793"/>
            <a:ext cx="10361127" cy="4234408"/>
          </a:xfrm>
        </p:spPr>
        <p:txBody>
          <a:bodyPr/>
          <a:lstStyle/>
          <a:p>
            <a:r>
              <a:rPr lang="zh-CN" altLang="en-US" dirty="0"/>
              <a:t>任务</a:t>
            </a:r>
            <a:r>
              <a:rPr lang="en-US" altLang="zh-CN" dirty="0"/>
              <a:t>2  </a:t>
            </a:r>
            <a:r>
              <a:rPr lang="zh-CN" altLang="en-US" dirty="0"/>
              <a:t>供应链管理的组织管理</a:t>
            </a:r>
          </a:p>
          <a:p>
            <a:r>
              <a:rPr lang="en-US" altLang="zh-CN" dirty="0"/>
              <a:t>1</a:t>
            </a:r>
            <a:r>
              <a:rPr lang="zh-CN" altLang="en-US" dirty="0"/>
              <a:t>．供应链环境下的运作内容</a:t>
            </a:r>
          </a:p>
          <a:p>
            <a:r>
              <a:rPr lang="zh-CN" altLang="en-US" dirty="0"/>
              <a:t>供应链能够取得单个企业所无法达到的效益，关键之一在于它动员和协调了整个产品设计、制造与销售过程的资源。但是这并不是说只要将所有企业‘捏合’到一起就可以达到这一目标。</a:t>
            </a:r>
          </a:p>
          <a:p>
            <a:r>
              <a:rPr lang="zh-CN" altLang="en-US" dirty="0"/>
              <a:t>其中核心问题就是能否将所有企业的生产过程实现同步运作，最大限度地减少由于不协调而生产的停顿、等待、过量生产或者缺货等方面的问题。因此，供应链构建的问题之一是如何构造适应供应链环境的生产计划与控制系统。</a:t>
            </a:r>
          </a:p>
          <a:p>
            <a:endParaRPr lang="zh-CN" altLang="en-US" dirty="0"/>
          </a:p>
        </p:txBody>
      </p:sp>
    </p:spTree>
    <p:extLst>
      <p:ext uri="{BB962C8B-B14F-4D97-AF65-F5344CB8AC3E}">
        <p14:creationId xmlns:p14="http://schemas.microsoft.com/office/powerpoint/2010/main" val="51578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项目一  供应链构建的体系框架</a:t>
            </a:r>
          </a:p>
        </p:txBody>
      </p:sp>
      <p:sp>
        <p:nvSpPr>
          <p:cNvPr id="3" name="内容占位符 2"/>
          <p:cNvSpPr>
            <a:spLocks noGrp="1"/>
          </p:cNvSpPr>
          <p:nvPr>
            <p:ph sz="quarter" idx="13"/>
          </p:nvPr>
        </p:nvSpPr>
        <p:spPr>
          <a:xfrm>
            <a:off x="913536" y="1556793"/>
            <a:ext cx="10361127" cy="4234408"/>
          </a:xfrm>
        </p:spPr>
        <p:txBody>
          <a:bodyPr/>
          <a:lstStyle/>
          <a:p>
            <a:r>
              <a:rPr lang="en-US" altLang="zh-CN" dirty="0"/>
              <a:t>2. </a:t>
            </a:r>
            <a:r>
              <a:rPr lang="zh-CN" altLang="en-US" dirty="0"/>
              <a:t>供应链环境下的物流管理</a:t>
            </a:r>
          </a:p>
          <a:p>
            <a:r>
              <a:rPr lang="zh-CN" altLang="en-US" dirty="0"/>
              <a:t>与同步制造相呼应的是供应链管理下的物流组织模式。它的目标是如何寻找最佳的物流管理模式，使整个供应链上的物流管理能够准确响应各种需求</a:t>
            </a:r>
            <a:r>
              <a:rPr lang="en-US" altLang="zh-CN" dirty="0"/>
              <a:t>(</a:t>
            </a:r>
            <a:r>
              <a:rPr lang="zh-CN" altLang="en-US" dirty="0"/>
              <a:t>包括来自客户的需求和合作伙伴的需求等</a:t>
            </a:r>
            <a:r>
              <a:rPr lang="en-US" altLang="zh-CN" dirty="0"/>
              <a:t>)</a:t>
            </a:r>
            <a:r>
              <a:rPr lang="zh-CN" altLang="en-US" dirty="0"/>
              <a:t>，真正体现出物流是“第三利润源泉”的本质。</a:t>
            </a:r>
          </a:p>
          <a:p>
            <a:endParaRPr lang="zh-CN" altLang="en-US" dirty="0"/>
          </a:p>
        </p:txBody>
      </p:sp>
    </p:spTree>
    <p:extLst>
      <p:ext uri="{BB962C8B-B14F-4D97-AF65-F5344CB8AC3E}">
        <p14:creationId xmlns:p14="http://schemas.microsoft.com/office/powerpoint/2010/main" val="348515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项目二   供应链的结构模型</a:t>
            </a:r>
          </a:p>
        </p:txBody>
      </p:sp>
      <p:sp>
        <p:nvSpPr>
          <p:cNvPr id="3" name="内容占位符 2"/>
          <p:cNvSpPr>
            <a:spLocks noGrp="1"/>
          </p:cNvSpPr>
          <p:nvPr>
            <p:ph sz="quarter" idx="13"/>
          </p:nvPr>
        </p:nvSpPr>
        <p:spPr>
          <a:xfrm>
            <a:off x="913536" y="1556793"/>
            <a:ext cx="10361127" cy="4234408"/>
          </a:xfrm>
        </p:spPr>
        <p:txBody>
          <a:bodyPr/>
          <a:lstStyle/>
          <a:p>
            <a:r>
              <a:rPr lang="zh-CN" altLang="en-US" dirty="0"/>
              <a:t>任务</a:t>
            </a:r>
            <a:r>
              <a:rPr lang="en-US" altLang="zh-CN" dirty="0"/>
              <a:t>1 </a:t>
            </a:r>
            <a:r>
              <a:rPr lang="zh-CN" altLang="en-US" dirty="0"/>
              <a:t>供应链拓扑结构模型</a:t>
            </a:r>
          </a:p>
          <a:p>
            <a:r>
              <a:rPr lang="en-US" altLang="zh-CN" dirty="0"/>
              <a:t>1</a:t>
            </a:r>
            <a:r>
              <a:rPr lang="zh-CN" altLang="en-US" dirty="0"/>
              <a:t>．供应链的模型</a:t>
            </a:r>
            <a:r>
              <a:rPr lang="en-US" altLang="zh-CN" dirty="0"/>
              <a:t>Ⅰ </a:t>
            </a:r>
            <a:r>
              <a:rPr lang="zh-CN" altLang="en-US" dirty="0"/>
              <a:t>：静态链状模型</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3142084" y="3140968"/>
            <a:ext cx="3819525" cy="1838325"/>
          </a:xfrm>
          <a:prstGeom prst="rect">
            <a:avLst/>
          </a:prstGeom>
          <a:noFill/>
          <a:ln>
            <a:noFill/>
          </a:ln>
        </p:spPr>
      </p:pic>
    </p:spTree>
    <p:extLst>
      <p:ext uri="{BB962C8B-B14F-4D97-AF65-F5344CB8AC3E}">
        <p14:creationId xmlns:p14="http://schemas.microsoft.com/office/powerpoint/2010/main" val="242893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项目二</a:t>
            </a:r>
            <a:r>
              <a:rPr lang="en-US" altLang="zh-CN" dirty="0"/>
              <a:t>     </a:t>
            </a:r>
            <a:r>
              <a:rPr lang="zh-CN" altLang="zh-CN" dirty="0"/>
              <a:t>掌握采购的作用与管理</a:t>
            </a:r>
            <a:r>
              <a:rPr lang="zh-CN" altLang="zh-CN" b="1" dirty="0"/>
              <a:t/>
            </a:r>
            <a:br>
              <a:rPr lang="zh-CN" altLang="zh-CN" b="1" dirty="0"/>
            </a:br>
            <a:endParaRPr lang="zh-CN" altLang="en-US" dirty="0"/>
          </a:p>
        </p:txBody>
      </p:sp>
      <p:sp>
        <p:nvSpPr>
          <p:cNvPr id="3" name="内容占位符 2"/>
          <p:cNvSpPr>
            <a:spLocks noGrp="1"/>
          </p:cNvSpPr>
          <p:nvPr>
            <p:ph sz="quarter" idx="13"/>
          </p:nvPr>
        </p:nvSpPr>
        <p:spPr/>
        <p:txBody>
          <a:bodyPr>
            <a:normAutofit/>
          </a:bodyPr>
          <a:lstStyle/>
          <a:p>
            <a:r>
              <a:rPr lang="zh-CN" altLang="en-US" dirty="0"/>
              <a:t>任务</a:t>
            </a:r>
            <a:r>
              <a:rPr lang="en-US" altLang="zh-CN" dirty="0"/>
              <a:t>1  </a:t>
            </a:r>
            <a:r>
              <a:rPr lang="zh-CN" altLang="en-US" dirty="0"/>
              <a:t>了解采购的原则</a:t>
            </a:r>
          </a:p>
          <a:p>
            <a:r>
              <a:rPr lang="en-US" altLang="zh-CN" dirty="0"/>
              <a:t>1</a:t>
            </a:r>
            <a:r>
              <a:rPr lang="zh-CN" altLang="en-US" dirty="0"/>
              <a:t>、适当的价格</a:t>
            </a:r>
          </a:p>
          <a:p>
            <a:r>
              <a:rPr lang="en-US" altLang="zh-CN" dirty="0"/>
              <a:t>2</a:t>
            </a:r>
            <a:r>
              <a:rPr lang="zh-CN" altLang="en-US" dirty="0"/>
              <a:t>、合适的品质</a:t>
            </a:r>
          </a:p>
          <a:p>
            <a:r>
              <a:rPr lang="en-US" altLang="zh-CN" dirty="0" smtClean="0"/>
              <a:t>3</a:t>
            </a:r>
            <a:r>
              <a:rPr lang="zh-CN" altLang="en-US" dirty="0"/>
              <a:t>、恰当的时机</a:t>
            </a:r>
          </a:p>
          <a:p>
            <a:r>
              <a:rPr lang="en-US" altLang="zh-CN" dirty="0"/>
              <a:t>4</a:t>
            </a:r>
            <a:r>
              <a:rPr lang="zh-CN" altLang="en-US" dirty="0"/>
              <a:t>、合适的数量</a:t>
            </a:r>
          </a:p>
          <a:p>
            <a:r>
              <a:rPr lang="en-US" altLang="zh-CN" dirty="0"/>
              <a:t>5</a:t>
            </a:r>
            <a:r>
              <a:rPr lang="zh-CN" altLang="en-US" dirty="0"/>
              <a:t>、恰当的地点</a:t>
            </a:r>
          </a:p>
          <a:p>
            <a:endParaRPr lang="zh-CN" altLang="en-US" dirty="0"/>
          </a:p>
        </p:txBody>
      </p:sp>
    </p:spTree>
    <p:extLst>
      <p:ext uri="{BB962C8B-B14F-4D97-AF65-F5344CB8AC3E}">
        <p14:creationId xmlns:p14="http://schemas.microsoft.com/office/powerpoint/2010/main" val="30561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项目二   供应链的结构模型</a:t>
            </a:r>
          </a:p>
        </p:txBody>
      </p:sp>
      <p:sp>
        <p:nvSpPr>
          <p:cNvPr id="3" name="内容占位符 2"/>
          <p:cNvSpPr>
            <a:spLocks noGrp="1"/>
          </p:cNvSpPr>
          <p:nvPr>
            <p:ph sz="quarter" idx="13"/>
          </p:nvPr>
        </p:nvSpPr>
        <p:spPr>
          <a:xfrm>
            <a:off x="913536" y="1556793"/>
            <a:ext cx="10361127" cy="4234408"/>
          </a:xfrm>
        </p:spPr>
        <p:txBody>
          <a:bodyPr/>
          <a:lstStyle/>
          <a:p>
            <a:r>
              <a:rPr lang="en-US" altLang="zh-CN" dirty="0"/>
              <a:t>2</a:t>
            </a:r>
            <a:r>
              <a:rPr lang="zh-CN" altLang="en-US" dirty="0"/>
              <a:t>．供应链的模型</a:t>
            </a:r>
            <a:r>
              <a:rPr lang="en-US" altLang="zh-CN" dirty="0"/>
              <a:t>Ⅱ</a:t>
            </a:r>
            <a:r>
              <a:rPr lang="zh-CN" altLang="en-US" dirty="0"/>
              <a:t>：动态链状模型</a:t>
            </a:r>
          </a:p>
          <a:p>
            <a:r>
              <a:rPr lang="zh-CN" altLang="en-US" dirty="0"/>
              <a:t>模型</a:t>
            </a:r>
            <a:r>
              <a:rPr lang="en-US" altLang="zh-CN" dirty="0"/>
              <a:t>I</a:t>
            </a:r>
            <a:r>
              <a:rPr lang="zh-CN" altLang="en-US" dirty="0"/>
              <a:t>只是一个静态模型，表明供应链的基本组成和轮廓概貌。进一步地，可以提出供应链的模型</a:t>
            </a:r>
            <a:r>
              <a:rPr lang="en-US" altLang="zh-CN" dirty="0"/>
              <a:t>Ⅱ</a:t>
            </a:r>
            <a:r>
              <a:rPr lang="zh-CN" altLang="en-US" dirty="0"/>
              <a:t>，如图</a:t>
            </a:r>
            <a:r>
              <a:rPr lang="en-US" altLang="zh-CN" dirty="0"/>
              <a:t>7-3</a:t>
            </a:r>
            <a:r>
              <a:rPr lang="zh-CN" altLang="en-US" dirty="0"/>
              <a:t>所示。模型</a:t>
            </a:r>
            <a:r>
              <a:rPr lang="en-US" altLang="zh-CN" dirty="0"/>
              <a:t>Ⅱ</a:t>
            </a:r>
            <a:r>
              <a:rPr lang="zh-CN" altLang="en-US" dirty="0"/>
              <a:t>是对模型</a:t>
            </a:r>
            <a:r>
              <a:rPr lang="en-US" altLang="zh-CN" dirty="0"/>
              <a:t>I</a:t>
            </a:r>
            <a:r>
              <a:rPr lang="zh-CN" altLang="en-US" dirty="0"/>
              <a:t>的进一步抽象，它把商家都抽象成一个个的点，称为节点，并用字母或数字表示。节点以一定的方式和顺序联结成一串，构成一条供应链。</a:t>
            </a:r>
          </a:p>
          <a:p>
            <a:endParaRPr lang="zh-CN" altLang="en-US" dirty="0"/>
          </a:p>
        </p:txBody>
      </p:sp>
      <p:pic>
        <p:nvPicPr>
          <p:cNvPr id="4" name="图片 3"/>
          <p:cNvPicPr>
            <a:picLocks noChangeAspect="1"/>
          </p:cNvPicPr>
          <p:nvPr/>
        </p:nvPicPr>
        <p:blipFill>
          <a:blip r:embed="rId2"/>
          <a:stretch>
            <a:fillRect/>
          </a:stretch>
        </p:blipFill>
        <p:spPr>
          <a:xfrm>
            <a:off x="2782044" y="4005064"/>
            <a:ext cx="3733333" cy="685714"/>
          </a:xfrm>
          <a:prstGeom prst="rect">
            <a:avLst/>
          </a:prstGeom>
        </p:spPr>
      </p:pic>
    </p:spTree>
    <p:extLst>
      <p:ext uri="{BB962C8B-B14F-4D97-AF65-F5344CB8AC3E}">
        <p14:creationId xmlns:p14="http://schemas.microsoft.com/office/powerpoint/2010/main" val="1717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项目二   供应链的结构模型</a:t>
            </a:r>
          </a:p>
        </p:txBody>
      </p:sp>
      <p:sp>
        <p:nvSpPr>
          <p:cNvPr id="3" name="内容占位符 2"/>
          <p:cNvSpPr>
            <a:spLocks noGrp="1"/>
          </p:cNvSpPr>
          <p:nvPr>
            <p:ph sz="quarter" idx="13"/>
          </p:nvPr>
        </p:nvSpPr>
        <p:spPr>
          <a:xfrm>
            <a:off x="913536" y="1556793"/>
            <a:ext cx="10361127" cy="4234408"/>
          </a:xfrm>
        </p:spPr>
        <p:txBody>
          <a:bodyPr/>
          <a:lstStyle/>
          <a:p>
            <a:r>
              <a:rPr lang="en-US" altLang="zh-CN" dirty="0"/>
              <a:t>3</a:t>
            </a:r>
            <a:r>
              <a:rPr lang="zh-CN" altLang="en-US" dirty="0"/>
              <a:t>．供应链的模型</a:t>
            </a:r>
            <a:r>
              <a:rPr lang="en-US" altLang="zh-CN" dirty="0"/>
              <a:t>Ⅲ</a:t>
            </a:r>
            <a:r>
              <a:rPr lang="zh-CN" altLang="en-US" dirty="0"/>
              <a:t>：网状模型</a:t>
            </a:r>
          </a:p>
          <a:p>
            <a:r>
              <a:rPr lang="zh-CN" altLang="en-US" dirty="0"/>
              <a:t>事实上，在模型</a:t>
            </a:r>
            <a:r>
              <a:rPr lang="en-US" altLang="zh-CN" dirty="0"/>
              <a:t>Ⅱ</a:t>
            </a:r>
            <a:r>
              <a:rPr lang="zh-CN" altLang="en-US" dirty="0"/>
              <a:t>中，供应商可能不止一家，而是有</a:t>
            </a:r>
            <a:r>
              <a:rPr lang="en-US" altLang="zh-CN" dirty="0"/>
              <a:t>B1</a:t>
            </a:r>
            <a:r>
              <a:rPr lang="zh-CN" altLang="en-US" dirty="0"/>
              <a:t>、</a:t>
            </a:r>
            <a:r>
              <a:rPr lang="en-US" altLang="zh-CN" dirty="0"/>
              <a:t>B2……</a:t>
            </a:r>
            <a:r>
              <a:rPr lang="zh-CN" altLang="en-US" dirty="0"/>
              <a:t>等</a:t>
            </a:r>
            <a:r>
              <a:rPr lang="en-US" altLang="zh-CN" dirty="0"/>
              <a:t>n</a:t>
            </a:r>
            <a:r>
              <a:rPr lang="zh-CN" altLang="en-US" dirty="0"/>
              <a:t>家，分销商也可能有</a:t>
            </a:r>
            <a:r>
              <a:rPr lang="en-US" altLang="zh-CN" dirty="0"/>
              <a:t>D1</a:t>
            </a:r>
            <a:r>
              <a:rPr lang="zh-CN" altLang="en-US" dirty="0"/>
              <a:t>、</a:t>
            </a:r>
            <a:r>
              <a:rPr lang="en-US" altLang="zh-CN" dirty="0"/>
              <a:t>D2……</a:t>
            </a:r>
            <a:r>
              <a:rPr lang="zh-CN" altLang="en-US" dirty="0"/>
              <a:t>等</a:t>
            </a:r>
            <a:r>
              <a:rPr lang="en-US" altLang="zh-CN" dirty="0"/>
              <a:t>m</a:t>
            </a:r>
            <a:r>
              <a:rPr lang="zh-CN" altLang="en-US" dirty="0"/>
              <a:t>家。动态地考虑，</a:t>
            </a:r>
            <a:r>
              <a:rPr lang="en-US" altLang="zh-CN" dirty="0"/>
              <a:t>C</a:t>
            </a:r>
            <a:r>
              <a:rPr lang="zh-CN" altLang="en-US" dirty="0"/>
              <a:t>也可能有</a:t>
            </a:r>
            <a:r>
              <a:rPr lang="en-US" altLang="zh-CN" dirty="0"/>
              <a:t>C1</a:t>
            </a:r>
            <a:r>
              <a:rPr lang="zh-CN" altLang="en-US" dirty="0"/>
              <a:t>、</a:t>
            </a:r>
            <a:r>
              <a:rPr lang="en-US" altLang="zh-CN" dirty="0"/>
              <a:t>C2……</a:t>
            </a:r>
            <a:r>
              <a:rPr lang="zh-CN" altLang="en-US" dirty="0"/>
              <a:t>等</a:t>
            </a:r>
            <a:r>
              <a:rPr lang="en-US" altLang="zh-CN" dirty="0"/>
              <a:t>K</a:t>
            </a:r>
            <a:r>
              <a:rPr lang="zh-CN" altLang="en-US" dirty="0"/>
              <a:t>家，这样模型</a:t>
            </a:r>
            <a:r>
              <a:rPr lang="en-US" altLang="zh-CN" dirty="0"/>
              <a:t>Ⅱ</a:t>
            </a:r>
            <a:r>
              <a:rPr lang="zh-CN" altLang="en-US" dirty="0"/>
              <a:t>就转变为一个网状模型，及供应链的模型</a:t>
            </a:r>
            <a:r>
              <a:rPr lang="en-US" altLang="zh-CN" dirty="0" smtClean="0"/>
              <a:t>Ⅲ</a:t>
            </a:r>
            <a:r>
              <a:rPr lang="zh-CN" altLang="en-US" dirty="0" smtClean="0"/>
              <a:t>。</a:t>
            </a:r>
            <a:endParaRPr lang="zh-CN" altLang="en-US" dirty="0"/>
          </a:p>
          <a:p>
            <a:endParaRPr lang="zh-CN" altLang="en-US" dirty="0"/>
          </a:p>
        </p:txBody>
      </p:sp>
      <p:pic>
        <p:nvPicPr>
          <p:cNvPr id="4" name="图片 3"/>
          <p:cNvPicPr>
            <a:picLocks noChangeAspect="1"/>
          </p:cNvPicPr>
          <p:nvPr/>
        </p:nvPicPr>
        <p:blipFill>
          <a:blip r:embed="rId2"/>
          <a:stretch>
            <a:fillRect/>
          </a:stretch>
        </p:blipFill>
        <p:spPr>
          <a:xfrm>
            <a:off x="1917948" y="3573016"/>
            <a:ext cx="2578832" cy="1609483"/>
          </a:xfrm>
          <a:prstGeom prst="rect">
            <a:avLst/>
          </a:prstGeom>
        </p:spPr>
      </p:pic>
      <p:pic>
        <p:nvPicPr>
          <p:cNvPr id="5" name="图片 4"/>
          <p:cNvPicPr>
            <a:picLocks noChangeAspect="1"/>
          </p:cNvPicPr>
          <p:nvPr/>
        </p:nvPicPr>
        <p:blipFill>
          <a:blip r:embed="rId3"/>
          <a:stretch>
            <a:fillRect/>
          </a:stretch>
        </p:blipFill>
        <p:spPr>
          <a:xfrm>
            <a:off x="5806380" y="3758959"/>
            <a:ext cx="2322777" cy="1237595"/>
          </a:xfrm>
          <a:prstGeom prst="rect">
            <a:avLst/>
          </a:prstGeom>
        </p:spPr>
      </p:pic>
    </p:spTree>
    <p:extLst>
      <p:ext uri="{BB962C8B-B14F-4D97-AF65-F5344CB8AC3E}">
        <p14:creationId xmlns:p14="http://schemas.microsoft.com/office/powerpoint/2010/main" val="348144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项目二   供应链的结构模型</a:t>
            </a:r>
          </a:p>
        </p:txBody>
      </p:sp>
      <p:sp>
        <p:nvSpPr>
          <p:cNvPr id="3" name="内容占位符 2"/>
          <p:cNvSpPr>
            <a:spLocks noGrp="1"/>
          </p:cNvSpPr>
          <p:nvPr>
            <p:ph sz="quarter" idx="13"/>
          </p:nvPr>
        </p:nvSpPr>
        <p:spPr>
          <a:xfrm>
            <a:off x="913536" y="1556793"/>
            <a:ext cx="10361127" cy="4234408"/>
          </a:xfrm>
        </p:spPr>
        <p:txBody>
          <a:bodyPr/>
          <a:lstStyle/>
          <a:p>
            <a:r>
              <a:rPr lang="zh-CN" altLang="en-US" dirty="0"/>
              <a:t>任务</a:t>
            </a:r>
            <a:r>
              <a:rPr lang="en-US" altLang="zh-CN" dirty="0"/>
              <a:t>2  </a:t>
            </a:r>
            <a:r>
              <a:rPr lang="zh-CN" altLang="en-US" dirty="0"/>
              <a:t>供应链网模型</a:t>
            </a:r>
          </a:p>
          <a:p>
            <a:r>
              <a:rPr lang="en-US" altLang="zh-CN" dirty="0"/>
              <a:t>1</a:t>
            </a:r>
            <a:r>
              <a:rPr lang="zh-CN" altLang="en-US" dirty="0"/>
              <a:t>．供应链网的结构特性</a:t>
            </a:r>
          </a:p>
          <a:p>
            <a:r>
              <a:rPr lang="zh-CN" altLang="en-US" dirty="0"/>
              <a:t>第一，供应链网的结构具有层次性特征。</a:t>
            </a:r>
          </a:p>
          <a:p>
            <a:r>
              <a:rPr lang="zh-CN" altLang="en-US" dirty="0"/>
              <a:t>第二，供应链网的结构表现为双向性。</a:t>
            </a:r>
          </a:p>
          <a:p>
            <a:r>
              <a:rPr lang="zh-CN" altLang="en-US" dirty="0"/>
              <a:t>第三，供应链网的结构呈多级性。</a:t>
            </a:r>
          </a:p>
          <a:p>
            <a:r>
              <a:rPr lang="zh-CN" altLang="en-US" dirty="0"/>
              <a:t>第四，供应链网的结构是动态的。</a:t>
            </a:r>
          </a:p>
          <a:p>
            <a:r>
              <a:rPr lang="zh-CN" altLang="en-US" dirty="0"/>
              <a:t>第五，供应链网具有跨地区的特性。</a:t>
            </a:r>
          </a:p>
          <a:p>
            <a:endParaRPr lang="zh-CN" altLang="en-US" dirty="0"/>
          </a:p>
        </p:txBody>
      </p:sp>
    </p:spTree>
    <p:extLst>
      <p:ext uri="{BB962C8B-B14F-4D97-AF65-F5344CB8AC3E}">
        <p14:creationId xmlns:p14="http://schemas.microsoft.com/office/powerpoint/2010/main" val="211826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项目二   供应链的结构模型</a:t>
            </a:r>
          </a:p>
        </p:txBody>
      </p:sp>
      <p:sp>
        <p:nvSpPr>
          <p:cNvPr id="3" name="内容占位符 2"/>
          <p:cNvSpPr>
            <a:spLocks noGrp="1"/>
          </p:cNvSpPr>
          <p:nvPr>
            <p:ph sz="quarter" idx="13"/>
          </p:nvPr>
        </p:nvSpPr>
        <p:spPr>
          <a:xfrm>
            <a:off x="913536" y="1556793"/>
            <a:ext cx="10361127" cy="4234408"/>
          </a:xfrm>
        </p:spPr>
        <p:txBody>
          <a:bodyPr/>
          <a:lstStyle/>
          <a:p>
            <a:r>
              <a:rPr lang="en-US" altLang="zh-CN" dirty="0"/>
              <a:t>2</a:t>
            </a:r>
            <a:r>
              <a:rPr lang="zh-CN" altLang="en-US" dirty="0"/>
              <a:t>．供应链网结构分析的现实意义</a:t>
            </a:r>
          </a:p>
          <a:p>
            <a:r>
              <a:rPr lang="zh-CN" altLang="en-US" dirty="0"/>
              <a:t>（</a:t>
            </a:r>
            <a:r>
              <a:rPr lang="en-US" altLang="zh-CN" dirty="0"/>
              <a:t>1</a:t>
            </a:r>
            <a:r>
              <a:rPr lang="zh-CN" altLang="en-US" dirty="0"/>
              <a:t>）明确了供应链网的概念，有助于人们加深理解供应链的内涵和外延。</a:t>
            </a:r>
          </a:p>
          <a:p>
            <a:r>
              <a:rPr lang="zh-CN" altLang="en-US" dirty="0"/>
              <a:t>（</a:t>
            </a:r>
            <a:r>
              <a:rPr lang="en-US" altLang="zh-CN" dirty="0"/>
              <a:t>2</a:t>
            </a:r>
            <a:r>
              <a:rPr lang="zh-CN" altLang="en-US" dirty="0"/>
              <a:t>）对于供应链网结构特性的分析有助于企业制定恰当的供应链构建策略。</a:t>
            </a:r>
          </a:p>
          <a:p>
            <a:r>
              <a:rPr lang="zh-CN" altLang="en-US" dirty="0"/>
              <a:t>（</a:t>
            </a:r>
            <a:r>
              <a:rPr lang="en-US" altLang="zh-CN" dirty="0"/>
              <a:t>3</a:t>
            </a:r>
            <a:r>
              <a:rPr lang="zh-CN" altLang="en-US" dirty="0"/>
              <a:t>）供应链网结构研究能够区分不同行业的供应链网，为企业建立合适的供应链网提供了参与。</a:t>
            </a:r>
          </a:p>
          <a:p>
            <a:r>
              <a:rPr lang="zh-CN" altLang="en-US" dirty="0"/>
              <a:t>（</a:t>
            </a:r>
            <a:r>
              <a:rPr lang="en-US" altLang="zh-CN" dirty="0"/>
              <a:t>4</a:t>
            </a:r>
            <a:r>
              <a:rPr lang="zh-CN" altLang="en-US" dirty="0"/>
              <a:t>）供应链网结构研究分析了不同行业供应链网管理的主要问题，有利于改进供应链管理。</a:t>
            </a:r>
          </a:p>
          <a:p>
            <a:endParaRPr lang="zh-CN" altLang="en-US" dirty="0"/>
          </a:p>
        </p:txBody>
      </p:sp>
    </p:spTree>
    <p:extLst>
      <p:ext uri="{BB962C8B-B14F-4D97-AF65-F5344CB8AC3E}">
        <p14:creationId xmlns:p14="http://schemas.microsoft.com/office/powerpoint/2010/main" val="8085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pPr fontAlgn="ctr"/>
            <a:r>
              <a:rPr lang="zh-CN" altLang="zh-CN" dirty="0"/>
              <a:t>项目三</a:t>
            </a:r>
            <a:r>
              <a:rPr lang="en-US" altLang="zh-CN" dirty="0"/>
              <a:t>     </a:t>
            </a:r>
            <a:r>
              <a:rPr lang="zh-CN" altLang="zh-CN" dirty="0"/>
              <a:t>供应链构建设计策略与方法</a:t>
            </a:r>
            <a:endParaRPr lang="zh-CN" altLang="zh-CN" b="1" dirty="0"/>
          </a:p>
        </p:txBody>
      </p:sp>
      <p:sp>
        <p:nvSpPr>
          <p:cNvPr id="3" name="内容占位符 2"/>
          <p:cNvSpPr>
            <a:spLocks noGrp="1"/>
          </p:cNvSpPr>
          <p:nvPr>
            <p:ph sz="quarter" idx="13"/>
          </p:nvPr>
        </p:nvSpPr>
        <p:spPr>
          <a:xfrm>
            <a:off x="913536" y="1556793"/>
            <a:ext cx="10361127" cy="4234408"/>
          </a:xfrm>
        </p:spPr>
        <p:txBody>
          <a:bodyPr>
            <a:normAutofit fontScale="92500" lnSpcReduction="20000"/>
          </a:bodyPr>
          <a:lstStyle/>
          <a:p>
            <a:r>
              <a:rPr lang="zh-CN" altLang="en-US" dirty="0"/>
              <a:t>任务</a:t>
            </a:r>
            <a:r>
              <a:rPr lang="en-US" altLang="zh-CN" dirty="0"/>
              <a:t>1  </a:t>
            </a:r>
            <a:r>
              <a:rPr lang="zh-CN" altLang="en-US" dirty="0"/>
              <a:t>供应链的设计策略</a:t>
            </a:r>
          </a:p>
          <a:p>
            <a:r>
              <a:rPr lang="en-US" altLang="zh-CN" dirty="0"/>
              <a:t>1</a:t>
            </a:r>
            <a:r>
              <a:rPr lang="zh-CN" altLang="en-US" dirty="0"/>
              <a:t>．基于产品的供应链设计策略</a:t>
            </a:r>
          </a:p>
          <a:p>
            <a:r>
              <a:rPr lang="zh-CN" altLang="en-US" dirty="0"/>
              <a:t>第一步是分析市场竞争环境。</a:t>
            </a:r>
          </a:p>
          <a:p>
            <a:r>
              <a:rPr lang="zh-CN" altLang="en-US" dirty="0"/>
              <a:t>第二部是分析企业现状。</a:t>
            </a:r>
          </a:p>
          <a:p>
            <a:r>
              <a:rPr lang="zh-CN" altLang="en-US" dirty="0"/>
              <a:t>第三步是提出供应链设计项目。</a:t>
            </a:r>
          </a:p>
          <a:p>
            <a:r>
              <a:rPr lang="zh-CN" altLang="en-US" dirty="0"/>
              <a:t>第四步是建立供应链设计目标。</a:t>
            </a:r>
          </a:p>
          <a:p>
            <a:r>
              <a:rPr lang="zh-CN" altLang="en-US" dirty="0"/>
              <a:t>第五步是分析供应链的组成，提出供应链组成的基本框架。</a:t>
            </a:r>
          </a:p>
          <a:p>
            <a:r>
              <a:rPr lang="zh-CN" altLang="en-US" dirty="0"/>
              <a:t>第六步是分析和评价可能性。</a:t>
            </a:r>
          </a:p>
          <a:p>
            <a:r>
              <a:rPr lang="zh-CN" altLang="en-US" dirty="0"/>
              <a:t>第七步是设计和生产新的供应链，主要解决以下问题。</a:t>
            </a:r>
          </a:p>
          <a:p>
            <a:r>
              <a:rPr lang="zh-CN" altLang="en-US" dirty="0"/>
              <a:t>第八步是检验供应链</a:t>
            </a:r>
            <a:r>
              <a:rPr lang="zh-CN" altLang="en-US" dirty="0" smtClean="0"/>
              <a:t>。</a:t>
            </a:r>
            <a:endParaRPr lang="en-US" altLang="zh-CN" dirty="0" smtClean="0"/>
          </a:p>
          <a:p>
            <a:endParaRPr lang="zh-CN" altLang="en-US" dirty="0"/>
          </a:p>
          <a:p>
            <a:endParaRPr lang="zh-CN" altLang="en-US" dirty="0"/>
          </a:p>
        </p:txBody>
      </p:sp>
    </p:spTree>
    <p:extLst>
      <p:ext uri="{BB962C8B-B14F-4D97-AF65-F5344CB8AC3E}">
        <p14:creationId xmlns:p14="http://schemas.microsoft.com/office/powerpoint/2010/main" val="211116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pPr fontAlgn="ctr"/>
            <a:r>
              <a:rPr lang="zh-CN" altLang="zh-CN" dirty="0"/>
              <a:t>项目三</a:t>
            </a:r>
            <a:r>
              <a:rPr lang="en-US" altLang="zh-CN" dirty="0"/>
              <a:t>     </a:t>
            </a:r>
            <a:r>
              <a:rPr lang="zh-CN" altLang="zh-CN" dirty="0"/>
              <a:t>供应链构建设计策略与方法</a:t>
            </a:r>
            <a:endParaRPr lang="zh-CN" altLang="zh-CN" b="1" dirty="0"/>
          </a:p>
        </p:txBody>
      </p:sp>
      <p:sp>
        <p:nvSpPr>
          <p:cNvPr id="3" name="内容占位符 2"/>
          <p:cNvSpPr>
            <a:spLocks noGrp="1"/>
          </p:cNvSpPr>
          <p:nvPr>
            <p:ph sz="quarter" idx="13"/>
          </p:nvPr>
        </p:nvSpPr>
        <p:spPr>
          <a:xfrm>
            <a:off x="913536" y="1556793"/>
            <a:ext cx="10361127" cy="4234408"/>
          </a:xfrm>
        </p:spPr>
        <p:txBody>
          <a:bodyPr/>
          <a:lstStyle/>
          <a:p>
            <a:r>
              <a:rPr lang="en-US" altLang="zh-CN" dirty="0"/>
              <a:t>2</a:t>
            </a:r>
            <a:r>
              <a:rPr lang="zh-CN" altLang="en-US" dirty="0"/>
              <a:t>．基于多代理的集成供应链模式的设计策略</a:t>
            </a:r>
          </a:p>
          <a:p>
            <a:r>
              <a:rPr lang="zh-CN" altLang="en-US" dirty="0"/>
              <a:t>随着计算机、网络等信息技术的发展，供应链除了具有由人、组织简单组成的实体特征外，也逐渐演变为以信息处理为核心、以计算机网络为工具的人</a:t>
            </a:r>
            <a:r>
              <a:rPr lang="en-US" altLang="zh-CN" dirty="0"/>
              <a:t>--</a:t>
            </a:r>
            <a:r>
              <a:rPr lang="zh-CN" altLang="en-US" dirty="0"/>
              <a:t>信息</a:t>
            </a:r>
            <a:r>
              <a:rPr lang="en-US" altLang="zh-CN" dirty="0"/>
              <a:t>--</a:t>
            </a:r>
            <a:r>
              <a:rPr lang="zh-CN" altLang="en-US" dirty="0"/>
              <a:t>组织集成的超智能体。</a:t>
            </a:r>
          </a:p>
          <a:p>
            <a:endParaRPr lang="zh-CN" altLang="en-US" dirty="0"/>
          </a:p>
        </p:txBody>
      </p:sp>
    </p:spTree>
    <p:extLst>
      <p:ext uri="{BB962C8B-B14F-4D97-AF65-F5344CB8AC3E}">
        <p14:creationId xmlns:p14="http://schemas.microsoft.com/office/powerpoint/2010/main" val="1970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pPr fontAlgn="ctr"/>
            <a:r>
              <a:rPr lang="zh-CN" altLang="zh-CN" dirty="0"/>
              <a:t>项目三</a:t>
            </a:r>
            <a:r>
              <a:rPr lang="en-US" altLang="zh-CN" dirty="0"/>
              <a:t>     </a:t>
            </a:r>
            <a:r>
              <a:rPr lang="zh-CN" altLang="zh-CN" dirty="0"/>
              <a:t>供应链构建设计策略与方法</a:t>
            </a:r>
            <a:endParaRPr lang="zh-CN" altLang="zh-CN" b="1" dirty="0"/>
          </a:p>
        </p:txBody>
      </p:sp>
      <p:sp>
        <p:nvSpPr>
          <p:cNvPr id="3" name="内容占位符 2"/>
          <p:cNvSpPr>
            <a:spLocks noGrp="1"/>
          </p:cNvSpPr>
          <p:nvPr>
            <p:ph sz="quarter" idx="13"/>
          </p:nvPr>
        </p:nvSpPr>
        <p:spPr>
          <a:xfrm>
            <a:off x="913536" y="1556793"/>
            <a:ext cx="10361127" cy="4234408"/>
          </a:xfrm>
        </p:spPr>
        <p:txBody>
          <a:bodyPr>
            <a:normAutofit fontScale="92500" lnSpcReduction="20000"/>
          </a:bodyPr>
          <a:lstStyle/>
          <a:p>
            <a:r>
              <a:rPr lang="zh-CN" altLang="en-US" dirty="0"/>
              <a:t>任务</a:t>
            </a:r>
            <a:r>
              <a:rPr lang="en-US" altLang="zh-CN" dirty="0"/>
              <a:t>2  </a:t>
            </a:r>
            <a:r>
              <a:rPr lang="zh-CN" altLang="en-US" dirty="0"/>
              <a:t>供应链构建的技术与方法</a:t>
            </a:r>
          </a:p>
          <a:p>
            <a:r>
              <a:rPr lang="en-US" altLang="zh-CN" dirty="0"/>
              <a:t>1. </a:t>
            </a:r>
            <a:r>
              <a:rPr lang="zh-CN" altLang="en-US" dirty="0"/>
              <a:t>供应链分析诊断技术</a:t>
            </a:r>
          </a:p>
          <a:p>
            <a:r>
              <a:rPr lang="zh-CN" altLang="en-US" dirty="0"/>
              <a:t>（</a:t>
            </a:r>
            <a:r>
              <a:rPr lang="en-US" altLang="zh-CN" dirty="0"/>
              <a:t>1</a:t>
            </a:r>
            <a:r>
              <a:rPr lang="zh-CN" altLang="en-US" dirty="0"/>
              <a:t>）供应链不确定性分析</a:t>
            </a:r>
          </a:p>
          <a:p>
            <a:r>
              <a:rPr lang="zh-CN" altLang="en-US" dirty="0"/>
              <a:t>（</a:t>
            </a:r>
            <a:r>
              <a:rPr lang="en-US" altLang="zh-CN" dirty="0"/>
              <a:t>2</a:t>
            </a:r>
            <a:r>
              <a:rPr lang="zh-CN" altLang="en-US" dirty="0"/>
              <a:t>）供应链的性能定位分析</a:t>
            </a:r>
          </a:p>
          <a:p>
            <a:r>
              <a:rPr lang="zh-CN" altLang="en-US" dirty="0"/>
              <a:t>（</a:t>
            </a:r>
            <a:r>
              <a:rPr lang="en-US" altLang="zh-CN" dirty="0"/>
              <a:t>3</a:t>
            </a:r>
            <a:r>
              <a:rPr lang="zh-CN" altLang="en-US" dirty="0"/>
              <a:t>）供应链的诊断方法</a:t>
            </a:r>
          </a:p>
          <a:p>
            <a:r>
              <a:rPr lang="en-US" altLang="zh-CN" dirty="0"/>
              <a:t>2. </a:t>
            </a:r>
            <a:r>
              <a:rPr lang="zh-CN" altLang="en-US" dirty="0"/>
              <a:t>供应链构建的设计方法与工具</a:t>
            </a:r>
          </a:p>
          <a:p>
            <a:r>
              <a:rPr lang="zh-CN" altLang="en-US" dirty="0"/>
              <a:t>（</a:t>
            </a:r>
            <a:r>
              <a:rPr lang="en-US" altLang="zh-CN" dirty="0"/>
              <a:t>1</a:t>
            </a:r>
            <a:r>
              <a:rPr lang="zh-CN" altLang="en-US" dirty="0"/>
              <a:t>）网络图形法</a:t>
            </a:r>
          </a:p>
          <a:p>
            <a:r>
              <a:rPr lang="zh-CN" altLang="en-US" dirty="0"/>
              <a:t>（</a:t>
            </a:r>
            <a:r>
              <a:rPr lang="en-US" altLang="zh-CN" dirty="0"/>
              <a:t>2</a:t>
            </a:r>
            <a:r>
              <a:rPr lang="zh-CN" altLang="en-US" dirty="0"/>
              <a:t>）数学模型法</a:t>
            </a:r>
          </a:p>
          <a:p>
            <a:r>
              <a:rPr lang="zh-CN" altLang="en-US" dirty="0"/>
              <a:t>（</a:t>
            </a:r>
            <a:r>
              <a:rPr lang="en-US" altLang="zh-CN" dirty="0"/>
              <a:t>3</a:t>
            </a:r>
            <a:r>
              <a:rPr lang="zh-CN" altLang="en-US" dirty="0"/>
              <a:t>）计算机仿真分析法</a:t>
            </a:r>
          </a:p>
          <a:p>
            <a:r>
              <a:rPr lang="zh-CN" altLang="en-US" dirty="0"/>
              <a:t>（</a:t>
            </a:r>
            <a:r>
              <a:rPr lang="en-US" altLang="zh-CN" dirty="0"/>
              <a:t>4</a:t>
            </a:r>
            <a:r>
              <a:rPr lang="zh-CN" altLang="en-US" dirty="0"/>
              <a:t>）</a:t>
            </a:r>
            <a:r>
              <a:rPr lang="en-US" altLang="zh-CN" dirty="0"/>
              <a:t>CIMS-OSA</a:t>
            </a:r>
            <a:r>
              <a:rPr lang="zh-CN" altLang="en-US" dirty="0"/>
              <a:t>框架法</a:t>
            </a:r>
          </a:p>
          <a:p>
            <a:endParaRPr lang="zh-CN" altLang="en-US" dirty="0"/>
          </a:p>
        </p:txBody>
      </p:sp>
    </p:spTree>
    <p:extLst>
      <p:ext uri="{BB962C8B-B14F-4D97-AF65-F5344CB8AC3E}">
        <p14:creationId xmlns:p14="http://schemas.microsoft.com/office/powerpoint/2010/main" val="125261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pPr fontAlgn="ctr"/>
            <a:r>
              <a:rPr lang="zh-CN" altLang="zh-CN" dirty="0"/>
              <a:t>项目三</a:t>
            </a:r>
            <a:r>
              <a:rPr lang="en-US" altLang="zh-CN" dirty="0"/>
              <a:t>     </a:t>
            </a:r>
            <a:r>
              <a:rPr lang="zh-CN" altLang="zh-CN" dirty="0"/>
              <a:t>供应链构建设计策略与方法</a:t>
            </a:r>
            <a:endParaRPr lang="zh-CN" altLang="zh-CN" b="1" dirty="0"/>
          </a:p>
        </p:txBody>
      </p:sp>
      <p:sp>
        <p:nvSpPr>
          <p:cNvPr id="3" name="内容占位符 2"/>
          <p:cNvSpPr>
            <a:spLocks noGrp="1"/>
          </p:cNvSpPr>
          <p:nvPr>
            <p:ph sz="quarter" idx="13"/>
          </p:nvPr>
        </p:nvSpPr>
        <p:spPr>
          <a:xfrm>
            <a:off x="913536" y="1556793"/>
            <a:ext cx="10361127" cy="4234408"/>
          </a:xfrm>
        </p:spPr>
        <p:txBody>
          <a:bodyPr/>
          <a:lstStyle/>
          <a:p>
            <a:r>
              <a:rPr lang="en-US" altLang="zh-CN" dirty="0" smtClean="0"/>
              <a:t>3</a:t>
            </a:r>
            <a:r>
              <a:rPr lang="en-US" altLang="zh-CN" dirty="0"/>
              <a:t>.</a:t>
            </a:r>
            <a:r>
              <a:rPr lang="zh-CN" altLang="en-US" dirty="0"/>
              <a:t>供应链设计的模型</a:t>
            </a:r>
          </a:p>
          <a:p>
            <a:r>
              <a:rPr lang="zh-CN" altLang="en-US" dirty="0"/>
              <a:t>（</a:t>
            </a:r>
            <a:r>
              <a:rPr lang="en-US" altLang="zh-CN" dirty="0"/>
              <a:t>1</a:t>
            </a:r>
            <a:r>
              <a:rPr lang="zh-CN" altLang="en-US" dirty="0"/>
              <a:t>）螺旋循环设计模型</a:t>
            </a:r>
          </a:p>
          <a:p>
            <a:r>
              <a:rPr lang="zh-CN" altLang="en-US" dirty="0"/>
              <a:t>（</a:t>
            </a:r>
            <a:r>
              <a:rPr lang="en-US" altLang="zh-CN" dirty="0"/>
              <a:t>2</a:t>
            </a:r>
            <a:r>
              <a:rPr lang="zh-CN" altLang="en-US" dirty="0"/>
              <a:t>）组织元</a:t>
            </a:r>
            <a:r>
              <a:rPr lang="zh-CN" altLang="en-US" dirty="0" smtClean="0"/>
              <a:t>模型</a:t>
            </a:r>
            <a:endParaRPr lang="en-US" altLang="zh-CN" dirty="0" smtClean="0"/>
          </a:p>
          <a:p>
            <a:r>
              <a:rPr lang="zh-CN" altLang="en-US" dirty="0"/>
              <a:t>任务</a:t>
            </a:r>
            <a:r>
              <a:rPr lang="en-US" altLang="zh-CN" dirty="0"/>
              <a:t>3 </a:t>
            </a:r>
            <a:r>
              <a:rPr lang="zh-CN" altLang="en-US" dirty="0"/>
              <a:t>供应链的重构与优化</a:t>
            </a:r>
          </a:p>
          <a:p>
            <a:r>
              <a:rPr lang="en-US" altLang="zh-CN" dirty="0"/>
              <a:t>1.</a:t>
            </a:r>
            <a:r>
              <a:rPr lang="zh-CN" altLang="en-US" dirty="0"/>
              <a:t>供应链重构和优化的基本原则</a:t>
            </a:r>
          </a:p>
          <a:p>
            <a:r>
              <a:rPr lang="zh-CN" altLang="en-US" dirty="0"/>
              <a:t>（</a:t>
            </a:r>
            <a:r>
              <a:rPr lang="en-US" altLang="zh-CN" dirty="0"/>
              <a:t>1</a:t>
            </a:r>
            <a:r>
              <a:rPr lang="zh-CN" altLang="en-US" dirty="0"/>
              <a:t>）分类管理 </a:t>
            </a:r>
          </a:p>
          <a:p>
            <a:r>
              <a:rPr lang="zh-CN" altLang="en-US" dirty="0"/>
              <a:t>（</a:t>
            </a:r>
            <a:r>
              <a:rPr lang="en-US" altLang="zh-CN" dirty="0"/>
              <a:t>2</a:t>
            </a:r>
            <a:r>
              <a:rPr lang="zh-CN" altLang="en-US" dirty="0"/>
              <a:t>）时间管理 </a:t>
            </a:r>
          </a:p>
          <a:p>
            <a:r>
              <a:rPr lang="en-US" altLang="zh-CN" dirty="0"/>
              <a:t>2.</a:t>
            </a:r>
            <a:r>
              <a:rPr lang="zh-CN" altLang="en-US" dirty="0"/>
              <a:t>重构与优化</a:t>
            </a:r>
          </a:p>
          <a:p>
            <a:endParaRPr lang="zh-CN" altLang="en-US" dirty="0"/>
          </a:p>
          <a:p>
            <a:endParaRPr lang="zh-CN" altLang="en-US" dirty="0"/>
          </a:p>
        </p:txBody>
      </p:sp>
    </p:spTree>
    <p:extLst>
      <p:ext uri="{BB962C8B-B14F-4D97-AF65-F5344CB8AC3E}">
        <p14:creationId xmlns:p14="http://schemas.microsoft.com/office/powerpoint/2010/main" val="26929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单元小结</a:t>
            </a:r>
            <a:br>
              <a:rPr lang="zh-CN" altLang="en-US" dirty="0"/>
            </a:br>
            <a:endParaRPr lang="zh-CN" altLang="en-US" dirty="0"/>
          </a:p>
        </p:txBody>
      </p:sp>
      <p:sp>
        <p:nvSpPr>
          <p:cNvPr id="3" name="内容占位符 2"/>
          <p:cNvSpPr>
            <a:spLocks noGrp="1"/>
          </p:cNvSpPr>
          <p:nvPr>
            <p:ph sz="quarter" idx="13"/>
          </p:nvPr>
        </p:nvSpPr>
        <p:spPr/>
        <p:txBody>
          <a:bodyPr/>
          <a:lstStyle/>
          <a:p>
            <a:r>
              <a:rPr lang="zh-CN" altLang="en-US" dirty="0" smtClean="0"/>
              <a:t>供应</a:t>
            </a:r>
            <a:r>
              <a:rPr lang="zh-CN" altLang="en-US" dirty="0"/>
              <a:t>链构建包括供应链管理组织机制的建立，管理流程的设计与优化、物流网络的建立、合作伙伴的选择、信息支持体系的选择等诸多内容，供应链构建是一个庞大而复杂的工程，供应链的结构目前有拓扑和链网两种模型，供应链的构件必须与产品特性一致是供应链设计策略。供应链的构建复杂，需要依托优化逻辑，不断重构与优化。 </a:t>
            </a:r>
          </a:p>
          <a:p>
            <a:endParaRPr lang="zh-CN" altLang="en-US" dirty="0"/>
          </a:p>
        </p:txBody>
      </p:sp>
    </p:spTree>
    <p:extLst>
      <p:ext uri="{BB962C8B-B14F-4D97-AF65-F5344CB8AC3E}">
        <p14:creationId xmlns:p14="http://schemas.microsoft.com/office/powerpoint/2010/main" val="23216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单元八</a:t>
            </a:r>
            <a:r>
              <a:rPr lang="en-US" altLang="zh-CN" b="1" dirty="0"/>
              <a:t>  </a:t>
            </a:r>
            <a:r>
              <a:rPr lang="zh-CN" altLang="zh-CN" b="1" dirty="0"/>
              <a:t>供应链绩效评价与激励</a:t>
            </a:r>
            <a:endParaRPr lang="zh-CN" altLang="zh-CN" dirty="0"/>
          </a:p>
        </p:txBody>
      </p:sp>
      <p:sp>
        <p:nvSpPr>
          <p:cNvPr id="3" name="内容占位符 2"/>
          <p:cNvSpPr>
            <a:spLocks noGrp="1"/>
          </p:cNvSpPr>
          <p:nvPr>
            <p:ph sz="quarter" idx="13"/>
          </p:nvPr>
        </p:nvSpPr>
        <p:spPr>
          <a:xfrm>
            <a:off x="1522413" y="1628800"/>
            <a:ext cx="4419599" cy="4896544"/>
          </a:xfrm>
        </p:spPr>
        <p:txBody>
          <a:bodyPr>
            <a:normAutofit fontScale="25000" lnSpcReduction="20000"/>
          </a:bodyPr>
          <a:lstStyle/>
          <a:p>
            <a:endParaRPr lang="zh-CN" altLang="zh-CN" dirty="0"/>
          </a:p>
          <a:p>
            <a:r>
              <a:rPr lang="zh-CN" altLang="zh-CN" sz="5600" b="1" dirty="0"/>
              <a:t>项目一</a:t>
            </a:r>
            <a:r>
              <a:rPr lang="en-US" altLang="zh-CN" sz="5600" b="1" dirty="0"/>
              <a:t>  </a:t>
            </a:r>
            <a:r>
              <a:rPr lang="zh-CN" altLang="zh-CN" sz="5600" b="1" dirty="0"/>
              <a:t>供应链绩效评价的认识</a:t>
            </a:r>
          </a:p>
          <a:p>
            <a:r>
              <a:rPr lang="zh-CN" altLang="zh-CN" sz="4800" dirty="0"/>
              <a:t>任务</a:t>
            </a:r>
            <a:r>
              <a:rPr lang="en-US" altLang="zh-CN" sz="4800" dirty="0"/>
              <a:t>1  </a:t>
            </a:r>
            <a:r>
              <a:rPr lang="zh-CN" altLang="zh-CN" sz="4800" dirty="0"/>
              <a:t>供应链绩效评价的内涵</a:t>
            </a:r>
          </a:p>
          <a:p>
            <a:r>
              <a:rPr lang="zh-CN" altLang="zh-CN" sz="4800" dirty="0"/>
              <a:t>任务</a:t>
            </a:r>
            <a:r>
              <a:rPr lang="en-US" altLang="zh-CN" sz="4800" dirty="0"/>
              <a:t>2 </a:t>
            </a:r>
            <a:r>
              <a:rPr lang="zh-CN" altLang="zh-CN" sz="4800" dirty="0"/>
              <a:t>供应链绩效评价的意义</a:t>
            </a:r>
          </a:p>
          <a:p>
            <a:r>
              <a:rPr lang="zh-CN" altLang="zh-CN" sz="4800" dirty="0"/>
              <a:t>任务</a:t>
            </a:r>
            <a:r>
              <a:rPr lang="en-US" altLang="zh-CN" sz="4800" dirty="0"/>
              <a:t>3 </a:t>
            </a:r>
            <a:r>
              <a:rPr lang="zh-CN" altLang="zh-CN" sz="4800" dirty="0"/>
              <a:t>供应链绩效评价的原则</a:t>
            </a:r>
          </a:p>
          <a:p>
            <a:r>
              <a:rPr lang="zh-CN" altLang="zh-CN" sz="5600" b="1" dirty="0"/>
              <a:t>项目二</a:t>
            </a:r>
            <a:r>
              <a:rPr lang="en-US" altLang="zh-CN" sz="5600" b="1" dirty="0"/>
              <a:t>  </a:t>
            </a:r>
            <a:r>
              <a:rPr lang="zh-CN" altLang="zh-CN" sz="5600" b="1" dirty="0"/>
              <a:t>供应链绩效评价的内容</a:t>
            </a:r>
          </a:p>
          <a:p>
            <a:r>
              <a:rPr lang="zh-CN" altLang="zh-CN" sz="4800" dirty="0"/>
              <a:t>任务</a:t>
            </a:r>
            <a:r>
              <a:rPr lang="en-US" altLang="zh-CN" sz="4800" dirty="0"/>
              <a:t>1 </a:t>
            </a:r>
            <a:r>
              <a:rPr lang="zh-CN" altLang="zh-CN" sz="4800" dirty="0"/>
              <a:t>供应链上企业内部绩效</a:t>
            </a:r>
          </a:p>
          <a:p>
            <a:r>
              <a:rPr lang="zh-CN" altLang="zh-CN" sz="4800" dirty="0"/>
              <a:t>任务</a:t>
            </a:r>
            <a:r>
              <a:rPr lang="en-US" altLang="zh-CN" sz="4800" dirty="0"/>
              <a:t>2 </a:t>
            </a:r>
            <a:r>
              <a:rPr lang="zh-CN" altLang="zh-CN" sz="4800" dirty="0"/>
              <a:t>供应链上企业外部合作绩效</a:t>
            </a:r>
          </a:p>
          <a:p>
            <a:r>
              <a:rPr lang="zh-CN" altLang="zh-CN" sz="4800" dirty="0"/>
              <a:t>任务</a:t>
            </a:r>
            <a:r>
              <a:rPr lang="en-US" altLang="zh-CN" sz="4800" dirty="0"/>
              <a:t>3 </a:t>
            </a:r>
            <a:r>
              <a:rPr lang="zh-CN" altLang="zh-CN" sz="4800" dirty="0"/>
              <a:t>供应链整体绩效</a:t>
            </a:r>
          </a:p>
          <a:p>
            <a:r>
              <a:rPr lang="zh-CN" altLang="zh-CN" sz="5600" b="1" dirty="0"/>
              <a:t>项目三</a:t>
            </a:r>
            <a:r>
              <a:rPr lang="en-US" altLang="zh-CN" sz="5600" b="1" dirty="0"/>
              <a:t>  </a:t>
            </a:r>
            <a:r>
              <a:rPr lang="zh-CN" altLang="zh-CN" sz="5600" b="1" dirty="0"/>
              <a:t>供应链绩效评价指标的选择</a:t>
            </a:r>
          </a:p>
          <a:p>
            <a:r>
              <a:rPr lang="zh-CN" altLang="zh-CN" sz="4800" dirty="0"/>
              <a:t>任务</a:t>
            </a:r>
            <a:r>
              <a:rPr lang="en-US" altLang="zh-CN" sz="4800" dirty="0"/>
              <a:t>1 </a:t>
            </a:r>
            <a:r>
              <a:rPr lang="zh-CN" altLang="zh-CN" sz="4800" dirty="0"/>
              <a:t>建立供应链绩效指标的原则</a:t>
            </a:r>
          </a:p>
          <a:p>
            <a:r>
              <a:rPr lang="zh-CN" altLang="zh-CN" sz="4800" dirty="0"/>
              <a:t>任务</a:t>
            </a:r>
            <a:r>
              <a:rPr lang="en-US" altLang="zh-CN" sz="4800" dirty="0"/>
              <a:t>2 </a:t>
            </a:r>
            <a:r>
              <a:rPr lang="zh-CN" altLang="zh-CN" sz="4800" dirty="0"/>
              <a:t>供应链流程评价指标</a:t>
            </a:r>
          </a:p>
          <a:p>
            <a:r>
              <a:rPr lang="zh-CN" altLang="zh-CN" sz="4800" dirty="0"/>
              <a:t>任务</a:t>
            </a:r>
            <a:r>
              <a:rPr lang="en-US" altLang="zh-CN" sz="4800" dirty="0"/>
              <a:t>3 </a:t>
            </a:r>
            <a:r>
              <a:rPr lang="zh-CN" altLang="zh-CN" sz="4800" dirty="0"/>
              <a:t>供应链整体绩效评价经济效益评价指标</a:t>
            </a:r>
          </a:p>
          <a:p>
            <a:endParaRPr lang="zh-CN" altLang="en-US" dirty="0"/>
          </a:p>
        </p:txBody>
      </p:sp>
      <p:sp>
        <p:nvSpPr>
          <p:cNvPr id="4" name="内容占位符 3"/>
          <p:cNvSpPr>
            <a:spLocks noGrp="1"/>
          </p:cNvSpPr>
          <p:nvPr>
            <p:ph sz="quarter" idx="14"/>
          </p:nvPr>
        </p:nvSpPr>
        <p:spPr>
          <a:xfrm>
            <a:off x="6246815" y="1628800"/>
            <a:ext cx="4419598" cy="4752528"/>
          </a:xfrm>
        </p:spPr>
        <p:txBody>
          <a:bodyPr>
            <a:normAutofit fontScale="32500" lnSpcReduction="20000"/>
          </a:bodyPr>
          <a:lstStyle/>
          <a:p>
            <a:endParaRPr lang="en-US" altLang="zh-CN" dirty="0" smtClean="0"/>
          </a:p>
          <a:p>
            <a:r>
              <a:rPr lang="zh-CN" altLang="zh-CN" sz="4400" dirty="0"/>
              <a:t>任务</a:t>
            </a:r>
            <a:r>
              <a:rPr lang="en-US" altLang="zh-CN" sz="4400" dirty="0"/>
              <a:t>4 </a:t>
            </a:r>
            <a:r>
              <a:rPr lang="zh-CN" altLang="zh-CN" sz="4400" dirty="0"/>
              <a:t>供应链运作能力评价指标</a:t>
            </a:r>
          </a:p>
          <a:p>
            <a:r>
              <a:rPr lang="zh-CN" altLang="zh-CN" sz="4400" dirty="0"/>
              <a:t>任务</a:t>
            </a:r>
            <a:r>
              <a:rPr lang="en-US" altLang="zh-CN" sz="4400" dirty="0"/>
              <a:t>5  </a:t>
            </a:r>
            <a:r>
              <a:rPr lang="zh-CN" altLang="zh-CN" sz="4400" dirty="0"/>
              <a:t>供应链创新与学习能力评价指标</a:t>
            </a:r>
          </a:p>
          <a:p>
            <a:r>
              <a:rPr lang="zh-CN" altLang="zh-CN" sz="5600" b="1" dirty="0" smtClean="0"/>
              <a:t>项目</a:t>
            </a:r>
            <a:r>
              <a:rPr lang="zh-CN" altLang="zh-CN" sz="5600" b="1" dirty="0"/>
              <a:t>四</a:t>
            </a:r>
            <a:r>
              <a:rPr lang="en-US" altLang="zh-CN" sz="5600" b="1" dirty="0"/>
              <a:t>  </a:t>
            </a:r>
            <a:r>
              <a:rPr lang="zh-CN" altLang="zh-CN" sz="5600" b="1" dirty="0"/>
              <a:t>供应链绩效评价的一般方法</a:t>
            </a:r>
          </a:p>
          <a:p>
            <a:r>
              <a:rPr lang="zh-CN" altLang="zh-CN" sz="4400" dirty="0"/>
              <a:t>任务</a:t>
            </a:r>
            <a:r>
              <a:rPr lang="en-US" altLang="zh-CN" sz="4400" dirty="0"/>
              <a:t>1 </a:t>
            </a:r>
            <a:r>
              <a:rPr lang="zh-CN" altLang="zh-CN" sz="4400" dirty="0"/>
              <a:t>供应链运作参考模型法</a:t>
            </a:r>
          </a:p>
          <a:p>
            <a:r>
              <a:rPr lang="zh-CN" altLang="zh-CN" sz="4400" dirty="0"/>
              <a:t>任务</a:t>
            </a:r>
            <a:r>
              <a:rPr lang="en-US" altLang="zh-CN" sz="4400" dirty="0"/>
              <a:t>2 </a:t>
            </a:r>
            <a:r>
              <a:rPr lang="zh-CN" altLang="zh-CN" sz="4400" dirty="0"/>
              <a:t>供应链绩效标杆法</a:t>
            </a:r>
          </a:p>
          <a:p>
            <a:r>
              <a:rPr lang="zh-CN" altLang="zh-CN" sz="4400" dirty="0"/>
              <a:t>任务</a:t>
            </a:r>
            <a:r>
              <a:rPr lang="en-US" altLang="zh-CN" sz="4400" dirty="0"/>
              <a:t>3 </a:t>
            </a:r>
            <a:r>
              <a:rPr lang="zh-CN" altLang="zh-CN" sz="4400" dirty="0"/>
              <a:t>平衡计分卡法</a:t>
            </a:r>
          </a:p>
          <a:p>
            <a:r>
              <a:rPr lang="zh-CN" altLang="zh-CN" sz="4400" dirty="0"/>
              <a:t>任务</a:t>
            </a:r>
            <a:r>
              <a:rPr lang="en-US" altLang="zh-CN" sz="4400" dirty="0"/>
              <a:t>4 </a:t>
            </a:r>
            <a:r>
              <a:rPr lang="zh-CN" altLang="zh-CN" sz="4400" dirty="0"/>
              <a:t>模糊层次综合评价法</a:t>
            </a:r>
          </a:p>
          <a:p>
            <a:r>
              <a:rPr lang="zh-CN" altLang="zh-CN" sz="4400" dirty="0"/>
              <a:t>任务</a:t>
            </a:r>
            <a:r>
              <a:rPr lang="en-US" altLang="zh-CN" sz="4400" dirty="0"/>
              <a:t>5 </a:t>
            </a:r>
            <a:r>
              <a:rPr lang="zh-CN" altLang="zh-CN" sz="4400" dirty="0"/>
              <a:t>层次分析法</a:t>
            </a:r>
          </a:p>
          <a:p>
            <a:r>
              <a:rPr lang="zh-CN" altLang="zh-CN" sz="5600" b="1" dirty="0"/>
              <a:t>项目五</a:t>
            </a:r>
            <a:r>
              <a:rPr lang="en-US" altLang="zh-CN" sz="5600" b="1" dirty="0"/>
              <a:t>  </a:t>
            </a:r>
            <a:r>
              <a:rPr lang="zh-CN" altLang="zh-CN" sz="5600" b="1" dirty="0"/>
              <a:t>供应链企业的激励</a:t>
            </a:r>
          </a:p>
          <a:p>
            <a:r>
              <a:rPr lang="zh-CN" altLang="zh-CN" sz="4400" dirty="0"/>
              <a:t>任务</a:t>
            </a:r>
            <a:r>
              <a:rPr lang="en-US" altLang="zh-CN" sz="4400" dirty="0"/>
              <a:t>1 </a:t>
            </a:r>
            <a:r>
              <a:rPr lang="zh-CN" altLang="zh-CN" sz="4400" dirty="0"/>
              <a:t>建立供应链企业激励机制的重要性</a:t>
            </a:r>
          </a:p>
          <a:p>
            <a:r>
              <a:rPr lang="zh-CN" altLang="zh-CN" sz="4400" dirty="0"/>
              <a:t>任务</a:t>
            </a:r>
            <a:r>
              <a:rPr lang="en-US" altLang="zh-CN" sz="4400" dirty="0"/>
              <a:t>2 </a:t>
            </a:r>
            <a:r>
              <a:rPr lang="zh-CN" altLang="zh-CN" sz="4400" dirty="0"/>
              <a:t>供应链企业激励机制的特点</a:t>
            </a:r>
          </a:p>
          <a:p>
            <a:r>
              <a:rPr lang="zh-CN" altLang="zh-CN" sz="4400" dirty="0"/>
              <a:t>任务</a:t>
            </a:r>
            <a:r>
              <a:rPr lang="en-US" altLang="zh-CN" sz="4400" dirty="0"/>
              <a:t>3 </a:t>
            </a:r>
            <a:r>
              <a:rPr lang="zh-CN" altLang="zh-CN" sz="4400" dirty="0"/>
              <a:t>供应链协议</a:t>
            </a:r>
          </a:p>
          <a:p>
            <a:r>
              <a:rPr lang="zh-CN" altLang="zh-CN" sz="4400" dirty="0"/>
              <a:t>任务</a:t>
            </a:r>
            <a:r>
              <a:rPr lang="en-US" altLang="zh-CN" sz="4400" dirty="0"/>
              <a:t>4 </a:t>
            </a:r>
            <a:r>
              <a:rPr lang="zh-CN" altLang="zh-CN" sz="4400" dirty="0"/>
              <a:t>供应链激励机制的内容</a:t>
            </a:r>
          </a:p>
          <a:p>
            <a:endParaRPr lang="zh-CN" altLang="en-US" sz="4400" dirty="0"/>
          </a:p>
        </p:txBody>
      </p:sp>
    </p:spTree>
    <p:extLst>
      <p:ext uri="{BB962C8B-B14F-4D97-AF65-F5344CB8AC3E}">
        <p14:creationId xmlns:p14="http://schemas.microsoft.com/office/powerpoint/2010/main" val="398560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项目二     掌握采购的作用与管理</a:t>
            </a:r>
            <a:br>
              <a:rPr lang="zh-CN" altLang="en-US" dirty="0"/>
            </a:br>
            <a:endParaRPr lang="zh-CN" altLang="en-US" dirty="0"/>
          </a:p>
        </p:txBody>
      </p:sp>
      <p:sp>
        <p:nvSpPr>
          <p:cNvPr id="3" name="内容占位符 2"/>
          <p:cNvSpPr>
            <a:spLocks noGrp="1"/>
          </p:cNvSpPr>
          <p:nvPr>
            <p:ph sz="quarter" idx="13"/>
          </p:nvPr>
        </p:nvSpPr>
        <p:spPr/>
        <p:txBody>
          <a:bodyPr>
            <a:normAutofit fontScale="92500" lnSpcReduction="10000"/>
          </a:bodyPr>
          <a:lstStyle/>
          <a:p>
            <a:r>
              <a:rPr lang="zh-CN" altLang="en-US" dirty="0"/>
              <a:t>任务</a:t>
            </a:r>
            <a:r>
              <a:rPr lang="en-US" altLang="zh-CN" dirty="0"/>
              <a:t>2  </a:t>
            </a:r>
            <a:r>
              <a:rPr lang="zh-CN" altLang="en-US" dirty="0"/>
              <a:t>掌握采购的基本任务</a:t>
            </a:r>
          </a:p>
          <a:p>
            <a:r>
              <a:rPr lang="en-US" altLang="zh-CN" dirty="0"/>
              <a:t>1.</a:t>
            </a:r>
            <a:r>
              <a:rPr lang="zh-CN" altLang="en-US" dirty="0"/>
              <a:t>保证企业所需物品与服务的正常供应</a:t>
            </a:r>
          </a:p>
          <a:p>
            <a:r>
              <a:rPr lang="en-US" altLang="zh-CN" dirty="0"/>
              <a:t>2.</a:t>
            </a:r>
            <a:r>
              <a:rPr lang="zh-CN" altLang="en-US" dirty="0"/>
              <a:t>保证采购的原材料质量</a:t>
            </a:r>
          </a:p>
          <a:p>
            <a:r>
              <a:rPr lang="en-US" altLang="zh-CN" dirty="0"/>
              <a:t>3.</a:t>
            </a:r>
            <a:r>
              <a:rPr lang="zh-CN" altLang="en-US" dirty="0"/>
              <a:t>控制并减少采购成本</a:t>
            </a:r>
          </a:p>
          <a:p>
            <a:r>
              <a:rPr lang="en-US" altLang="zh-CN" dirty="0"/>
              <a:t>4.</a:t>
            </a:r>
            <a:r>
              <a:rPr lang="zh-CN" altLang="en-US" dirty="0"/>
              <a:t>建立可靠、最优的供应商配套体系</a:t>
            </a:r>
          </a:p>
          <a:p>
            <a:r>
              <a:rPr lang="en-US" altLang="zh-CN" dirty="0"/>
              <a:t>5.</a:t>
            </a:r>
            <a:r>
              <a:rPr lang="zh-CN" altLang="en-US" dirty="0"/>
              <a:t>利用供应商参与产品开发</a:t>
            </a:r>
          </a:p>
          <a:p>
            <a:r>
              <a:rPr lang="en-US" altLang="zh-CN" dirty="0"/>
              <a:t>6.</a:t>
            </a:r>
            <a:r>
              <a:rPr lang="zh-CN" altLang="en-US" dirty="0"/>
              <a:t>管理控制好与采购相关的文件及信息</a:t>
            </a:r>
          </a:p>
          <a:p>
            <a:r>
              <a:rPr lang="en-US" altLang="zh-CN" dirty="0"/>
              <a:t>7.</a:t>
            </a:r>
            <a:r>
              <a:rPr lang="zh-CN" altLang="en-US" dirty="0"/>
              <a:t>维护本企业的良好形象</a:t>
            </a:r>
          </a:p>
          <a:p>
            <a:endParaRPr lang="zh-CN" altLang="en-US" dirty="0"/>
          </a:p>
        </p:txBody>
      </p:sp>
    </p:spTree>
    <p:extLst>
      <p:ext uri="{BB962C8B-B14F-4D97-AF65-F5344CB8AC3E}">
        <p14:creationId xmlns:p14="http://schemas.microsoft.com/office/powerpoint/2010/main" val="34493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normAutofit/>
          </a:bodyPr>
          <a:lstStyle/>
          <a:p>
            <a:r>
              <a:rPr lang="zh-CN" altLang="zh-CN" sz="3600" b="1" dirty="0"/>
              <a:t>项目一</a:t>
            </a:r>
            <a:r>
              <a:rPr lang="en-US" altLang="zh-CN" sz="3600" b="1" dirty="0"/>
              <a:t>  </a:t>
            </a:r>
            <a:r>
              <a:rPr lang="zh-CN" altLang="zh-CN" sz="3600" b="1" dirty="0"/>
              <a:t>供应链绩效评价的</a:t>
            </a:r>
            <a:r>
              <a:rPr lang="zh-CN" altLang="zh-CN" sz="3600" b="1" dirty="0" smtClean="0"/>
              <a:t>认识</a:t>
            </a:r>
            <a:endParaRPr lang="zh-CN" altLang="en-US" dirty="0"/>
          </a:p>
        </p:txBody>
      </p:sp>
      <p:sp>
        <p:nvSpPr>
          <p:cNvPr id="3" name="内容占位符 2"/>
          <p:cNvSpPr>
            <a:spLocks noGrp="1"/>
          </p:cNvSpPr>
          <p:nvPr>
            <p:ph sz="quarter" idx="13"/>
          </p:nvPr>
        </p:nvSpPr>
        <p:spPr>
          <a:xfrm>
            <a:off x="913536" y="1700809"/>
            <a:ext cx="10361127" cy="4090392"/>
          </a:xfrm>
        </p:spPr>
        <p:txBody>
          <a:bodyPr>
            <a:normAutofit fontScale="77500" lnSpcReduction="20000"/>
          </a:bodyPr>
          <a:lstStyle/>
          <a:p>
            <a:r>
              <a:rPr lang="zh-CN" altLang="en-US" dirty="0"/>
              <a:t>任务</a:t>
            </a:r>
            <a:r>
              <a:rPr lang="en-US" altLang="zh-CN" dirty="0"/>
              <a:t>1  </a:t>
            </a:r>
            <a:r>
              <a:rPr lang="zh-CN" altLang="en-US" dirty="0"/>
              <a:t>供应链绩效评价的内涵</a:t>
            </a:r>
          </a:p>
          <a:p>
            <a:r>
              <a:rPr lang="en-US" altLang="zh-CN" dirty="0"/>
              <a:t>1.</a:t>
            </a:r>
            <a:r>
              <a:rPr lang="zh-CN" altLang="en-US" dirty="0"/>
              <a:t>供应链绩效</a:t>
            </a:r>
          </a:p>
          <a:p>
            <a:r>
              <a:rPr lang="zh-CN" altLang="en-US" dirty="0"/>
              <a:t>绩效通常是指正在进行的某种活动或者已经结束的某种活动（取得的成绩）。因此，绩效不但可以看作是一个过程的表现，也可以看作是一个过程产生的结果。</a:t>
            </a:r>
          </a:p>
          <a:p>
            <a:r>
              <a:rPr lang="zh-CN" altLang="en-US" dirty="0"/>
              <a:t>一般来讲，供应链绩效是针对供应链目标而言的供应链整体运作情况，而供应链的运作情况是由供应链上节点企业自身及企业间的合作实现的。</a:t>
            </a:r>
          </a:p>
          <a:p>
            <a:r>
              <a:rPr lang="en-US" altLang="zh-CN" dirty="0"/>
              <a:t>2.</a:t>
            </a:r>
            <a:r>
              <a:rPr lang="zh-CN" altLang="en-US" dirty="0"/>
              <a:t>供应链绩效评价</a:t>
            </a:r>
          </a:p>
          <a:p>
            <a:r>
              <a:rPr lang="zh-CN" altLang="en-US" dirty="0"/>
              <a:t>绩效评价是指运用一定的评价方法、量化指标及评价标准，对既定的绩效目标的实现程度，及为实现这一目标所安排预算的执行结果所进行的综合性评价。</a:t>
            </a:r>
          </a:p>
          <a:p>
            <a:r>
              <a:rPr lang="en-US" altLang="zh-CN" dirty="0"/>
              <a:t>3.</a:t>
            </a:r>
            <a:r>
              <a:rPr lang="zh-CN" altLang="en-US" dirty="0"/>
              <a:t>供应链绩效评价与企业绩效评价区别</a:t>
            </a:r>
          </a:p>
          <a:p>
            <a:r>
              <a:rPr lang="zh-CN" altLang="en-US" dirty="0"/>
              <a:t>评价供应链运行绩效的指标，不仅要评价该节点企业的运营绩效，而且还要考虑该节点企业的运营绩效对其上层节点企业或整个供应链的影响等。所以对供应链绩效的界定要求更多地强调企业和合作伙伴之间的沟通协作。</a:t>
            </a:r>
          </a:p>
          <a:p>
            <a:endParaRPr lang="zh-CN" altLang="en-US" dirty="0"/>
          </a:p>
        </p:txBody>
      </p:sp>
    </p:spTree>
    <p:extLst>
      <p:ext uri="{BB962C8B-B14F-4D97-AF65-F5344CB8AC3E}">
        <p14:creationId xmlns:p14="http://schemas.microsoft.com/office/powerpoint/2010/main" val="41692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normAutofit/>
          </a:bodyPr>
          <a:lstStyle/>
          <a:p>
            <a:r>
              <a:rPr lang="zh-CN" altLang="zh-CN" sz="3600" b="1" dirty="0"/>
              <a:t>项目一</a:t>
            </a:r>
            <a:r>
              <a:rPr lang="en-US" altLang="zh-CN" sz="3600" b="1" dirty="0"/>
              <a:t>  </a:t>
            </a:r>
            <a:r>
              <a:rPr lang="zh-CN" altLang="zh-CN" sz="3600" b="1" dirty="0"/>
              <a:t>供应链绩效评价的</a:t>
            </a:r>
            <a:r>
              <a:rPr lang="zh-CN" altLang="zh-CN" sz="3600" b="1" dirty="0" smtClean="0"/>
              <a:t>认识</a:t>
            </a:r>
            <a:endParaRPr lang="zh-CN" altLang="en-US" dirty="0"/>
          </a:p>
        </p:txBody>
      </p:sp>
      <p:sp>
        <p:nvSpPr>
          <p:cNvPr id="3" name="内容占位符 2"/>
          <p:cNvSpPr>
            <a:spLocks noGrp="1"/>
          </p:cNvSpPr>
          <p:nvPr>
            <p:ph sz="quarter" idx="13"/>
          </p:nvPr>
        </p:nvSpPr>
        <p:spPr>
          <a:xfrm>
            <a:off x="913536" y="1700809"/>
            <a:ext cx="10361127" cy="4090392"/>
          </a:xfrm>
        </p:spPr>
        <p:txBody>
          <a:bodyPr/>
          <a:lstStyle/>
          <a:p>
            <a:r>
              <a:rPr lang="zh-CN" altLang="en-US" dirty="0"/>
              <a:t>任务</a:t>
            </a:r>
            <a:r>
              <a:rPr lang="en-US" altLang="zh-CN" dirty="0"/>
              <a:t>2 </a:t>
            </a:r>
            <a:r>
              <a:rPr lang="zh-CN" altLang="en-US" dirty="0"/>
              <a:t>供应链绩效评价的意义</a:t>
            </a:r>
          </a:p>
          <a:p>
            <a:r>
              <a:rPr lang="zh-CN" altLang="en-US" dirty="0"/>
              <a:t>第一，用于对整个供应链的运行效果做出评价</a:t>
            </a:r>
            <a:r>
              <a:rPr lang="zh-CN" altLang="en-US" dirty="0" smtClean="0"/>
              <a:t>。</a:t>
            </a:r>
            <a:endParaRPr lang="en-US" altLang="zh-CN" dirty="0" smtClean="0"/>
          </a:p>
          <a:p>
            <a:r>
              <a:rPr lang="zh-CN" altLang="en-US" dirty="0" smtClean="0"/>
              <a:t>第二</a:t>
            </a:r>
            <a:r>
              <a:rPr lang="zh-CN" altLang="en-US" dirty="0"/>
              <a:t>，用于对供应链上各个成员企业做出评价。</a:t>
            </a:r>
          </a:p>
          <a:p>
            <a:r>
              <a:rPr lang="zh-CN" altLang="en-US" dirty="0"/>
              <a:t>第三，用于对供应链内企业与企业之间的合作关系做出评价。</a:t>
            </a:r>
          </a:p>
          <a:p>
            <a:r>
              <a:rPr lang="zh-CN" altLang="en-US" dirty="0"/>
              <a:t>第四，除了对供应链企业运作绩效的评价外，这些指标还可起到对企业激励的作用，包括核心企业对非核心企业的激励，也包括供应商、制造商和销售商之间的相互激励。</a:t>
            </a:r>
          </a:p>
          <a:p>
            <a:endParaRPr lang="zh-CN" altLang="en-US" dirty="0"/>
          </a:p>
        </p:txBody>
      </p:sp>
    </p:spTree>
    <p:extLst>
      <p:ext uri="{BB962C8B-B14F-4D97-AF65-F5344CB8AC3E}">
        <p14:creationId xmlns:p14="http://schemas.microsoft.com/office/powerpoint/2010/main" val="366351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normAutofit/>
          </a:bodyPr>
          <a:lstStyle/>
          <a:p>
            <a:r>
              <a:rPr lang="zh-CN" altLang="zh-CN" sz="3600" b="1" dirty="0"/>
              <a:t>项目一</a:t>
            </a:r>
            <a:r>
              <a:rPr lang="en-US" altLang="zh-CN" sz="3600" b="1" dirty="0"/>
              <a:t>  </a:t>
            </a:r>
            <a:r>
              <a:rPr lang="zh-CN" altLang="zh-CN" sz="3600" b="1" dirty="0"/>
              <a:t>供应链绩效评价的</a:t>
            </a:r>
            <a:r>
              <a:rPr lang="zh-CN" altLang="zh-CN" sz="3600" b="1" dirty="0" smtClean="0"/>
              <a:t>认识</a:t>
            </a:r>
            <a:endParaRPr lang="zh-CN" altLang="en-US" dirty="0"/>
          </a:p>
        </p:txBody>
      </p:sp>
      <p:sp>
        <p:nvSpPr>
          <p:cNvPr id="3" name="内容占位符 2"/>
          <p:cNvSpPr>
            <a:spLocks noGrp="1"/>
          </p:cNvSpPr>
          <p:nvPr>
            <p:ph sz="quarter" idx="13"/>
          </p:nvPr>
        </p:nvSpPr>
        <p:spPr>
          <a:xfrm>
            <a:off x="913536" y="1700809"/>
            <a:ext cx="10361127" cy="4090392"/>
          </a:xfrm>
        </p:spPr>
        <p:txBody>
          <a:bodyPr/>
          <a:lstStyle/>
          <a:p>
            <a:r>
              <a:rPr lang="zh-CN" altLang="en-US" dirty="0"/>
              <a:t>任务</a:t>
            </a:r>
            <a:r>
              <a:rPr lang="en-US" altLang="zh-CN" dirty="0"/>
              <a:t>3 </a:t>
            </a:r>
            <a:r>
              <a:rPr lang="zh-CN" altLang="en-US" dirty="0"/>
              <a:t>供应链绩效评价的原则</a:t>
            </a:r>
          </a:p>
          <a:p>
            <a:r>
              <a:rPr lang="zh-CN" altLang="en-US" dirty="0"/>
              <a:t>第一，强调供应链的整体绩效。</a:t>
            </a:r>
          </a:p>
          <a:p>
            <a:r>
              <a:rPr lang="zh-CN" altLang="en-US" dirty="0"/>
              <a:t>第二</a:t>
            </a:r>
            <a:r>
              <a:rPr lang="zh-CN" altLang="en-US" dirty="0" smtClean="0"/>
              <a:t>，着重</a:t>
            </a:r>
            <a:r>
              <a:rPr lang="zh-CN" altLang="en-US" dirty="0"/>
              <a:t>就供应链运作的整体绩效的内外驱动力进行全面的分析</a:t>
            </a:r>
          </a:p>
          <a:p>
            <a:r>
              <a:rPr lang="zh-CN" altLang="en-US" dirty="0"/>
              <a:t>第三，供应链绩效是战略执行的结果，因此，要求其与企业战略相一致，反馈战略的执行。</a:t>
            </a:r>
          </a:p>
          <a:p>
            <a:r>
              <a:rPr lang="zh-CN" altLang="en-US" dirty="0"/>
              <a:t>第四，供应链战略从单个企业向多个企业协调集成，从市场反应型发展为客户导向型进行运作。</a:t>
            </a:r>
          </a:p>
          <a:p>
            <a:endParaRPr lang="zh-CN" altLang="en-US" dirty="0"/>
          </a:p>
        </p:txBody>
      </p:sp>
    </p:spTree>
    <p:extLst>
      <p:ext uri="{BB962C8B-B14F-4D97-AF65-F5344CB8AC3E}">
        <p14:creationId xmlns:p14="http://schemas.microsoft.com/office/powerpoint/2010/main" val="22931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normAutofit/>
          </a:bodyPr>
          <a:lstStyle/>
          <a:p>
            <a:r>
              <a:rPr lang="zh-CN" altLang="en-US" sz="3600" b="1" dirty="0"/>
              <a:t>项目二  供应链绩效评价的内容</a:t>
            </a:r>
            <a:endParaRPr lang="zh-CN" altLang="en-US" dirty="0"/>
          </a:p>
        </p:txBody>
      </p:sp>
      <p:sp>
        <p:nvSpPr>
          <p:cNvPr id="3" name="内容占位符 2"/>
          <p:cNvSpPr>
            <a:spLocks noGrp="1"/>
          </p:cNvSpPr>
          <p:nvPr>
            <p:ph sz="quarter" idx="13"/>
          </p:nvPr>
        </p:nvSpPr>
        <p:spPr>
          <a:xfrm>
            <a:off x="913536" y="1700809"/>
            <a:ext cx="10361127" cy="4090392"/>
          </a:xfrm>
        </p:spPr>
        <p:txBody>
          <a:bodyPr>
            <a:normAutofit fontScale="70000" lnSpcReduction="20000"/>
          </a:bodyPr>
          <a:lstStyle/>
          <a:p>
            <a:r>
              <a:rPr lang="zh-CN" altLang="en-US" dirty="0"/>
              <a:t>任务</a:t>
            </a:r>
            <a:r>
              <a:rPr lang="en-US" altLang="zh-CN" dirty="0"/>
              <a:t>1 </a:t>
            </a:r>
            <a:r>
              <a:rPr lang="zh-CN" altLang="en-US" dirty="0"/>
              <a:t>供应链上企业内部绩效</a:t>
            </a:r>
          </a:p>
          <a:p>
            <a:r>
              <a:rPr lang="en-US" altLang="zh-CN" dirty="0"/>
              <a:t>1.</a:t>
            </a:r>
            <a:r>
              <a:rPr lang="zh-CN" altLang="en-US" dirty="0"/>
              <a:t>客户服务</a:t>
            </a:r>
          </a:p>
          <a:p>
            <a:r>
              <a:rPr lang="zh-CN" altLang="en-US" dirty="0"/>
              <a:t>客户服务包括服务的可得性、服务作业绩效和服务的可靠性。</a:t>
            </a:r>
          </a:p>
          <a:p>
            <a:r>
              <a:rPr lang="en-US" altLang="zh-CN" dirty="0"/>
              <a:t>2.</a:t>
            </a:r>
            <a:r>
              <a:rPr lang="zh-CN" altLang="en-US" dirty="0"/>
              <a:t>成本管理</a:t>
            </a:r>
          </a:p>
          <a:p>
            <a:r>
              <a:rPr lang="zh-CN" altLang="en-US" dirty="0"/>
              <a:t>最直接反映内部绩效的是完成特定的运作目标而发生的实际成本。</a:t>
            </a:r>
          </a:p>
          <a:p>
            <a:r>
              <a:rPr lang="en-US" altLang="zh-CN" dirty="0"/>
              <a:t>3.</a:t>
            </a:r>
            <a:r>
              <a:rPr lang="zh-CN" altLang="en-US" dirty="0"/>
              <a:t>质量</a:t>
            </a:r>
          </a:p>
          <a:p>
            <a:r>
              <a:rPr lang="zh-CN" altLang="en-US" dirty="0"/>
              <a:t>评估质量绩效的方法有很多。较典型的评估指标包括损坏比率，即计算损坏的货物数量占全部货物的数量的比率。</a:t>
            </a:r>
          </a:p>
          <a:p>
            <a:r>
              <a:rPr lang="en-US" altLang="zh-CN" dirty="0"/>
              <a:t>4.</a:t>
            </a:r>
            <a:r>
              <a:rPr lang="zh-CN" altLang="en-US" dirty="0"/>
              <a:t>生产率</a:t>
            </a:r>
          </a:p>
          <a:p>
            <a:r>
              <a:rPr lang="zh-CN" altLang="en-US" dirty="0"/>
              <a:t>生产率是一种关系，通常会用一个比率或指数来表示，即货物产量、完成的工作或创造的服务，与用于生产该产品的投入或资源的数量之间的比率。</a:t>
            </a:r>
          </a:p>
          <a:p>
            <a:r>
              <a:rPr lang="en-US" altLang="zh-CN" dirty="0"/>
              <a:t>5.</a:t>
            </a:r>
            <a:r>
              <a:rPr lang="zh-CN" altLang="en-US" dirty="0"/>
              <a:t>资产管理</a:t>
            </a:r>
          </a:p>
          <a:p>
            <a:r>
              <a:rPr lang="zh-CN" altLang="en-US" dirty="0"/>
              <a:t>资产管理的重点是投资在设备和设施上的资本的利用，同时还有投资在库存上的营运资本的利用。</a:t>
            </a:r>
          </a:p>
          <a:p>
            <a:endParaRPr lang="zh-CN" altLang="en-US" dirty="0"/>
          </a:p>
        </p:txBody>
      </p:sp>
    </p:spTree>
    <p:extLst>
      <p:ext uri="{BB962C8B-B14F-4D97-AF65-F5344CB8AC3E}">
        <p14:creationId xmlns:p14="http://schemas.microsoft.com/office/powerpoint/2010/main" val="40114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normAutofit/>
          </a:bodyPr>
          <a:lstStyle/>
          <a:p>
            <a:r>
              <a:rPr lang="zh-CN" altLang="en-US" sz="3600" b="1" dirty="0"/>
              <a:t>项目二  供应链绩效评价的内容</a:t>
            </a:r>
            <a:endParaRPr lang="zh-CN" altLang="en-US" dirty="0"/>
          </a:p>
        </p:txBody>
      </p:sp>
      <p:sp>
        <p:nvSpPr>
          <p:cNvPr id="3" name="内容占位符 2"/>
          <p:cNvSpPr>
            <a:spLocks noGrp="1"/>
          </p:cNvSpPr>
          <p:nvPr>
            <p:ph sz="quarter" idx="13"/>
          </p:nvPr>
        </p:nvSpPr>
        <p:spPr>
          <a:xfrm>
            <a:off x="913536" y="1700809"/>
            <a:ext cx="10361127" cy="4090392"/>
          </a:xfrm>
        </p:spPr>
        <p:txBody>
          <a:bodyPr>
            <a:normAutofit fontScale="85000" lnSpcReduction="20000"/>
          </a:bodyPr>
          <a:lstStyle/>
          <a:p>
            <a:r>
              <a:rPr lang="zh-CN" altLang="en-US" dirty="0"/>
              <a:t>任务</a:t>
            </a:r>
            <a:r>
              <a:rPr lang="en-US" altLang="zh-CN" dirty="0"/>
              <a:t>2 </a:t>
            </a:r>
            <a:r>
              <a:rPr lang="zh-CN" altLang="en-US" dirty="0"/>
              <a:t>供应链上企业外部合作绩效</a:t>
            </a:r>
          </a:p>
          <a:p>
            <a:r>
              <a:rPr lang="en-US" altLang="zh-CN" dirty="0"/>
              <a:t>1.</a:t>
            </a:r>
            <a:r>
              <a:rPr lang="zh-CN" altLang="en-US" dirty="0"/>
              <a:t>客户满意度</a:t>
            </a:r>
          </a:p>
          <a:p>
            <a:r>
              <a:rPr lang="en-US" altLang="zh-CN" dirty="0"/>
              <a:t>2.</a:t>
            </a:r>
            <a:r>
              <a:rPr lang="zh-CN" altLang="en-US" dirty="0"/>
              <a:t>基准评估</a:t>
            </a:r>
          </a:p>
          <a:p>
            <a:r>
              <a:rPr lang="zh-CN" altLang="en-US" dirty="0"/>
              <a:t>任务</a:t>
            </a:r>
            <a:r>
              <a:rPr lang="en-US" altLang="zh-CN" dirty="0"/>
              <a:t>3 </a:t>
            </a:r>
            <a:r>
              <a:rPr lang="zh-CN" altLang="en-US" dirty="0"/>
              <a:t>供应链整体绩效</a:t>
            </a:r>
          </a:p>
          <a:p>
            <a:r>
              <a:rPr lang="en-US" altLang="zh-CN" dirty="0"/>
              <a:t>1. </a:t>
            </a:r>
            <a:r>
              <a:rPr lang="zh-CN" altLang="en-US" dirty="0"/>
              <a:t>供应链总运营成本</a:t>
            </a:r>
          </a:p>
          <a:p>
            <a:r>
              <a:rPr lang="zh-CN" altLang="en-US" dirty="0"/>
              <a:t>供应链总成本</a:t>
            </a:r>
            <a:r>
              <a:rPr lang="en-US" altLang="zh-CN" dirty="0"/>
              <a:t>=</a:t>
            </a:r>
            <a:r>
              <a:rPr lang="zh-CN" altLang="en-US" dirty="0"/>
              <a:t>原材料来源成本</a:t>
            </a:r>
            <a:r>
              <a:rPr lang="en-US" altLang="zh-CN" dirty="0"/>
              <a:t>+</a:t>
            </a:r>
            <a:r>
              <a:rPr lang="zh-CN" altLang="en-US" dirty="0"/>
              <a:t>基本产量的初始生产成本</a:t>
            </a:r>
            <a:r>
              <a:rPr lang="en-US" altLang="zh-CN" dirty="0"/>
              <a:t>+</a:t>
            </a:r>
            <a:r>
              <a:rPr lang="zh-CN" altLang="en-US" dirty="0"/>
              <a:t>制造商成本</a:t>
            </a:r>
            <a:r>
              <a:rPr lang="en-US" altLang="zh-CN" dirty="0"/>
              <a:t>+</a:t>
            </a:r>
            <a:r>
              <a:rPr lang="zh-CN" altLang="en-US" dirty="0"/>
              <a:t>分销商成本</a:t>
            </a:r>
            <a:r>
              <a:rPr lang="en-US" altLang="zh-CN" dirty="0"/>
              <a:t>+</a:t>
            </a:r>
            <a:r>
              <a:rPr lang="zh-CN" altLang="en-US" dirty="0"/>
              <a:t>零售商成本</a:t>
            </a:r>
          </a:p>
          <a:p>
            <a:r>
              <a:rPr lang="en-US" altLang="zh-CN" dirty="0"/>
              <a:t>2. </a:t>
            </a:r>
            <a:r>
              <a:rPr lang="zh-CN" altLang="en-US" dirty="0"/>
              <a:t>供应链响应时间</a:t>
            </a:r>
          </a:p>
          <a:p>
            <a:r>
              <a:rPr lang="zh-CN" altLang="en-US" dirty="0"/>
              <a:t>供应链响应时间可以通过相应需求的时间来计算，即一个企业认识到市场需求的根本性变化，将这一发现内在化，然后重新计划和调整产量来满足该需求所需要的时间。</a:t>
            </a:r>
          </a:p>
          <a:p>
            <a:r>
              <a:rPr lang="en-US" altLang="zh-CN" dirty="0"/>
              <a:t>3. </a:t>
            </a:r>
            <a:r>
              <a:rPr lang="zh-CN" altLang="en-US" dirty="0"/>
              <a:t>闲置时间</a:t>
            </a:r>
          </a:p>
          <a:p>
            <a:r>
              <a:rPr lang="zh-CN" altLang="en-US" dirty="0"/>
              <a:t>闲置时间是另一个用来衡量整体供应链在资产管理方面绩效的指标。</a:t>
            </a:r>
          </a:p>
          <a:p>
            <a:endParaRPr lang="zh-CN" altLang="en-US" dirty="0"/>
          </a:p>
        </p:txBody>
      </p:sp>
    </p:spTree>
    <p:extLst>
      <p:ext uri="{BB962C8B-B14F-4D97-AF65-F5344CB8AC3E}">
        <p14:creationId xmlns:p14="http://schemas.microsoft.com/office/powerpoint/2010/main" val="347515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normAutofit/>
          </a:bodyPr>
          <a:lstStyle/>
          <a:p>
            <a:r>
              <a:rPr lang="zh-CN" altLang="en-US" sz="3600" b="1" dirty="0"/>
              <a:t>项目二  供应链绩效评价的内容</a:t>
            </a:r>
            <a:endParaRPr lang="zh-CN" altLang="en-US" dirty="0"/>
          </a:p>
        </p:txBody>
      </p:sp>
      <p:sp>
        <p:nvSpPr>
          <p:cNvPr id="3" name="内容占位符 2"/>
          <p:cNvSpPr>
            <a:spLocks noGrp="1"/>
          </p:cNvSpPr>
          <p:nvPr>
            <p:ph sz="quarter" idx="13"/>
          </p:nvPr>
        </p:nvSpPr>
        <p:spPr>
          <a:xfrm>
            <a:off x="913536" y="1700809"/>
            <a:ext cx="10361127" cy="4090392"/>
          </a:xfrm>
        </p:spPr>
        <p:txBody>
          <a:bodyPr>
            <a:normAutofit lnSpcReduction="10000"/>
          </a:bodyPr>
          <a:lstStyle/>
          <a:p>
            <a:r>
              <a:rPr lang="zh-CN" altLang="en-US" dirty="0" smtClean="0"/>
              <a:t>任务</a:t>
            </a:r>
            <a:r>
              <a:rPr lang="en-US" altLang="zh-CN" dirty="0"/>
              <a:t>3 </a:t>
            </a:r>
            <a:r>
              <a:rPr lang="zh-CN" altLang="en-US" dirty="0"/>
              <a:t>供应链整体绩效</a:t>
            </a:r>
          </a:p>
          <a:p>
            <a:r>
              <a:rPr lang="en-US" altLang="zh-CN" dirty="0"/>
              <a:t>1. </a:t>
            </a:r>
            <a:r>
              <a:rPr lang="zh-CN" altLang="en-US" dirty="0"/>
              <a:t>供应链总运营成本</a:t>
            </a:r>
          </a:p>
          <a:p>
            <a:r>
              <a:rPr lang="zh-CN" altLang="en-US" dirty="0"/>
              <a:t>供应链总成本</a:t>
            </a:r>
            <a:r>
              <a:rPr lang="en-US" altLang="zh-CN" dirty="0"/>
              <a:t>=</a:t>
            </a:r>
            <a:r>
              <a:rPr lang="zh-CN" altLang="en-US" dirty="0"/>
              <a:t>原材料来源成本</a:t>
            </a:r>
            <a:r>
              <a:rPr lang="en-US" altLang="zh-CN" dirty="0"/>
              <a:t>+</a:t>
            </a:r>
            <a:r>
              <a:rPr lang="zh-CN" altLang="en-US" dirty="0"/>
              <a:t>基本产量的初始生产成本</a:t>
            </a:r>
            <a:r>
              <a:rPr lang="en-US" altLang="zh-CN" dirty="0"/>
              <a:t>+</a:t>
            </a:r>
            <a:r>
              <a:rPr lang="zh-CN" altLang="en-US" dirty="0"/>
              <a:t>制造商成本</a:t>
            </a:r>
            <a:r>
              <a:rPr lang="en-US" altLang="zh-CN" dirty="0"/>
              <a:t>+</a:t>
            </a:r>
            <a:r>
              <a:rPr lang="zh-CN" altLang="en-US" dirty="0"/>
              <a:t>分销商成本</a:t>
            </a:r>
            <a:r>
              <a:rPr lang="en-US" altLang="zh-CN" dirty="0"/>
              <a:t>+</a:t>
            </a:r>
            <a:r>
              <a:rPr lang="zh-CN" altLang="en-US" dirty="0"/>
              <a:t>零售商成本</a:t>
            </a:r>
          </a:p>
          <a:p>
            <a:r>
              <a:rPr lang="en-US" altLang="zh-CN" dirty="0"/>
              <a:t>2. </a:t>
            </a:r>
            <a:r>
              <a:rPr lang="zh-CN" altLang="en-US" dirty="0"/>
              <a:t>供应链响应时间</a:t>
            </a:r>
          </a:p>
          <a:p>
            <a:r>
              <a:rPr lang="zh-CN" altLang="en-US" dirty="0"/>
              <a:t>供应链响应时间可以通过相应需求的时间来计算，即一个企业认识到市场需求的根本性变化，将这一发现内在化，然后重新计划和调整产量来满足该需求所需要的时间。</a:t>
            </a:r>
          </a:p>
          <a:p>
            <a:r>
              <a:rPr lang="en-US" altLang="zh-CN" dirty="0"/>
              <a:t>3. </a:t>
            </a:r>
            <a:r>
              <a:rPr lang="zh-CN" altLang="en-US" dirty="0"/>
              <a:t>闲置时间</a:t>
            </a:r>
          </a:p>
          <a:p>
            <a:r>
              <a:rPr lang="zh-CN" altLang="en-US" dirty="0"/>
              <a:t>闲置时间是另一个用来衡量整体供应链在资产管理方面绩效的指标。</a:t>
            </a:r>
          </a:p>
          <a:p>
            <a:endParaRPr lang="zh-CN" altLang="en-US" dirty="0"/>
          </a:p>
        </p:txBody>
      </p:sp>
    </p:spTree>
    <p:extLst>
      <p:ext uri="{BB962C8B-B14F-4D97-AF65-F5344CB8AC3E}">
        <p14:creationId xmlns:p14="http://schemas.microsoft.com/office/powerpoint/2010/main" val="317858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r>
              <a:rPr lang="zh-CN" altLang="en-US" dirty="0"/>
              <a:t>项目三  供应链绩效评价指标的选择</a:t>
            </a:r>
          </a:p>
        </p:txBody>
      </p:sp>
      <p:sp>
        <p:nvSpPr>
          <p:cNvPr id="3" name="内容占位符 2"/>
          <p:cNvSpPr>
            <a:spLocks noGrp="1"/>
          </p:cNvSpPr>
          <p:nvPr>
            <p:ph sz="quarter" idx="13"/>
          </p:nvPr>
        </p:nvSpPr>
        <p:spPr>
          <a:xfrm>
            <a:off x="913536" y="1412776"/>
            <a:ext cx="10361127" cy="4608511"/>
          </a:xfrm>
        </p:spPr>
        <p:txBody>
          <a:bodyPr/>
          <a:lstStyle/>
          <a:p>
            <a:r>
              <a:rPr lang="zh-CN" altLang="en-US" dirty="0"/>
              <a:t>任务</a:t>
            </a:r>
            <a:r>
              <a:rPr lang="en-US" altLang="zh-CN" dirty="0"/>
              <a:t>1 </a:t>
            </a:r>
            <a:r>
              <a:rPr lang="zh-CN" altLang="en-US" dirty="0"/>
              <a:t>建立供应链绩效指标的原则</a:t>
            </a:r>
          </a:p>
          <a:p>
            <a:r>
              <a:rPr lang="zh-CN" altLang="en-US" dirty="0"/>
              <a:t>（</a:t>
            </a:r>
            <a:r>
              <a:rPr lang="en-US" altLang="zh-CN" dirty="0"/>
              <a:t>1</a:t>
            </a:r>
            <a:r>
              <a:rPr lang="zh-CN" altLang="en-US" dirty="0"/>
              <a:t>）应突出重点，要对关键绩效指标进行重点分析。</a:t>
            </a:r>
          </a:p>
          <a:p>
            <a:r>
              <a:rPr lang="zh-CN" altLang="en-US" dirty="0"/>
              <a:t>（</a:t>
            </a:r>
            <a:r>
              <a:rPr lang="en-US" altLang="zh-CN" dirty="0"/>
              <a:t>2</a:t>
            </a:r>
            <a:r>
              <a:rPr lang="zh-CN" altLang="en-US" dirty="0"/>
              <a:t>）应采用能反映供应链业务流程的绩效指标体系。</a:t>
            </a:r>
          </a:p>
          <a:p>
            <a:r>
              <a:rPr lang="zh-CN" altLang="en-US" dirty="0"/>
              <a:t>（</a:t>
            </a:r>
            <a:r>
              <a:rPr lang="en-US" altLang="zh-CN" dirty="0"/>
              <a:t>3</a:t>
            </a:r>
            <a:r>
              <a:rPr lang="zh-CN" altLang="en-US" dirty="0"/>
              <a:t>）评价指标要能反映整个供应链的运营情况，而不是仅仅反映单个节点企业的运营情况。</a:t>
            </a:r>
          </a:p>
          <a:p>
            <a:r>
              <a:rPr lang="zh-CN" altLang="en-US" dirty="0"/>
              <a:t>（</a:t>
            </a:r>
            <a:r>
              <a:rPr lang="en-US" altLang="zh-CN" dirty="0"/>
              <a:t>4</a:t>
            </a:r>
            <a:r>
              <a:rPr lang="zh-CN" altLang="en-US" dirty="0"/>
              <a:t>）应尽可能采用实时分析与评价的方法，要把绩效度量范围扩大到能反映供应链实时运营的信息上去，因为这要比仅做事后分析有价值得多。</a:t>
            </a:r>
          </a:p>
          <a:p>
            <a:r>
              <a:rPr lang="zh-CN" altLang="en-US" dirty="0"/>
              <a:t>（</a:t>
            </a:r>
            <a:r>
              <a:rPr lang="en-US" altLang="zh-CN" dirty="0"/>
              <a:t>5</a:t>
            </a:r>
            <a:r>
              <a:rPr lang="zh-CN" altLang="en-US" dirty="0"/>
              <a:t>）在衡量供应链绩效时，要采用能反映供应商、制造商及用户之间关系的绩效评价指标，把评价的对象扩大到供应链上的相关企业。</a:t>
            </a:r>
          </a:p>
          <a:p>
            <a:endParaRPr lang="zh-CN" altLang="en-US" dirty="0"/>
          </a:p>
        </p:txBody>
      </p:sp>
    </p:spTree>
    <p:extLst>
      <p:ext uri="{BB962C8B-B14F-4D97-AF65-F5344CB8AC3E}">
        <p14:creationId xmlns:p14="http://schemas.microsoft.com/office/powerpoint/2010/main" val="303451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r>
              <a:rPr lang="zh-CN" altLang="en-US" dirty="0"/>
              <a:t>项目三  供应链绩效评价指标的选择</a:t>
            </a:r>
          </a:p>
        </p:txBody>
      </p:sp>
      <p:sp>
        <p:nvSpPr>
          <p:cNvPr id="3" name="内容占位符 2"/>
          <p:cNvSpPr>
            <a:spLocks noGrp="1"/>
          </p:cNvSpPr>
          <p:nvPr>
            <p:ph sz="quarter" idx="13"/>
          </p:nvPr>
        </p:nvSpPr>
        <p:spPr>
          <a:xfrm>
            <a:off x="913536" y="1412776"/>
            <a:ext cx="10361127" cy="4608511"/>
          </a:xfrm>
        </p:spPr>
        <p:txBody>
          <a:bodyPr>
            <a:normAutofit fontScale="92500"/>
          </a:bodyPr>
          <a:lstStyle/>
          <a:p>
            <a:r>
              <a:rPr lang="zh-CN" altLang="en-US" dirty="0"/>
              <a:t>任务</a:t>
            </a:r>
            <a:r>
              <a:rPr lang="en-US" altLang="zh-CN" dirty="0"/>
              <a:t>2 </a:t>
            </a:r>
            <a:r>
              <a:rPr lang="zh-CN" altLang="en-US" dirty="0"/>
              <a:t>供应链流程评价指标</a:t>
            </a:r>
          </a:p>
          <a:p>
            <a:r>
              <a:rPr lang="en-US" altLang="zh-CN" dirty="0"/>
              <a:t>1. </a:t>
            </a:r>
            <a:r>
              <a:rPr lang="zh-CN" altLang="en-US" dirty="0"/>
              <a:t>产销率指标</a:t>
            </a:r>
          </a:p>
          <a:p>
            <a:r>
              <a:rPr lang="zh-CN" altLang="en-US" dirty="0"/>
              <a:t>企业供应链产销率是指一定时期内供应链各节点已销售出去的产品和已生产的产品数量的比值。</a:t>
            </a:r>
          </a:p>
          <a:p>
            <a:r>
              <a:rPr lang="en-US" altLang="zh-CN" dirty="0"/>
              <a:t>2. </a:t>
            </a:r>
            <a:r>
              <a:rPr lang="zh-CN" altLang="en-US" dirty="0"/>
              <a:t>产需率指标</a:t>
            </a:r>
          </a:p>
          <a:p>
            <a:r>
              <a:rPr lang="zh-CN" altLang="en-US" dirty="0"/>
              <a:t>产需率是指在一定时期内，供应链各节点已生产的产品数（或提供的服务）与其下游节点（或用户）对该产品（或服务）的需求量的比值。其具体分为以下两个指标。</a:t>
            </a:r>
          </a:p>
          <a:p>
            <a:r>
              <a:rPr lang="zh-CN" altLang="en-US" dirty="0"/>
              <a:t>（</a:t>
            </a:r>
            <a:r>
              <a:rPr lang="en-US" altLang="zh-CN" dirty="0"/>
              <a:t>1</a:t>
            </a:r>
            <a:r>
              <a:rPr lang="zh-CN" altLang="en-US" dirty="0"/>
              <a:t>）供应链节点企业产需率</a:t>
            </a:r>
          </a:p>
          <a:p>
            <a:r>
              <a:rPr lang="zh-CN" altLang="en-US" dirty="0"/>
              <a:t>（</a:t>
            </a:r>
            <a:r>
              <a:rPr lang="en-US" altLang="zh-CN" dirty="0"/>
              <a:t>2</a:t>
            </a:r>
            <a:r>
              <a:rPr lang="zh-CN" altLang="en-US" dirty="0"/>
              <a:t>）供应链核心企业产需率</a:t>
            </a:r>
          </a:p>
          <a:p>
            <a:r>
              <a:rPr lang="en-US" altLang="zh-CN" dirty="0"/>
              <a:t>3. </a:t>
            </a:r>
            <a:r>
              <a:rPr lang="zh-CN" altLang="en-US" dirty="0"/>
              <a:t>产品出产（或服务）循环期指标</a:t>
            </a:r>
          </a:p>
          <a:p>
            <a:r>
              <a:rPr lang="en-US" altLang="zh-CN" dirty="0"/>
              <a:t>4. </a:t>
            </a:r>
            <a:r>
              <a:rPr lang="zh-CN" altLang="en-US" dirty="0"/>
              <a:t>供应链总运营成本指标</a:t>
            </a:r>
          </a:p>
          <a:p>
            <a:endParaRPr lang="zh-CN" altLang="en-US" dirty="0"/>
          </a:p>
        </p:txBody>
      </p:sp>
    </p:spTree>
    <p:extLst>
      <p:ext uri="{BB962C8B-B14F-4D97-AF65-F5344CB8AC3E}">
        <p14:creationId xmlns:p14="http://schemas.microsoft.com/office/powerpoint/2010/main" val="237102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r>
              <a:rPr lang="zh-CN" altLang="en-US" dirty="0"/>
              <a:t>项目三  供应链绩效评价指标的选择</a:t>
            </a:r>
          </a:p>
        </p:txBody>
      </p:sp>
      <p:sp>
        <p:nvSpPr>
          <p:cNvPr id="3" name="内容占位符 2"/>
          <p:cNvSpPr>
            <a:spLocks noGrp="1"/>
          </p:cNvSpPr>
          <p:nvPr>
            <p:ph sz="quarter" idx="13"/>
          </p:nvPr>
        </p:nvSpPr>
        <p:spPr>
          <a:xfrm>
            <a:off x="913536" y="1412776"/>
            <a:ext cx="10361127" cy="4608511"/>
          </a:xfrm>
        </p:spPr>
        <p:txBody>
          <a:bodyPr/>
          <a:lstStyle/>
          <a:p>
            <a:r>
              <a:rPr lang="zh-CN" altLang="en-US" dirty="0"/>
              <a:t>任务</a:t>
            </a:r>
            <a:r>
              <a:rPr lang="en-US" altLang="zh-CN" dirty="0"/>
              <a:t>3 </a:t>
            </a:r>
            <a:r>
              <a:rPr lang="zh-CN" altLang="en-US" dirty="0"/>
              <a:t>供应链经济效益评价指标</a:t>
            </a:r>
          </a:p>
          <a:p>
            <a:r>
              <a:rPr lang="en-US" altLang="zh-CN" dirty="0"/>
              <a:t>1.</a:t>
            </a:r>
            <a:r>
              <a:rPr lang="zh-CN" altLang="en-US" dirty="0"/>
              <a:t>供应链成本收益率</a:t>
            </a:r>
          </a:p>
          <a:p>
            <a:r>
              <a:rPr lang="en-US" altLang="zh-CN" dirty="0"/>
              <a:t>2.</a:t>
            </a:r>
            <a:r>
              <a:rPr lang="zh-CN" altLang="en-US" dirty="0"/>
              <a:t>现金周转率</a:t>
            </a:r>
          </a:p>
          <a:p>
            <a:r>
              <a:rPr lang="en-US" altLang="zh-CN" dirty="0"/>
              <a:t>3.</a:t>
            </a:r>
            <a:r>
              <a:rPr lang="zh-CN" altLang="en-US" dirty="0"/>
              <a:t>供应链的库存天数</a:t>
            </a:r>
          </a:p>
          <a:p>
            <a:r>
              <a:rPr lang="en-US" altLang="zh-CN" dirty="0"/>
              <a:t>4.</a:t>
            </a:r>
            <a:r>
              <a:rPr lang="zh-CN" altLang="en-US" dirty="0"/>
              <a:t>客户销售增长以及利润</a:t>
            </a:r>
          </a:p>
          <a:p>
            <a:endParaRPr lang="zh-CN" altLang="en-US" dirty="0"/>
          </a:p>
        </p:txBody>
      </p:sp>
    </p:spTree>
    <p:extLst>
      <p:ext uri="{BB962C8B-B14F-4D97-AF65-F5344CB8AC3E}">
        <p14:creationId xmlns:p14="http://schemas.microsoft.com/office/powerpoint/2010/main" val="5517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r>
              <a:rPr lang="zh-CN" altLang="en-US" dirty="0"/>
              <a:t>项目三  供应链绩效评价指标的选择</a:t>
            </a:r>
          </a:p>
        </p:txBody>
      </p:sp>
      <p:sp>
        <p:nvSpPr>
          <p:cNvPr id="3" name="内容占位符 2"/>
          <p:cNvSpPr>
            <a:spLocks noGrp="1"/>
          </p:cNvSpPr>
          <p:nvPr>
            <p:ph sz="quarter" idx="13"/>
          </p:nvPr>
        </p:nvSpPr>
        <p:spPr>
          <a:xfrm>
            <a:off x="913536" y="1412776"/>
            <a:ext cx="10361127" cy="4608511"/>
          </a:xfrm>
        </p:spPr>
        <p:txBody>
          <a:bodyPr/>
          <a:lstStyle/>
          <a:p>
            <a:r>
              <a:rPr lang="zh-CN" altLang="en-US" dirty="0"/>
              <a:t>任务</a:t>
            </a:r>
            <a:r>
              <a:rPr lang="en-US" altLang="zh-CN" dirty="0"/>
              <a:t>4 </a:t>
            </a:r>
            <a:r>
              <a:rPr lang="zh-CN" altLang="en-US" dirty="0"/>
              <a:t>供应链运作能力评价指标</a:t>
            </a:r>
          </a:p>
          <a:p>
            <a:r>
              <a:rPr lang="en-US" altLang="zh-CN" dirty="0"/>
              <a:t>1.</a:t>
            </a:r>
            <a:r>
              <a:rPr lang="zh-CN" altLang="en-US" dirty="0"/>
              <a:t>供应链有效提前期率</a:t>
            </a:r>
          </a:p>
          <a:p>
            <a:r>
              <a:rPr lang="en-US" altLang="zh-CN" dirty="0"/>
              <a:t>2.</a:t>
            </a:r>
            <a:r>
              <a:rPr lang="zh-CN" altLang="en-US" dirty="0"/>
              <a:t>供应链有效循环期率</a:t>
            </a:r>
          </a:p>
          <a:p>
            <a:r>
              <a:rPr lang="en-US" altLang="zh-CN" dirty="0"/>
              <a:t>3. </a:t>
            </a:r>
            <a:r>
              <a:rPr lang="zh-CN" altLang="en-US" dirty="0"/>
              <a:t>库存闲置率</a:t>
            </a:r>
          </a:p>
          <a:p>
            <a:r>
              <a:rPr lang="en-US" altLang="zh-CN" dirty="0"/>
              <a:t>4. </a:t>
            </a:r>
            <a:r>
              <a:rPr lang="zh-CN" altLang="en-US" dirty="0"/>
              <a:t>供应链生产时间柔性</a:t>
            </a:r>
          </a:p>
          <a:p>
            <a:r>
              <a:rPr lang="en-US" altLang="zh-CN" dirty="0"/>
              <a:t>5. </a:t>
            </a:r>
            <a:r>
              <a:rPr lang="zh-CN" altLang="en-US" dirty="0"/>
              <a:t>供应链持有成本</a:t>
            </a:r>
          </a:p>
          <a:p>
            <a:r>
              <a:rPr lang="en-US" altLang="zh-CN" dirty="0"/>
              <a:t>6. </a:t>
            </a:r>
            <a:r>
              <a:rPr lang="zh-CN" altLang="en-US" dirty="0"/>
              <a:t>供应链目标成本达到比率</a:t>
            </a:r>
          </a:p>
          <a:p>
            <a:endParaRPr lang="zh-CN" altLang="en-US" dirty="0"/>
          </a:p>
        </p:txBody>
      </p:sp>
    </p:spTree>
    <p:extLst>
      <p:ext uri="{BB962C8B-B14F-4D97-AF65-F5344CB8AC3E}">
        <p14:creationId xmlns:p14="http://schemas.microsoft.com/office/powerpoint/2010/main" val="285041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项目二     掌握采购的作用与管理</a:t>
            </a:r>
            <a:br>
              <a:rPr lang="zh-CN" altLang="en-US" dirty="0"/>
            </a:br>
            <a:endParaRPr lang="zh-CN" altLang="en-US" dirty="0"/>
          </a:p>
        </p:txBody>
      </p:sp>
      <p:sp>
        <p:nvSpPr>
          <p:cNvPr id="3" name="内容占位符 2"/>
          <p:cNvSpPr>
            <a:spLocks noGrp="1"/>
          </p:cNvSpPr>
          <p:nvPr>
            <p:ph sz="quarter" idx="13"/>
          </p:nvPr>
        </p:nvSpPr>
        <p:spPr/>
        <p:txBody>
          <a:bodyPr>
            <a:normAutofit fontScale="92500" lnSpcReduction="10000"/>
          </a:bodyPr>
          <a:lstStyle/>
          <a:p>
            <a:r>
              <a:rPr lang="zh-CN" altLang="en-US" dirty="0"/>
              <a:t>任务</a:t>
            </a:r>
            <a:r>
              <a:rPr lang="en-US" altLang="zh-CN" dirty="0"/>
              <a:t>3  </a:t>
            </a:r>
            <a:r>
              <a:rPr lang="zh-CN" altLang="en-US" dirty="0"/>
              <a:t>理解采购的地位和作用</a:t>
            </a:r>
          </a:p>
          <a:p>
            <a:r>
              <a:rPr lang="en-US" altLang="zh-CN" dirty="0"/>
              <a:t>1</a:t>
            </a:r>
            <a:r>
              <a:rPr lang="zh-CN" altLang="en-US" dirty="0"/>
              <a:t>．采购的地位</a:t>
            </a:r>
          </a:p>
          <a:p>
            <a:r>
              <a:rPr lang="zh-CN" altLang="en-US" dirty="0"/>
              <a:t>（</a:t>
            </a:r>
            <a:r>
              <a:rPr lang="en-US" altLang="zh-CN" dirty="0"/>
              <a:t>1</a:t>
            </a:r>
            <a:r>
              <a:rPr lang="zh-CN" altLang="en-US" dirty="0"/>
              <a:t>）采购的价值地位</a:t>
            </a:r>
          </a:p>
          <a:p>
            <a:r>
              <a:rPr lang="zh-CN" altLang="en-US" dirty="0"/>
              <a:t>（</a:t>
            </a:r>
            <a:r>
              <a:rPr lang="en-US" altLang="zh-CN" dirty="0"/>
              <a:t>2</a:t>
            </a:r>
            <a:r>
              <a:rPr lang="zh-CN" altLang="en-US" dirty="0"/>
              <a:t>）采购的供应地位</a:t>
            </a:r>
          </a:p>
          <a:p>
            <a:r>
              <a:rPr lang="zh-CN" altLang="en-US" dirty="0"/>
              <a:t>（</a:t>
            </a:r>
            <a:r>
              <a:rPr lang="en-US" altLang="zh-CN" dirty="0"/>
              <a:t>3</a:t>
            </a:r>
            <a:r>
              <a:rPr lang="zh-CN" altLang="en-US" dirty="0"/>
              <a:t>）采购的质量地位</a:t>
            </a:r>
          </a:p>
          <a:p>
            <a:r>
              <a:rPr lang="en-US" altLang="zh-CN" dirty="0"/>
              <a:t>2</a:t>
            </a:r>
            <a:r>
              <a:rPr lang="zh-CN" altLang="en-US" dirty="0"/>
              <a:t>．采购的作用</a:t>
            </a:r>
          </a:p>
          <a:p>
            <a:r>
              <a:rPr lang="zh-CN" altLang="en-US" dirty="0"/>
              <a:t>（</a:t>
            </a:r>
            <a:r>
              <a:rPr lang="en-US" altLang="zh-CN" dirty="0"/>
              <a:t>1</a:t>
            </a:r>
            <a:r>
              <a:rPr lang="zh-CN" altLang="en-US" dirty="0"/>
              <a:t>）采购在产品中的作用</a:t>
            </a:r>
          </a:p>
          <a:p>
            <a:r>
              <a:rPr lang="zh-CN" altLang="en-US" dirty="0"/>
              <a:t>（</a:t>
            </a:r>
            <a:r>
              <a:rPr lang="en-US" altLang="zh-CN" dirty="0"/>
              <a:t>2</a:t>
            </a:r>
            <a:r>
              <a:rPr lang="zh-CN" altLang="en-US" dirty="0"/>
              <a:t>）采购在企业经营中的作用</a:t>
            </a:r>
          </a:p>
          <a:p>
            <a:endParaRPr lang="zh-CN" altLang="en-US" dirty="0"/>
          </a:p>
        </p:txBody>
      </p:sp>
    </p:spTree>
    <p:extLst>
      <p:ext uri="{BB962C8B-B14F-4D97-AF65-F5344CB8AC3E}">
        <p14:creationId xmlns:p14="http://schemas.microsoft.com/office/powerpoint/2010/main" val="221841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r>
              <a:rPr lang="zh-CN" altLang="en-US" dirty="0"/>
              <a:t>项目三  供应链绩效评价指标的选择</a:t>
            </a:r>
          </a:p>
        </p:txBody>
      </p:sp>
      <p:sp>
        <p:nvSpPr>
          <p:cNvPr id="3" name="内容占位符 2"/>
          <p:cNvSpPr>
            <a:spLocks noGrp="1"/>
          </p:cNvSpPr>
          <p:nvPr>
            <p:ph sz="quarter" idx="13"/>
          </p:nvPr>
        </p:nvSpPr>
        <p:spPr>
          <a:xfrm>
            <a:off x="913536" y="1412776"/>
            <a:ext cx="10361127" cy="4608511"/>
          </a:xfrm>
        </p:spPr>
        <p:txBody>
          <a:bodyPr>
            <a:normAutofit/>
          </a:bodyPr>
          <a:lstStyle/>
          <a:p>
            <a:r>
              <a:rPr lang="zh-CN" altLang="en-US" dirty="0" smtClean="0"/>
              <a:t>任务</a:t>
            </a:r>
            <a:r>
              <a:rPr lang="en-US" altLang="zh-CN" dirty="0"/>
              <a:t>5  </a:t>
            </a:r>
            <a:r>
              <a:rPr lang="zh-CN" altLang="en-US" dirty="0"/>
              <a:t>供应链创新与学习能力评价指标</a:t>
            </a:r>
          </a:p>
          <a:p>
            <a:r>
              <a:rPr lang="en-US" altLang="zh-CN" dirty="0"/>
              <a:t>1.</a:t>
            </a:r>
            <a:r>
              <a:rPr lang="zh-CN" altLang="en-US" dirty="0"/>
              <a:t>专有技术拥有比例</a:t>
            </a:r>
          </a:p>
          <a:p>
            <a:r>
              <a:rPr lang="en-US" altLang="zh-CN" dirty="0"/>
              <a:t>2.</a:t>
            </a:r>
            <a:r>
              <a:rPr lang="zh-CN" altLang="en-US" dirty="0"/>
              <a:t>新产品（服务）收入比率指标</a:t>
            </a:r>
          </a:p>
          <a:p>
            <a:r>
              <a:rPr lang="en-US" altLang="zh-CN" dirty="0"/>
              <a:t>3.</a:t>
            </a:r>
            <a:r>
              <a:rPr lang="zh-CN" altLang="en-US" dirty="0"/>
              <a:t>员工建议增长率指标</a:t>
            </a:r>
          </a:p>
          <a:p>
            <a:r>
              <a:rPr lang="en-US" altLang="zh-CN" dirty="0"/>
              <a:t>4.</a:t>
            </a:r>
            <a:r>
              <a:rPr lang="zh-CN" altLang="en-US" dirty="0"/>
              <a:t>组织之间的共享数据占总数据量的比重</a:t>
            </a:r>
          </a:p>
          <a:p>
            <a:endParaRPr lang="zh-CN" altLang="en-US" dirty="0"/>
          </a:p>
        </p:txBody>
      </p:sp>
    </p:spTree>
    <p:extLst>
      <p:ext uri="{BB962C8B-B14F-4D97-AF65-F5344CB8AC3E}">
        <p14:creationId xmlns:p14="http://schemas.microsoft.com/office/powerpoint/2010/main" val="289731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pPr fontAlgn="ctr"/>
            <a:r>
              <a:rPr lang="zh-CN" altLang="zh-CN" dirty="0"/>
              <a:t>项目四</a:t>
            </a:r>
            <a:r>
              <a:rPr lang="en-US" altLang="zh-CN" dirty="0"/>
              <a:t>  </a:t>
            </a:r>
            <a:r>
              <a:rPr lang="zh-CN" altLang="zh-CN" dirty="0"/>
              <a:t>供应链绩效评价的一般方法</a:t>
            </a:r>
            <a:endParaRPr lang="zh-CN" altLang="zh-CN" b="1" dirty="0"/>
          </a:p>
        </p:txBody>
      </p:sp>
      <p:sp>
        <p:nvSpPr>
          <p:cNvPr id="3" name="内容占位符 2"/>
          <p:cNvSpPr>
            <a:spLocks noGrp="1"/>
          </p:cNvSpPr>
          <p:nvPr>
            <p:ph sz="quarter" idx="13"/>
          </p:nvPr>
        </p:nvSpPr>
        <p:spPr>
          <a:xfrm>
            <a:off x="913536" y="1412776"/>
            <a:ext cx="10361127" cy="4608511"/>
          </a:xfrm>
        </p:spPr>
        <p:txBody>
          <a:bodyPr/>
          <a:lstStyle/>
          <a:p>
            <a:r>
              <a:rPr lang="zh-CN" altLang="en-US" dirty="0"/>
              <a:t>任务</a:t>
            </a:r>
            <a:r>
              <a:rPr lang="en-US" altLang="zh-CN" dirty="0"/>
              <a:t>1 </a:t>
            </a:r>
            <a:r>
              <a:rPr lang="zh-CN" altLang="en-US" dirty="0"/>
              <a:t>供应链运作参考模型法</a:t>
            </a:r>
          </a:p>
          <a:p>
            <a:r>
              <a:rPr lang="zh-CN" altLang="en-US" dirty="0"/>
              <a:t>供应链运作参考模型（</a:t>
            </a:r>
            <a:r>
              <a:rPr lang="en-US" altLang="zh-CN" dirty="0"/>
              <a:t>Supply Chain Operations Reference Model</a:t>
            </a:r>
            <a:r>
              <a:rPr lang="zh-CN" altLang="en-US" dirty="0"/>
              <a:t>，</a:t>
            </a:r>
            <a:r>
              <a:rPr lang="en-US" altLang="zh-CN" dirty="0"/>
              <a:t>SCOR</a:t>
            </a:r>
            <a:r>
              <a:rPr lang="zh-CN" altLang="en-US" dirty="0"/>
              <a:t>）是由供应链协会（</a:t>
            </a:r>
            <a:r>
              <a:rPr lang="en-US" altLang="zh-CN" dirty="0"/>
              <a:t>Supply Chain Council</a:t>
            </a:r>
            <a:r>
              <a:rPr lang="zh-CN" altLang="en-US" dirty="0"/>
              <a:t>，</a:t>
            </a:r>
            <a:r>
              <a:rPr lang="en-US" altLang="zh-CN" dirty="0"/>
              <a:t>SCC</a:t>
            </a:r>
            <a:r>
              <a:rPr lang="zh-CN" altLang="en-US" dirty="0"/>
              <a:t>）主持开发的，是一套全面的供应链管理理论，由计划、采购、生产、配送、退货和支持</a:t>
            </a:r>
            <a:r>
              <a:rPr lang="en-US" altLang="zh-CN" dirty="0"/>
              <a:t>6</a:t>
            </a:r>
            <a:r>
              <a:rPr lang="zh-CN" altLang="en-US" dirty="0"/>
              <a:t>个基本过程组成。它可以描述、分类和评价一个复杂的管理过程，为企业供应链管理提供了一个跨行业的普遍适用的共同标准。</a:t>
            </a:r>
          </a:p>
          <a:p>
            <a:endParaRPr lang="zh-CN" altLang="en-US" dirty="0"/>
          </a:p>
        </p:txBody>
      </p:sp>
    </p:spTree>
    <p:extLst>
      <p:ext uri="{BB962C8B-B14F-4D97-AF65-F5344CB8AC3E}">
        <p14:creationId xmlns:p14="http://schemas.microsoft.com/office/powerpoint/2010/main" val="24183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pPr fontAlgn="ctr"/>
            <a:r>
              <a:rPr lang="zh-CN" altLang="zh-CN" dirty="0"/>
              <a:t>项目四</a:t>
            </a:r>
            <a:r>
              <a:rPr lang="en-US" altLang="zh-CN" dirty="0"/>
              <a:t>  </a:t>
            </a:r>
            <a:r>
              <a:rPr lang="zh-CN" altLang="zh-CN" dirty="0"/>
              <a:t>供应链绩效评价的一般方法</a:t>
            </a:r>
            <a:endParaRPr lang="zh-CN" altLang="zh-CN" b="1" dirty="0"/>
          </a:p>
        </p:txBody>
      </p:sp>
      <p:sp>
        <p:nvSpPr>
          <p:cNvPr id="3" name="内容占位符 2"/>
          <p:cNvSpPr>
            <a:spLocks noGrp="1"/>
          </p:cNvSpPr>
          <p:nvPr>
            <p:ph sz="quarter" idx="13"/>
          </p:nvPr>
        </p:nvSpPr>
        <p:spPr>
          <a:xfrm>
            <a:off x="913536" y="1412776"/>
            <a:ext cx="10361127" cy="4608511"/>
          </a:xfrm>
        </p:spPr>
        <p:txBody>
          <a:bodyPr/>
          <a:lstStyle/>
          <a:p>
            <a:r>
              <a:rPr lang="zh-CN" altLang="en-US" dirty="0"/>
              <a:t>任务</a:t>
            </a:r>
            <a:r>
              <a:rPr lang="en-US" altLang="zh-CN" dirty="0"/>
              <a:t>2 </a:t>
            </a:r>
            <a:r>
              <a:rPr lang="zh-CN" altLang="en-US" dirty="0"/>
              <a:t>供应链绩效标杆法</a:t>
            </a:r>
          </a:p>
          <a:p>
            <a:r>
              <a:rPr lang="zh-CN" altLang="en-US" dirty="0"/>
              <a:t>标杆法是美国施乐公司确立的经营分析手法，以定量分析自己公司现状与其他公司现状，并加以比较。标杆法就是将那些出类拔萃的企业作为企业测定基准，以它们为学习的对象，迎头赶上，并进而超过之。一般的说，标杆法除要求测量相对于最好公司的企业的绩效外，还要发现这些优秀公司是如何取得这些成就的，利用这些信息作为制定企业绩效目标、战略和行动计划的基准。</a:t>
            </a:r>
          </a:p>
        </p:txBody>
      </p:sp>
    </p:spTree>
    <p:extLst>
      <p:ext uri="{BB962C8B-B14F-4D97-AF65-F5344CB8AC3E}">
        <p14:creationId xmlns:p14="http://schemas.microsoft.com/office/powerpoint/2010/main" val="95421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pPr fontAlgn="ctr"/>
            <a:r>
              <a:rPr lang="zh-CN" altLang="zh-CN" dirty="0"/>
              <a:t>项目四</a:t>
            </a:r>
            <a:r>
              <a:rPr lang="en-US" altLang="zh-CN" dirty="0"/>
              <a:t>  </a:t>
            </a:r>
            <a:r>
              <a:rPr lang="zh-CN" altLang="zh-CN" dirty="0"/>
              <a:t>供应链绩效评价的一般方法</a:t>
            </a:r>
            <a:endParaRPr lang="zh-CN" altLang="zh-CN" b="1" dirty="0"/>
          </a:p>
        </p:txBody>
      </p:sp>
      <p:sp>
        <p:nvSpPr>
          <p:cNvPr id="3" name="内容占位符 2"/>
          <p:cNvSpPr>
            <a:spLocks noGrp="1"/>
          </p:cNvSpPr>
          <p:nvPr>
            <p:ph sz="quarter" idx="13"/>
          </p:nvPr>
        </p:nvSpPr>
        <p:spPr>
          <a:xfrm>
            <a:off x="913536" y="1412776"/>
            <a:ext cx="10361127" cy="4608511"/>
          </a:xfrm>
        </p:spPr>
        <p:txBody>
          <a:bodyPr/>
          <a:lstStyle/>
          <a:p>
            <a:r>
              <a:rPr lang="zh-CN" altLang="en-US" dirty="0"/>
              <a:t>任务</a:t>
            </a:r>
            <a:r>
              <a:rPr lang="en-US" altLang="zh-CN" dirty="0"/>
              <a:t>3 </a:t>
            </a:r>
            <a:r>
              <a:rPr lang="zh-CN" altLang="en-US" dirty="0"/>
              <a:t>平衡计分卡法</a:t>
            </a:r>
          </a:p>
          <a:p>
            <a:r>
              <a:rPr lang="zh-CN" altLang="en-US" dirty="0"/>
              <a:t>平衡计分卡法（</a:t>
            </a:r>
            <a:r>
              <a:rPr lang="en-US" altLang="zh-CN" dirty="0"/>
              <a:t>Balanced Score Card</a:t>
            </a:r>
            <a:r>
              <a:rPr lang="zh-CN" altLang="en-US" dirty="0"/>
              <a:t>，</a:t>
            </a:r>
            <a:r>
              <a:rPr lang="en-US" altLang="zh-CN" dirty="0"/>
              <a:t>BSC</a:t>
            </a:r>
            <a:r>
              <a:rPr lang="zh-CN" altLang="en-US" dirty="0"/>
              <a:t>）最早是由哈佛商学院教授罗伯特</a:t>
            </a:r>
            <a:r>
              <a:rPr lang="en-US" altLang="zh-CN" dirty="0"/>
              <a:t>·S.</a:t>
            </a:r>
            <a:r>
              <a:rPr lang="zh-CN" altLang="en-US" dirty="0"/>
              <a:t>卡普兰（</a:t>
            </a:r>
            <a:r>
              <a:rPr lang="en-US" altLang="zh-CN" dirty="0"/>
              <a:t>Robert </a:t>
            </a:r>
            <a:r>
              <a:rPr lang="en-US" altLang="zh-CN" dirty="0" err="1"/>
              <a:t>S.Kaplan</a:t>
            </a:r>
            <a:r>
              <a:rPr lang="zh-CN" altLang="en-US" dirty="0"/>
              <a:t>）和复兴全球战略集团总裁大卫</a:t>
            </a:r>
            <a:r>
              <a:rPr lang="en-US" altLang="zh-CN" dirty="0"/>
              <a:t>·P.</a:t>
            </a:r>
            <a:r>
              <a:rPr lang="zh-CN" altLang="en-US" dirty="0"/>
              <a:t>诺顿（</a:t>
            </a:r>
            <a:r>
              <a:rPr lang="en-US" altLang="zh-CN" dirty="0"/>
              <a:t>David </a:t>
            </a:r>
            <a:r>
              <a:rPr lang="en-US" altLang="zh-CN" dirty="0" err="1"/>
              <a:t>P.Norton</a:t>
            </a:r>
            <a:r>
              <a:rPr lang="zh-CN" altLang="en-US" dirty="0"/>
              <a:t>）经过与在业绩评价方面处于领先地位的</a:t>
            </a:r>
            <a:r>
              <a:rPr lang="en-US" altLang="zh-CN" dirty="0"/>
              <a:t>12</a:t>
            </a:r>
            <a:r>
              <a:rPr lang="zh-CN" altLang="en-US" dirty="0"/>
              <a:t>家公司进行的为期一年的项目研究后于</a:t>
            </a:r>
            <a:r>
              <a:rPr lang="en-US" altLang="zh-CN" dirty="0"/>
              <a:t>1992</a:t>
            </a:r>
            <a:r>
              <a:rPr lang="zh-CN" altLang="en-US" dirty="0"/>
              <a:t>年提出的。平衡计分法的核心思想反映在一系列指标间形成平衡，即短期目标和长期目标、财务指标和非财务指标、滞后型指标和领先型指标、内部绩效和外部绩效之间的平衡。</a:t>
            </a:r>
          </a:p>
          <a:p>
            <a:endParaRPr lang="zh-CN" altLang="en-US" dirty="0"/>
          </a:p>
        </p:txBody>
      </p:sp>
    </p:spTree>
    <p:extLst>
      <p:ext uri="{BB962C8B-B14F-4D97-AF65-F5344CB8AC3E}">
        <p14:creationId xmlns:p14="http://schemas.microsoft.com/office/powerpoint/2010/main" val="6339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pPr fontAlgn="ctr"/>
            <a:r>
              <a:rPr lang="zh-CN" altLang="zh-CN" dirty="0"/>
              <a:t>项目四</a:t>
            </a:r>
            <a:r>
              <a:rPr lang="en-US" altLang="zh-CN" dirty="0"/>
              <a:t>  </a:t>
            </a:r>
            <a:r>
              <a:rPr lang="zh-CN" altLang="zh-CN" dirty="0"/>
              <a:t>供应链绩效评价的一般方法</a:t>
            </a:r>
            <a:endParaRPr lang="zh-CN" altLang="zh-CN" b="1" dirty="0"/>
          </a:p>
        </p:txBody>
      </p:sp>
      <p:sp>
        <p:nvSpPr>
          <p:cNvPr id="3" name="内容占位符 2"/>
          <p:cNvSpPr>
            <a:spLocks noGrp="1"/>
          </p:cNvSpPr>
          <p:nvPr>
            <p:ph sz="quarter" idx="13"/>
          </p:nvPr>
        </p:nvSpPr>
        <p:spPr>
          <a:xfrm>
            <a:off x="913536" y="1412776"/>
            <a:ext cx="10361127" cy="4608511"/>
          </a:xfrm>
        </p:spPr>
        <p:txBody>
          <a:bodyPr/>
          <a:lstStyle/>
          <a:p>
            <a:r>
              <a:rPr lang="zh-CN" altLang="en-US" dirty="0"/>
              <a:t>任务</a:t>
            </a:r>
            <a:r>
              <a:rPr lang="en-US" altLang="zh-CN" dirty="0"/>
              <a:t>4 </a:t>
            </a:r>
            <a:r>
              <a:rPr lang="zh-CN" altLang="en-US" dirty="0"/>
              <a:t>模糊层次综合评价法</a:t>
            </a:r>
          </a:p>
          <a:p>
            <a:r>
              <a:rPr lang="zh-CN" altLang="en-US" dirty="0"/>
              <a:t>模糊层次综合评价法是将模糊数学与层次分析法相结合的一种系统评价方法，它能比较好的解决系统多指标的综合评价问题。但在进行模糊综合评价时，一般很少考虑评价对象的特性值随时间变化而变化的情况，而是把评价指标作为常量进行评价，或者只根据某时间点的一组指标值进行评价，然后将评价结果推及整个时间段。</a:t>
            </a:r>
          </a:p>
          <a:p>
            <a:r>
              <a:rPr lang="zh-CN" altLang="en-US" dirty="0"/>
              <a:t>而动态模糊评价法对供应链绩效进行评价时，对评价结果根据不同时点的指标值进行修正，能够实现实时的动态评价。</a:t>
            </a:r>
          </a:p>
          <a:p>
            <a:endParaRPr lang="zh-CN" altLang="en-US" dirty="0"/>
          </a:p>
        </p:txBody>
      </p:sp>
    </p:spTree>
    <p:extLst>
      <p:ext uri="{BB962C8B-B14F-4D97-AF65-F5344CB8AC3E}">
        <p14:creationId xmlns:p14="http://schemas.microsoft.com/office/powerpoint/2010/main" val="27707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pPr fontAlgn="ctr"/>
            <a:r>
              <a:rPr lang="zh-CN" altLang="zh-CN" dirty="0"/>
              <a:t>项目四</a:t>
            </a:r>
            <a:r>
              <a:rPr lang="en-US" altLang="zh-CN" dirty="0"/>
              <a:t>  </a:t>
            </a:r>
            <a:r>
              <a:rPr lang="zh-CN" altLang="zh-CN" dirty="0"/>
              <a:t>供应链绩效评价的一般方法</a:t>
            </a:r>
            <a:endParaRPr lang="zh-CN" altLang="zh-CN" b="1" dirty="0"/>
          </a:p>
        </p:txBody>
      </p:sp>
      <p:sp>
        <p:nvSpPr>
          <p:cNvPr id="3" name="内容占位符 2"/>
          <p:cNvSpPr>
            <a:spLocks noGrp="1"/>
          </p:cNvSpPr>
          <p:nvPr>
            <p:ph sz="quarter" idx="13"/>
          </p:nvPr>
        </p:nvSpPr>
        <p:spPr>
          <a:xfrm>
            <a:off x="913536" y="1412776"/>
            <a:ext cx="10361127" cy="4608511"/>
          </a:xfrm>
        </p:spPr>
        <p:txBody>
          <a:bodyPr/>
          <a:lstStyle/>
          <a:p>
            <a:r>
              <a:rPr lang="zh-CN" altLang="en-US" dirty="0"/>
              <a:t>任务</a:t>
            </a:r>
            <a:r>
              <a:rPr lang="en-US" altLang="zh-CN" dirty="0"/>
              <a:t>5 </a:t>
            </a:r>
            <a:r>
              <a:rPr lang="zh-CN" altLang="en-US" dirty="0"/>
              <a:t>层次分析法</a:t>
            </a:r>
          </a:p>
          <a:p>
            <a:r>
              <a:rPr lang="zh-CN" altLang="en-US" dirty="0"/>
              <a:t>作为系统工程对非定量事件进行评价的一种分析方法，层次分析法（</a:t>
            </a:r>
            <a:r>
              <a:rPr lang="en-US" altLang="zh-CN" dirty="0"/>
              <a:t>AHP</a:t>
            </a:r>
            <a:r>
              <a:rPr lang="zh-CN" altLang="en-US" dirty="0"/>
              <a:t>）是</a:t>
            </a:r>
            <a:r>
              <a:rPr lang="en-US" altLang="zh-CN" dirty="0"/>
              <a:t>1973</a:t>
            </a:r>
            <a:r>
              <a:rPr lang="zh-CN" altLang="en-US" dirty="0"/>
              <a:t>年由美国学者</a:t>
            </a:r>
            <a:r>
              <a:rPr lang="en-US" altLang="zh-CN" dirty="0"/>
              <a:t>T.L.</a:t>
            </a:r>
            <a:r>
              <a:rPr lang="zh-CN" altLang="en-US" dirty="0"/>
              <a:t>萨蒂（</a:t>
            </a:r>
            <a:r>
              <a:rPr lang="en-US" altLang="zh-CN" dirty="0" err="1"/>
              <a:t>T.L.Saaty</a:t>
            </a:r>
            <a:r>
              <a:rPr lang="zh-CN" altLang="en-US" dirty="0"/>
              <a:t>）最早提出的。运用它解决问题可以分为</a:t>
            </a:r>
            <a:r>
              <a:rPr lang="en-US" altLang="zh-CN" dirty="0"/>
              <a:t>3</a:t>
            </a:r>
            <a:r>
              <a:rPr lang="zh-CN" altLang="en-US" dirty="0"/>
              <a:t>个步骤：</a:t>
            </a:r>
          </a:p>
          <a:p>
            <a:r>
              <a:rPr lang="zh-CN" altLang="en-US" dirty="0"/>
              <a:t>①分解原问题，并建立层次结构模型；</a:t>
            </a:r>
          </a:p>
          <a:p>
            <a:r>
              <a:rPr lang="zh-CN" altLang="en-US" dirty="0"/>
              <a:t>②收集数据，用相互比较的方法构造判断矩阵；</a:t>
            </a:r>
          </a:p>
          <a:p>
            <a:r>
              <a:rPr lang="zh-CN" altLang="en-US" dirty="0"/>
              <a:t>③层次单排序及一致性检验，找出各个子目标对总目标的影响权重，并以此作为决策依据。</a:t>
            </a:r>
          </a:p>
          <a:p>
            <a:endParaRPr lang="zh-CN" altLang="en-US" dirty="0"/>
          </a:p>
        </p:txBody>
      </p:sp>
    </p:spTree>
    <p:extLst>
      <p:ext uri="{BB962C8B-B14F-4D97-AF65-F5344CB8AC3E}">
        <p14:creationId xmlns:p14="http://schemas.microsoft.com/office/powerpoint/2010/main" val="1671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pPr fontAlgn="ctr"/>
            <a:r>
              <a:rPr lang="zh-CN" altLang="en-US" dirty="0"/>
              <a:t>项目五  供应链企业的激励</a:t>
            </a:r>
            <a:endParaRPr lang="zh-CN" altLang="zh-CN" b="1" dirty="0"/>
          </a:p>
        </p:txBody>
      </p:sp>
      <p:sp>
        <p:nvSpPr>
          <p:cNvPr id="3" name="内容占位符 2"/>
          <p:cNvSpPr>
            <a:spLocks noGrp="1"/>
          </p:cNvSpPr>
          <p:nvPr>
            <p:ph sz="quarter" idx="13"/>
          </p:nvPr>
        </p:nvSpPr>
        <p:spPr>
          <a:xfrm>
            <a:off x="913536" y="1412776"/>
            <a:ext cx="10361127" cy="4608511"/>
          </a:xfrm>
        </p:spPr>
        <p:txBody>
          <a:bodyPr>
            <a:normAutofit fontScale="92500"/>
          </a:bodyPr>
          <a:lstStyle/>
          <a:p>
            <a:r>
              <a:rPr lang="zh-CN" altLang="en-US" dirty="0"/>
              <a:t>任务</a:t>
            </a:r>
            <a:r>
              <a:rPr lang="en-US" altLang="zh-CN" dirty="0"/>
              <a:t>1 </a:t>
            </a:r>
            <a:r>
              <a:rPr lang="zh-CN" altLang="en-US" dirty="0"/>
              <a:t>建立供应链企业激励机制的重要性</a:t>
            </a:r>
          </a:p>
          <a:p>
            <a:r>
              <a:rPr lang="zh-CN" altLang="en-US" dirty="0"/>
              <a:t>在供应链中，制造商与供应商之间历来都是短期竞争性的对立关系。对制造商而言，为了有效地降低产品生产成本，以降低产品的市场价格，进而提高企业及其产品的市场竞争能力，他们总是通过各种方式极力压低原材料和零部件的进货成本；同样，对于供应商而言，利润空间的急剧缩小迫使他们使用性能较差的低价原材料，最终影响到产品质量。</a:t>
            </a:r>
          </a:p>
          <a:p>
            <a:r>
              <a:rPr lang="zh-CN" altLang="en-US" dirty="0"/>
              <a:t>供应链企业之间要保持长期的战略伙伴关系，还要建立起有效的激励机制，使供应链企业的利益紧密联系在一起，加强管理上的整合，促进共同发展。由于供应链横跨了多个职能部门，涉及多家企业，其中每家企业又有各自的首要事项和目标，要实现总体利益的最大化确实不易。</a:t>
            </a:r>
          </a:p>
          <a:p>
            <a:r>
              <a:rPr lang="zh-CN" altLang="en-US" dirty="0"/>
              <a:t>要确保供应链以快速、高效的方式提供产品和服务，所有这些职能部门和公司就必须劲儿往一处使。然而，企业高管往往忙于处理组织内部的问题，而忽视了各个企业之间的协调问题，因为后者一般很难察觉。而且他们觉得对于一系列自己不直接管理的企业，要界定它们在供应链中的作用、职责和责任，不仅乏味枯燥，而且太费时间。</a:t>
            </a:r>
          </a:p>
          <a:p>
            <a:endParaRPr lang="zh-CN" altLang="en-US" dirty="0"/>
          </a:p>
        </p:txBody>
      </p:sp>
    </p:spTree>
    <p:extLst>
      <p:ext uri="{BB962C8B-B14F-4D97-AF65-F5344CB8AC3E}">
        <p14:creationId xmlns:p14="http://schemas.microsoft.com/office/powerpoint/2010/main" val="302613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pPr fontAlgn="ctr"/>
            <a:r>
              <a:rPr lang="zh-CN" altLang="en-US" dirty="0"/>
              <a:t>项目五  供应链企业的激励</a:t>
            </a:r>
            <a:endParaRPr lang="zh-CN" altLang="zh-CN" b="1" dirty="0"/>
          </a:p>
        </p:txBody>
      </p:sp>
      <p:sp>
        <p:nvSpPr>
          <p:cNvPr id="3" name="内容占位符 2"/>
          <p:cNvSpPr>
            <a:spLocks noGrp="1"/>
          </p:cNvSpPr>
          <p:nvPr>
            <p:ph sz="quarter" idx="13"/>
          </p:nvPr>
        </p:nvSpPr>
        <p:spPr>
          <a:xfrm>
            <a:off x="913536" y="1412776"/>
            <a:ext cx="10361127" cy="4608511"/>
          </a:xfrm>
        </p:spPr>
        <p:txBody>
          <a:bodyPr>
            <a:normAutofit fontScale="85000" lnSpcReduction="10000"/>
          </a:bodyPr>
          <a:lstStyle/>
          <a:p>
            <a:r>
              <a:rPr lang="zh-CN" altLang="en-US" dirty="0"/>
              <a:t>任务</a:t>
            </a:r>
            <a:r>
              <a:rPr lang="en-US" altLang="zh-CN" dirty="0"/>
              <a:t>2 </a:t>
            </a:r>
            <a:r>
              <a:rPr lang="zh-CN" altLang="en-US" dirty="0"/>
              <a:t>供应链企业激励机制的特点</a:t>
            </a:r>
          </a:p>
          <a:p>
            <a:r>
              <a:rPr lang="zh-CN" altLang="en-US" dirty="0"/>
              <a:t>激励机制并不是一个新话题。在组织行为学中就专门讨论激励问题，在委托</a:t>
            </a:r>
            <a:r>
              <a:rPr lang="en-US" altLang="zh-CN" dirty="0"/>
              <a:t>-</a:t>
            </a:r>
            <a:r>
              <a:rPr lang="zh-CN" altLang="en-US" dirty="0"/>
              <a:t>代理理论中也研究激励问题。这里我们将激励的概念和范围扩大到了整个供应链及其相关企业上，从广义的激励角度研究供应链管理环境下的激励和激励机制的建立问题。</a:t>
            </a:r>
          </a:p>
          <a:p>
            <a:r>
              <a:rPr lang="zh-CN" altLang="en-US" dirty="0"/>
              <a:t>激励是委托人在非对称信息条件下影响代理人的手段，激励是指当事人</a:t>
            </a:r>
            <a:r>
              <a:rPr lang="en-US" altLang="zh-CN" dirty="0"/>
              <a:t>A</a:t>
            </a:r>
            <a:r>
              <a:rPr lang="zh-CN" altLang="en-US" dirty="0"/>
              <a:t>诱使具有私有信息的当事人</a:t>
            </a:r>
            <a:r>
              <a:rPr lang="en-US" altLang="zh-CN" dirty="0"/>
              <a:t>B</a:t>
            </a:r>
            <a:r>
              <a:rPr lang="zh-CN" altLang="en-US" dirty="0"/>
              <a:t>选择对当事人</a:t>
            </a:r>
            <a:r>
              <a:rPr lang="en-US" altLang="zh-CN" dirty="0"/>
              <a:t>A</a:t>
            </a:r>
            <a:r>
              <a:rPr lang="zh-CN" altLang="en-US" dirty="0"/>
              <a:t>有利的行动。当事人</a:t>
            </a:r>
            <a:r>
              <a:rPr lang="en-US" altLang="zh-CN" dirty="0"/>
              <a:t>A</a:t>
            </a:r>
            <a:r>
              <a:rPr lang="zh-CN" altLang="en-US" dirty="0"/>
              <a:t>无法确切知道当事人</a:t>
            </a:r>
            <a:r>
              <a:rPr lang="en-US" altLang="zh-CN" dirty="0"/>
              <a:t>B</a:t>
            </a:r>
            <a:r>
              <a:rPr lang="zh-CN" altLang="en-US" dirty="0"/>
              <a:t>的努力水平，只能通过一些信号来推断当事人</a:t>
            </a:r>
            <a:r>
              <a:rPr lang="en-US" altLang="zh-CN" dirty="0"/>
              <a:t>B</a:t>
            </a:r>
            <a:r>
              <a:rPr lang="zh-CN" altLang="en-US" dirty="0"/>
              <a:t>的努力水平，在此根据努力的信号给予当事人</a:t>
            </a:r>
            <a:r>
              <a:rPr lang="en-US" altLang="zh-CN" dirty="0"/>
              <a:t>B</a:t>
            </a:r>
            <a:r>
              <a:rPr lang="zh-CN" altLang="en-US" dirty="0"/>
              <a:t>报酬，间接地影响当事人</a:t>
            </a:r>
            <a:r>
              <a:rPr lang="en-US" altLang="zh-CN" dirty="0"/>
              <a:t>B</a:t>
            </a:r>
            <a:r>
              <a:rPr lang="zh-CN" altLang="en-US" dirty="0"/>
              <a:t>的努力水平，人们把这种影响方式称为激励。</a:t>
            </a:r>
          </a:p>
          <a:p>
            <a:r>
              <a:rPr lang="zh-CN" altLang="en-US" dirty="0"/>
              <a:t>根据组织行为学的基本观点，一个人的工作成绩可以用公式表示：工作成绩</a:t>
            </a:r>
            <a:r>
              <a:rPr lang="en-US" altLang="zh-CN" dirty="0"/>
              <a:t>=f</a:t>
            </a:r>
            <a:r>
              <a:rPr lang="zh-CN" altLang="en-US" dirty="0"/>
              <a:t>（能力</a:t>
            </a:r>
            <a:r>
              <a:rPr lang="en-US" altLang="zh-CN" dirty="0"/>
              <a:t>×</a:t>
            </a:r>
            <a:r>
              <a:rPr lang="zh-CN" altLang="en-US" dirty="0"/>
              <a:t>动机），即一个人工作成绩的好坏，既取决于人的能力，也取决于人的动机。如果一个人的积极性被调动起来，即动机被激发，那么他取得的成绩就大。</a:t>
            </a:r>
          </a:p>
          <a:p>
            <a:r>
              <a:rPr lang="zh-CN" altLang="en-US" dirty="0"/>
              <a:t>供应链激励是供应链管理的一项重要工作。供应链包含组织层（即供应链层）、企业层和车间层等三个层面，可激励对象包括供应链自身、成员企业、企业管理人员、一般员工。其中管理人员（企业家）和一般员工的激励属于企业激励机制的范畴，因此供应链激励主要专注于供应链环境下的成员企业。</a:t>
            </a:r>
          </a:p>
          <a:p>
            <a:endParaRPr lang="zh-CN" altLang="en-US" dirty="0"/>
          </a:p>
        </p:txBody>
      </p:sp>
    </p:spTree>
    <p:extLst>
      <p:ext uri="{BB962C8B-B14F-4D97-AF65-F5344CB8AC3E}">
        <p14:creationId xmlns:p14="http://schemas.microsoft.com/office/powerpoint/2010/main" val="182794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pPr fontAlgn="ctr"/>
            <a:r>
              <a:rPr lang="zh-CN" altLang="en-US" dirty="0"/>
              <a:t>项目五  供应链企业的激励</a:t>
            </a:r>
            <a:endParaRPr lang="zh-CN" altLang="zh-CN" b="1" dirty="0"/>
          </a:p>
        </p:txBody>
      </p:sp>
      <p:sp>
        <p:nvSpPr>
          <p:cNvPr id="3" name="内容占位符 2"/>
          <p:cNvSpPr>
            <a:spLocks noGrp="1"/>
          </p:cNvSpPr>
          <p:nvPr>
            <p:ph sz="quarter" idx="13"/>
          </p:nvPr>
        </p:nvSpPr>
        <p:spPr>
          <a:xfrm>
            <a:off x="913536" y="1412776"/>
            <a:ext cx="10361127" cy="4608511"/>
          </a:xfrm>
        </p:spPr>
        <p:txBody>
          <a:bodyPr>
            <a:normAutofit/>
          </a:bodyPr>
          <a:lstStyle/>
          <a:p>
            <a:r>
              <a:rPr lang="zh-CN" altLang="en-US" dirty="0"/>
              <a:t>任务</a:t>
            </a:r>
            <a:r>
              <a:rPr lang="en-US" altLang="zh-CN" dirty="0"/>
              <a:t>3 </a:t>
            </a:r>
            <a:r>
              <a:rPr lang="zh-CN" altLang="en-US" dirty="0"/>
              <a:t>供应链协议</a:t>
            </a:r>
          </a:p>
          <a:p>
            <a:r>
              <a:rPr lang="zh-CN" altLang="en-US" dirty="0"/>
              <a:t>供应链协议是将供应链管理工作进行程序化、标准化和规范化的协定。供应链协议将供应链管理工作进行程序化、标准化和规范化，为供应链绩效评价和激励的实现提供了一个平台。供应链协议为激励目标的确立、供应链绩效测评和激励方式的确定提供基本依据。激励目标要与激励对象的需要相联系，同时也要反映激励主体的意图和符合供应链协议。激励方式视绩效评价结果和激励对象的需要具体而定。</a:t>
            </a:r>
          </a:p>
          <a:p>
            <a:r>
              <a:rPr lang="zh-CN" altLang="en-US" dirty="0"/>
              <a:t>供应链协议的内容分为三个部分：供应链协议文本（</a:t>
            </a:r>
            <a:r>
              <a:rPr lang="en-US" altLang="zh-CN" dirty="0"/>
              <a:t>SCP</a:t>
            </a:r>
            <a:r>
              <a:rPr lang="zh-CN" altLang="en-US" dirty="0"/>
              <a:t>文本）；供应链协议标准（</a:t>
            </a:r>
            <a:r>
              <a:rPr lang="en-US" altLang="zh-CN" dirty="0"/>
              <a:t>SCP</a:t>
            </a:r>
            <a:r>
              <a:rPr lang="zh-CN" altLang="en-US" dirty="0"/>
              <a:t>标准）；供应链协议网（</a:t>
            </a:r>
            <a:r>
              <a:rPr lang="en-US" altLang="zh-CN" dirty="0" err="1"/>
              <a:t>SCPNet</a:t>
            </a:r>
            <a:r>
              <a:rPr lang="zh-CN" altLang="en-US" dirty="0"/>
              <a:t>）。</a:t>
            </a:r>
          </a:p>
          <a:p>
            <a:endParaRPr lang="zh-CN" altLang="en-US" dirty="0"/>
          </a:p>
        </p:txBody>
      </p:sp>
    </p:spTree>
    <p:extLst>
      <p:ext uri="{BB962C8B-B14F-4D97-AF65-F5344CB8AC3E}">
        <p14:creationId xmlns:p14="http://schemas.microsoft.com/office/powerpoint/2010/main" val="2118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578234"/>
          </a:xfrm>
        </p:spPr>
        <p:txBody>
          <a:bodyPr>
            <a:normAutofit fontScale="90000"/>
          </a:bodyPr>
          <a:lstStyle/>
          <a:p>
            <a:pPr fontAlgn="ctr"/>
            <a:r>
              <a:rPr lang="zh-CN" altLang="en-US" dirty="0"/>
              <a:t>项目五  供应链企业的激励</a:t>
            </a:r>
            <a:endParaRPr lang="zh-CN" altLang="zh-CN" b="1" dirty="0"/>
          </a:p>
        </p:txBody>
      </p:sp>
      <p:sp>
        <p:nvSpPr>
          <p:cNvPr id="3" name="内容占位符 2"/>
          <p:cNvSpPr>
            <a:spLocks noGrp="1"/>
          </p:cNvSpPr>
          <p:nvPr>
            <p:ph sz="quarter" idx="13"/>
          </p:nvPr>
        </p:nvSpPr>
        <p:spPr>
          <a:xfrm>
            <a:off x="913536" y="1412776"/>
            <a:ext cx="10361127" cy="4608511"/>
          </a:xfrm>
        </p:spPr>
        <p:txBody>
          <a:bodyPr>
            <a:normAutofit/>
          </a:bodyPr>
          <a:lstStyle/>
          <a:p>
            <a:r>
              <a:rPr lang="zh-CN" altLang="en-US" dirty="0"/>
              <a:t>任务</a:t>
            </a:r>
            <a:r>
              <a:rPr lang="en-US" altLang="zh-CN" dirty="0"/>
              <a:t>4 </a:t>
            </a:r>
            <a:r>
              <a:rPr lang="zh-CN" altLang="en-US" dirty="0"/>
              <a:t>供应链激励机制的内容</a:t>
            </a:r>
          </a:p>
          <a:p>
            <a:r>
              <a:rPr lang="en-US" altLang="zh-CN" dirty="0"/>
              <a:t>1.</a:t>
            </a:r>
            <a:r>
              <a:rPr lang="zh-CN" altLang="en-US" dirty="0"/>
              <a:t>激励主体与客体</a:t>
            </a:r>
          </a:p>
          <a:p>
            <a:r>
              <a:rPr lang="zh-CN" altLang="en-US" dirty="0"/>
              <a:t>激励主体是指激励者，激励客体是指被激励者，即激励对象。</a:t>
            </a:r>
          </a:p>
          <a:p>
            <a:r>
              <a:rPr lang="en-US" altLang="zh-CN" dirty="0"/>
              <a:t>2.</a:t>
            </a:r>
            <a:r>
              <a:rPr lang="zh-CN" altLang="en-US" dirty="0"/>
              <a:t>激励目标</a:t>
            </a:r>
          </a:p>
          <a:p>
            <a:r>
              <a:rPr lang="zh-CN" altLang="en-US" dirty="0"/>
              <a:t>激励目标主要是通过某些激励手段，调动委托人和代理人的积极性，兼顾合作双方的共同利益，消除由于信息不对称和败德行为带来的风险，使供应链的运作更加顺畅，实现供应链企业共赢的目标。</a:t>
            </a:r>
          </a:p>
          <a:p>
            <a:r>
              <a:rPr lang="en-US" altLang="zh-CN" dirty="0"/>
              <a:t>3.</a:t>
            </a:r>
            <a:r>
              <a:rPr lang="zh-CN" altLang="en-US" dirty="0"/>
              <a:t>激励手段</a:t>
            </a:r>
          </a:p>
          <a:p>
            <a:r>
              <a:rPr lang="zh-CN" altLang="en-US" dirty="0"/>
              <a:t>供应链管理模式下的激励手段有多种多样。从激励理论的角度来理解的话，主要就是正激励和负激励两大类。</a:t>
            </a:r>
          </a:p>
          <a:p>
            <a:endParaRPr lang="zh-CN" altLang="en-US" dirty="0"/>
          </a:p>
        </p:txBody>
      </p:sp>
    </p:spTree>
    <p:extLst>
      <p:ext uri="{BB962C8B-B14F-4D97-AF65-F5344CB8AC3E}">
        <p14:creationId xmlns:p14="http://schemas.microsoft.com/office/powerpoint/2010/main" val="100618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项目二     掌握采购的作用与管理</a:t>
            </a:r>
            <a:br>
              <a:rPr lang="zh-CN" altLang="en-US" dirty="0"/>
            </a:br>
            <a:endParaRPr lang="zh-CN" altLang="en-US" dirty="0"/>
          </a:p>
        </p:txBody>
      </p:sp>
      <p:sp>
        <p:nvSpPr>
          <p:cNvPr id="3" name="内容占位符 2"/>
          <p:cNvSpPr>
            <a:spLocks noGrp="1"/>
          </p:cNvSpPr>
          <p:nvPr>
            <p:ph sz="quarter" idx="13"/>
          </p:nvPr>
        </p:nvSpPr>
        <p:spPr/>
        <p:txBody>
          <a:bodyPr>
            <a:normAutofit fontScale="70000" lnSpcReduction="20000"/>
          </a:bodyPr>
          <a:lstStyle/>
          <a:p>
            <a:r>
              <a:rPr lang="zh-CN" altLang="en-US" dirty="0" smtClean="0"/>
              <a:t>任务</a:t>
            </a:r>
            <a:r>
              <a:rPr lang="en-US" altLang="zh-CN" dirty="0" smtClean="0"/>
              <a:t>4 </a:t>
            </a:r>
            <a:r>
              <a:rPr lang="zh-CN" altLang="en-US" dirty="0" smtClean="0"/>
              <a:t>认识采购管理</a:t>
            </a:r>
          </a:p>
          <a:p>
            <a:r>
              <a:rPr lang="en-US" altLang="zh-CN" dirty="0" smtClean="0"/>
              <a:t>1</a:t>
            </a:r>
            <a:r>
              <a:rPr lang="zh-CN" altLang="en-US" dirty="0" smtClean="0"/>
              <a:t>．采购管理的概念</a:t>
            </a:r>
          </a:p>
          <a:p>
            <a:r>
              <a:rPr lang="zh-CN" altLang="en-US" dirty="0" smtClean="0"/>
              <a:t>（</a:t>
            </a:r>
            <a:r>
              <a:rPr lang="en-US" altLang="zh-CN" dirty="0" smtClean="0"/>
              <a:t>1</a:t>
            </a:r>
            <a:r>
              <a:rPr lang="zh-CN" altLang="en-US" dirty="0" smtClean="0"/>
              <a:t>）采购管理的含义</a:t>
            </a:r>
          </a:p>
          <a:p>
            <a:r>
              <a:rPr lang="zh-CN" altLang="en-US" dirty="0" smtClean="0"/>
              <a:t>所谓采购管理，就是指为保障企业物资供应而对企业采购进货活动进行的管理活动。</a:t>
            </a:r>
          </a:p>
          <a:p>
            <a:r>
              <a:rPr lang="zh-CN" altLang="en-US" dirty="0" smtClean="0"/>
              <a:t>（</a:t>
            </a:r>
            <a:r>
              <a:rPr lang="en-US" altLang="zh-CN" dirty="0" smtClean="0"/>
              <a:t>2</a:t>
            </a:r>
            <a:r>
              <a:rPr lang="zh-CN" altLang="en-US" dirty="0" smtClean="0"/>
              <a:t>）采购管理的目标</a:t>
            </a:r>
          </a:p>
          <a:p>
            <a:r>
              <a:rPr lang="zh-CN" altLang="en-US" dirty="0" smtClean="0"/>
              <a:t>物资采购实现对整个企业的物资供应，有三个基本目标：</a:t>
            </a:r>
          </a:p>
          <a:p>
            <a:r>
              <a:rPr lang="zh-CN" altLang="en-US" dirty="0" smtClean="0"/>
              <a:t>①适时适量</a:t>
            </a:r>
          </a:p>
          <a:p>
            <a:r>
              <a:rPr lang="zh-CN" altLang="en-US" dirty="0" smtClean="0"/>
              <a:t>②保证质量</a:t>
            </a:r>
          </a:p>
          <a:p>
            <a:r>
              <a:rPr lang="zh-CN" altLang="en-US" dirty="0" smtClean="0"/>
              <a:t>③费用最省</a:t>
            </a:r>
            <a:endParaRPr lang="en-US" altLang="zh-CN" dirty="0" smtClean="0"/>
          </a:p>
          <a:p>
            <a:r>
              <a:rPr lang="en-US" altLang="zh-CN" dirty="0"/>
              <a:t>2</a:t>
            </a:r>
            <a:r>
              <a:rPr lang="zh-CN" altLang="en-US" dirty="0"/>
              <a:t>．采购管理的模式</a:t>
            </a:r>
            <a:endParaRPr lang="zh-CN" altLang="en-US" dirty="0" smtClean="0"/>
          </a:p>
          <a:p>
            <a:endParaRPr lang="zh-CN" altLang="en-US" dirty="0"/>
          </a:p>
        </p:txBody>
      </p:sp>
    </p:spTree>
    <p:extLst>
      <p:ext uri="{BB962C8B-B14F-4D97-AF65-F5344CB8AC3E}">
        <p14:creationId xmlns:p14="http://schemas.microsoft.com/office/powerpoint/2010/main" val="78548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项目五  供应链企业的激励</a:t>
            </a:r>
          </a:p>
        </p:txBody>
      </p:sp>
      <p:sp>
        <p:nvSpPr>
          <p:cNvPr id="3" name="内容占位符 2"/>
          <p:cNvSpPr>
            <a:spLocks noGrp="1"/>
          </p:cNvSpPr>
          <p:nvPr>
            <p:ph sz="quarter" idx="13"/>
          </p:nvPr>
        </p:nvSpPr>
        <p:spPr>
          <a:xfrm>
            <a:off x="913536" y="1772817"/>
            <a:ext cx="10361127" cy="4018384"/>
          </a:xfrm>
        </p:spPr>
        <p:txBody>
          <a:bodyPr>
            <a:normAutofit fontScale="92500" lnSpcReduction="10000"/>
          </a:bodyPr>
          <a:lstStyle/>
          <a:p>
            <a:endParaRPr lang="zh-CN" altLang="en-US" dirty="0"/>
          </a:p>
          <a:p>
            <a:r>
              <a:rPr lang="zh-CN" altLang="en-US" dirty="0"/>
              <a:t>一般而言，有以下几种激励模式可供参考。</a:t>
            </a:r>
          </a:p>
          <a:p>
            <a:r>
              <a:rPr lang="zh-CN" altLang="en-US" dirty="0"/>
              <a:t>（</a:t>
            </a:r>
            <a:r>
              <a:rPr lang="en-US" altLang="zh-CN" dirty="0"/>
              <a:t>1</a:t>
            </a:r>
            <a:r>
              <a:rPr lang="zh-CN" altLang="en-US" dirty="0"/>
              <a:t>）价格激励</a:t>
            </a:r>
          </a:p>
          <a:p>
            <a:r>
              <a:rPr lang="zh-CN" altLang="en-US" dirty="0"/>
              <a:t>（</a:t>
            </a:r>
            <a:r>
              <a:rPr lang="en-US" altLang="zh-CN" dirty="0"/>
              <a:t>2</a:t>
            </a:r>
            <a:r>
              <a:rPr lang="zh-CN" altLang="en-US" dirty="0"/>
              <a:t>）订单激励</a:t>
            </a:r>
          </a:p>
          <a:p>
            <a:r>
              <a:rPr lang="zh-CN" altLang="en-US" dirty="0"/>
              <a:t>（</a:t>
            </a:r>
            <a:r>
              <a:rPr lang="en-US" altLang="zh-CN" dirty="0"/>
              <a:t>3</a:t>
            </a:r>
            <a:r>
              <a:rPr lang="zh-CN" altLang="en-US" dirty="0"/>
              <a:t>）商誉激励</a:t>
            </a:r>
          </a:p>
          <a:p>
            <a:r>
              <a:rPr lang="zh-CN" altLang="en-US" dirty="0"/>
              <a:t>（</a:t>
            </a:r>
            <a:r>
              <a:rPr lang="en-US" altLang="zh-CN" dirty="0"/>
              <a:t>4</a:t>
            </a:r>
            <a:r>
              <a:rPr lang="zh-CN" altLang="en-US" dirty="0"/>
              <a:t>）信息激励</a:t>
            </a:r>
          </a:p>
          <a:p>
            <a:r>
              <a:rPr lang="zh-CN" altLang="en-US" dirty="0"/>
              <a:t>（</a:t>
            </a:r>
            <a:r>
              <a:rPr lang="en-US" altLang="zh-CN" dirty="0"/>
              <a:t>5</a:t>
            </a:r>
            <a:r>
              <a:rPr lang="zh-CN" altLang="en-US" dirty="0"/>
              <a:t>）淘汰激励</a:t>
            </a:r>
          </a:p>
          <a:p>
            <a:r>
              <a:rPr lang="zh-CN" altLang="en-US" dirty="0"/>
              <a:t>（</a:t>
            </a:r>
            <a:r>
              <a:rPr lang="en-US" altLang="zh-CN" dirty="0"/>
              <a:t>6</a:t>
            </a:r>
            <a:r>
              <a:rPr lang="zh-CN" altLang="en-US" dirty="0"/>
              <a:t>）新产品</a:t>
            </a:r>
            <a:r>
              <a:rPr lang="en-US" altLang="zh-CN" dirty="0"/>
              <a:t>/</a:t>
            </a:r>
            <a:r>
              <a:rPr lang="zh-CN" altLang="en-US" dirty="0"/>
              <a:t>新技术的共同开发</a:t>
            </a:r>
          </a:p>
          <a:p>
            <a:r>
              <a:rPr lang="zh-CN" altLang="en-US" dirty="0"/>
              <a:t>（</a:t>
            </a:r>
            <a:r>
              <a:rPr lang="en-US" altLang="zh-CN" dirty="0"/>
              <a:t>7</a:t>
            </a:r>
            <a:r>
              <a:rPr lang="zh-CN" altLang="en-US" dirty="0"/>
              <a:t>）组织激励</a:t>
            </a:r>
          </a:p>
          <a:p>
            <a:endParaRPr lang="zh-CN" altLang="en-US" dirty="0"/>
          </a:p>
        </p:txBody>
      </p:sp>
    </p:spTree>
    <p:extLst>
      <p:ext uri="{BB962C8B-B14F-4D97-AF65-F5344CB8AC3E}">
        <p14:creationId xmlns:p14="http://schemas.microsoft.com/office/powerpoint/2010/main" val="327570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单元小结</a:t>
            </a:r>
            <a:br>
              <a:rPr lang="zh-CN" altLang="en-US" dirty="0"/>
            </a:br>
            <a:endParaRPr lang="zh-CN" altLang="en-US" dirty="0"/>
          </a:p>
        </p:txBody>
      </p:sp>
      <p:sp>
        <p:nvSpPr>
          <p:cNvPr id="3" name="内容占位符 2"/>
          <p:cNvSpPr>
            <a:spLocks noGrp="1"/>
          </p:cNvSpPr>
          <p:nvPr>
            <p:ph sz="quarter" idx="13"/>
          </p:nvPr>
        </p:nvSpPr>
        <p:spPr/>
        <p:txBody>
          <a:bodyPr/>
          <a:lstStyle/>
          <a:p>
            <a:r>
              <a:rPr lang="zh-CN" altLang="en-US" dirty="0" smtClean="0"/>
              <a:t>供应</a:t>
            </a:r>
            <a:r>
              <a:rPr lang="zh-CN" altLang="en-US" dirty="0"/>
              <a:t>链绩效评价的内涵、意义和原则；供应链绩效评价包括企业内部绩效评价、企业外部合作绩效评价，供应链整体绩效评价；供应链绩效评价的指标包括供应链流程评价指标、整体绩效评价指标、供应链运作能力评价指标和供应链创新与学习能力评价指标；供应链绩效评价的方法有参考模型法、标杆法、平衡计分卡法、模糊层次综合评价法和层次分析法；供应链企业的激励。</a:t>
            </a:r>
          </a:p>
          <a:p>
            <a:endParaRPr lang="zh-CN" altLang="en-US" dirty="0"/>
          </a:p>
        </p:txBody>
      </p:sp>
    </p:spTree>
    <p:extLst>
      <p:ext uri="{BB962C8B-B14F-4D97-AF65-F5344CB8AC3E}">
        <p14:creationId xmlns:p14="http://schemas.microsoft.com/office/powerpoint/2010/main" val="329824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76" name="Group 68"/>
          <p:cNvGrpSpPr>
            <a:grpSpLocks/>
          </p:cNvGrpSpPr>
          <p:nvPr/>
        </p:nvGrpSpPr>
        <p:grpSpPr bwMode="auto">
          <a:xfrm>
            <a:off x="1979613" y="381000"/>
            <a:ext cx="8431213" cy="9042400"/>
            <a:chOff x="288" y="144"/>
            <a:chExt cx="5311" cy="5696"/>
          </a:xfrm>
        </p:grpSpPr>
        <p:sp>
          <p:nvSpPr>
            <p:cNvPr id="119840" name="Rectangle 32"/>
            <p:cNvSpPr>
              <a:spLocks noChangeArrowheads="1"/>
            </p:cNvSpPr>
            <p:nvPr/>
          </p:nvSpPr>
          <p:spPr bwMode="auto">
            <a:xfrm>
              <a:off x="1920" y="144"/>
              <a:ext cx="1632" cy="26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采购管理组织</a:t>
              </a:r>
              <a:endParaRPr lang="zh-CN" altLang="en-US" sz="2800"/>
            </a:p>
          </p:txBody>
        </p:sp>
        <p:sp>
          <p:nvSpPr>
            <p:cNvPr id="119841" name="Rectangle 33"/>
            <p:cNvSpPr>
              <a:spLocks noChangeArrowheads="1"/>
            </p:cNvSpPr>
            <p:nvPr/>
          </p:nvSpPr>
          <p:spPr bwMode="auto">
            <a:xfrm>
              <a:off x="1899" y="1057"/>
              <a:ext cx="1287"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选择供应商</a:t>
              </a:r>
              <a:endParaRPr lang="zh-CN" altLang="en-US" sz="2800"/>
            </a:p>
          </p:txBody>
        </p:sp>
        <p:sp>
          <p:nvSpPr>
            <p:cNvPr id="119842" name="Rectangle 34"/>
            <p:cNvSpPr>
              <a:spLocks noChangeArrowheads="1"/>
            </p:cNvSpPr>
            <p:nvPr/>
          </p:nvSpPr>
          <p:spPr bwMode="auto">
            <a:xfrm>
              <a:off x="1899" y="1578"/>
              <a:ext cx="1653" cy="2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制定订货策略</a:t>
              </a:r>
              <a:endParaRPr lang="zh-CN" altLang="en-US" sz="2800"/>
            </a:p>
          </p:txBody>
        </p:sp>
        <p:sp>
          <p:nvSpPr>
            <p:cNvPr id="119843" name="Rectangle 35"/>
            <p:cNvSpPr>
              <a:spLocks noChangeArrowheads="1"/>
            </p:cNvSpPr>
            <p:nvPr/>
          </p:nvSpPr>
          <p:spPr bwMode="auto">
            <a:xfrm>
              <a:off x="1920" y="2112"/>
              <a:ext cx="1536"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制定进货策略</a:t>
              </a:r>
              <a:endParaRPr lang="zh-CN" altLang="en-US" sz="2800"/>
            </a:p>
          </p:txBody>
        </p:sp>
        <p:sp>
          <p:nvSpPr>
            <p:cNvPr id="119844" name="Rectangle 36"/>
            <p:cNvSpPr>
              <a:spLocks noChangeArrowheads="1"/>
            </p:cNvSpPr>
            <p:nvPr/>
          </p:nvSpPr>
          <p:spPr bwMode="auto">
            <a:xfrm>
              <a:off x="1488" y="3168"/>
              <a:ext cx="2544"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签订订货合同管理组织</a:t>
              </a:r>
              <a:endParaRPr lang="zh-CN" altLang="en-US" sz="2800"/>
            </a:p>
          </p:txBody>
        </p:sp>
        <p:sp>
          <p:nvSpPr>
            <p:cNvPr id="119845" name="Rectangle 37"/>
            <p:cNvSpPr>
              <a:spLocks noChangeArrowheads="1"/>
            </p:cNvSpPr>
            <p:nvPr/>
          </p:nvSpPr>
          <p:spPr bwMode="auto">
            <a:xfrm>
              <a:off x="1899" y="2626"/>
              <a:ext cx="1287" cy="2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2000" tIns="10800" rIns="72000" bIns="10800"/>
            <a:lstStyle/>
            <a:p>
              <a:pPr algn="just"/>
              <a:r>
                <a:rPr lang="zh-CN" altLang="en-US" sz="2800">
                  <a:latin typeface="Times New Roman" panose="02020603050405020304" pitchFamily="18" charset="0"/>
                </a:rPr>
                <a:t>商务谈判</a:t>
              </a:r>
              <a:endParaRPr lang="zh-CN" altLang="en-US" sz="2800"/>
            </a:p>
          </p:txBody>
        </p:sp>
        <p:sp>
          <p:nvSpPr>
            <p:cNvPr id="119846" name="Rectangle 38"/>
            <p:cNvSpPr>
              <a:spLocks noChangeArrowheads="1"/>
            </p:cNvSpPr>
            <p:nvPr/>
          </p:nvSpPr>
          <p:spPr bwMode="auto">
            <a:xfrm>
              <a:off x="1899" y="3670"/>
              <a:ext cx="1287" cy="2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进货实施</a:t>
              </a:r>
              <a:endParaRPr lang="zh-CN" altLang="en-US" sz="2800"/>
            </a:p>
          </p:txBody>
        </p:sp>
        <p:sp>
          <p:nvSpPr>
            <p:cNvPr id="119847" name="Rectangle 39"/>
            <p:cNvSpPr>
              <a:spLocks noChangeArrowheads="1"/>
            </p:cNvSpPr>
            <p:nvPr/>
          </p:nvSpPr>
          <p:spPr bwMode="auto">
            <a:xfrm>
              <a:off x="1899" y="4192"/>
              <a:ext cx="1287"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验收入库</a:t>
              </a:r>
              <a:endParaRPr lang="zh-CN" altLang="en-US" sz="2800"/>
            </a:p>
          </p:txBody>
        </p:sp>
        <p:sp>
          <p:nvSpPr>
            <p:cNvPr id="119848" name="Line 40"/>
            <p:cNvSpPr>
              <a:spLocks noChangeShapeType="1"/>
            </p:cNvSpPr>
            <p:nvPr/>
          </p:nvSpPr>
          <p:spPr bwMode="auto">
            <a:xfrm>
              <a:off x="2542" y="1319"/>
              <a:ext cx="0" cy="2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49" name="Rectangle 41"/>
            <p:cNvSpPr>
              <a:spLocks noChangeArrowheads="1"/>
            </p:cNvSpPr>
            <p:nvPr/>
          </p:nvSpPr>
          <p:spPr bwMode="auto">
            <a:xfrm>
              <a:off x="1899" y="5239"/>
              <a:ext cx="1287" cy="26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采购评价</a:t>
              </a:r>
              <a:endParaRPr lang="zh-CN" altLang="en-US" sz="2800"/>
            </a:p>
          </p:txBody>
        </p:sp>
        <p:sp>
          <p:nvSpPr>
            <p:cNvPr id="119850" name="Rectangle 42"/>
            <p:cNvSpPr>
              <a:spLocks noChangeArrowheads="1"/>
            </p:cNvSpPr>
            <p:nvPr/>
          </p:nvSpPr>
          <p:spPr bwMode="auto">
            <a:xfrm>
              <a:off x="1920" y="4704"/>
              <a:ext cx="1680"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4000" tIns="10800" rIns="54000" bIns="10800"/>
            <a:lstStyle/>
            <a:p>
              <a:pPr algn="just"/>
              <a:r>
                <a:rPr lang="zh-CN" altLang="en-US" sz="2800">
                  <a:latin typeface="Times New Roman" panose="02020603050405020304" pitchFamily="18" charset="0"/>
                </a:rPr>
                <a:t>支付、善后处理</a:t>
              </a:r>
              <a:endParaRPr lang="zh-CN" altLang="en-US" sz="2800"/>
            </a:p>
          </p:txBody>
        </p:sp>
        <p:sp>
          <p:nvSpPr>
            <p:cNvPr id="119851" name="Line 43"/>
            <p:cNvSpPr>
              <a:spLocks noChangeShapeType="1"/>
            </p:cNvSpPr>
            <p:nvPr/>
          </p:nvSpPr>
          <p:spPr bwMode="auto">
            <a:xfrm>
              <a:off x="2542" y="404"/>
              <a:ext cx="0" cy="6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52" name="Line 44"/>
            <p:cNvSpPr>
              <a:spLocks noChangeShapeType="1"/>
            </p:cNvSpPr>
            <p:nvPr/>
          </p:nvSpPr>
          <p:spPr bwMode="auto">
            <a:xfrm>
              <a:off x="2542" y="1840"/>
              <a:ext cx="0"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53" name="Line 45"/>
            <p:cNvSpPr>
              <a:spLocks noChangeShapeType="1"/>
            </p:cNvSpPr>
            <p:nvPr/>
          </p:nvSpPr>
          <p:spPr bwMode="auto">
            <a:xfrm>
              <a:off x="2542" y="2364"/>
              <a:ext cx="0"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54" name="Line 46"/>
            <p:cNvSpPr>
              <a:spLocks noChangeShapeType="1"/>
            </p:cNvSpPr>
            <p:nvPr/>
          </p:nvSpPr>
          <p:spPr bwMode="auto">
            <a:xfrm>
              <a:off x="2542" y="2885"/>
              <a:ext cx="0"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55" name="Line 47"/>
            <p:cNvSpPr>
              <a:spLocks noChangeShapeType="1"/>
            </p:cNvSpPr>
            <p:nvPr/>
          </p:nvSpPr>
          <p:spPr bwMode="auto">
            <a:xfrm>
              <a:off x="2542" y="3409"/>
              <a:ext cx="0" cy="2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56" name="Line 48"/>
            <p:cNvSpPr>
              <a:spLocks noChangeShapeType="1"/>
            </p:cNvSpPr>
            <p:nvPr/>
          </p:nvSpPr>
          <p:spPr bwMode="auto">
            <a:xfrm>
              <a:off x="2542" y="3932"/>
              <a:ext cx="0"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57" name="Line 49"/>
            <p:cNvSpPr>
              <a:spLocks noChangeShapeType="1"/>
            </p:cNvSpPr>
            <p:nvPr/>
          </p:nvSpPr>
          <p:spPr bwMode="auto">
            <a:xfrm>
              <a:off x="2542" y="4454"/>
              <a:ext cx="0" cy="2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58" name="Line 50"/>
            <p:cNvSpPr>
              <a:spLocks noChangeShapeType="1"/>
            </p:cNvSpPr>
            <p:nvPr/>
          </p:nvSpPr>
          <p:spPr bwMode="auto">
            <a:xfrm>
              <a:off x="2542" y="4977"/>
              <a:ext cx="0"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59" name="Rectangle 51"/>
            <p:cNvSpPr>
              <a:spLocks noChangeArrowheads="1"/>
            </p:cNvSpPr>
            <p:nvPr/>
          </p:nvSpPr>
          <p:spPr bwMode="auto">
            <a:xfrm>
              <a:off x="288" y="272"/>
              <a:ext cx="644" cy="65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需求</a:t>
              </a:r>
            </a:p>
            <a:p>
              <a:pPr algn="just"/>
              <a:r>
                <a:rPr lang="zh-CN" altLang="en-US" sz="2800">
                  <a:latin typeface="Times New Roman" panose="02020603050405020304" pitchFamily="18" charset="0"/>
                </a:rPr>
                <a:t>分析</a:t>
              </a:r>
              <a:endParaRPr lang="zh-CN" altLang="en-US" sz="2800"/>
            </a:p>
          </p:txBody>
        </p:sp>
        <p:sp>
          <p:nvSpPr>
            <p:cNvPr id="119860" name="Rectangle 52"/>
            <p:cNvSpPr>
              <a:spLocks noChangeArrowheads="1"/>
            </p:cNvSpPr>
            <p:nvPr/>
          </p:nvSpPr>
          <p:spPr bwMode="auto">
            <a:xfrm>
              <a:off x="4656" y="480"/>
              <a:ext cx="804" cy="65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资源市</a:t>
              </a:r>
            </a:p>
            <a:p>
              <a:pPr algn="just"/>
              <a:r>
                <a:rPr lang="zh-CN" altLang="en-US" sz="2800">
                  <a:latin typeface="Times New Roman" panose="02020603050405020304" pitchFamily="18" charset="0"/>
                </a:rPr>
                <a:t>场分析</a:t>
              </a:r>
              <a:endParaRPr lang="zh-CN" altLang="en-US" sz="2800"/>
            </a:p>
          </p:txBody>
        </p:sp>
        <p:sp>
          <p:nvSpPr>
            <p:cNvPr id="119861" name="Rectangle 53"/>
            <p:cNvSpPr>
              <a:spLocks noChangeArrowheads="1"/>
            </p:cNvSpPr>
            <p:nvPr/>
          </p:nvSpPr>
          <p:spPr bwMode="auto">
            <a:xfrm>
              <a:off x="451" y="2496"/>
              <a:ext cx="322" cy="130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p>
              <a:pPr algn="just"/>
              <a:r>
                <a:rPr lang="zh-CN" altLang="en-US" sz="2800">
                  <a:latin typeface="Onyx" panose="04050602080702020203" pitchFamily="82" charset="0"/>
                </a:rPr>
                <a:t>采购监控</a:t>
              </a:r>
              <a:endParaRPr lang="zh-CN" altLang="en-US" sz="2800"/>
            </a:p>
          </p:txBody>
        </p:sp>
        <p:sp>
          <p:nvSpPr>
            <p:cNvPr id="119862" name="Rectangle 54"/>
            <p:cNvSpPr>
              <a:spLocks noChangeArrowheads="1"/>
            </p:cNvSpPr>
            <p:nvPr/>
          </p:nvSpPr>
          <p:spPr bwMode="auto">
            <a:xfrm>
              <a:off x="3840" y="960"/>
              <a:ext cx="322" cy="141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just">
                <a:lnSpc>
                  <a:spcPct val="88000"/>
                </a:lnSpc>
              </a:pPr>
              <a:r>
                <a:rPr lang="zh-CN" altLang="en-US" sz="2800">
                  <a:latin typeface="Times New Roman" panose="02020603050405020304" pitchFamily="18" charset="0"/>
                </a:rPr>
                <a:t>制定</a:t>
              </a:r>
            </a:p>
            <a:p>
              <a:pPr algn="just">
                <a:lnSpc>
                  <a:spcPct val="88000"/>
                </a:lnSpc>
              </a:pPr>
              <a:r>
                <a:rPr lang="zh-CN" altLang="en-US" sz="2800">
                  <a:latin typeface="Times New Roman" panose="02020603050405020304" pitchFamily="18" charset="0"/>
                </a:rPr>
                <a:t>订</a:t>
              </a:r>
            </a:p>
            <a:p>
              <a:pPr algn="just">
                <a:lnSpc>
                  <a:spcPct val="88000"/>
                </a:lnSpc>
              </a:pPr>
              <a:r>
                <a:rPr lang="zh-CN" altLang="en-US" sz="2800">
                  <a:latin typeface="Times New Roman" panose="02020603050405020304" pitchFamily="18" charset="0"/>
                </a:rPr>
                <a:t>货</a:t>
              </a:r>
            </a:p>
            <a:p>
              <a:pPr algn="just">
                <a:lnSpc>
                  <a:spcPct val="88000"/>
                </a:lnSpc>
              </a:pPr>
              <a:r>
                <a:rPr lang="zh-CN" altLang="en-US" sz="2800">
                  <a:latin typeface="Times New Roman" panose="02020603050405020304" pitchFamily="18" charset="0"/>
                </a:rPr>
                <a:t>计划</a:t>
              </a:r>
              <a:endParaRPr lang="zh-CN" altLang="en-US" sz="2800"/>
            </a:p>
          </p:txBody>
        </p:sp>
        <p:sp>
          <p:nvSpPr>
            <p:cNvPr id="119863" name="Rectangle 55"/>
            <p:cNvSpPr>
              <a:spLocks noChangeArrowheads="1"/>
            </p:cNvSpPr>
            <p:nvPr/>
          </p:nvSpPr>
          <p:spPr bwMode="auto">
            <a:xfrm>
              <a:off x="3792" y="3470"/>
              <a:ext cx="322" cy="1699"/>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p>
              <a:pPr algn="just"/>
              <a:r>
                <a:rPr lang="zh-CN" altLang="en-US" sz="2800">
                  <a:latin typeface="Onyx" panose="04050602080702020203" pitchFamily="82" charset="0"/>
                </a:rPr>
                <a:t>实施订货计划</a:t>
              </a:r>
              <a:endParaRPr lang="zh-CN" altLang="en-US" sz="2800"/>
            </a:p>
          </p:txBody>
        </p:sp>
        <p:sp>
          <p:nvSpPr>
            <p:cNvPr id="119864" name="Rectangle 56"/>
            <p:cNvSpPr>
              <a:spLocks noChangeArrowheads="1"/>
            </p:cNvSpPr>
            <p:nvPr/>
          </p:nvSpPr>
          <p:spPr bwMode="auto">
            <a:xfrm>
              <a:off x="5277" y="1536"/>
              <a:ext cx="322" cy="265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p>
              <a:pPr algn="just"/>
              <a:r>
                <a:rPr lang="zh-CN" altLang="en-US" sz="2800">
                  <a:latin typeface="Onyx" panose="04050602080702020203" pitchFamily="82" charset="0"/>
                </a:rPr>
                <a:t>采购基础工作货计划</a:t>
              </a:r>
              <a:endParaRPr lang="zh-CN" altLang="en-US" sz="2800"/>
            </a:p>
          </p:txBody>
        </p:sp>
        <p:sp>
          <p:nvSpPr>
            <p:cNvPr id="119865" name="AutoShape 57"/>
            <p:cNvSpPr>
              <a:spLocks noChangeArrowheads="1"/>
            </p:cNvSpPr>
            <p:nvPr/>
          </p:nvSpPr>
          <p:spPr bwMode="auto">
            <a:xfrm>
              <a:off x="816" y="3024"/>
              <a:ext cx="482" cy="392"/>
            </a:xfrm>
            <a:prstGeom prst="rightArrow">
              <a:avLst>
                <a:gd name="adj1" fmla="val 50000"/>
                <a:gd name="adj2" fmla="val 3074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zh-CN" altLang="en-US"/>
            </a:p>
          </p:txBody>
        </p:sp>
        <p:sp>
          <p:nvSpPr>
            <p:cNvPr id="119866" name="AutoShape 58"/>
            <p:cNvSpPr>
              <a:spLocks noChangeArrowheads="1"/>
            </p:cNvSpPr>
            <p:nvPr/>
          </p:nvSpPr>
          <p:spPr bwMode="auto">
            <a:xfrm>
              <a:off x="4312" y="3281"/>
              <a:ext cx="804" cy="392"/>
            </a:xfrm>
            <a:prstGeom prst="leftArrow">
              <a:avLst>
                <a:gd name="adj1" fmla="val 50000"/>
                <a:gd name="adj2" fmla="val 51276"/>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zh-CN" altLang="en-US"/>
            </a:p>
          </p:txBody>
        </p:sp>
        <p:sp>
          <p:nvSpPr>
            <p:cNvPr id="119867" name="Line 59"/>
            <p:cNvSpPr>
              <a:spLocks noChangeShapeType="1"/>
            </p:cNvSpPr>
            <p:nvPr/>
          </p:nvSpPr>
          <p:spPr bwMode="auto">
            <a:xfrm>
              <a:off x="672" y="960"/>
              <a:ext cx="644" cy="3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68" name="Line 60"/>
            <p:cNvSpPr>
              <a:spLocks noChangeShapeType="1"/>
            </p:cNvSpPr>
            <p:nvPr/>
          </p:nvSpPr>
          <p:spPr bwMode="auto">
            <a:xfrm flipH="1">
              <a:off x="4320" y="1152"/>
              <a:ext cx="643" cy="3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69" name="Line 61"/>
            <p:cNvSpPr>
              <a:spLocks noChangeShapeType="1"/>
            </p:cNvSpPr>
            <p:nvPr/>
          </p:nvSpPr>
          <p:spPr bwMode="auto">
            <a:xfrm>
              <a:off x="1363" y="875"/>
              <a:ext cx="0" cy="496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0" name="Line 62"/>
            <p:cNvSpPr>
              <a:spLocks noChangeShapeType="1"/>
            </p:cNvSpPr>
            <p:nvPr/>
          </p:nvSpPr>
          <p:spPr bwMode="auto">
            <a:xfrm>
              <a:off x="1363" y="875"/>
              <a:ext cx="2895"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1" name="Line 63"/>
            <p:cNvSpPr>
              <a:spLocks noChangeShapeType="1"/>
            </p:cNvSpPr>
            <p:nvPr/>
          </p:nvSpPr>
          <p:spPr bwMode="auto">
            <a:xfrm>
              <a:off x="4258" y="875"/>
              <a:ext cx="0" cy="496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2" name="Line 64"/>
            <p:cNvSpPr>
              <a:spLocks noChangeShapeType="1"/>
            </p:cNvSpPr>
            <p:nvPr/>
          </p:nvSpPr>
          <p:spPr bwMode="auto">
            <a:xfrm>
              <a:off x="1363" y="2575"/>
              <a:ext cx="2895"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3" name="Line 65"/>
            <p:cNvSpPr>
              <a:spLocks noChangeShapeType="1"/>
            </p:cNvSpPr>
            <p:nvPr/>
          </p:nvSpPr>
          <p:spPr bwMode="auto">
            <a:xfrm>
              <a:off x="1344" y="5184"/>
              <a:ext cx="289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4" name="Line 66"/>
            <p:cNvSpPr>
              <a:spLocks noChangeShapeType="1"/>
            </p:cNvSpPr>
            <p:nvPr/>
          </p:nvSpPr>
          <p:spPr bwMode="auto">
            <a:xfrm>
              <a:off x="1344" y="5808"/>
              <a:ext cx="289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38004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7" name="Group 5"/>
          <p:cNvGrpSpPr>
            <a:grpSpLocks/>
          </p:cNvGrpSpPr>
          <p:nvPr/>
        </p:nvGrpSpPr>
        <p:grpSpPr bwMode="auto">
          <a:xfrm>
            <a:off x="2235200" y="-2971800"/>
            <a:ext cx="8431212" cy="9042400"/>
            <a:chOff x="288" y="144"/>
            <a:chExt cx="5311" cy="5696"/>
          </a:xfrm>
        </p:grpSpPr>
        <p:sp>
          <p:nvSpPr>
            <p:cNvPr id="120838" name="Rectangle 6"/>
            <p:cNvSpPr>
              <a:spLocks noChangeArrowheads="1"/>
            </p:cNvSpPr>
            <p:nvPr/>
          </p:nvSpPr>
          <p:spPr bwMode="auto">
            <a:xfrm>
              <a:off x="1920" y="144"/>
              <a:ext cx="1632" cy="26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采购管理组织</a:t>
              </a:r>
              <a:endParaRPr lang="zh-CN" altLang="en-US" sz="2800"/>
            </a:p>
          </p:txBody>
        </p:sp>
        <p:sp>
          <p:nvSpPr>
            <p:cNvPr id="120839" name="Rectangle 7"/>
            <p:cNvSpPr>
              <a:spLocks noChangeArrowheads="1"/>
            </p:cNvSpPr>
            <p:nvPr/>
          </p:nvSpPr>
          <p:spPr bwMode="auto">
            <a:xfrm>
              <a:off x="1899" y="1057"/>
              <a:ext cx="1287"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选择供应商</a:t>
              </a:r>
              <a:endParaRPr lang="zh-CN" altLang="en-US" sz="2800"/>
            </a:p>
          </p:txBody>
        </p:sp>
        <p:sp>
          <p:nvSpPr>
            <p:cNvPr id="120840" name="Rectangle 8"/>
            <p:cNvSpPr>
              <a:spLocks noChangeArrowheads="1"/>
            </p:cNvSpPr>
            <p:nvPr/>
          </p:nvSpPr>
          <p:spPr bwMode="auto">
            <a:xfrm>
              <a:off x="1899" y="1578"/>
              <a:ext cx="1653" cy="2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制定订货策略</a:t>
              </a:r>
              <a:endParaRPr lang="zh-CN" altLang="en-US" sz="2800"/>
            </a:p>
          </p:txBody>
        </p:sp>
        <p:sp>
          <p:nvSpPr>
            <p:cNvPr id="120841" name="Rectangle 9"/>
            <p:cNvSpPr>
              <a:spLocks noChangeArrowheads="1"/>
            </p:cNvSpPr>
            <p:nvPr/>
          </p:nvSpPr>
          <p:spPr bwMode="auto">
            <a:xfrm>
              <a:off x="1920" y="2112"/>
              <a:ext cx="1536"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制定进货策略</a:t>
              </a:r>
              <a:endParaRPr lang="zh-CN" altLang="en-US" sz="2800"/>
            </a:p>
          </p:txBody>
        </p:sp>
        <p:sp>
          <p:nvSpPr>
            <p:cNvPr id="120842" name="Rectangle 10"/>
            <p:cNvSpPr>
              <a:spLocks noChangeArrowheads="1"/>
            </p:cNvSpPr>
            <p:nvPr/>
          </p:nvSpPr>
          <p:spPr bwMode="auto">
            <a:xfrm>
              <a:off x="1488" y="3168"/>
              <a:ext cx="2544"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签订订货合同管理组织</a:t>
              </a:r>
              <a:endParaRPr lang="zh-CN" altLang="en-US" sz="2800"/>
            </a:p>
          </p:txBody>
        </p:sp>
        <p:sp>
          <p:nvSpPr>
            <p:cNvPr id="120843" name="Rectangle 11"/>
            <p:cNvSpPr>
              <a:spLocks noChangeArrowheads="1"/>
            </p:cNvSpPr>
            <p:nvPr/>
          </p:nvSpPr>
          <p:spPr bwMode="auto">
            <a:xfrm>
              <a:off x="1899" y="2626"/>
              <a:ext cx="1287" cy="2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2000" tIns="10800" rIns="72000" bIns="10800"/>
            <a:lstStyle/>
            <a:p>
              <a:pPr algn="just"/>
              <a:r>
                <a:rPr lang="zh-CN" altLang="en-US" sz="2800">
                  <a:latin typeface="Times New Roman" panose="02020603050405020304" pitchFamily="18" charset="0"/>
                </a:rPr>
                <a:t>商务谈判</a:t>
              </a:r>
              <a:endParaRPr lang="zh-CN" altLang="en-US" sz="2800"/>
            </a:p>
          </p:txBody>
        </p:sp>
        <p:sp>
          <p:nvSpPr>
            <p:cNvPr id="120844" name="Rectangle 12"/>
            <p:cNvSpPr>
              <a:spLocks noChangeArrowheads="1"/>
            </p:cNvSpPr>
            <p:nvPr/>
          </p:nvSpPr>
          <p:spPr bwMode="auto">
            <a:xfrm>
              <a:off x="1899" y="3670"/>
              <a:ext cx="1287" cy="2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进货实施</a:t>
              </a:r>
              <a:endParaRPr lang="zh-CN" altLang="en-US" sz="2800"/>
            </a:p>
          </p:txBody>
        </p:sp>
        <p:sp>
          <p:nvSpPr>
            <p:cNvPr id="120845" name="Rectangle 13"/>
            <p:cNvSpPr>
              <a:spLocks noChangeArrowheads="1"/>
            </p:cNvSpPr>
            <p:nvPr/>
          </p:nvSpPr>
          <p:spPr bwMode="auto">
            <a:xfrm>
              <a:off x="1899" y="4192"/>
              <a:ext cx="1287"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验收入库</a:t>
              </a:r>
              <a:endParaRPr lang="zh-CN" altLang="en-US" sz="2800"/>
            </a:p>
          </p:txBody>
        </p:sp>
        <p:sp>
          <p:nvSpPr>
            <p:cNvPr id="120846" name="Line 14"/>
            <p:cNvSpPr>
              <a:spLocks noChangeShapeType="1"/>
            </p:cNvSpPr>
            <p:nvPr/>
          </p:nvSpPr>
          <p:spPr bwMode="auto">
            <a:xfrm>
              <a:off x="2542" y="1319"/>
              <a:ext cx="0" cy="2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47" name="Rectangle 15"/>
            <p:cNvSpPr>
              <a:spLocks noChangeArrowheads="1"/>
            </p:cNvSpPr>
            <p:nvPr/>
          </p:nvSpPr>
          <p:spPr bwMode="auto">
            <a:xfrm>
              <a:off x="1899" y="5239"/>
              <a:ext cx="1287" cy="26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10800" bIns="10800"/>
            <a:lstStyle/>
            <a:p>
              <a:pPr algn="just"/>
              <a:r>
                <a:rPr lang="zh-CN" altLang="en-US" sz="2800">
                  <a:latin typeface="Times New Roman" panose="02020603050405020304" pitchFamily="18" charset="0"/>
                </a:rPr>
                <a:t>采购评价</a:t>
              </a:r>
              <a:endParaRPr lang="zh-CN" altLang="en-US" sz="2800"/>
            </a:p>
          </p:txBody>
        </p:sp>
        <p:sp>
          <p:nvSpPr>
            <p:cNvPr id="120848" name="Rectangle 16"/>
            <p:cNvSpPr>
              <a:spLocks noChangeArrowheads="1"/>
            </p:cNvSpPr>
            <p:nvPr/>
          </p:nvSpPr>
          <p:spPr bwMode="auto">
            <a:xfrm>
              <a:off x="1920" y="4704"/>
              <a:ext cx="1680" cy="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4000" tIns="10800" rIns="54000" bIns="10800"/>
            <a:lstStyle/>
            <a:p>
              <a:pPr algn="just"/>
              <a:r>
                <a:rPr lang="zh-CN" altLang="en-US" sz="2800">
                  <a:latin typeface="Times New Roman" panose="02020603050405020304" pitchFamily="18" charset="0"/>
                </a:rPr>
                <a:t>支付、善后处理</a:t>
              </a:r>
              <a:endParaRPr lang="zh-CN" altLang="en-US" sz="2800"/>
            </a:p>
          </p:txBody>
        </p:sp>
        <p:sp>
          <p:nvSpPr>
            <p:cNvPr id="120849" name="Line 17"/>
            <p:cNvSpPr>
              <a:spLocks noChangeShapeType="1"/>
            </p:cNvSpPr>
            <p:nvPr/>
          </p:nvSpPr>
          <p:spPr bwMode="auto">
            <a:xfrm>
              <a:off x="2542" y="404"/>
              <a:ext cx="0" cy="6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50" name="Line 18"/>
            <p:cNvSpPr>
              <a:spLocks noChangeShapeType="1"/>
            </p:cNvSpPr>
            <p:nvPr/>
          </p:nvSpPr>
          <p:spPr bwMode="auto">
            <a:xfrm>
              <a:off x="2542" y="1840"/>
              <a:ext cx="0"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51" name="Line 19"/>
            <p:cNvSpPr>
              <a:spLocks noChangeShapeType="1"/>
            </p:cNvSpPr>
            <p:nvPr/>
          </p:nvSpPr>
          <p:spPr bwMode="auto">
            <a:xfrm>
              <a:off x="2542" y="2364"/>
              <a:ext cx="0"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52" name="Line 20"/>
            <p:cNvSpPr>
              <a:spLocks noChangeShapeType="1"/>
            </p:cNvSpPr>
            <p:nvPr/>
          </p:nvSpPr>
          <p:spPr bwMode="auto">
            <a:xfrm>
              <a:off x="2542" y="2885"/>
              <a:ext cx="0"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53" name="Line 21"/>
            <p:cNvSpPr>
              <a:spLocks noChangeShapeType="1"/>
            </p:cNvSpPr>
            <p:nvPr/>
          </p:nvSpPr>
          <p:spPr bwMode="auto">
            <a:xfrm>
              <a:off x="2542" y="3409"/>
              <a:ext cx="0" cy="2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54" name="Line 22"/>
            <p:cNvSpPr>
              <a:spLocks noChangeShapeType="1"/>
            </p:cNvSpPr>
            <p:nvPr/>
          </p:nvSpPr>
          <p:spPr bwMode="auto">
            <a:xfrm>
              <a:off x="2542" y="3932"/>
              <a:ext cx="0"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55" name="Line 23"/>
            <p:cNvSpPr>
              <a:spLocks noChangeShapeType="1"/>
            </p:cNvSpPr>
            <p:nvPr/>
          </p:nvSpPr>
          <p:spPr bwMode="auto">
            <a:xfrm>
              <a:off x="2542" y="4454"/>
              <a:ext cx="0" cy="2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56" name="Line 24"/>
            <p:cNvSpPr>
              <a:spLocks noChangeShapeType="1"/>
            </p:cNvSpPr>
            <p:nvPr/>
          </p:nvSpPr>
          <p:spPr bwMode="auto">
            <a:xfrm>
              <a:off x="2542" y="4977"/>
              <a:ext cx="0"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57" name="Rectangle 25"/>
            <p:cNvSpPr>
              <a:spLocks noChangeArrowheads="1"/>
            </p:cNvSpPr>
            <p:nvPr/>
          </p:nvSpPr>
          <p:spPr bwMode="auto">
            <a:xfrm>
              <a:off x="288" y="272"/>
              <a:ext cx="644" cy="65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需求</a:t>
              </a:r>
            </a:p>
            <a:p>
              <a:pPr algn="just"/>
              <a:r>
                <a:rPr lang="zh-CN" altLang="en-US" sz="2800">
                  <a:latin typeface="Times New Roman" panose="02020603050405020304" pitchFamily="18" charset="0"/>
                </a:rPr>
                <a:t>分析</a:t>
              </a:r>
              <a:endParaRPr lang="zh-CN" altLang="en-US" sz="2800"/>
            </a:p>
          </p:txBody>
        </p:sp>
        <p:sp>
          <p:nvSpPr>
            <p:cNvPr id="120858" name="Rectangle 26"/>
            <p:cNvSpPr>
              <a:spLocks noChangeArrowheads="1"/>
            </p:cNvSpPr>
            <p:nvPr/>
          </p:nvSpPr>
          <p:spPr bwMode="auto">
            <a:xfrm>
              <a:off x="4656" y="480"/>
              <a:ext cx="804" cy="65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资源市</a:t>
              </a:r>
            </a:p>
            <a:p>
              <a:pPr algn="just"/>
              <a:r>
                <a:rPr lang="zh-CN" altLang="en-US" sz="2800">
                  <a:latin typeface="Times New Roman" panose="02020603050405020304" pitchFamily="18" charset="0"/>
                </a:rPr>
                <a:t>场分析</a:t>
              </a:r>
              <a:endParaRPr lang="zh-CN" altLang="en-US" sz="2800"/>
            </a:p>
          </p:txBody>
        </p:sp>
        <p:sp>
          <p:nvSpPr>
            <p:cNvPr id="120859" name="Rectangle 27"/>
            <p:cNvSpPr>
              <a:spLocks noChangeArrowheads="1"/>
            </p:cNvSpPr>
            <p:nvPr/>
          </p:nvSpPr>
          <p:spPr bwMode="auto">
            <a:xfrm>
              <a:off x="451" y="2496"/>
              <a:ext cx="322" cy="130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p>
              <a:pPr algn="just"/>
              <a:r>
                <a:rPr lang="zh-CN" altLang="en-US" sz="2800">
                  <a:latin typeface="Onyx" panose="04050602080702020203" pitchFamily="82" charset="0"/>
                </a:rPr>
                <a:t>采购监控</a:t>
              </a:r>
              <a:endParaRPr lang="zh-CN" altLang="en-US" sz="2800"/>
            </a:p>
          </p:txBody>
        </p:sp>
        <p:sp>
          <p:nvSpPr>
            <p:cNvPr id="120860" name="Rectangle 28"/>
            <p:cNvSpPr>
              <a:spLocks noChangeArrowheads="1"/>
            </p:cNvSpPr>
            <p:nvPr/>
          </p:nvSpPr>
          <p:spPr bwMode="auto">
            <a:xfrm>
              <a:off x="3840" y="960"/>
              <a:ext cx="322" cy="141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lstStyle/>
            <a:p>
              <a:pPr algn="just">
                <a:lnSpc>
                  <a:spcPct val="88000"/>
                </a:lnSpc>
              </a:pPr>
              <a:r>
                <a:rPr lang="zh-CN" altLang="en-US" sz="2800">
                  <a:latin typeface="Times New Roman" panose="02020603050405020304" pitchFamily="18" charset="0"/>
                </a:rPr>
                <a:t>制定</a:t>
              </a:r>
            </a:p>
            <a:p>
              <a:pPr algn="just">
                <a:lnSpc>
                  <a:spcPct val="88000"/>
                </a:lnSpc>
              </a:pPr>
              <a:r>
                <a:rPr lang="zh-CN" altLang="en-US" sz="2800">
                  <a:latin typeface="Times New Roman" panose="02020603050405020304" pitchFamily="18" charset="0"/>
                </a:rPr>
                <a:t>订</a:t>
              </a:r>
            </a:p>
            <a:p>
              <a:pPr algn="just">
                <a:lnSpc>
                  <a:spcPct val="88000"/>
                </a:lnSpc>
              </a:pPr>
              <a:r>
                <a:rPr lang="zh-CN" altLang="en-US" sz="2800">
                  <a:latin typeface="Times New Roman" panose="02020603050405020304" pitchFamily="18" charset="0"/>
                </a:rPr>
                <a:t>货</a:t>
              </a:r>
            </a:p>
            <a:p>
              <a:pPr algn="just">
                <a:lnSpc>
                  <a:spcPct val="88000"/>
                </a:lnSpc>
              </a:pPr>
              <a:r>
                <a:rPr lang="zh-CN" altLang="en-US" sz="2800">
                  <a:latin typeface="Times New Roman" panose="02020603050405020304" pitchFamily="18" charset="0"/>
                </a:rPr>
                <a:t>计划</a:t>
              </a:r>
              <a:endParaRPr lang="zh-CN" altLang="en-US" sz="2800"/>
            </a:p>
          </p:txBody>
        </p:sp>
        <p:sp>
          <p:nvSpPr>
            <p:cNvPr id="120861" name="Rectangle 29"/>
            <p:cNvSpPr>
              <a:spLocks noChangeArrowheads="1"/>
            </p:cNvSpPr>
            <p:nvPr/>
          </p:nvSpPr>
          <p:spPr bwMode="auto">
            <a:xfrm>
              <a:off x="3792" y="3470"/>
              <a:ext cx="322" cy="1699"/>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p>
              <a:pPr algn="just"/>
              <a:r>
                <a:rPr lang="zh-CN" altLang="en-US" sz="2800">
                  <a:latin typeface="Onyx" panose="04050602080702020203" pitchFamily="82" charset="0"/>
                </a:rPr>
                <a:t>实施订货计划</a:t>
              </a:r>
              <a:endParaRPr lang="zh-CN" altLang="en-US" sz="2800"/>
            </a:p>
          </p:txBody>
        </p:sp>
        <p:sp>
          <p:nvSpPr>
            <p:cNvPr id="120862" name="Rectangle 30"/>
            <p:cNvSpPr>
              <a:spLocks noChangeArrowheads="1"/>
            </p:cNvSpPr>
            <p:nvPr/>
          </p:nvSpPr>
          <p:spPr bwMode="auto">
            <a:xfrm>
              <a:off x="5277" y="1536"/>
              <a:ext cx="322" cy="265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p>
              <a:pPr algn="just"/>
              <a:r>
                <a:rPr lang="zh-CN" altLang="en-US" sz="2800">
                  <a:latin typeface="Onyx" panose="04050602080702020203" pitchFamily="82" charset="0"/>
                </a:rPr>
                <a:t>采购基础工作货计划</a:t>
              </a:r>
              <a:endParaRPr lang="zh-CN" altLang="en-US" sz="2800"/>
            </a:p>
          </p:txBody>
        </p:sp>
        <p:sp>
          <p:nvSpPr>
            <p:cNvPr id="120863" name="AutoShape 31"/>
            <p:cNvSpPr>
              <a:spLocks noChangeArrowheads="1"/>
            </p:cNvSpPr>
            <p:nvPr/>
          </p:nvSpPr>
          <p:spPr bwMode="auto">
            <a:xfrm>
              <a:off x="816" y="3024"/>
              <a:ext cx="482" cy="392"/>
            </a:xfrm>
            <a:prstGeom prst="rightArrow">
              <a:avLst>
                <a:gd name="adj1" fmla="val 50000"/>
                <a:gd name="adj2" fmla="val 30740"/>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zh-CN" altLang="en-US"/>
            </a:p>
          </p:txBody>
        </p:sp>
        <p:sp>
          <p:nvSpPr>
            <p:cNvPr id="120864" name="AutoShape 32"/>
            <p:cNvSpPr>
              <a:spLocks noChangeArrowheads="1"/>
            </p:cNvSpPr>
            <p:nvPr/>
          </p:nvSpPr>
          <p:spPr bwMode="auto">
            <a:xfrm>
              <a:off x="4312" y="3281"/>
              <a:ext cx="804" cy="392"/>
            </a:xfrm>
            <a:prstGeom prst="leftArrow">
              <a:avLst>
                <a:gd name="adj1" fmla="val 50000"/>
                <a:gd name="adj2" fmla="val 51276"/>
              </a:avLst>
            </a:prstGeom>
            <a:noFill/>
            <a:ln w="9525">
              <a:solidFill>
                <a:schemeClr val="tx1"/>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zh-CN" altLang="en-US"/>
            </a:p>
          </p:txBody>
        </p:sp>
        <p:sp>
          <p:nvSpPr>
            <p:cNvPr id="120865" name="Line 33"/>
            <p:cNvSpPr>
              <a:spLocks noChangeShapeType="1"/>
            </p:cNvSpPr>
            <p:nvPr/>
          </p:nvSpPr>
          <p:spPr bwMode="auto">
            <a:xfrm>
              <a:off x="672" y="960"/>
              <a:ext cx="644" cy="3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66" name="Line 34"/>
            <p:cNvSpPr>
              <a:spLocks noChangeShapeType="1"/>
            </p:cNvSpPr>
            <p:nvPr/>
          </p:nvSpPr>
          <p:spPr bwMode="auto">
            <a:xfrm flipH="1">
              <a:off x="4320" y="1152"/>
              <a:ext cx="643" cy="3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0867" name="Line 35"/>
            <p:cNvSpPr>
              <a:spLocks noChangeShapeType="1"/>
            </p:cNvSpPr>
            <p:nvPr/>
          </p:nvSpPr>
          <p:spPr bwMode="auto">
            <a:xfrm>
              <a:off x="1363" y="875"/>
              <a:ext cx="0" cy="496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868" name="Line 36"/>
            <p:cNvSpPr>
              <a:spLocks noChangeShapeType="1"/>
            </p:cNvSpPr>
            <p:nvPr/>
          </p:nvSpPr>
          <p:spPr bwMode="auto">
            <a:xfrm>
              <a:off x="1363" y="875"/>
              <a:ext cx="2895"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869" name="Line 37"/>
            <p:cNvSpPr>
              <a:spLocks noChangeShapeType="1"/>
            </p:cNvSpPr>
            <p:nvPr/>
          </p:nvSpPr>
          <p:spPr bwMode="auto">
            <a:xfrm>
              <a:off x="4258" y="875"/>
              <a:ext cx="0" cy="496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870" name="Line 38"/>
            <p:cNvSpPr>
              <a:spLocks noChangeShapeType="1"/>
            </p:cNvSpPr>
            <p:nvPr/>
          </p:nvSpPr>
          <p:spPr bwMode="auto">
            <a:xfrm>
              <a:off x="1363" y="2575"/>
              <a:ext cx="2895"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871" name="Line 39"/>
            <p:cNvSpPr>
              <a:spLocks noChangeShapeType="1"/>
            </p:cNvSpPr>
            <p:nvPr/>
          </p:nvSpPr>
          <p:spPr bwMode="auto">
            <a:xfrm>
              <a:off x="1344" y="5184"/>
              <a:ext cx="289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872" name="Line 40"/>
            <p:cNvSpPr>
              <a:spLocks noChangeShapeType="1"/>
            </p:cNvSpPr>
            <p:nvPr/>
          </p:nvSpPr>
          <p:spPr bwMode="auto">
            <a:xfrm>
              <a:off x="1344" y="5808"/>
              <a:ext cx="289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0873" name="Rectangle 41"/>
          <p:cNvSpPr>
            <a:spLocks noChangeArrowheads="1"/>
          </p:cNvSpPr>
          <p:nvPr/>
        </p:nvSpPr>
        <p:spPr bwMode="auto">
          <a:xfrm>
            <a:off x="4341812" y="6096001"/>
            <a:ext cx="3384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CN" altLang="en-US" sz="2800"/>
              <a:t>采购管理内容和模式</a:t>
            </a:r>
          </a:p>
        </p:txBody>
      </p:sp>
    </p:spTree>
    <p:extLst>
      <p:ext uri="{BB962C8B-B14F-4D97-AF65-F5344CB8AC3E}">
        <p14:creationId xmlns:p14="http://schemas.microsoft.com/office/powerpoint/2010/main" val="395732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4" y="476672"/>
            <a:ext cx="9143998" cy="818728"/>
          </a:xfrm>
        </p:spPr>
        <p:txBody>
          <a:bodyPr/>
          <a:lstStyle/>
          <a:p>
            <a:r>
              <a:rPr lang="zh-CN" altLang="en-US" dirty="0"/>
              <a:t>项目二     掌握采购的作用与</a:t>
            </a:r>
            <a:r>
              <a:rPr lang="zh-CN" altLang="en-US" dirty="0" smtClean="0"/>
              <a:t>管理</a:t>
            </a:r>
            <a:endParaRPr lang="zh-CN" altLang="en-US" dirty="0"/>
          </a:p>
        </p:txBody>
      </p:sp>
      <p:sp>
        <p:nvSpPr>
          <p:cNvPr id="3" name="内容占位符 2"/>
          <p:cNvSpPr>
            <a:spLocks noGrp="1"/>
          </p:cNvSpPr>
          <p:nvPr>
            <p:ph sz="quarter" idx="13"/>
          </p:nvPr>
        </p:nvSpPr>
        <p:spPr/>
        <p:txBody>
          <a:bodyPr/>
          <a:lstStyle/>
          <a:p>
            <a:r>
              <a:rPr lang="en-US" altLang="zh-CN" dirty="0"/>
              <a:t>3</a:t>
            </a:r>
            <a:r>
              <a:rPr lang="zh-CN" altLang="en-US" dirty="0"/>
              <a:t>．采购管理的趋势</a:t>
            </a:r>
          </a:p>
          <a:p>
            <a:r>
              <a:rPr lang="zh-CN" altLang="en-US" dirty="0"/>
              <a:t>（</a:t>
            </a:r>
            <a:r>
              <a:rPr lang="en-US" altLang="zh-CN" dirty="0"/>
              <a:t>1</a:t>
            </a:r>
            <a:r>
              <a:rPr lang="zh-CN" altLang="en-US" dirty="0"/>
              <a:t>）采购管理的中心化趋势</a:t>
            </a:r>
          </a:p>
          <a:p>
            <a:r>
              <a:rPr lang="zh-CN" altLang="en-US" dirty="0"/>
              <a:t>（</a:t>
            </a:r>
            <a:r>
              <a:rPr lang="en-US" altLang="zh-CN" dirty="0"/>
              <a:t>2</a:t>
            </a:r>
            <a:r>
              <a:rPr lang="zh-CN" altLang="en-US" dirty="0"/>
              <a:t>）采购管理的专业化趋势</a:t>
            </a:r>
          </a:p>
          <a:p>
            <a:r>
              <a:rPr lang="zh-CN" altLang="en-US" dirty="0"/>
              <a:t>（</a:t>
            </a:r>
            <a:r>
              <a:rPr lang="en-US" altLang="zh-CN" dirty="0"/>
              <a:t>3</a:t>
            </a:r>
            <a:r>
              <a:rPr lang="zh-CN" altLang="en-US" dirty="0"/>
              <a:t>）采购管理的职能化趋势</a:t>
            </a:r>
          </a:p>
          <a:p>
            <a:endParaRPr lang="zh-CN" altLang="en-US" dirty="0"/>
          </a:p>
        </p:txBody>
      </p:sp>
    </p:spTree>
    <p:extLst>
      <p:ext uri="{BB962C8B-B14F-4D97-AF65-F5344CB8AC3E}">
        <p14:creationId xmlns:p14="http://schemas.microsoft.com/office/powerpoint/2010/main" val="30551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采购的组织机构</a:t>
            </a:r>
          </a:p>
        </p:txBody>
      </p:sp>
      <p:pic>
        <p:nvPicPr>
          <p:cNvPr id="4" name="内容占位符 3"/>
          <p:cNvPicPr>
            <a:picLocks noGrp="1" noChangeAspect="1"/>
          </p:cNvPicPr>
          <p:nvPr>
            <p:ph sz="quarter" idx="13"/>
          </p:nvPr>
        </p:nvPicPr>
        <p:blipFill rotWithShape="1">
          <a:blip r:embed="rId2"/>
          <a:stretch/>
        </p:blipFill>
        <p:spPr>
          <a:xfrm>
            <a:off x="1773932" y="2366963"/>
            <a:ext cx="8568952" cy="3424237"/>
          </a:xfrm>
          <a:prstGeom prst="rect">
            <a:avLst/>
          </a:prstGeom>
          <a:solidFill>
            <a:schemeClr val="accent1"/>
          </a:solidFill>
        </p:spPr>
      </p:pic>
      <p:sp>
        <p:nvSpPr>
          <p:cNvPr id="5" name="矩形 4"/>
          <p:cNvSpPr/>
          <p:nvPr/>
        </p:nvSpPr>
        <p:spPr>
          <a:xfrm>
            <a:off x="1701924" y="1556792"/>
            <a:ext cx="6092825" cy="646331"/>
          </a:xfrm>
          <a:prstGeom prst="rect">
            <a:avLst/>
          </a:prstGeom>
        </p:spPr>
        <p:txBody>
          <a:bodyPr>
            <a:spAutoFit/>
          </a:bodyPr>
          <a:lstStyle/>
          <a:p>
            <a:r>
              <a:rPr lang="zh-CN" altLang="en-US" dirty="0" smtClean="0"/>
              <a:t>任务</a:t>
            </a:r>
            <a:r>
              <a:rPr lang="en-US" altLang="zh-CN" dirty="0" smtClean="0"/>
              <a:t>1  </a:t>
            </a:r>
            <a:r>
              <a:rPr lang="zh-CN" altLang="en-US" dirty="0"/>
              <a:t>采购部门在企业组织中的地位</a:t>
            </a:r>
          </a:p>
          <a:p>
            <a:r>
              <a:rPr lang="en-US" altLang="zh-CN" dirty="0"/>
              <a:t>1.</a:t>
            </a:r>
            <a:r>
              <a:rPr lang="zh-CN" altLang="en-US" dirty="0"/>
              <a:t>采购部门隶属于生产部副总经理</a:t>
            </a:r>
          </a:p>
        </p:txBody>
      </p:sp>
    </p:spTree>
    <p:extLst>
      <p:ext uri="{BB962C8B-B14F-4D97-AF65-F5344CB8AC3E}">
        <p14:creationId xmlns:p14="http://schemas.microsoft.com/office/powerpoint/2010/main" val="173910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采购的组织机构</a:t>
            </a:r>
          </a:p>
        </p:txBody>
      </p:sp>
      <p:pic>
        <p:nvPicPr>
          <p:cNvPr id="60" name="内容占位符 59"/>
          <p:cNvPicPr>
            <a:picLocks noGrp="1" noChangeAspect="1"/>
          </p:cNvPicPr>
          <p:nvPr>
            <p:ph sz="quarter" idx="13"/>
          </p:nvPr>
        </p:nvPicPr>
        <p:blipFill>
          <a:blip r:embed="rId2"/>
          <a:stretch>
            <a:fillRect/>
          </a:stretch>
        </p:blipFill>
        <p:spPr>
          <a:xfrm>
            <a:off x="1701924" y="1700808"/>
            <a:ext cx="9649071" cy="4471392"/>
          </a:xfrm>
          <a:prstGeom prst="rect">
            <a:avLst/>
          </a:prstGeom>
          <a:solidFill>
            <a:schemeClr val="accent1"/>
          </a:solidFill>
        </p:spPr>
      </p:pic>
    </p:spTree>
    <p:extLst>
      <p:ext uri="{BB962C8B-B14F-4D97-AF65-F5344CB8AC3E}">
        <p14:creationId xmlns:p14="http://schemas.microsoft.com/office/powerpoint/2010/main" val="17528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lstStyle/>
          <a:p>
            <a:pPr rtl="0"/>
            <a:r>
              <a:rPr lang="zh-CN" altLang="en-US" dirty="0" smtClean="0">
                <a:latin typeface="Microsoft YaHei UI" panose="020B0503020204020204" pitchFamily="34" charset="-122"/>
                <a:ea typeface="Microsoft YaHei UI" panose="020B0503020204020204" pitchFamily="34" charset="-122"/>
              </a:rPr>
              <a:t>采购与供应链管理实务</a:t>
            </a:r>
            <a:endParaRPr lang="zh-CN" altLang="en-US" dirty="0">
              <a:latin typeface="Microsoft YaHei UI" panose="020B0503020204020204" pitchFamily="34" charset="-122"/>
              <a:ea typeface="Microsoft YaHei UI" panose="020B0503020204020204" pitchFamily="34" charset="-122"/>
            </a:endParaRPr>
          </a:p>
        </p:txBody>
      </p:sp>
      <p:sp>
        <p:nvSpPr>
          <p:cNvPr id="14" name="内容占位符 13"/>
          <p:cNvSpPr>
            <a:spLocks noGrp="1"/>
          </p:cNvSpPr>
          <p:nvPr>
            <p:ph sz="quarter" idx="13"/>
          </p:nvPr>
        </p:nvSpPr>
        <p:spPr/>
        <p:txBody>
          <a:bodyPr rtlCol="0">
            <a:normAutofit/>
          </a:bodyPr>
          <a:lstStyle/>
          <a:p>
            <a:r>
              <a:rPr lang="zh-CN" altLang="zh-CN" b="1" dirty="0"/>
              <a:t>单元一</a:t>
            </a:r>
            <a:r>
              <a:rPr lang="en-US" altLang="zh-CN" b="1" dirty="0"/>
              <a:t>  </a:t>
            </a:r>
            <a:r>
              <a:rPr lang="zh-CN" altLang="zh-CN" b="1" dirty="0"/>
              <a:t>采购与供应管理基础</a:t>
            </a:r>
            <a:endParaRPr lang="zh-CN" altLang="zh-CN" dirty="0"/>
          </a:p>
          <a:p>
            <a:r>
              <a:rPr lang="zh-CN" altLang="zh-CN" b="1" dirty="0" smtClean="0"/>
              <a:t>单元</a:t>
            </a:r>
            <a:r>
              <a:rPr lang="zh-CN" altLang="zh-CN" b="1" dirty="0"/>
              <a:t>三</a:t>
            </a:r>
            <a:r>
              <a:rPr lang="en-US" altLang="zh-CN" b="1" dirty="0"/>
              <a:t>  </a:t>
            </a:r>
            <a:r>
              <a:rPr lang="zh-CN" altLang="zh-CN" b="1" dirty="0"/>
              <a:t>采购的实施</a:t>
            </a:r>
            <a:endParaRPr lang="zh-CN" altLang="zh-CN" dirty="0"/>
          </a:p>
          <a:p>
            <a:pPr marL="0" indent="0">
              <a:buNone/>
            </a:pPr>
            <a:r>
              <a:rPr lang="en-US" altLang="zh-CN" dirty="0"/>
              <a:t> </a:t>
            </a:r>
            <a:r>
              <a:rPr lang="en-US" altLang="zh-CN" dirty="0" smtClean="0"/>
              <a:t>  </a:t>
            </a:r>
            <a:r>
              <a:rPr lang="zh-CN" altLang="zh-CN" b="1" dirty="0" smtClean="0"/>
              <a:t>单元四</a:t>
            </a:r>
            <a:r>
              <a:rPr lang="en-US" altLang="zh-CN" b="1" dirty="0" smtClean="0"/>
              <a:t>  </a:t>
            </a:r>
            <a:r>
              <a:rPr lang="zh-CN" altLang="zh-CN" b="1" dirty="0" smtClean="0"/>
              <a:t>供应商管理</a:t>
            </a:r>
            <a:endParaRPr lang="zh-CN" altLang="zh-CN" dirty="0" smtClean="0"/>
          </a:p>
          <a:p>
            <a:r>
              <a:rPr lang="zh-CN" altLang="zh-CN" b="1" dirty="0" smtClean="0"/>
              <a:t>单元</a:t>
            </a:r>
            <a:r>
              <a:rPr lang="zh-CN" altLang="zh-CN" b="1" dirty="0"/>
              <a:t>五</a:t>
            </a:r>
            <a:r>
              <a:rPr lang="en-US" altLang="zh-CN" b="1" dirty="0"/>
              <a:t>  </a:t>
            </a:r>
            <a:r>
              <a:rPr lang="zh-CN" altLang="zh-CN" b="1" dirty="0"/>
              <a:t>采购谈判与采购合同</a:t>
            </a:r>
            <a:endParaRPr lang="zh-CN" altLang="zh-CN" dirty="0"/>
          </a:p>
          <a:p>
            <a:r>
              <a:rPr lang="zh-CN" altLang="zh-CN" b="1" dirty="0" smtClean="0"/>
              <a:t>单元</a:t>
            </a:r>
            <a:r>
              <a:rPr lang="zh-CN" altLang="zh-CN" b="1" dirty="0"/>
              <a:t>六</a:t>
            </a:r>
            <a:r>
              <a:rPr lang="en-US" altLang="zh-CN" b="1" dirty="0"/>
              <a:t>  </a:t>
            </a:r>
            <a:r>
              <a:rPr lang="zh-CN" altLang="zh-CN" b="1" dirty="0"/>
              <a:t>认识供应链与供应链管理</a:t>
            </a:r>
            <a:endParaRPr lang="zh-CN" altLang="zh-CN" dirty="0"/>
          </a:p>
          <a:p>
            <a:r>
              <a:rPr lang="zh-CN" altLang="zh-CN" b="1" dirty="0" smtClean="0"/>
              <a:t>单元</a:t>
            </a:r>
            <a:r>
              <a:rPr lang="zh-CN" altLang="zh-CN" b="1" dirty="0"/>
              <a:t>七</a:t>
            </a:r>
            <a:r>
              <a:rPr lang="en-US" altLang="zh-CN" b="1" dirty="0"/>
              <a:t>  </a:t>
            </a:r>
            <a:r>
              <a:rPr lang="zh-CN" altLang="zh-CN" b="1" dirty="0"/>
              <a:t>供应链的构建与优化</a:t>
            </a:r>
            <a:endParaRPr lang="zh-CN" altLang="zh-CN" dirty="0"/>
          </a:p>
          <a:p>
            <a:r>
              <a:rPr lang="zh-CN" altLang="zh-CN" b="1" dirty="0" smtClean="0"/>
              <a:t>单元</a:t>
            </a:r>
            <a:r>
              <a:rPr lang="zh-CN" altLang="zh-CN" b="1" dirty="0"/>
              <a:t>八</a:t>
            </a:r>
            <a:r>
              <a:rPr lang="en-US" altLang="zh-CN" b="1" dirty="0"/>
              <a:t>  </a:t>
            </a:r>
            <a:r>
              <a:rPr lang="zh-CN" altLang="zh-CN" b="1" dirty="0"/>
              <a:t>供应链绩效评价与</a:t>
            </a:r>
            <a:r>
              <a:rPr lang="zh-CN" altLang="zh-CN" b="1" dirty="0" smtClean="0"/>
              <a:t>激励</a:t>
            </a:r>
            <a:endParaRPr lang="zh-CN" altLang="zh-CN"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采购的组织机构</a:t>
            </a:r>
          </a:p>
        </p:txBody>
      </p:sp>
      <p:pic>
        <p:nvPicPr>
          <p:cNvPr id="4" name="内容占位符 3"/>
          <p:cNvPicPr>
            <a:picLocks noGrp="1" noChangeAspect="1"/>
          </p:cNvPicPr>
          <p:nvPr>
            <p:ph sz="quarter" idx="13"/>
          </p:nvPr>
        </p:nvPicPr>
        <p:blipFill>
          <a:blip r:embed="rId2"/>
          <a:stretch>
            <a:fillRect/>
          </a:stretch>
        </p:blipFill>
        <p:spPr>
          <a:xfrm>
            <a:off x="1629916" y="1916832"/>
            <a:ext cx="8784976" cy="3708681"/>
          </a:xfrm>
          <a:prstGeom prst="rect">
            <a:avLst/>
          </a:prstGeom>
          <a:solidFill>
            <a:schemeClr val="accent1"/>
          </a:solidFill>
        </p:spPr>
      </p:pic>
    </p:spTree>
    <p:extLst>
      <p:ext uri="{BB962C8B-B14F-4D97-AF65-F5344CB8AC3E}">
        <p14:creationId xmlns:p14="http://schemas.microsoft.com/office/powerpoint/2010/main" val="560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采购的组织机构</a:t>
            </a:r>
          </a:p>
        </p:txBody>
      </p:sp>
      <p:pic>
        <p:nvPicPr>
          <p:cNvPr id="4" name="内容占位符 3"/>
          <p:cNvPicPr>
            <a:picLocks noGrp="1" noChangeAspect="1"/>
          </p:cNvPicPr>
          <p:nvPr>
            <p:ph sz="quarter" idx="13"/>
          </p:nvPr>
        </p:nvPicPr>
        <p:blipFill>
          <a:blip r:embed="rId2"/>
          <a:stretch>
            <a:fillRect/>
          </a:stretch>
        </p:blipFill>
        <p:spPr>
          <a:xfrm>
            <a:off x="2422004" y="1844824"/>
            <a:ext cx="8208912" cy="4392487"/>
          </a:xfrm>
          <a:prstGeom prst="rect">
            <a:avLst/>
          </a:prstGeom>
          <a:solidFill>
            <a:schemeClr val="accent1"/>
          </a:solidFill>
        </p:spPr>
      </p:pic>
    </p:spTree>
    <p:extLst>
      <p:ext uri="{BB962C8B-B14F-4D97-AF65-F5344CB8AC3E}">
        <p14:creationId xmlns:p14="http://schemas.microsoft.com/office/powerpoint/2010/main" val="138202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采购的组织机构</a:t>
            </a:r>
          </a:p>
        </p:txBody>
      </p:sp>
      <p:sp>
        <p:nvSpPr>
          <p:cNvPr id="3" name="内容占位符 2"/>
          <p:cNvSpPr>
            <a:spLocks noGrp="1"/>
          </p:cNvSpPr>
          <p:nvPr>
            <p:ph sz="quarter" idx="13"/>
          </p:nvPr>
        </p:nvSpPr>
        <p:spPr/>
        <p:txBody>
          <a:bodyPr/>
          <a:lstStyle/>
          <a:p>
            <a:r>
              <a:rPr lang="zh-CN" altLang="en-US" dirty="0"/>
              <a:t>任务</a:t>
            </a:r>
            <a:r>
              <a:rPr lang="en-US" altLang="zh-CN" dirty="0"/>
              <a:t>2  </a:t>
            </a:r>
            <a:r>
              <a:rPr lang="zh-CN" altLang="en-US" dirty="0"/>
              <a:t>采购部门的组建</a:t>
            </a:r>
          </a:p>
          <a:p>
            <a:r>
              <a:rPr lang="en-US" altLang="zh-CN" dirty="0"/>
              <a:t>1</a:t>
            </a:r>
            <a:r>
              <a:rPr lang="zh-CN" altLang="en-US" dirty="0"/>
              <a:t>．采购部门的建立方式</a:t>
            </a:r>
          </a:p>
          <a:p>
            <a:r>
              <a:rPr lang="zh-CN" altLang="en-US" dirty="0"/>
              <a:t>（</a:t>
            </a:r>
            <a:r>
              <a:rPr lang="en-US" altLang="zh-CN" dirty="0"/>
              <a:t>1</a:t>
            </a:r>
            <a:r>
              <a:rPr lang="zh-CN" altLang="en-US" dirty="0"/>
              <a:t>）按物品类别划分</a:t>
            </a:r>
          </a:p>
          <a:p>
            <a:r>
              <a:rPr lang="zh-CN" altLang="en-US" dirty="0"/>
              <a:t>（</a:t>
            </a:r>
            <a:r>
              <a:rPr lang="en-US" altLang="zh-CN" dirty="0"/>
              <a:t>2)</a:t>
            </a:r>
            <a:r>
              <a:rPr lang="zh-CN" altLang="en-US" dirty="0"/>
              <a:t>按业务过程划分</a:t>
            </a:r>
          </a:p>
          <a:p>
            <a:r>
              <a:rPr lang="zh-CN" altLang="en-US" dirty="0"/>
              <a:t> </a:t>
            </a:r>
            <a:r>
              <a:rPr lang="zh-CN" altLang="en-US" dirty="0" smtClean="0"/>
              <a:t> </a:t>
            </a:r>
            <a:r>
              <a:rPr lang="en-US" altLang="zh-CN" dirty="0" smtClean="0"/>
              <a:t>(</a:t>
            </a:r>
            <a:r>
              <a:rPr lang="en-US" altLang="zh-CN" dirty="0"/>
              <a:t>3)</a:t>
            </a:r>
            <a:r>
              <a:rPr lang="zh-CN" altLang="en-US" dirty="0"/>
              <a:t>按采购地区划分</a:t>
            </a:r>
          </a:p>
          <a:p>
            <a:r>
              <a:rPr lang="en-US" altLang="zh-CN" dirty="0" smtClean="0"/>
              <a:t> (</a:t>
            </a:r>
            <a:r>
              <a:rPr lang="en-US" altLang="zh-CN" dirty="0"/>
              <a:t>4)</a:t>
            </a:r>
            <a:r>
              <a:rPr lang="zh-CN" altLang="en-US" dirty="0"/>
              <a:t>按采购物品的价值划分</a:t>
            </a:r>
          </a:p>
          <a:p>
            <a:r>
              <a:rPr lang="en-US" altLang="zh-CN" dirty="0" smtClean="0"/>
              <a:t> (</a:t>
            </a:r>
            <a:r>
              <a:rPr lang="en-US" altLang="zh-CN" dirty="0"/>
              <a:t>5)</a:t>
            </a:r>
            <a:r>
              <a:rPr lang="zh-CN" altLang="en-US" dirty="0"/>
              <a:t>混合式组织形式</a:t>
            </a:r>
          </a:p>
          <a:p>
            <a:endParaRPr lang="zh-CN" altLang="en-US" dirty="0"/>
          </a:p>
        </p:txBody>
      </p:sp>
    </p:spTree>
    <p:extLst>
      <p:ext uri="{BB962C8B-B14F-4D97-AF65-F5344CB8AC3E}">
        <p14:creationId xmlns:p14="http://schemas.microsoft.com/office/powerpoint/2010/main" val="151644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采购的组织机构</a:t>
            </a:r>
          </a:p>
        </p:txBody>
      </p:sp>
      <p:sp>
        <p:nvSpPr>
          <p:cNvPr id="3" name="内容占位符 2"/>
          <p:cNvSpPr>
            <a:spLocks noGrp="1"/>
          </p:cNvSpPr>
          <p:nvPr>
            <p:ph sz="quarter" idx="13"/>
          </p:nvPr>
        </p:nvSpPr>
        <p:spPr/>
        <p:txBody>
          <a:bodyPr/>
          <a:lstStyle/>
          <a:p>
            <a:r>
              <a:rPr lang="en-US" altLang="zh-CN" dirty="0"/>
              <a:t>2</a:t>
            </a:r>
            <a:r>
              <a:rPr lang="zh-CN" altLang="en-US" dirty="0"/>
              <a:t>．采购部门组织方式比较</a:t>
            </a:r>
          </a:p>
          <a:p>
            <a:r>
              <a:rPr lang="zh-CN" altLang="en-US" dirty="0"/>
              <a:t>    （</a:t>
            </a:r>
            <a:r>
              <a:rPr lang="en-US" altLang="zh-CN" dirty="0"/>
              <a:t>1</a:t>
            </a:r>
            <a:r>
              <a:rPr lang="zh-CN" altLang="en-US" dirty="0"/>
              <a:t>）连贯作业的组织形式</a:t>
            </a:r>
          </a:p>
          <a:p>
            <a:r>
              <a:rPr lang="zh-CN" altLang="en-US" dirty="0"/>
              <a:t>采购人员担任一个采购事务的全部过程与有关作业，包括开发来源、询价、订购、付款等功能，并承担一切责任，这就是连贯作业的组织方式。</a:t>
            </a:r>
          </a:p>
          <a:p>
            <a:r>
              <a:rPr lang="zh-CN" altLang="en-US" dirty="0"/>
              <a:t>（</a:t>
            </a:r>
            <a:r>
              <a:rPr lang="en-US" altLang="zh-CN" dirty="0"/>
              <a:t>2</a:t>
            </a:r>
            <a:r>
              <a:rPr lang="zh-CN" altLang="en-US" dirty="0"/>
              <a:t>）分段作业的组织形式</a:t>
            </a:r>
          </a:p>
          <a:p>
            <a:r>
              <a:rPr lang="zh-CN" altLang="en-US" dirty="0"/>
              <a:t>即一个采购人员只承担采购过程中的某项业务、部分过程，并承担局部的责任，也就是以功能编组的方式来建立部门，就是分段作业的组织方式。</a:t>
            </a:r>
          </a:p>
          <a:p>
            <a:endParaRPr lang="zh-CN" altLang="en-US" dirty="0"/>
          </a:p>
        </p:txBody>
      </p:sp>
    </p:spTree>
    <p:extLst>
      <p:ext uri="{BB962C8B-B14F-4D97-AF65-F5344CB8AC3E}">
        <p14:creationId xmlns:p14="http://schemas.microsoft.com/office/powerpoint/2010/main" val="40568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采购的组织机构</a:t>
            </a:r>
          </a:p>
        </p:txBody>
      </p:sp>
      <p:sp>
        <p:nvSpPr>
          <p:cNvPr id="3" name="内容占位符 2"/>
          <p:cNvSpPr>
            <a:spLocks noGrp="1"/>
          </p:cNvSpPr>
          <p:nvPr>
            <p:ph sz="quarter" idx="13"/>
          </p:nvPr>
        </p:nvSpPr>
        <p:spPr>
          <a:xfrm>
            <a:off x="913536" y="1844825"/>
            <a:ext cx="10361127" cy="3946376"/>
          </a:xfrm>
        </p:spPr>
        <p:txBody>
          <a:bodyPr>
            <a:normAutofit fontScale="85000" lnSpcReduction="20000"/>
          </a:bodyPr>
          <a:lstStyle/>
          <a:p>
            <a:r>
              <a:rPr lang="zh-CN" altLang="en-US" dirty="0"/>
              <a:t>任务</a:t>
            </a:r>
            <a:r>
              <a:rPr lang="en-US" altLang="zh-CN" dirty="0"/>
              <a:t>3  </a:t>
            </a:r>
            <a:r>
              <a:rPr lang="zh-CN" altLang="en-US" dirty="0"/>
              <a:t>采购队伍建设</a:t>
            </a:r>
          </a:p>
          <a:p>
            <a:r>
              <a:rPr lang="en-US" altLang="zh-CN" dirty="0"/>
              <a:t>1.</a:t>
            </a:r>
            <a:r>
              <a:rPr lang="zh-CN" altLang="en-US" dirty="0"/>
              <a:t>采购人员的工作职责</a:t>
            </a:r>
          </a:p>
          <a:p>
            <a:r>
              <a:rPr lang="en-US" altLang="zh-CN" dirty="0"/>
              <a:t>(1)</a:t>
            </a:r>
            <a:r>
              <a:rPr lang="zh-CN" altLang="en-US" dirty="0"/>
              <a:t>采购人员职位</a:t>
            </a:r>
          </a:p>
          <a:p>
            <a:r>
              <a:rPr lang="zh-CN" altLang="en-US" dirty="0"/>
              <a:t>与任何典型的员工组织一样。采购部门的职位可以分为五类：管理者、采购员、专业人员、行政和培训人员。</a:t>
            </a:r>
          </a:p>
          <a:p>
            <a:r>
              <a:rPr lang="en-US" altLang="zh-CN" dirty="0"/>
              <a:t>(2)</a:t>
            </a:r>
            <a:r>
              <a:rPr lang="zh-CN" altLang="en-US" dirty="0"/>
              <a:t>采购人员的岗位职责</a:t>
            </a:r>
          </a:p>
          <a:p>
            <a:r>
              <a:rPr lang="zh-CN" altLang="en-US" dirty="0"/>
              <a:t>在企业的生产管理人员中，采购人员具有自己的专门职责。</a:t>
            </a:r>
          </a:p>
          <a:p>
            <a:r>
              <a:rPr lang="zh-CN" altLang="en-US" dirty="0"/>
              <a:t>①保证生产用料供应的不间断</a:t>
            </a:r>
          </a:p>
          <a:p>
            <a:r>
              <a:rPr lang="zh-CN" altLang="en-US" dirty="0"/>
              <a:t>②指导产品生产和工艺的改进</a:t>
            </a:r>
          </a:p>
          <a:p>
            <a:r>
              <a:rPr lang="zh-CN" altLang="en-US" dirty="0"/>
              <a:t>③编报企业物资</a:t>
            </a:r>
            <a:r>
              <a:rPr lang="zh-CN" altLang="en-US" dirty="0" smtClean="0"/>
              <a:t>计划</a:t>
            </a:r>
            <a:endParaRPr lang="zh-CN" altLang="en-US" dirty="0"/>
          </a:p>
        </p:txBody>
      </p:sp>
    </p:spTree>
    <p:extLst>
      <p:ext uri="{BB962C8B-B14F-4D97-AF65-F5344CB8AC3E}">
        <p14:creationId xmlns:p14="http://schemas.microsoft.com/office/powerpoint/2010/main" val="246710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采购的组织机构</a:t>
            </a:r>
          </a:p>
        </p:txBody>
      </p:sp>
      <p:sp>
        <p:nvSpPr>
          <p:cNvPr id="3" name="内容占位符 2"/>
          <p:cNvSpPr>
            <a:spLocks noGrp="1"/>
          </p:cNvSpPr>
          <p:nvPr>
            <p:ph sz="quarter" idx="13"/>
          </p:nvPr>
        </p:nvSpPr>
        <p:spPr/>
        <p:txBody>
          <a:bodyPr/>
          <a:lstStyle/>
          <a:p>
            <a:r>
              <a:rPr lang="en-US" altLang="zh-CN" dirty="0"/>
              <a:t>2.</a:t>
            </a:r>
            <a:r>
              <a:rPr lang="zh-CN" altLang="en-US" dirty="0"/>
              <a:t>采购人员应具备的素质</a:t>
            </a:r>
          </a:p>
          <a:p>
            <a:r>
              <a:rPr lang="en-US" altLang="zh-CN" dirty="0"/>
              <a:t>(1)</a:t>
            </a:r>
            <a:r>
              <a:rPr lang="zh-CN" altLang="en-US" dirty="0"/>
              <a:t>思想品德素质</a:t>
            </a:r>
          </a:p>
          <a:p>
            <a:r>
              <a:rPr lang="en-US" altLang="zh-CN" dirty="0"/>
              <a:t>(2)</a:t>
            </a:r>
            <a:r>
              <a:rPr lang="zh-CN" altLang="en-US" dirty="0"/>
              <a:t>知识素质</a:t>
            </a:r>
          </a:p>
          <a:p>
            <a:r>
              <a:rPr lang="en-US" altLang="zh-CN" dirty="0"/>
              <a:t>(3)</a:t>
            </a:r>
            <a:r>
              <a:rPr lang="zh-CN" altLang="en-US" dirty="0"/>
              <a:t>能力素质 </a:t>
            </a:r>
          </a:p>
          <a:p>
            <a:endParaRPr lang="zh-CN" altLang="en-US" dirty="0"/>
          </a:p>
        </p:txBody>
      </p:sp>
    </p:spTree>
    <p:extLst>
      <p:ext uri="{BB962C8B-B14F-4D97-AF65-F5344CB8AC3E}">
        <p14:creationId xmlns:p14="http://schemas.microsoft.com/office/powerpoint/2010/main" val="398181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采购的组织机构</a:t>
            </a:r>
          </a:p>
        </p:txBody>
      </p:sp>
      <p:sp>
        <p:nvSpPr>
          <p:cNvPr id="3" name="内容占位符 2"/>
          <p:cNvSpPr>
            <a:spLocks noGrp="1"/>
          </p:cNvSpPr>
          <p:nvPr>
            <p:ph sz="quarter" idx="13"/>
          </p:nvPr>
        </p:nvSpPr>
        <p:spPr/>
        <p:txBody>
          <a:bodyPr/>
          <a:lstStyle/>
          <a:p>
            <a:r>
              <a:rPr lang="en-US" altLang="zh-CN" dirty="0"/>
              <a:t>3.</a:t>
            </a:r>
            <a:r>
              <a:rPr lang="zh-CN" altLang="en-US" dirty="0"/>
              <a:t>采购人员的选拔标准</a:t>
            </a:r>
          </a:p>
          <a:p>
            <a:r>
              <a:rPr lang="en-US" altLang="zh-CN" dirty="0"/>
              <a:t>(1)</a:t>
            </a:r>
            <a:r>
              <a:rPr lang="zh-CN" altLang="en-US" dirty="0"/>
              <a:t>良好的气质</a:t>
            </a:r>
          </a:p>
          <a:p>
            <a:r>
              <a:rPr lang="en-US" altLang="zh-CN" dirty="0"/>
              <a:t>(2)</a:t>
            </a:r>
            <a:r>
              <a:rPr lang="zh-CN" altLang="en-US" dirty="0"/>
              <a:t>性格</a:t>
            </a:r>
          </a:p>
          <a:p>
            <a:r>
              <a:rPr lang="en-US" altLang="zh-CN" dirty="0"/>
              <a:t>(3)</a:t>
            </a:r>
            <a:r>
              <a:rPr lang="zh-CN" altLang="en-US" dirty="0"/>
              <a:t>能力</a:t>
            </a:r>
          </a:p>
          <a:p>
            <a:endParaRPr lang="zh-CN" altLang="en-US" dirty="0"/>
          </a:p>
        </p:txBody>
      </p:sp>
    </p:spTree>
    <p:extLst>
      <p:ext uri="{BB962C8B-B14F-4D97-AF65-F5344CB8AC3E}">
        <p14:creationId xmlns:p14="http://schemas.microsoft.com/office/powerpoint/2010/main" val="326680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1010282"/>
          </a:xfrm>
        </p:spPr>
        <p:txBody>
          <a:bodyPr>
            <a:normAutofit fontScale="90000"/>
          </a:bodyPr>
          <a:lstStyle/>
          <a:p>
            <a:r>
              <a:rPr lang="zh-CN" altLang="en-US" dirty="0"/>
              <a:t>单元小结</a:t>
            </a:r>
            <a:br>
              <a:rPr lang="zh-CN" altLang="en-US" dirty="0"/>
            </a:br>
            <a:endParaRPr lang="zh-CN" altLang="en-US" dirty="0"/>
          </a:p>
        </p:txBody>
      </p:sp>
      <p:sp>
        <p:nvSpPr>
          <p:cNvPr id="3" name="内容占位符 2"/>
          <p:cNvSpPr>
            <a:spLocks noGrp="1"/>
          </p:cNvSpPr>
          <p:nvPr>
            <p:ph sz="quarter" idx="13"/>
          </p:nvPr>
        </p:nvSpPr>
        <p:spPr>
          <a:xfrm>
            <a:off x="913536" y="1628801"/>
            <a:ext cx="10361127" cy="4162399"/>
          </a:xfrm>
        </p:spPr>
        <p:txBody>
          <a:bodyPr>
            <a:normAutofit fontScale="92500"/>
          </a:bodyPr>
          <a:lstStyle/>
          <a:p>
            <a:r>
              <a:rPr lang="zh-CN" altLang="en-US" dirty="0" smtClean="0"/>
              <a:t>      广义</a:t>
            </a:r>
            <a:r>
              <a:rPr lang="zh-CN" altLang="en-US" dirty="0"/>
              <a:t>的采购是指以各种不同的途径，包括购买、租赁、借贷、交换等方式，取得物品或劳务的使用权或所有权，以满足使用的需求。采购物流构成了企业物流系统的重要组成部分。采购可分为工业采购和消费采购，有形采购和无形采购。采购不仅仅是购买物品，而是企业经营的一个核心环节，是获取利润的重要资源，它在企业的产品开发、质量保证、整体供应链以及经营管理中起着极其重要的作用。采购管理就是指为保障企业物资供应而对企业采购进货活动进行的管理活动。采购管理的趋势是采购管理的中心化趋势、采购管理的专业化趋势、采购管理的职能化趋势。采购机构在企业中的隶属关系受到采购金额、采购的物品及劳务的性质、获取难易、对人员素质的要求、采购对企业目标的影响等五种因素的影响。采购机构在企业中的隶属关系可采取隶属于生产部、隶属于行政部、隶属于总经理、隶属于资材部四种方式。采购部门的建立，亦称为采购内部组织的部门化，也就是将采购部门应负责的各项功能整合起来，并以分工方式建立不同的部门来执行采购任务。其分工方式可采取按采购物品类别、按采购地区、按采购价值或重要性、按采购过程和混合式的编组等。</a:t>
            </a:r>
          </a:p>
          <a:p>
            <a:endParaRPr lang="zh-CN" altLang="en-US" dirty="0"/>
          </a:p>
        </p:txBody>
      </p:sp>
    </p:spTree>
    <p:extLst>
      <p:ext uri="{BB962C8B-B14F-4D97-AF65-F5344CB8AC3E}">
        <p14:creationId xmlns:p14="http://schemas.microsoft.com/office/powerpoint/2010/main" val="61467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单元二</a:t>
            </a:r>
            <a:r>
              <a:rPr lang="en-US" altLang="zh-CN" b="1" dirty="0"/>
              <a:t>  </a:t>
            </a:r>
            <a:r>
              <a:rPr lang="zh-CN" altLang="zh-CN" b="1" dirty="0"/>
              <a:t>采购的战略与策略</a:t>
            </a:r>
            <a:endParaRPr lang="zh-CN" altLang="en-US" dirty="0"/>
          </a:p>
        </p:txBody>
      </p:sp>
      <p:sp>
        <p:nvSpPr>
          <p:cNvPr id="3" name="内容占位符 2"/>
          <p:cNvSpPr>
            <a:spLocks noGrp="1"/>
          </p:cNvSpPr>
          <p:nvPr>
            <p:ph sz="quarter" idx="13"/>
          </p:nvPr>
        </p:nvSpPr>
        <p:spPr/>
        <p:txBody>
          <a:bodyPr>
            <a:normAutofit/>
          </a:bodyPr>
          <a:lstStyle/>
          <a:p>
            <a:endParaRPr lang="zh-CN" altLang="zh-CN" dirty="0"/>
          </a:p>
          <a:p>
            <a:r>
              <a:rPr lang="zh-CN" altLang="zh-CN" dirty="0"/>
              <a:t>项目一</a:t>
            </a:r>
            <a:r>
              <a:rPr lang="en-US" altLang="zh-CN" dirty="0"/>
              <a:t>  </a:t>
            </a:r>
            <a:r>
              <a:rPr lang="zh-CN" altLang="zh-CN" dirty="0"/>
              <a:t>采购战略的制定</a:t>
            </a:r>
          </a:p>
          <a:p>
            <a:r>
              <a:rPr lang="zh-CN" altLang="zh-CN" sz="2000" dirty="0"/>
              <a:t>任务</a:t>
            </a:r>
            <a:r>
              <a:rPr lang="en-US" altLang="zh-CN" sz="2000" dirty="0"/>
              <a:t>1  </a:t>
            </a:r>
            <a:r>
              <a:rPr lang="zh-CN" altLang="zh-CN" sz="2000" dirty="0"/>
              <a:t>采购环境分析</a:t>
            </a:r>
          </a:p>
          <a:p>
            <a:r>
              <a:rPr lang="zh-CN" altLang="zh-CN" sz="2000" dirty="0"/>
              <a:t>任务</a:t>
            </a:r>
            <a:r>
              <a:rPr lang="en-US" altLang="zh-CN" sz="2000" dirty="0"/>
              <a:t>2  </a:t>
            </a:r>
            <a:r>
              <a:rPr lang="zh-CN" altLang="zh-CN" sz="2000" dirty="0"/>
              <a:t>采购价格分析</a:t>
            </a:r>
          </a:p>
          <a:p>
            <a:r>
              <a:rPr lang="zh-CN" altLang="zh-CN" sz="2000" dirty="0"/>
              <a:t>任务</a:t>
            </a:r>
            <a:r>
              <a:rPr lang="en-US" altLang="zh-CN" sz="2000" dirty="0"/>
              <a:t>3  </a:t>
            </a:r>
            <a:r>
              <a:rPr lang="zh-CN" altLang="zh-CN" sz="2000" dirty="0"/>
              <a:t>采购成本的控制</a:t>
            </a:r>
          </a:p>
          <a:p>
            <a:r>
              <a:rPr lang="zh-CN" altLang="zh-CN" sz="2000" dirty="0"/>
              <a:t>任务</a:t>
            </a:r>
            <a:r>
              <a:rPr lang="en-US" altLang="zh-CN" sz="2000" dirty="0"/>
              <a:t>4  </a:t>
            </a:r>
            <a:r>
              <a:rPr lang="zh-CN" altLang="zh-CN" sz="2000" dirty="0"/>
              <a:t>采购战略的确立</a:t>
            </a:r>
          </a:p>
          <a:p>
            <a:endParaRPr lang="zh-CN" altLang="en-US" dirty="0"/>
          </a:p>
        </p:txBody>
      </p:sp>
      <p:sp>
        <p:nvSpPr>
          <p:cNvPr id="4" name="内容占位符 3"/>
          <p:cNvSpPr>
            <a:spLocks noGrp="1"/>
          </p:cNvSpPr>
          <p:nvPr>
            <p:ph sz="quarter" idx="14"/>
          </p:nvPr>
        </p:nvSpPr>
        <p:spPr/>
        <p:txBody>
          <a:bodyPr>
            <a:normAutofit/>
          </a:bodyPr>
          <a:lstStyle/>
          <a:p>
            <a:endParaRPr lang="en-US" altLang="zh-CN" dirty="0" smtClean="0"/>
          </a:p>
          <a:p>
            <a:r>
              <a:rPr lang="zh-CN" altLang="zh-CN" dirty="0" smtClean="0"/>
              <a:t>项目</a:t>
            </a:r>
            <a:r>
              <a:rPr lang="zh-CN" altLang="zh-CN" dirty="0"/>
              <a:t>二</a:t>
            </a:r>
            <a:r>
              <a:rPr lang="en-US" altLang="zh-CN" dirty="0"/>
              <a:t>    </a:t>
            </a:r>
            <a:r>
              <a:rPr lang="zh-CN" altLang="zh-CN" dirty="0"/>
              <a:t>采购策略的选择</a:t>
            </a:r>
          </a:p>
          <a:p>
            <a:r>
              <a:rPr lang="zh-CN" altLang="zh-CN" sz="2000" dirty="0"/>
              <a:t>任务</a:t>
            </a:r>
            <a:r>
              <a:rPr lang="en-US" altLang="zh-CN" sz="2000" dirty="0"/>
              <a:t>1  </a:t>
            </a:r>
            <a:r>
              <a:rPr lang="zh-CN" altLang="zh-CN" sz="2000" dirty="0"/>
              <a:t>集中采购与分散采购</a:t>
            </a:r>
            <a:r>
              <a:rPr lang="en-US" altLang="zh-CN" sz="2000" dirty="0"/>
              <a:t>  </a:t>
            </a:r>
            <a:endParaRPr lang="zh-CN" altLang="zh-CN" sz="2000" dirty="0"/>
          </a:p>
          <a:p>
            <a:r>
              <a:rPr lang="zh-CN" altLang="zh-CN" sz="2000" dirty="0"/>
              <a:t>任务</a:t>
            </a:r>
            <a:r>
              <a:rPr lang="en-US" altLang="zh-CN" sz="2000" dirty="0"/>
              <a:t>2  </a:t>
            </a:r>
            <a:r>
              <a:rPr lang="zh-CN" altLang="zh-CN" sz="2000" dirty="0"/>
              <a:t>重点采购与一般采购</a:t>
            </a:r>
          </a:p>
          <a:p>
            <a:r>
              <a:rPr lang="zh-CN" altLang="zh-CN" sz="2000" dirty="0"/>
              <a:t>任务</a:t>
            </a:r>
            <a:r>
              <a:rPr lang="en-US" altLang="zh-CN" sz="2000" dirty="0"/>
              <a:t>3  </a:t>
            </a:r>
            <a:r>
              <a:rPr lang="zh-CN" altLang="zh-CN" sz="2000" dirty="0"/>
              <a:t>直接采购与间接采购</a:t>
            </a:r>
          </a:p>
          <a:p>
            <a:r>
              <a:rPr lang="zh-CN" altLang="zh-CN" sz="2000" dirty="0"/>
              <a:t>任务</a:t>
            </a:r>
            <a:r>
              <a:rPr lang="en-US" altLang="zh-CN" sz="2000" dirty="0"/>
              <a:t>4  </a:t>
            </a:r>
            <a:r>
              <a:rPr lang="zh-CN" altLang="zh-CN" sz="2000" dirty="0"/>
              <a:t>现货采购与远期合同采购</a:t>
            </a:r>
          </a:p>
          <a:p>
            <a:r>
              <a:rPr lang="zh-CN" altLang="zh-CN" sz="2000" dirty="0"/>
              <a:t>任务</a:t>
            </a:r>
            <a:r>
              <a:rPr lang="en-US" altLang="zh-CN" sz="2000" dirty="0"/>
              <a:t>5  </a:t>
            </a:r>
            <a:r>
              <a:rPr lang="zh-CN" altLang="zh-CN" sz="2000" dirty="0"/>
              <a:t>招标采购</a:t>
            </a:r>
          </a:p>
          <a:p>
            <a:endParaRPr lang="zh-CN" altLang="en-US" dirty="0"/>
          </a:p>
        </p:txBody>
      </p:sp>
    </p:spTree>
    <p:extLst>
      <p:ext uri="{BB962C8B-B14F-4D97-AF65-F5344CB8AC3E}">
        <p14:creationId xmlns:p14="http://schemas.microsoft.com/office/powerpoint/2010/main" val="353422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项目一</a:t>
            </a:r>
            <a:r>
              <a:rPr lang="en-US" altLang="zh-CN" dirty="0"/>
              <a:t>  </a:t>
            </a:r>
            <a:r>
              <a:rPr lang="zh-CN" altLang="zh-CN" dirty="0"/>
              <a:t>采购战略的制定</a:t>
            </a:r>
          </a:p>
        </p:txBody>
      </p:sp>
      <p:sp>
        <p:nvSpPr>
          <p:cNvPr id="3" name="内容占位符 2"/>
          <p:cNvSpPr>
            <a:spLocks noGrp="1"/>
          </p:cNvSpPr>
          <p:nvPr>
            <p:ph sz="quarter" idx="13"/>
          </p:nvPr>
        </p:nvSpPr>
        <p:spPr>
          <a:xfrm>
            <a:off x="913536" y="1844825"/>
            <a:ext cx="10361127" cy="3946376"/>
          </a:xfrm>
        </p:spPr>
        <p:txBody>
          <a:bodyPr>
            <a:normAutofit fontScale="77500" lnSpcReduction="20000"/>
          </a:bodyPr>
          <a:lstStyle/>
          <a:p>
            <a:r>
              <a:rPr lang="zh-CN" altLang="en-US" dirty="0"/>
              <a:t>任务</a:t>
            </a:r>
            <a:r>
              <a:rPr lang="en-US" altLang="zh-CN" dirty="0"/>
              <a:t>1  </a:t>
            </a:r>
            <a:r>
              <a:rPr lang="zh-CN" altLang="en-US" dirty="0"/>
              <a:t>采购环境分析</a:t>
            </a:r>
          </a:p>
          <a:p>
            <a:r>
              <a:rPr lang="en-US" altLang="zh-CN" dirty="0"/>
              <a:t>1</a:t>
            </a:r>
            <a:r>
              <a:rPr lang="zh-CN" altLang="en-US" dirty="0"/>
              <a:t>．采购环境分析的重要性</a:t>
            </a:r>
          </a:p>
          <a:p>
            <a:r>
              <a:rPr lang="zh-CN" altLang="en-US" dirty="0"/>
              <a:t>（</a:t>
            </a:r>
            <a:r>
              <a:rPr lang="en-US" altLang="zh-CN" dirty="0"/>
              <a:t>1</a:t>
            </a:r>
            <a:r>
              <a:rPr lang="zh-CN" altLang="en-US" dirty="0"/>
              <a:t>）增强企业采购工作的适应性</a:t>
            </a:r>
          </a:p>
          <a:p>
            <a:r>
              <a:rPr lang="zh-CN" altLang="en-US" dirty="0"/>
              <a:t>（</a:t>
            </a:r>
            <a:r>
              <a:rPr lang="en-US" altLang="zh-CN" dirty="0"/>
              <a:t>2</a:t>
            </a:r>
            <a:r>
              <a:rPr lang="zh-CN" altLang="en-US" dirty="0"/>
              <a:t>）保证企业采购决策的正确性</a:t>
            </a:r>
          </a:p>
          <a:p>
            <a:r>
              <a:rPr lang="zh-CN" altLang="en-US" dirty="0"/>
              <a:t>（</a:t>
            </a:r>
            <a:r>
              <a:rPr lang="en-US" altLang="zh-CN" dirty="0"/>
              <a:t>3</a:t>
            </a:r>
            <a:r>
              <a:rPr lang="zh-CN" altLang="en-US" dirty="0"/>
              <a:t>）提高企业竞争力的现实性</a:t>
            </a:r>
          </a:p>
          <a:p>
            <a:r>
              <a:rPr lang="en-US" altLang="zh-CN" dirty="0"/>
              <a:t>2</a:t>
            </a:r>
            <a:r>
              <a:rPr lang="zh-CN" altLang="en-US" dirty="0"/>
              <a:t>、采购环境分析的内容</a:t>
            </a:r>
          </a:p>
          <a:p>
            <a:r>
              <a:rPr lang="zh-CN" altLang="en-US" dirty="0"/>
              <a:t>（</a:t>
            </a:r>
            <a:r>
              <a:rPr lang="en-US" altLang="zh-CN" dirty="0"/>
              <a:t>1</a:t>
            </a:r>
            <a:r>
              <a:rPr lang="zh-CN" altLang="en-US" dirty="0"/>
              <a:t>）企业内部环境分析</a:t>
            </a:r>
          </a:p>
          <a:p>
            <a:r>
              <a:rPr lang="zh-CN" altLang="en-US" dirty="0"/>
              <a:t>采购过程所处的企业内部环境，主要包括以下几个方面：</a:t>
            </a:r>
          </a:p>
          <a:p>
            <a:r>
              <a:rPr lang="zh-CN" altLang="en-US" dirty="0"/>
              <a:t>①企业领导对采购工作的重视程度</a:t>
            </a:r>
          </a:p>
          <a:p>
            <a:r>
              <a:rPr lang="zh-CN" altLang="en-US" dirty="0"/>
              <a:t>②企业各部门对采购工作的支持</a:t>
            </a:r>
            <a:r>
              <a:rPr lang="zh-CN" altLang="en-US" dirty="0" smtClean="0"/>
              <a:t>力度</a:t>
            </a:r>
            <a:endParaRPr lang="en-US" altLang="zh-CN" dirty="0" smtClean="0"/>
          </a:p>
          <a:p>
            <a:r>
              <a:rPr lang="en-US" altLang="zh-CN" dirty="0"/>
              <a:t>③</a:t>
            </a:r>
            <a:r>
              <a:rPr lang="zh-CN" altLang="zh-CN" dirty="0"/>
              <a:t>信息技术在采购工作中的应用程度</a:t>
            </a:r>
          </a:p>
          <a:p>
            <a:endParaRPr lang="zh-CN" altLang="en-US" dirty="0"/>
          </a:p>
          <a:p>
            <a:endParaRPr lang="zh-CN" altLang="en-US" dirty="0"/>
          </a:p>
        </p:txBody>
      </p:sp>
    </p:spTree>
    <p:extLst>
      <p:ext uri="{BB962C8B-B14F-4D97-AF65-F5344CB8AC3E}">
        <p14:creationId xmlns:p14="http://schemas.microsoft.com/office/powerpoint/2010/main" val="206434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单元一</a:t>
            </a:r>
            <a:r>
              <a:rPr lang="en-US" altLang="zh-CN" b="1" dirty="0"/>
              <a:t>  </a:t>
            </a:r>
            <a:r>
              <a:rPr lang="zh-CN" altLang="zh-CN" b="1" dirty="0"/>
              <a:t>采购与供应管理基础</a:t>
            </a:r>
            <a:r>
              <a:rPr lang="zh-CN" altLang="zh-CN" dirty="0"/>
              <a:t/>
            </a:r>
            <a:br>
              <a:rPr lang="zh-CN" altLang="zh-CN" dirty="0"/>
            </a:br>
            <a:endParaRPr lang="zh-CN" altLang="en-US" dirty="0"/>
          </a:p>
        </p:txBody>
      </p:sp>
      <p:sp>
        <p:nvSpPr>
          <p:cNvPr id="3" name="内容占位符 2"/>
          <p:cNvSpPr>
            <a:spLocks noGrp="1"/>
          </p:cNvSpPr>
          <p:nvPr>
            <p:ph sz="quarter" idx="13"/>
          </p:nvPr>
        </p:nvSpPr>
        <p:spPr/>
        <p:txBody>
          <a:bodyPr>
            <a:normAutofit fontScale="77500" lnSpcReduction="20000"/>
          </a:bodyPr>
          <a:lstStyle/>
          <a:p>
            <a:r>
              <a:rPr lang="zh-CN" altLang="zh-CN" b="1" dirty="0" smtClean="0"/>
              <a:t>项目</a:t>
            </a:r>
            <a:r>
              <a:rPr lang="zh-CN" altLang="zh-CN" b="1" dirty="0"/>
              <a:t>一</a:t>
            </a:r>
            <a:r>
              <a:rPr lang="en-US" altLang="zh-CN" b="1" dirty="0"/>
              <a:t>  </a:t>
            </a:r>
            <a:r>
              <a:rPr lang="zh-CN" altLang="zh-CN" b="1" dirty="0"/>
              <a:t>采购认知</a:t>
            </a:r>
          </a:p>
          <a:p>
            <a:r>
              <a:rPr lang="zh-CN" altLang="zh-CN" sz="2200" dirty="0"/>
              <a:t>任务</a:t>
            </a:r>
            <a:r>
              <a:rPr lang="en-US" altLang="zh-CN" sz="2200" dirty="0"/>
              <a:t>1  </a:t>
            </a:r>
            <a:r>
              <a:rPr lang="zh-CN" altLang="zh-CN" sz="2200" dirty="0"/>
              <a:t>认识采购的概念</a:t>
            </a:r>
          </a:p>
          <a:p>
            <a:r>
              <a:rPr lang="zh-CN" altLang="zh-CN" sz="2200" dirty="0"/>
              <a:t>任务</a:t>
            </a:r>
            <a:r>
              <a:rPr lang="en-US" altLang="zh-CN" sz="2200" dirty="0"/>
              <a:t>2  </a:t>
            </a:r>
            <a:r>
              <a:rPr lang="zh-CN" altLang="zh-CN" sz="2200" dirty="0"/>
              <a:t>了解采购物流</a:t>
            </a:r>
          </a:p>
          <a:p>
            <a:r>
              <a:rPr lang="zh-CN" altLang="zh-CN" sz="2200" dirty="0"/>
              <a:t>任务</a:t>
            </a:r>
            <a:r>
              <a:rPr lang="en-US" altLang="zh-CN" sz="2200" dirty="0"/>
              <a:t>3  </a:t>
            </a:r>
            <a:r>
              <a:rPr lang="zh-CN" altLang="zh-CN" sz="2200" dirty="0"/>
              <a:t>采购的分类</a:t>
            </a:r>
          </a:p>
          <a:p>
            <a:r>
              <a:rPr lang="zh-CN" altLang="zh-CN" b="1" dirty="0"/>
              <a:t>项目二</a:t>
            </a:r>
            <a:r>
              <a:rPr lang="en-US" altLang="zh-CN" b="1" dirty="0"/>
              <a:t>  </a:t>
            </a:r>
            <a:r>
              <a:rPr lang="zh-CN" altLang="zh-CN" b="1" dirty="0"/>
              <a:t>掌握采购的作用与管理</a:t>
            </a:r>
          </a:p>
          <a:p>
            <a:r>
              <a:rPr lang="zh-CN" altLang="zh-CN" sz="2200" dirty="0"/>
              <a:t>任务</a:t>
            </a:r>
            <a:r>
              <a:rPr lang="en-US" altLang="zh-CN" sz="2200" dirty="0"/>
              <a:t>1  </a:t>
            </a:r>
            <a:r>
              <a:rPr lang="zh-CN" altLang="zh-CN" sz="2200" dirty="0"/>
              <a:t>了解采购的原则</a:t>
            </a:r>
          </a:p>
          <a:p>
            <a:r>
              <a:rPr lang="zh-CN" altLang="zh-CN" sz="2200" dirty="0"/>
              <a:t>任务</a:t>
            </a:r>
            <a:r>
              <a:rPr lang="en-US" altLang="zh-CN" sz="2200" dirty="0"/>
              <a:t>2  </a:t>
            </a:r>
            <a:r>
              <a:rPr lang="zh-CN" altLang="zh-CN" sz="2200" dirty="0"/>
              <a:t>掌握采购的基本任务</a:t>
            </a:r>
          </a:p>
          <a:p>
            <a:r>
              <a:rPr lang="zh-CN" altLang="zh-CN" sz="2200" dirty="0"/>
              <a:t>任务</a:t>
            </a:r>
            <a:r>
              <a:rPr lang="en-US" altLang="zh-CN" sz="2200" dirty="0"/>
              <a:t>3  </a:t>
            </a:r>
            <a:r>
              <a:rPr lang="zh-CN" altLang="zh-CN" sz="2200" dirty="0"/>
              <a:t>理解采购的地位和作用</a:t>
            </a:r>
          </a:p>
          <a:p>
            <a:r>
              <a:rPr lang="zh-CN" altLang="zh-CN" sz="2200" dirty="0"/>
              <a:t>任务</a:t>
            </a:r>
            <a:r>
              <a:rPr lang="en-US" altLang="zh-CN" sz="2200" dirty="0"/>
              <a:t>4 </a:t>
            </a:r>
            <a:r>
              <a:rPr lang="en-US" altLang="zh-CN" sz="2200" dirty="0" smtClean="0"/>
              <a:t> </a:t>
            </a:r>
            <a:r>
              <a:rPr lang="zh-CN" altLang="zh-CN" sz="2200" dirty="0" smtClean="0"/>
              <a:t>认识</a:t>
            </a:r>
            <a:r>
              <a:rPr lang="zh-CN" altLang="zh-CN" sz="2200" dirty="0"/>
              <a:t>采购管理</a:t>
            </a:r>
          </a:p>
          <a:p>
            <a:endParaRPr lang="zh-CN" altLang="en-US" dirty="0"/>
          </a:p>
        </p:txBody>
      </p:sp>
      <p:sp>
        <p:nvSpPr>
          <p:cNvPr id="4" name="内容占位符 3"/>
          <p:cNvSpPr>
            <a:spLocks noGrp="1"/>
          </p:cNvSpPr>
          <p:nvPr>
            <p:ph sz="quarter" idx="14"/>
          </p:nvPr>
        </p:nvSpPr>
        <p:spPr/>
        <p:txBody>
          <a:bodyPr>
            <a:normAutofit/>
          </a:bodyPr>
          <a:lstStyle/>
          <a:p>
            <a:r>
              <a:rPr lang="zh-CN" altLang="zh-CN" b="1" dirty="0"/>
              <a:t>项目三</a:t>
            </a:r>
            <a:r>
              <a:rPr lang="en-US" altLang="zh-CN" b="1" dirty="0"/>
              <a:t>   </a:t>
            </a:r>
            <a:r>
              <a:rPr lang="zh-CN" altLang="zh-CN" b="1" dirty="0"/>
              <a:t>采购的组织机构</a:t>
            </a:r>
          </a:p>
          <a:p>
            <a:r>
              <a:rPr lang="zh-CN" altLang="zh-CN" sz="2200" dirty="0"/>
              <a:t>任务</a:t>
            </a:r>
            <a:r>
              <a:rPr lang="en-US" altLang="zh-CN" sz="2200" dirty="0"/>
              <a:t>1  </a:t>
            </a:r>
            <a:r>
              <a:rPr lang="zh-CN" altLang="zh-CN" sz="2200" dirty="0"/>
              <a:t>采购部门在企业组织中</a:t>
            </a:r>
            <a:r>
              <a:rPr lang="zh-CN" altLang="zh-CN" sz="2200" dirty="0" smtClean="0"/>
              <a:t>的</a:t>
            </a:r>
            <a:r>
              <a:rPr lang="en-US" altLang="zh-CN" sz="2200" dirty="0" smtClean="0"/>
              <a:t>            </a:t>
            </a:r>
          </a:p>
          <a:p>
            <a:r>
              <a:rPr lang="en-US" altLang="zh-CN" sz="2200" dirty="0"/>
              <a:t> </a:t>
            </a:r>
            <a:r>
              <a:rPr lang="en-US" altLang="zh-CN" sz="2200" dirty="0" smtClean="0"/>
              <a:t>          </a:t>
            </a:r>
            <a:r>
              <a:rPr lang="zh-CN" altLang="zh-CN" sz="2200" dirty="0" smtClean="0"/>
              <a:t>地位</a:t>
            </a:r>
            <a:endParaRPr lang="zh-CN" altLang="zh-CN" sz="2200" dirty="0"/>
          </a:p>
          <a:p>
            <a:r>
              <a:rPr lang="zh-CN" altLang="zh-CN" sz="2200" dirty="0"/>
              <a:t>任务</a:t>
            </a:r>
            <a:r>
              <a:rPr lang="en-US" altLang="zh-CN" sz="2200" dirty="0"/>
              <a:t>2  </a:t>
            </a:r>
            <a:r>
              <a:rPr lang="zh-CN" altLang="zh-CN" sz="2200" dirty="0"/>
              <a:t>采购部门的组建</a:t>
            </a:r>
          </a:p>
          <a:p>
            <a:r>
              <a:rPr lang="zh-CN" altLang="zh-CN" sz="2200" dirty="0"/>
              <a:t>任务</a:t>
            </a:r>
            <a:r>
              <a:rPr lang="en-US" altLang="zh-CN" sz="2200" dirty="0"/>
              <a:t>3  </a:t>
            </a:r>
            <a:r>
              <a:rPr lang="zh-CN" altLang="zh-CN" sz="2200" dirty="0"/>
              <a:t>采购队伍建设</a:t>
            </a:r>
          </a:p>
          <a:p>
            <a:endParaRPr lang="zh-CN" altLang="en-US" dirty="0"/>
          </a:p>
        </p:txBody>
      </p:sp>
    </p:spTree>
    <p:extLst>
      <p:ext uri="{BB962C8B-B14F-4D97-AF65-F5344CB8AC3E}">
        <p14:creationId xmlns:p14="http://schemas.microsoft.com/office/powerpoint/2010/main" val="22695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项目一</a:t>
            </a:r>
            <a:r>
              <a:rPr lang="en-US" altLang="zh-CN" dirty="0"/>
              <a:t>  </a:t>
            </a:r>
            <a:r>
              <a:rPr lang="zh-CN" altLang="zh-CN" dirty="0"/>
              <a:t>采购战略的制定</a:t>
            </a:r>
            <a:endParaRPr lang="zh-CN" altLang="en-US" dirty="0"/>
          </a:p>
        </p:txBody>
      </p:sp>
      <p:sp>
        <p:nvSpPr>
          <p:cNvPr id="3" name="内容占位符 2"/>
          <p:cNvSpPr>
            <a:spLocks noGrp="1"/>
          </p:cNvSpPr>
          <p:nvPr>
            <p:ph sz="quarter" idx="13"/>
          </p:nvPr>
        </p:nvSpPr>
        <p:spPr/>
        <p:txBody>
          <a:bodyPr>
            <a:normAutofit fontScale="92500" lnSpcReduction="20000"/>
          </a:bodyPr>
          <a:lstStyle/>
          <a:p>
            <a:r>
              <a:rPr lang="zh-CN" altLang="en-US" dirty="0"/>
              <a:t>（</a:t>
            </a:r>
            <a:r>
              <a:rPr lang="en-US" altLang="zh-CN" dirty="0"/>
              <a:t>2</a:t>
            </a:r>
            <a:r>
              <a:rPr lang="zh-CN" altLang="en-US" dirty="0"/>
              <a:t>）供应商及所处行业环境分析</a:t>
            </a:r>
          </a:p>
          <a:p>
            <a:r>
              <a:rPr lang="zh-CN" altLang="en-US" dirty="0"/>
              <a:t>供应商及所处行业环境分析包括两个方面：</a:t>
            </a:r>
          </a:p>
          <a:p>
            <a:r>
              <a:rPr lang="zh-CN" altLang="en-US" dirty="0"/>
              <a:t>一方面是供应商因素，括供应商的组织结构、财务状况、产品开发能力、生产能力、工艺水平、质量体系、交货周期及准时率、成本结构与价格等。</a:t>
            </a:r>
          </a:p>
          <a:p>
            <a:r>
              <a:rPr lang="zh-CN" altLang="en-US" dirty="0"/>
              <a:t>另一方面是供应商所处行业环境因素，包括该行业的供求状况、行业效率、行业增长率、行业生产与库存量、市场供应结构、供应商的数量与分布等。</a:t>
            </a:r>
          </a:p>
          <a:p>
            <a:r>
              <a:rPr lang="zh-CN" altLang="en-US" dirty="0"/>
              <a:t>（</a:t>
            </a:r>
            <a:r>
              <a:rPr lang="en-US" altLang="zh-CN" dirty="0"/>
              <a:t>3</a:t>
            </a:r>
            <a:r>
              <a:rPr lang="zh-CN" altLang="en-US" dirty="0"/>
              <a:t>）宏观供应环境分析</a:t>
            </a:r>
          </a:p>
          <a:p>
            <a:r>
              <a:rPr lang="zh-CN" altLang="en-US" dirty="0"/>
              <a:t>相关宏观供应环境包括：产业范围、产业生命周期、经济增长率、产业政策及发展方向、工资水平及增长速度、税收政策与税率、关税政策与进出口限制、政府体制结构与政治环境等。</a:t>
            </a:r>
          </a:p>
          <a:p>
            <a:endParaRPr lang="zh-CN" altLang="en-US" dirty="0"/>
          </a:p>
        </p:txBody>
      </p:sp>
    </p:spTree>
    <p:extLst>
      <p:ext uri="{BB962C8B-B14F-4D97-AF65-F5344CB8AC3E}">
        <p14:creationId xmlns:p14="http://schemas.microsoft.com/office/powerpoint/2010/main" val="426805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项目一</a:t>
            </a:r>
            <a:r>
              <a:rPr lang="en-US" altLang="zh-CN" dirty="0"/>
              <a:t>  </a:t>
            </a:r>
            <a:r>
              <a:rPr lang="zh-CN" altLang="zh-CN" dirty="0"/>
              <a:t>采购战略的制定</a:t>
            </a:r>
            <a:endParaRPr lang="zh-CN" altLang="en-US" dirty="0"/>
          </a:p>
        </p:txBody>
      </p:sp>
      <p:sp>
        <p:nvSpPr>
          <p:cNvPr id="3" name="内容占位符 2"/>
          <p:cNvSpPr>
            <a:spLocks noGrp="1"/>
          </p:cNvSpPr>
          <p:nvPr>
            <p:ph sz="quarter" idx="13"/>
          </p:nvPr>
        </p:nvSpPr>
        <p:spPr/>
        <p:txBody>
          <a:bodyPr>
            <a:normAutofit/>
          </a:bodyPr>
          <a:lstStyle/>
          <a:p>
            <a:r>
              <a:rPr lang="en-US" altLang="zh-CN" dirty="0"/>
              <a:t>3.</a:t>
            </a:r>
            <a:r>
              <a:rPr lang="zh-CN" altLang="en-US" dirty="0"/>
              <a:t>供应环境分析的步骤</a:t>
            </a:r>
          </a:p>
          <a:p>
            <a:r>
              <a:rPr lang="zh-CN" altLang="en-US" dirty="0"/>
              <a:t>（</a:t>
            </a:r>
            <a:r>
              <a:rPr lang="en-US" altLang="zh-CN" dirty="0"/>
              <a:t>1)</a:t>
            </a:r>
            <a:r>
              <a:rPr lang="zh-CN" altLang="en-US" dirty="0"/>
              <a:t>确定供应环境分析的目标企业</a:t>
            </a:r>
          </a:p>
          <a:p>
            <a:r>
              <a:rPr lang="zh-CN" altLang="en-US" dirty="0"/>
              <a:t>（</a:t>
            </a:r>
            <a:r>
              <a:rPr lang="en-US" altLang="zh-CN" dirty="0"/>
              <a:t>2</a:t>
            </a:r>
            <a:r>
              <a:rPr lang="zh-CN" altLang="en-US" dirty="0"/>
              <a:t>）搜集和分析间接资料</a:t>
            </a:r>
          </a:p>
          <a:p>
            <a:r>
              <a:rPr lang="zh-CN" altLang="en-US" dirty="0"/>
              <a:t>（</a:t>
            </a:r>
            <a:r>
              <a:rPr lang="en-US" altLang="zh-CN" dirty="0"/>
              <a:t>3</a:t>
            </a:r>
            <a:r>
              <a:rPr lang="zh-CN" altLang="en-US" dirty="0"/>
              <a:t>）设计供应环境调研方案</a:t>
            </a:r>
          </a:p>
          <a:p>
            <a:r>
              <a:rPr lang="zh-CN" altLang="en-US" dirty="0"/>
              <a:t>（</a:t>
            </a:r>
            <a:r>
              <a:rPr lang="en-US" altLang="zh-CN" dirty="0"/>
              <a:t>4</a:t>
            </a:r>
            <a:r>
              <a:rPr lang="zh-CN" altLang="en-US" dirty="0"/>
              <a:t>）实施供应环境调查</a:t>
            </a:r>
          </a:p>
          <a:p>
            <a:r>
              <a:rPr lang="zh-CN" altLang="en-US" dirty="0"/>
              <a:t>（</a:t>
            </a:r>
            <a:r>
              <a:rPr lang="en-US" altLang="zh-CN" dirty="0"/>
              <a:t>5</a:t>
            </a:r>
            <a:r>
              <a:rPr lang="zh-CN" altLang="en-US" dirty="0"/>
              <a:t>）编写供应环境分析报告</a:t>
            </a:r>
          </a:p>
          <a:p>
            <a:endParaRPr lang="zh-CN" altLang="en-US" dirty="0"/>
          </a:p>
        </p:txBody>
      </p:sp>
      <p:sp>
        <p:nvSpPr>
          <p:cNvPr id="4" name="内容占位符 3"/>
          <p:cNvSpPr>
            <a:spLocks noGrp="1"/>
          </p:cNvSpPr>
          <p:nvPr>
            <p:ph sz="quarter" idx="4294967295"/>
          </p:nvPr>
        </p:nvSpPr>
        <p:spPr>
          <a:xfrm>
            <a:off x="7085013" y="2366963"/>
            <a:ext cx="5103812" cy="3424237"/>
          </a:xfrm>
        </p:spPr>
        <p:txBody>
          <a:bodyPr>
            <a:normAutofit/>
          </a:bodyPr>
          <a:lstStyle/>
          <a:p>
            <a:endParaRPr lang="zh-CN" altLang="en-US" dirty="0"/>
          </a:p>
          <a:p>
            <a:endParaRPr lang="zh-CN" altLang="en-US" dirty="0"/>
          </a:p>
        </p:txBody>
      </p:sp>
    </p:spTree>
    <p:extLst>
      <p:ext uri="{BB962C8B-B14F-4D97-AF65-F5344CB8AC3E}">
        <p14:creationId xmlns:p14="http://schemas.microsoft.com/office/powerpoint/2010/main" val="419881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项目一</a:t>
            </a:r>
            <a:r>
              <a:rPr lang="en-US" altLang="zh-CN" dirty="0"/>
              <a:t>  </a:t>
            </a:r>
            <a:r>
              <a:rPr lang="zh-CN" altLang="zh-CN" dirty="0"/>
              <a:t>采购战略的制定</a:t>
            </a:r>
            <a:endParaRPr lang="zh-CN" altLang="en-US" dirty="0"/>
          </a:p>
        </p:txBody>
      </p:sp>
      <p:sp>
        <p:nvSpPr>
          <p:cNvPr id="3" name="内容占位符 2"/>
          <p:cNvSpPr>
            <a:spLocks noGrp="1"/>
          </p:cNvSpPr>
          <p:nvPr>
            <p:ph sz="quarter" idx="13"/>
          </p:nvPr>
        </p:nvSpPr>
        <p:spPr>
          <a:xfrm>
            <a:off x="913536" y="1988841"/>
            <a:ext cx="10361127" cy="3802360"/>
          </a:xfrm>
        </p:spPr>
        <p:txBody>
          <a:bodyPr>
            <a:normAutofit fontScale="92500" lnSpcReduction="20000"/>
          </a:bodyPr>
          <a:lstStyle/>
          <a:p>
            <a:r>
              <a:rPr lang="zh-CN" altLang="en-US" dirty="0"/>
              <a:t>任务</a:t>
            </a:r>
            <a:r>
              <a:rPr lang="en-US" altLang="zh-CN" dirty="0"/>
              <a:t>2  </a:t>
            </a:r>
            <a:r>
              <a:rPr lang="zh-CN" altLang="en-US" dirty="0"/>
              <a:t>采购价格分析</a:t>
            </a:r>
          </a:p>
          <a:p>
            <a:r>
              <a:rPr lang="en-US" altLang="zh-CN" dirty="0"/>
              <a:t>1.</a:t>
            </a:r>
            <a:r>
              <a:rPr lang="zh-CN" altLang="en-US" dirty="0"/>
              <a:t>影响采购价格的因素</a:t>
            </a:r>
          </a:p>
          <a:p>
            <a:r>
              <a:rPr lang="zh-CN" altLang="en-US" dirty="0"/>
              <a:t>（</a:t>
            </a:r>
            <a:r>
              <a:rPr lang="en-US" altLang="zh-CN" dirty="0"/>
              <a:t>1</a:t>
            </a:r>
            <a:r>
              <a:rPr lang="zh-CN" altLang="en-US" dirty="0"/>
              <a:t>）供应商成本的高低</a:t>
            </a:r>
          </a:p>
          <a:p>
            <a:r>
              <a:rPr lang="zh-CN" altLang="en-US" dirty="0"/>
              <a:t>（</a:t>
            </a:r>
            <a:r>
              <a:rPr lang="en-US" altLang="zh-CN" dirty="0"/>
              <a:t>2</a:t>
            </a:r>
            <a:r>
              <a:rPr lang="zh-CN" altLang="en-US" dirty="0"/>
              <a:t>）规格与品质</a:t>
            </a:r>
          </a:p>
          <a:p>
            <a:r>
              <a:rPr lang="zh-CN" altLang="en-US" dirty="0"/>
              <a:t>（</a:t>
            </a:r>
            <a:r>
              <a:rPr lang="en-US" altLang="zh-CN" dirty="0"/>
              <a:t>3</a:t>
            </a:r>
            <a:r>
              <a:rPr lang="zh-CN" altLang="en-US" dirty="0"/>
              <a:t>）所购物品的供需关系</a:t>
            </a:r>
          </a:p>
          <a:p>
            <a:r>
              <a:rPr lang="zh-CN" altLang="en-US" dirty="0"/>
              <a:t>（</a:t>
            </a:r>
            <a:r>
              <a:rPr lang="en-US" altLang="zh-CN" dirty="0"/>
              <a:t>4</a:t>
            </a:r>
            <a:r>
              <a:rPr lang="zh-CN" altLang="en-US" dirty="0"/>
              <a:t>）生产季节与采购时机</a:t>
            </a:r>
          </a:p>
          <a:p>
            <a:r>
              <a:rPr lang="zh-CN" altLang="en-US" dirty="0"/>
              <a:t>（</a:t>
            </a:r>
            <a:r>
              <a:rPr lang="en-US" altLang="zh-CN" dirty="0"/>
              <a:t>5</a:t>
            </a:r>
            <a:r>
              <a:rPr lang="zh-CN" altLang="en-US" dirty="0"/>
              <a:t>）采购数量</a:t>
            </a:r>
          </a:p>
          <a:p>
            <a:r>
              <a:rPr lang="zh-CN" altLang="en-US" dirty="0"/>
              <a:t>（</a:t>
            </a:r>
            <a:r>
              <a:rPr lang="en-US" altLang="zh-CN" dirty="0"/>
              <a:t>6</a:t>
            </a:r>
            <a:r>
              <a:rPr lang="zh-CN" altLang="en-US" dirty="0"/>
              <a:t>）交货条件</a:t>
            </a:r>
          </a:p>
          <a:p>
            <a:r>
              <a:rPr lang="zh-CN" altLang="en-US" dirty="0"/>
              <a:t>（</a:t>
            </a:r>
            <a:r>
              <a:rPr lang="en-US" altLang="zh-CN" dirty="0"/>
              <a:t>7</a:t>
            </a:r>
            <a:r>
              <a:rPr lang="zh-CN" altLang="en-US" dirty="0"/>
              <a:t>）付款条件</a:t>
            </a:r>
          </a:p>
        </p:txBody>
      </p:sp>
    </p:spTree>
    <p:extLst>
      <p:ext uri="{BB962C8B-B14F-4D97-AF65-F5344CB8AC3E}">
        <p14:creationId xmlns:p14="http://schemas.microsoft.com/office/powerpoint/2010/main" val="255477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1082290"/>
          </a:xfrm>
        </p:spPr>
        <p:txBody>
          <a:bodyPr/>
          <a:lstStyle/>
          <a:p>
            <a:r>
              <a:rPr lang="zh-CN" altLang="zh-CN" dirty="0"/>
              <a:t>项目一</a:t>
            </a:r>
            <a:r>
              <a:rPr lang="en-US" altLang="zh-CN" dirty="0"/>
              <a:t>  </a:t>
            </a:r>
            <a:r>
              <a:rPr lang="zh-CN" altLang="zh-CN" dirty="0"/>
              <a:t>采购战略的制定</a:t>
            </a:r>
            <a:endParaRPr lang="zh-CN" altLang="en-US" dirty="0"/>
          </a:p>
        </p:txBody>
      </p:sp>
      <p:sp>
        <p:nvSpPr>
          <p:cNvPr id="3" name="内容占位符 2"/>
          <p:cNvSpPr>
            <a:spLocks noGrp="1"/>
          </p:cNvSpPr>
          <p:nvPr>
            <p:ph sz="quarter" idx="13"/>
          </p:nvPr>
        </p:nvSpPr>
        <p:spPr>
          <a:xfrm>
            <a:off x="913536" y="1916832"/>
            <a:ext cx="10361127" cy="4176463"/>
          </a:xfrm>
        </p:spPr>
        <p:txBody>
          <a:bodyPr>
            <a:normAutofit fontScale="70000" lnSpcReduction="20000"/>
          </a:bodyPr>
          <a:lstStyle/>
          <a:p>
            <a:r>
              <a:rPr lang="en-US" altLang="zh-CN" dirty="0"/>
              <a:t>2.</a:t>
            </a:r>
            <a:r>
              <a:rPr lang="zh-CN" altLang="en-US" dirty="0"/>
              <a:t>采购价格的确定</a:t>
            </a:r>
          </a:p>
          <a:p>
            <a:r>
              <a:rPr lang="zh-CN" altLang="en-US" dirty="0"/>
              <a:t>（</a:t>
            </a:r>
            <a:r>
              <a:rPr lang="en-US" altLang="zh-CN" dirty="0"/>
              <a:t>1</a:t>
            </a:r>
            <a:r>
              <a:rPr lang="zh-CN" altLang="en-US" dirty="0"/>
              <a:t>）适当价格的含义</a:t>
            </a:r>
          </a:p>
          <a:p>
            <a:r>
              <a:rPr lang="zh-CN" altLang="en-US" dirty="0"/>
              <a:t>采购适当价格并不是采购最低价格。</a:t>
            </a:r>
          </a:p>
          <a:p>
            <a:r>
              <a:rPr lang="zh-CN" altLang="en-US" dirty="0"/>
              <a:t>（</a:t>
            </a:r>
            <a:r>
              <a:rPr lang="en-US" altLang="zh-CN" dirty="0"/>
              <a:t>2</a:t>
            </a:r>
            <a:r>
              <a:rPr lang="zh-CN" altLang="en-US" dirty="0"/>
              <a:t>）采购价格确定的基本程序</a:t>
            </a:r>
          </a:p>
          <a:p>
            <a:r>
              <a:rPr lang="zh-CN" altLang="en-US" dirty="0"/>
              <a:t>①采购价格调查</a:t>
            </a:r>
          </a:p>
          <a:p>
            <a:r>
              <a:rPr lang="zh-CN" altLang="en-US" dirty="0"/>
              <a:t>②正确询价</a:t>
            </a:r>
          </a:p>
          <a:p>
            <a:r>
              <a:rPr lang="zh-CN" altLang="en-US" dirty="0"/>
              <a:t>③正确处理报价</a:t>
            </a:r>
          </a:p>
          <a:p>
            <a:r>
              <a:rPr lang="zh-CN" altLang="en-US" dirty="0" smtClean="0"/>
              <a:t>④</a:t>
            </a:r>
            <a:r>
              <a:rPr lang="zh-CN" altLang="en-US" dirty="0"/>
              <a:t>采购议价</a:t>
            </a:r>
          </a:p>
          <a:p>
            <a:r>
              <a:rPr lang="en-US" altLang="zh-CN" dirty="0"/>
              <a:t>3.</a:t>
            </a:r>
            <a:r>
              <a:rPr lang="zh-CN" altLang="en-US" dirty="0"/>
              <a:t>采购定价的方法</a:t>
            </a:r>
          </a:p>
          <a:p>
            <a:r>
              <a:rPr lang="zh-CN" altLang="en-US" dirty="0"/>
              <a:t>（</a:t>
            </a:r>
            <a:r>
              <a:rPr lang="en-US" altLang="zh-CN" dirty="0"/>
              <a:t>1</a:t>
            </a:r>
            <a:r>
              <a:rPr lang="zh-CN" altLang="en-US" dirty="0"/>
              <a:t>）成本导向定价法</a:t>
            </a:r>
          </a:p>
          <a:p>
            <a:r>
              <a:rPr lang="zh-CN" altLang="en-US" dirty="0"/>
              <a:t>（</a:t>
            </a:r>
            <a:r>
              <a:rPr lang="en-US" altLang="zh-CN" dirty="0"/>
              <a:t>2</a:t>
            </a:r>
            <a:r>
              <a:rPr lang="zh-CN" altLang="en-US" dirty="0"/>
              <a:t>）需求导向定价法</a:t>
            </a:r>
          </a:p>
          <a:p>
            <a:r>
              <a:rPr lang="zh-CN" altLang="en-US" dirty="0"/>
              <a:t>（</a:t>
            </a:r>
            <a:r>
              <a:rPr lang="en-US" altLang="zh-CN" dirty="0"/>
              <a:t>3</a:t>
            </a:r>
            <a:r>
              <a:rPr lang="zh-CN" altLang="en-US" dirty="0"/>
              <a:t>）竞争导向定价法</a:t>
            </a:r>
          </a:p>
          <a:p>
            <a:endParaRPr lang="zh-CN" altLang="en-US" dirty="0"/>
          </a:p>
        </p:txBody>
      </p:sp>
    </p:spTree>
    <p:extLst>
      <p:ext uri="{BB962C8B-B14F-4D97-AF65-F5344CB8AC3E}">
        <p14:creationId xmlns:p14="http://schemas.microsoft.com/office/powerpoint/2010/main" val="46087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项目一  采购战略的制定</a:t>
            </a:r>
          </a:p>
        </p:txBody>
      </p:sp>
      <p:sp>
        <p:nvSpPr>
          <p:cNvPr id="3" name="内容占位符 2"/>
          <p:cNvSpPr>
            <a:spLocks noGrp="1"/>
          </p:cNvSpPr>
          <p:nvPr>
            <p:ph sz="quarter" idx="13"/>
          </p:nvPr>
        </p:nvSpPr>
        <p:spPr>
          <a:xfrm>
            <a:off x="913536" y="1556793"/>
            <a:ext cx="10361127" cy="4234407"/>
          </a:xfrm>
        </p:spPr>
        <p:txBody>
          <a:bodyPr>
            <a:normAutofit fontScale="77500" lnSpcReduction="20000"/>
          </a:bodyPr>
          <a:lstStyle/>
          <a:p>
            <a:r>
              <a:rPr lang="zh-CN" altLang="en-US" dirty="0"/>
              <a:t>任务</a:t>
            </a:r>
            <a:r>
              <a:rPr lang="en-US" altLang="zh-CN" dirty="0"/>
              <a:t>3  </a:t>
            </a:r>
            <a:r>
              <a:rPr lang="zh-CN" altLang="en-US" dirty="0"/>
              <a:t>采购成本的控制</a:t>
            </a:r>
          </a:p>
          <a:p>
            <a:r>
              <a:rPr lang="en-US" altLang="zh-CN" dirty="0"/>
              <a:t>1.</a:t>
            </a:r>
            <a:r>
              <a:rPr lang="zh-CN" altLang="en-US" dirty="0"/>
              <a:t>采购成本分析</a:t>
            </a:r>
          </a:p>
          <a:p>
            <a:r>
              <a:rPr lang="zh-CN" altLang="en-US" dirty="0"/>
              <a:t>（</a:t>
            </a:r>
            <a:r>
              <a:rPr lang="en-US" altLang="zh-CN" dirty="0"/>
              <a:t>1</a:t>
            </a:r>
            <a:r>
              <a:rPr lang="zh-CN" altLang="en-US" dirty="0"/>
              <a:t>）材料成本</a:t>
            </a:r>
          </a:p>
          <a:p>
            <a:r>
              <a:rPr lang="zh-CN" altLang="en-US" dirty="0"/>
              <a:t>（</a:t>
            </a:r>
            <a:r>
              <a:rPr lang="en-US" altLang="zh-CN" dirty="0"/>
              <a:t>2</a:t>
            </a:r>
            <a:r>
              <a:rPr lang="zh-CN" altLang="en-US" dirty="0"/>
              <a:t>）采购管理成本</a:t>
            </a:r>
          </a:p>
          <a:p>
            <a:r>
              <a:rPr lang="en-US" altLang="zh-CN" dirty="0"/>
              <a:t>2.</a:t>
            </a:r>
            <a:r>
              <a:rPr lang="zh-CN" altLang="en-US" dirty="0"/>
              <a:t>控制和降低采购成本的主要途径</a:t>
            </a:r>
          </a:p>
          <a:p>
            <a:r>
              <a:rPr lang="zh-CN" altLang="en-US" dirty="0"/>
              <a:t>（</a:t>
            </a:r>
            <a:r>
              <a:rPr lang="en-US" altLang="zh-CN" dirty="0"/>
              <a:t>1</a:t>
            </a:r>
            <a:r>
              <a:rPr lang="zh-CN" altLang="en-US" dirty="0"/>
              <a:t>）付款条件的选择</a:t>
            </a:r>
          </a:p>
          <a:p>
            <a:r>
              <a:rPr lang="zh-CN" altLang="en-US" dirty="0"/>
              <a:t>（</a:t>
            </a:r>
            <a:r>
              <a:rPr lang="en-US" altLang="zh-CN" dirty="0"/>
              <a:t>2</a:t>
            </a:r>
            <a:r>
              <a:rPr lang="zh-CN" altLang="en-US" dirty="0"/>
              <a:t>）把握价格变动的时机，掌握市场行情</a:t>
            </a:r>
          </a:p>
          <a:p>
            <a:r>
              <a:rPr lang="zh-CN" altLang="en-US" dirty="0"/>
              <a:t>（</a:t>
            </a:r>
            <a:r>
              <a:rPr lang="en-US" altLang="zh-CN" dirty="0"/>
              <a:t>3</a:t>
            </a:r>
            <a:r>
              <a:rPr lang="zh-CN" altLang="en-US" dirty="0"/>
              <a:t>）严格计划管理，加强物资采购的计划性</a:t>
            </a:r>
          </a:p>
          <a:p>
            <a:r>
              <a:rPr lang="zh-CN" altLang="en-US" dirty="0"/>
              <a:t>（</a:t>
            </a:r>
            <a:r>
              <a:rPr lang="en-US" altLang="zh-CN" dirty="0"/>
              <a:t>4</a:t>
            </a:r>
            <a:r>
              <a:rPr lang="zh-CN" altLang="en-US" dirty="0"/>
              <a:t>）强化采购业务内部控制</a:t>
            </a:r>
          </a:p>
          <a:p>
            <a:r>
              <a:rPr lang="en-US" altLang="zh-CN" dirty="0"/>
              <a:t>3.</a:t>
            </a:r>
            <a:r>
              <a:rPr lang="zh-CN" altLang="en-US" dirty="0"/>
              <a:t>选择降低成本的采购战略</a:t>
            </a:r>
          </a:p>
          <a:p>
            <a:r>
              <a:rPr lang="zh-CN" altLang="en-US" dirty="0"/>
              <a:t>（</a:t>
            </a:r>
            <a:r>
              <a:rPr lang="en-US" altLang="zh-CN" dirty="0"/>
              <a:t>1</a:t>
            </a:r>
            <a:r>
              <a:rPr lang="zh-CN" altLang="en-US" dirty="0"/>
              <a:t>）采购成本对利益的影响</a:t>
            </a:r>
          </a:p>
          <a:p>
            <a:r>
              <a:rPr lang="zh-CN" altLang="en-US" dirty="0"/>
              <a:t>（</a:t>
            </a:r>
            <a:r>
              <a:rPr lang="en-US" altLang="zh-CN" dirty="0"/>
              <a:t>2</a:t>
            </a:r>
            <a:r>
              <a:rPr lang="zh-CN" altLang="en-US" dirty="0"/>
              <a:t>）降低采购成本的方法</a:t>
            </a:r>
          </a:p>
          <a:p>
            <a:endParaRPr lang="zh-CN" altLang="en-US" dirty="0"/>
          </a:p>
        </p:txBody>
      </p:sp>
    </p:spTree>
    <p:extLst>
      <p:ext uri="{BB962C8B-B14F-4D97-AF65-F5344CB8AC3E}">
        <p14:creationId xmlns:p14="http://schemas.microsoft.com/office/powerpoint/2010/main" val="2134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项目一  采购战略的制定</a:t>
            </a:r>
          </a:p>
        </p:txBody>
      </p:sp>
      <p:sp>
        <p:nvSpPr>
          <p:cNvPr id="3" name="内容占位符 2"/>
          <p:cNvSpPr>
            <a:spLocks noGrp="1"/>
          </p:cNvSpPr>
          <p:nvPr>
            <p:ph sz="quarter" idx="13"/>
          </p:nvPr>
        </p:nvSpPr>
        <p:spPr>
          <a:xfrm>
            <a:off x="913536" y="1556793"/>
            <a:ext cx="10361127" cy="4234407"/>
          </a:xfrm>
        </p:spPr>
        <p:txBody>
          <a:bodyPr>
            <a:normAutofit fontScale="77500" lnSpcReduction="20000"/>
          </a:bodyPr>
          <a:lstStyle/>
          <a:p>
            <a:r>
              <a:rPr lang="zh-CN" altLang="en-US" dirty="0"/>
              <a:t>任务</a:t>
            </a:r>
            <a:r>
              <a:rPr lang="en-US" altLang="zh-CN" dirty="0"/>
              <a:t>4  </a:t>
            </a:r>
            <a:r>
              <a:rPr lang="zh-CN" altLang="en-US" dirty="0"/>
              <a:t>采购战略的确立</a:t>
            </a:r>
          </a:p>
          <a:p>
            <a:r>
              <a:rPr lang="en-US" altLang="zh-CN" dirty="0"/>
              <a:t>1.</a:t>
            </a:r>
            <a:r>
              <a:rPr lang="zh-CN" altLang="en-US" dirty="0"/>
              <a:t>采购战略规划含义</a:t>
            </a:r>
          </a:p>
          <a:p>
            <a:r>
              <a:rPr lang="zh-CN" altLang="en-US" dirty="0" smtClean="0"/>
              <a:t>      所谓</a:t>
            </a:r>
            <a:r>
              <a:rPr lang="zh-CN" altLang="en-US" dirty="0"/>
              <a:t>采购战略，是企业在现代采购理念的指导下，根据其战略采购规划，运用现代管理技术，分析并整合企业的内外部资源，求得企业的资源需求与市场变化的平衡，通过强化供应链建设和供应商管理，完善基础设施平台和信息平台，不断压缩采购周期，开发具有竞争能力的、成本较低的，向客户提供增值服务的物流系统，以满足客户要求。</a:t>
            </a:r>
          </a:p>
          <a:p>
            <a:r>
              <a:rPr lang="en-US" altLang="zh-CN" dirty="0"/>
              <a:t>2.</a:t>
            </a:r>
            <a:r>
              <a:rPr lang="zh-CN" altLang="en-US" dirty="0"/>
              <a:t>采购战略规划的制定过程</a:t>
            </a:r>
          </a:p>
          <a:p>
            <a:r>
              <a:rPr lang="zh-CN" altLang="en-US" dirty="0"/>
              <a:t>（</a:t>
            </a:r>
            <a:r>
              <a:rPr lang="en-US" altLang="zh-CN" dirty="0"/>
              <a:t>1</a:t>
            </a:r>
            <a:r>
              <a:rPr lang="zh-CN" altLang="en-US" dirty="0"/>
              <a:t>）制定采购战略的前提</a:t>
            </a:r>
          </a:p>
          <a:p>
            <a:r>
              <a:rPr lang="zh-CN" altLang="en-US" dirty="0"/>
              <a:t>（</a:t>
            </a:r>
            <a:r>
              <a:rPr lang="en-US" altLang="zh-CN" dirty="0"/>
              <a:t>2</a:t>
            </a:r>
            <a:r>
              <a:rPr lang="zh-CN" altLang="en-US" dirty="0"/>
              <a:t>）确立采购管理理念</a:t>
            </a:r>
          </a:p>
          <a:p>
            <a:r>
              <a:rPr lang="zh-CN" altLang="en-US" dirty="0"/>
              <a:t>（</a:t>
            </a:r>
            <a:r>
              <a:rPr lang="en-US" altLang="zh-CN" dirty="0"/>
              <a:t>3</a:t>
            </a:r>
            <a:r>
              <a:rPr lang="zh-CN" altLang="en-US" dirty="0"/>
              <a:t>）树立采购战略目标</a:t>
            </a:r>
          </a:p>
          <a:p>
            <a:r>
              <a:rPr lang="zh-CN" altLang="en-US" dirty="0"/>
              <a:t>（</a:t>
            </a:r>
            <a:r>
              <a:rPr lang="en-US" altLang="zh-CN" dirty="0"/>
              <a:t>4</a:t>
            </a:r>
            <a:r>
              <a:rPr lang="zh-CN" altLang="en-US" dirty="0"/>
              <a:t>）制定采购战略策略</a:t>
            </a:r>
          </a:p>
          <a:p>
            <a:r>
              <a:rPr lang="zh-CN" altLang="en-US" dirty="0"/>
              <a:t>（</a:t>
            </a:r>
            <a:r>
              <a:rPr lang="en-US" altLang="zh-CN" dirty="0"/>
              <a:t>5</a:t>
            </a:r>
            <a:r>
              <a:rPr lang="zh-CN" altLang="en-US" dirty="0"/>
              <a:t>）执行采购战略方案</a:t>
            </a:r>
          </a:p>
          <a:p>
            <a:r>
              <a:rPr lang="zh-CN" altLang="en-US" dirty="0"/>
              <a:t>（</a:t>
            </a:r>
            <a:r>
              <a:rPr lang="en-US" altLang="zh-CN" dirty="0"/>
              <a:t>6</a:t>
            </a:r>
            <a:r>
              <a:rPr lang="zh-CN" altLang="en-US" dirty="0"/>
              <a:t>）评价采购战略规划方案</a:t>
            </a:r>
          </a:p>
          <a:p>
            <a:endParaRPr lang="zh-CN" altLang="en-US" dirty="0"/>
          </a:p>
        </p:txBody>
      </p:sp>
    </p:spTree>
    <p:extLst>
      <p:ext uri="{BB962C8B-B14F-4D97-AF65-F5344CB8AC3E}">
        <p14:creationId xmlns:p14="http://schemas.microsoft.com/office/powerpoint/2010/main" val="247246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采购策略的选择</a:t>
            </a:r>
          </a:p>
        </p:txBody>
      </p:sp>
      <p:sp>
        <p:nvSpPr>
          <p:cNvPr id="3" name="内容占位符 2"/>
          <p:cNvSpPr>
            <a:spLocks noGrp="1"/>
          </p:cNvSpPr>
          <p:nvPr>
            <p:ph sz="quarter" idx="13"/>
          </p:nvPr>
        </p:nvSpPr>
        <p:spPr>
          <a:xfrm>
            <a:off x="913536" y="1556793"/>
            <a:ext cx="10361127" cy="4234407"/>
          </a:xfrm>
        </p:spPr>
        <p:txBody>
          <a:bodyPr/>
          <a:lstStyle/>
          <a:p>
            <a:r>
              <a:rPr lang="zh-CN" altLang="en-US" dirty="0"/>
              <a:t>任务</a:t>
            </a:r>
            <a:r>
              <a:rPr lang="en-US" altLang="zh-CN" dirty="0"/>
              <a:t>1  </a:t>
            </a:r>
            <a:r>
              <a:rPr lang="zh-CN" altLang="en-US" dirty="0"/>
              <a:t>集中采购与分散</a:t>
            </a:r>
            <a:r>
              <a:rPr lang="zh-CN" altLang="en-US" dirty="0" smtClean="0"/>
              <a:t>采购</a:t>
            </a:r>
            <a:endParaRPr lang="en-US" altLang="zh-CN" dirty="0" smtClean="0"/>
          </a:p>
          <a:p>
            <a:r>
              <a:rPr lang="zh-CN" altLang="en-US" dirty="0" smtClean="0"/>
              <a:t> </a:t>
            </a:r>
            <a:endParaRPr lang="zh-CN" altLang="en-US" dirty="0"/>
          </a:p>
        </p:txBody>
      </p:sp>
      <p:graphicFrame>
        <p:nvGraphicFramePr>
          <p:cNvPr id="5" name="表格 4"/>
          <p:cNvGraphicFramePr>
            <a:graphicFrameLocks noGrp="1"/>
          </p:cNvGraphicFramePr>
          <p:nvPr/>
        </p:nvGraphicFramePr>
        <p:xfrm>
          <a:off x="3175635" y="2458561"/>
          <a:ext cx="5837555" cy="3241040"/>
        </p:xfrm>
        <a:graphic>
          <a:graphicData uri="http://schemas.openxmlformats.org/drawingml/2006/table">
            <a:tbl>
              <a:tblPr/>
              <a:tblGrid>
                <a:gridCol w="823595"/>
                <a:gridCol w="2506980"/>
                <a:gridCol w="2506980"/>
              </a:tblGrid>
              <a:tr h="0">
                <a:tc>
                  <a:txBody>
                    <a:bodyPr/>
                    <a:lstStyle/>
                    <a:p>
                      <a:pPr algn="ct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标准</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集中采购</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分散采购</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内涵</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60"/>
                        </a:lnSpc>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在核心管理层建立专门采购机构，统一组织企业所需物品的采购进货业务</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企业下属各单位实施的满足自身生产经营需要的采购</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意义</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实现规模效益、降低成本、获取主动权；提高采购效率；稳定与供应商的关系；制止腐败</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是集中采购的完善和补充，有利于采购环节与存货、供料等的协调配合；有利于增强责任心；下属部门的工作更有弹性</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特点</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批量大、过程长、手续多；集中度高，决策层次高；支付条件宽松、优惠条件增多；专业性强，责任大。</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批量小或单件价值低；过程短、手续简；反馈快，方便灵活；占用资金和库存小，保管方便。</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适用条件</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价值高或总价多的物品；关键零部件、原材料或其他战略资源，保密程度高，产权约束多的物品；定期采购的物品，而非临时性、急需性的物品，</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小批量、低价值的物品；分散采购优于集中采购的物品；市场资源有保证、易于传达，较少物流费用；基层有采购与检测能力</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适用范围</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集团、跨国公司的采购活动；连锁经营、特许经营企业的采购</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子公司、分厂、车间；离主厂区或集团供应基地较远，且采购成本低于集中采购的；异国异地的采购；研制期、试验期的少量采购</a:t>
                      </a:r>
                      <a:endParaRPr lang="zh-CN" sz="1000" dirty="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454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smtClean="0"/>
              <a:t>项目二   采购</a:t>
            </a:r>
            <a:r>
              <a:rPr lang="zh-CN" altLang="en-US" dirty="0"/>
              <a:t>策略的选择</a:t>
            </a:r>
          </a:p>
        </p:txBody>
      </p:sp>
      <p:sp>
        <p:nvSpPr>
          <p:cNvPr id="3" name="内容占位符 2"/>
          <p:cNvSpPr>
            <a:spLocks noGrp="1"/>
          </p:cNvSpPr>
          <p:nvPr>
            <p:ph sz="quarter" idx="13"/>
          </p:nvPr>
        </p:nvSpPr>
        <p:spPr>
          <a:xfrm>
            <a:off x="913536" y="1556793"/>
            <a:ext cx="10361127" cy="4234407"/>
          </a:xfrm>
        </p:spPr>
        <p:txBody>
          <a:bodyPr/>
          <a:lstStyle/>
          <a:p>
            <a:r>
              <a:rPr lang="zh-CN" altLang="en-US" dirty="0"/>
              <a:t>任务</a:t>
            </a:r>
            <a:r>
              <a:rPr lang="en-US" altLang="zh-CN" dirty="0"/>
              <a:t>2  </a:t>
            </a:r>
            <a:r>
              <a:rPr lang="zh-CN" altLang="en-US" dirty="0"/>
              <a:t>重点采购与</a:t>
            </a:r>
            <a:r>
              <a:rPr lang="zh-CN" altLang="en-US" dirty="0" smtClean="0"/>
              <a:t>一般采购</a:t>
            </a:r>
            <a:endParaRPr lang="en-US" altLang="zh-CN" dirty="0" smtClean="0"/>
          </a:p>
          <a:p>
            <a:endParaRPr lang="zh-CN" altLang="en-US" dirty="0"/>
          </a:p>
        </p:txBody>
      </p:sp>
      <p:pic>
        <p:nvPicPr>
          <p:cNvPr id="20" name="图片 19"/>
          <p:cNvPicPr>
            <a:picLocks noChangeAspect="1"/>
          </p:cNvPicPr>
          <p:nvPr/>
        </p:nvPicPr>
        <p:blipFill>
          <a:blip r:embed="rId2"/>
          <a:stretch>
            <a:fillRect/>
          </a:stretch>
        </p:blipFill>
        <p:spPr>
          <a:xfrm>
            <a:off x="2054598" y="2460796"/>
            <a:ext cx="7568206" cy="3330403"/>
          </a:xfrm>
          <a:prstGeom prst="rect">
            <a:avLst/>
          </a:prstGeom>
        </p:spPr>
      </p:pic>
    </p:spTree>
    <p:extLst>
      <p:ext uri="{BB962C8B-B14F-4D97-AF65-F5344CB8AC3E}">
        <p14:creationId xmlns:p14="http://schemas.microsoft.com/office/powerpoint/2010/main" val="285011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采购策略的选择</a:t>
            </a:r>
          </a:p>
        </p:txBody>
      </p:sp>
      <p:sp>
        <p:nvSpPr>
          <p:cNvPr id="3" name="内容占位符 2"/>
          <p:cNvSpPr>
            <a:spLocks noGrp="1"/>
          </p:cNvSpPr>
          <p:nvPr>
            <p:ph sz="quarter" idx="13"/>
          </p:nvPr>
        </p:nvSpPr>
        <p:spPr>
          <a:xfrm>
            <a:off x="913536" y="1556793"/>
            <a:ext cx="10361127" cy="4234407"/>
          </a:xfrm>
        </p:spPr>
        <p:txBody>
          <a:bodyPr/>
          <a:lstStyle/>
          <a:p>
            <a:r>
              <a:rPr lang="zh-CN" altLang="en-US" dirty="0"/>
              <a:t>任务</a:t>
            </a:r>
            <a:r>
              <a:rPr lang="en-US" altLang="zh-CN" dirty="0"/>
              <a:t>3  </a:t>
            </a:r>
            <a:r>
              <a:rPr lang="zh-CN" altLang="en-US" dirty="0"/>
              <a:t>直接采购与间接</a:t>
            </a:r>
            <a:r>
              <a:rPr lang="zh-CN" altLang="en-US" dirty="0" smtClean="0"/>
              <a:t>采购</a:t>
            </a:r>
            <a:endParaRPr lang="en-US" altLang="zh-CN" dirty="0" smtClean="0"/>
          </a:p>
          <a:p>
            <a:endParaRPr lang="zh-CN" altLang="en-US" dirty="0"/>
          </a:p>
        </p:txBody>
      </p:sp>
      <p:graphicFrame>
        <p:nvGraphicFramePr>
          <p:cNvPr id="4" name="表格 3"/>
          <p:cNvGraphicFramePr>
            <a:graphicFrameLocks noGrp="1"/>
          </p:cNvGraphicFramePr>
          <p:nvPr/>
        </p:nvGraphicFramePr>
        <p:xfrm>
          <a:off x="3191828" y="2581751"/>
          <a:ext cx="5805170" cy="2994660"/>
        </p:xfrm>
        <a:graphic>
          <a:graphicData uri="http://schemas.openxmlformats.org/drawingml/2006/table">
            <a:tbl>
              <a:tblPr/>
              <a:tblGrid>
                <a:gridCol w="823595"/>
                <a:gridCol w="2506980"/>
                <a:gridCol w="2474595"/>
              </a:tblGrid>
              <a:tr h="0">
                <a:tc>
                  <a:txBody>
                    <a:bodyPr/>
                    <a:lstStyle/>
                    <a:p>
                      <a:pPr algn="ct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标准</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直接采购</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间接采购</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内涵</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60"/>
                        </a:lnSpc>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采购主体直接向物品制造厂家采购的方式</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通过中间商实施采购的方式，包括：委托流通企业采购</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优点</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环节少，时间短，手续简便，信息反馈快；易于双方交流、合作；便于对供应商资信认证；易于形成战略伙伴关系</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充分发挥工商企业各自的核心能力；减少流动资金占用；分散采购风险；减少交易费用和时间，从而降低成本</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适用条件</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采购量足够大；在没有制度限制级各种特权影响的情况下实施；采购方有相应的采购、储运、渠道、机构与设施等；采购方费用低于间接采购费用情况下使用。</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有可以信任、合作的流通企业完成采购任务；直接采购费用和时间大于间接采购情况下使用</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适用范围</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一般限于国内采购；生产性原材料、零配件及其他辅料、低值易耗品的采购</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适合于核心业务规模大、盈利水平高的企业；采购企业规模小，缺乏采购能力、资格和渠道进行直接采购；没有符合采购要求部门、人员和仓储设施的企业</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注意事项</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做好采购前准备工作；搞好计划与决策；正确签约与控制交易主动权；把好验收关</a:t>
                      </a:r>
                      <a:endParaRPr lang="zh-CN" sz="100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间接采购是通过第三方实现物品交易的方式</a:t>
                      </a:r>
                      <a:endParaRPr lang="zh-CN" sz="1000" dirty="0">
                        <a:solidFill>
                          <a:srgbClr val="000000"/>
                        </a:solidFill>
                        <a:effectLst/>
                        <a:latin typeface="Times New Roman" panose="02020603050405020304" pitchFamily="18" charset="0"/>
                        <a:ea typeface="宋体" panose="02010600030101010101" pitchFamily="2" charset="-122"/>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690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采购策略的选择</a:t>
            </a:r>
          </a:p>
        </p:txBody>
      </p:sp>
      <p:sp>
        <p:nvSpPr>
          <p:cNvPr id="3" name="内容占位符 2"/>
          <p:cNvSpPr>
            <a:spLocks noGrp="1"/>
          </p:cNvSpPr>
          <p:nvPr>
            <p:ph sz="quarter" idx="13"/>
          </p:nvPr>
        </p:nvSpPr>
        <p:spPr>
          <a:xfrm>
            <a:off x="913536" y="1556793"/>
            <a:ext cx="10361127" cy="4234407"/>
          </a:xfrm>
        </p:spPr>
        <p:txBody>
          <a:bodyPr/>
          <a:lstStyle/>
          <a:p>
            <a:r>
              <a:rPr lang="zh-CN" altLang="en-US" dirty="0" smtClean="0"/>
              <a:t>任务</a:t>
            </a:r>
            <a:r>
              <a:rPr lang="en-US" altLang="zh-CN" dirty="0"/>
              <a:t>4  </a:t>
            </a:r>
            <a:r>
              <a:rPr lang="zh-CN" altLang="en-US" dirty="0"/>
              <a:t>现货采购与远期合同</a:t>
            </a:r>
            <a:r>
              <a:rPr lang="zh-CN" altLang="en-US" dirty="0" smtClean="0"/>
              <a:t>采购</a:t>
            </a:r>
            <a:endParaRPr lang="en-US" altLang="zh-CN" dirty="0" smtClean="0"/>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98675446"/>
              </p:ext>
            </p:extLst>
          </p:nvPr>
        </p:nvGraphicFramePr>
        <p:xfrm>
          <a:off x="2349998" y="2212650"/>
          <a:ext cx="6343909" cy="3439604"/>
        </p:xfrm>
        <a:graphic>
          <a:graphicData uri="http://schemas.openxmlformats.org/drawingml/2006/table">
            <a:tbl>
              <a:tblPr/>
              <a:tblGrid>
                <a:gridCol w="895355"/>
                <a:gridCol w="2724277"/>
                <a:gridCol w="2724277"/>
              </a:tblGrid>
              <a:tr h="197614">
                <a:tc>
                  <a:txBody>
                    <a:bodyPr/>
                    <a:lstStyle/>
                    <a:p>
                      <a:pPr algn="ctr">
                        <a:spcAft>
                          <a:spcPts val="0"/>
                        </a:spcAft>
                      </a:pPr>
                      <a:r>
                        <a:rPr lang="zh-CN" sz="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标准</a:t>
                      </a:r>
                      <a:endParaRPr lang="zh-CN" sz="900" dirty="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现货采购</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远期合同采购</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802">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内涵</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60"/>
                        </a:lnSpc>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买卖双方协商后，即时交割的采购方式，是最为传统的采购方式。</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供需双方为实现物品均衡供应而签订的远期合同采购方式。它通过合同规定，实现物品的供应和资金的结算，并通过法律和供需双方信誉与能力来保证约定交割的实现。</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77">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意义</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银货两清，易于管理，适应市场行情的变动</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稳定供需关系；质量与数量有保证；易形成战略伙伴关系</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739">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特点</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即时交割；责任明确；灵活、方便、手续简单，易管理；无信誉风险；对市场依赖性大</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时效长；价格稳定；交易成本及物流成本相对低；过程透明，易把握和管理；可采取现代采购方法和其他采购方法来支持</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802">
                <a:tc>
                  <a:txBody>
                    <a:bodyPr/>
                    <a:lstStyle/>
                    <a:p>
                      <a:pPr>
                        <a:spcAft>
                          <a:spcPts val="0"/>
                        </a:spcAft>
                      </a:pPr>
                      <a:r>
                        <a:rPr lang="zh-CN" sz="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适用条件</a:t>
                      </a:r>
                      <a:endParaRPr lang="zh-CN" sz="900" dirty="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企业所需资源或物品充足并能及时送达；需方有充足的现金用于支付货款；现货质量有保证，且采购人员有识货的手段和经验</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具有法律保障且经济秩序良好的社会环境；适用大宗或批量采购；供需双方具有交易信誉和能力；具有双方认可的质量标准、验收方法和其他认同的履约条件</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802">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适用范围</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50"/>
                        </a:lnSpc>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生产经营临时需要；新品开发或研制需要；设备维护、保养或修理需要；设备更新履行需要；辅料、工具、低值易耗品、通用件、易损品及其他常备资源采购</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生产和经营长期的需要，以主料和关键料为主；科研开发与产品进入稳定成长期后；国家战略收购、大宗农副产品收购、国防需要及其储备采购</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802">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注意事项</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注意验货；搞好市场调查；检查手续完备性</a:t>
                      </a:r>
                      <a:endParaRPr lang="zh-CN" sz="90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掌握双方资信情况和能力，以免上当；在经济秩序恶化的环境中慎用；注意价格风险和履约能力；条款清晰；技术标准应便于验收，减少分歧；签约人员应具有专业和经济知识。</a:t>
                      </a:r>
                      <a:endParaRPr lang="zh-CN" sz="900" dirty="0">
                        <a:solidFill>
                          <a:srgbClr val="000000"/>
                        </a:solidFill>
                        <a:effectLst/>
                        <a:latin typeface="Times New Roman" panose="02020603050405020304" pitchFamily="18" charset="0"/>
                        <a:ea typeface="宋体" panose="02010600030101010101" pitchFamily="2" charset="-122"/>
                      </a:endParaRPr>
                    </a:p>
                  </a:txBody>
                  <a:tcPr marL="30776" marR="30776" marT="30776" marB="30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159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项目一</a:t>
            </a:r>
            <a:r>
              <a:rPr lang="en-US" altLang="zh-CN" b="1" dirty="0"/>
              <a:t>  </a:t>
            </a:r>
            <a:r>
              <a:rPr lang="zh-CN" altLang="zh-CN" b="1" dirty="0"/>
              <a:t>采购认知</a:t>
            </a:r>
            <a:br>
              <a:rPr lang="zh-CN" altLang="zh-CN" b="1" dirty="0"/>
            </a:br>
            <a:endParaRPr lang="zh-CN" altLang="en-US" dirty="0"/>
          </a:p>
        </p:txBody>
      </p:sp>
      <p:sp>
        <p:nvSpPr>
          <p:cNvPr id="3" name="内容占位符 2"/>
          <p:cNvSpPr>
            <a:spLocks noGrp="1"/>
          </p:cNvSpPr>
          <p:nvPr>
            <p:ph sz="quarter" idx="13"/>
          </p:nvPr>
        </p:nvSpPr>
        <p:spPr/>
        <p:txBody>
          <a:bodyPr>
            <a:normAutofit fontScale="92500" lnSpcReduction="10000"/>
          </a:bodyPr>
          <a:lstStyle/>
          <a:p>
            <a:pPr marL="0" indent="0">
              <a:lnSpc>
                <a:spcPct val="120000"/>
              </a:lnSpc>
              <a:spcBef>
                <a:spcPts val="0"/>
              </a:spcBef>
              <a:buNone/>
            </a:pPr>
            <a:r>
              <a:rPr lang="zh-CN" altLang="zh-CN" sz="1600" b="1" dirty="0" smtClean="0">
                <a:latin typeface="+mn-ea"/>
                <a:ea typeface="+mn-ea"/>
              </a:rPr>
              <a:t>任务</a:t>
            </a:r>
            <a:r>
              <a:rPr lang="en-US" altLang="zh-CN" sz="1600" b="1" dirty="0" smtClean="0">
                <a:latin typeface="+mn-ea"/>
                <a:ea typeface="+mn-ea"/>
              </a:rPr>
              <a:t>1  </a:t>
            </a:r>
            <a:r>
              <a:rPr lang="zh-CN" altLang="zh-CN" sz="1600" b="1" dirty="0" smtClean="0">
                <a:latin typeface="+mn-ea"/>
                <a:ea typeface="+mn-ea"/>
              </a:rPr>
              <a:t>认识采购的概念</a:t>
            </a:r>
            <a:endParaRPr lang="zh-CN" altLang="en-US" sz="1600" dirty="0" smtClean="0">
              <a:latin typeface="+mn-ea"/>
              <a:ea typeface="+mn-ea"/>
            </a:endParaRPr>
          </a:p>
          <a:p>
            <a:pPr marL="0" indent="0">
              <a:lnSpc>
                <a:spcPct val="120000"/>
              </a:lnSpc>
              <a:spcBef>
                <a:spcPts val="0"/>
              </a:spcBef>
              <a:buNone/>
            </a:pPr>
            <a:r>
              <a:rPr lang="en-US" altLang="zh-CN" sz="1600" dirty="0" smtClean="0">
                <a:latin typeface="+mn-ea"/>
                <a:ea typeface="+mn-ea"/>
              </a:rPr>
              <a:t>1</a:t>
            </a:r>
            <a:r>
              <a:rPr lang="zh-CN" altLang="en-US" sz="1600" dirty="0" smtClean="0">
                <a:latin typeface="+mn-ea"/>
                <a:ea typeface="+mn-ea"/>
              </a:rPr>
              <a:t>．采购的概念</a:t>
            </a:r>
          </a:p>
          <a:p>
            <a:pPr marL="0" indent="0">
              <a:lnSpc>
                <a:spcPct val="120000"/>
              </a:lnSpc>
              <a:spcBef>
                <a:spcPts val="0"/>
              </a:spcBef>
              <a:buNone/>
            </a:pPr>
            <a:r>
              <a:rPr lang="zh-CN" altLang="en-US" sz="1600" dirty="0" smtClean="0">
                <a:latin typeface="+mn-ea"/>
                <a:ea typeface="+mn-ea"/>
              </a:rPr>
              <a:t>（</a:t>
            </a:r>
            <a:r>
              <a:rPr lang="en-US" altLang="zh-CN" sz="1600" dirty="0" smtClean="0">
                <a:latin typeface="+mn-ea"/>
                <a:ea typeface="+mn-ea"/>
              </a:rPr>
              <a:t>1</a:t>
            </a:r>
            <a:r>
              <a:rPr lang="zh-CN" altLang="en-US" sz="1600" dirty="0" smtClean="0">
                <a:latin typeface="+mn-ea"/>
                <a:ea typeface="+mn-ea"/>
              </a:rPr>
              <a:t>）狭义的采购</a:t>
            </a:r>
          </a:p>
          <a:p>
            <a:pPr marL="0" indent="0">
              <a:lnSpc>
                <a:spcPct val="120000"/>
              </a:lnSpc>
              <a:spcBef>
                <a:spcPts val="0"/>
              </a:spcBef>
              <a:buNone/>
            </a:pPr>
            <a:r>
              <a:rPr lang="zh-CN" altLang="en-US" sz="1600" dirty="0" smtClean="0">
                <a:latin typeface="+mn-ea"/>
                <a:ea typeface="+mn-ea"/>
              </a:rPr>
              <a:t>   狭义的采购是指以购买的方式，由买方支付对等的代价，向卖方换取物品的行为过程。即所谓的“一手交钱，一手交货”或“银货两讫”。在此概念中，货币成为交易的中介，买方若没有货币则采购行为将难以实现，这种以货币换取商品的方式是最普遍的采购途径。</a:t>
            </a:r>
          </a:p>
          <a:p>
            <a:pPr marL="0" indent="0">
              <a:lnSpc>
                <a:spcPct val="120000"/>
              </a:lnSpc>
              <a:spcBef>
                <a:spcPts val="0"/>
              </a:spcBef>
              <a:buNone/>
            </a:pPr>
            <a:r>
              <a:rPr lang="zh-CN" altLang="en-US" sz="1600" dirty="0" smtClean="0">
                <a:latin typeface="+mn-ea"/>
                <a:ea typeface="+mn-ea"/>
              </a:rPr>
              <a:t>（</a:t>
            </a:r>
            <a:r>
              <a:rPr lang="en-US" altLang="zh-CN" sz="1600" dirty="0" smtClean="0">
                <a:latin typeface="+mn-ea"/>
                <a:ea typeface="+mn-ea"/>
              </a:rPr>
              <a:t>2</a:t>
            </a:r>
            <a:r>
              <a:rPr lang="zh-CN" altLang="en-US" sz="1600" dirty="0" smtClean="0">
                <a:latin typeface="+mn-ea"/>
                <a:ea typeface="+mn-ea"/>
              </a:rPr>
              <a:t>）广义的采购</a:t>
            </a:r>
          </a:p>
          <a:p>
            <a:pPr marL="0" indent="0">
              <a:lnSpc>
                <a:spcPct val="120000"/>
              </a:lnSpc>
              <a:spcBef>
                <a:spcPts val="0"/>
              </a:spcBef>
              <a:buNone/>
            </a:pPr>
            <a:r>
              <a:rPr lang="zh-CN" altLang="en-US" sz="1600" dirty="0" smtClean="0">
                <a:latin typeface="+mn-ea"/>
                <a:ea typeface="+mn-ea"/>
              </a:rPr>
              <a:t>   广义的采购是指除了以购买的方式获取商品以外，还可以通过下列途径取得商品的使用权，以达到满足需求的目的。广义的采购是指以各种不同的途径，包括购买、租赁、借贷、交换等方式，取得物品或劳务的使用权或所有权，以满足使用的需求。</a:t>
            </a:r>
            <a:endParaRPr lang="en-US" altLang="zh-CN" sz="1600" dirty="0" smtClean="0">
              <a:latin typeface="+mn-ea"/>
              <a:ea typeface="+mn-ea"/>
            </a:endParaRPr>
          </a:p>
          <a:p>
            <a:pPr marL="0" indent="0">
              <a:lnSpc>
                <a:spcPct val="120000"/>
              </a:lnSpc>
              <a:spcBef>
                <a:spcPts val="0"/>
              </a:spcBef>
              <a:buNone/>
            </a:pPr>
            <a:r>
              <a:rPr lang="zh-CN" altLang="en-US" sz="1600" dirty="0">
                <a:latin typeface="+mn-ea"/>
                <a:ea typeface="+mn-ea"/>
              </a:rPr>
              <a:t>（</a:t>
            </a:r>
            <a:r>
              <a:rPr lang="en-US" altLang="zh-CN" sz="1600" dirty="0">
                <a:latin typeface="+mn-ea"/>
                <a:ea typeface="+mn-ea"/>
              </a:rPr>
              <a:t>3</a:t>
            </a:r>
            <a:r>
              <a:rPr lang="zh-CN" altLang="en-US" sz="1600" dirty="0">
                <a:latin typeface="+mn-ea"/>
                <a:ea typeface="+mn-ea"/>
              </a:rPr>
              <a:t>）购买与采购的区别</a:t>
            </a:r>
          </a:p>
          <a:p>
            <a:pPr marL="0" indent="0">
              <a:lnSpc>
                <a:spcPct val="120000"/>
              </a:lnSpc>
              <a:spcBef>
                <a:spcPts val="0"/>
              </a:spcBef>
              <a:buNone/>
            </a:pPr>
            <a:r>
              <a:rPr lang="zh-CN" altLang="en-US" sz="1600" dirty="0" smtClean="0">
                <a:latin typeface="+mn-ea"/>
                <a:ea typeface="+mn-ea"/>
              </a:rPr>
              <a:t>   所谓</a:t>
            </a:r>
            <a:r>
              <a:rPr lang="zh-CN" altLang="en-US" sz="1600" dirty="0">
                <a:latin typeface="+mn-ea"/>
                <a:ea typeface="+mn-ea"/>
              </a:rPr>
              <a:t>采购，一般是指从多个对象中选择购买自己所需要的物品的意思。从学术的角度看，采购是比购买的含义更广泛、更复杂的概念。</a:t>
            </a:r>
          </a:p>
          <a:p>
            <a:pPr>
              <a:lnSpc>
                <a:spcPct val="120000"/>
              </a:lnSpc>
              <a:spcBef>
                <a:spcPts val="0"/>
              </a:spcBef>
            </a:pPr>
            <a:endParaRPr lang="en-US" altLang="zh-CN" sz="1400" dirty="0" smtClean="0">
              <a:latin typeface="+mn-ea"/>
              <a:ea typeface="+mn-ea"/>
            </a:endParaRPr>
          </a:p>
          <a:p>
            <a:pPr>
              <a:lnSpc>
                <a:spcPct val="160000"/>
              </a:lnSpc>
            </a:pPr>
            <a:endParaRPr lang="zh-CN" altLang="en-US" sz="1900" dirty="0" smtClean="0">
              <a:latin typeface="+mn-ea"/>
              <a:ea typeface="+mn-ea"/>
            </a:endParaRPr>
          </a:p>
          <a:p>
            <a:endParaRPr lang="zh-CN" altLang="en-US" dirty="0"/>
          </a:p>
        </p:txBody>
      </p:sp>
    </p:spTree>
    <p:extLst>
      <p:ext uri="{BB962C8B-B14F-4D97-AF65-F5344CB8AC3E}">
        <p14:creationId xmlns:p14="http://schemas.microsoft.com/office/powerpoint/2010/main" val="423090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采购策略的选择</a:t>
            </a:r>
          </a:p>
        </p:txBody>
      </p:sp>
      <p:sp>
        <p:nvSpPr>
          <p:cNvPr id="3" name="内容占位符 2"/>
          <p:cNvSpPr>
            <a:spLocks noGrp="1"/>
          </p:cNvSpPr>
          <p:nvPr>
            <p:ph sz="quarter" idx="13"/>
          </p:nvPr>
        </p:nvSpPr>
        <p:spPr>
          <a:xfrm>
            <a:off x="913536" y="1556793"/>
            <a:ext cx="10361127" cy="4234407"/>
          </a:xfrm>
        </p:spPr>
        <p:txBody>
          <a:bodyPr/>
          <a:lstStyle/>
          <a:p>
            <a:r>
              <a:rPr lang="zh-CN" altLang="en-US" dirty="0"/>
              <a:t>任务</a:t>
            </a:r>
            <a:r>
              <a:rPr lang="en-US" altLang="zh-CN" dirty="0"/>
              <a:t>5  </a:t>
            </a:r>
            <a:r>
              <a:rPr lang="zh-CN" altLang="en-US" dirty="0"/>
              <a:t>招标采购</a:t>
            </a:r>
          </a:p>
          <a:p>
            <a:r>
              <a:rPr lang="en-US" altLang="zh-CN" dirty="0"/>
              <a:t>1.</a:t>
            </a:r>
            <a:r>
              <a:rPr lang="zh-CN" altLang="en-US" dirty="0"/>
              <a:t>招标采购概述</a:t>
            </a:r>
          </a:p>
          <a:p>
            <a:r>
              <a:rPr lang="zh-CN" altLang="en-US" dirty="0"/>
              <a:t>（</a:t>
            </a:r>
            <a:r>
              <a:rPr lang="en-US" altLang="zh-CN" dirty="0"/>
              <a:t>1</a:t>
            </a:r>
            <a:r>
              <a:rPr lang="zh-CN" altLang="en-US" dirty="0"/>
              <a:t>）概念</a:t>
            </a:r>
          </a:p>
          <a:p>
            <a:r>
              <a:rPr lang="zh-CN" altLang="en-US" dirty="0" smtClean="0"/>
              <a:t>      招标</a:t>
            </a:r>
            <a:r>
              <a:rPr lang="zh-CN" altLang="en-US" dirty="0"/>
              <a:t>采购是一种使用越来越广泛的采购方法。已经受到人们越来越多的关注。为此介绍关于招标采购的一些基本做法。所谓标，就是标书，就是任务计划书、任务目标。招标是采购的一种特殊形式，指在一定范围内公开货物、工程或服务采购的条件和要求，邀请众多投标人参加投标，并按照规定程序从中选择交易对象的一种市场交易行为。</a:t>
            </a:r>
          </a:p>
          <a:p>
            <a:endParaRPr lang="zh-CN" altLang="en-US" dirty="0"/>
          </a:p>
        </p:txBody>
      </p:sp>
    </p:spTree>
    <p:extLst>
      <p:ext uri="{BB962C8B-B14F-4D97-AF65-F5344CB8AC3E}">
        <p14:creationId xmlns:p14="http://schemas.microsoft.com/office/powerpoint/2010/main" val="224013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采购策略的选择</a:t>
            </a:r>
          </a:p>
        </p:txBody>
      </p:sp>
      <p:sp>
        <p:nvSpPr>
          <p:cNvPr id="3" name="内容占位符 2"/>
          <p:cNvSpPr>
            <a:spLocks noGrp="1"/>
          </p:cNvSpPr>
          <p:nvPr>
            <p:ph sz="quarter" idx="13"/>
          </p:nvPr>
        </p:nvSpPr>
        <p:spPr>
          <a:xfrm>
            <a:off x="913536" y="1556793"/>
            <a:ext cx="10361127" cy="4234407"/>
          </a:xfrm>
        </p:spPr>
        <p:txBody>
          <a:bodyPr/>
          <a:lstStyle/>
          <a:p>
            <a:r>
              <a:rPr lang="zh-CN" altLang="en-US" dirty="0"/>
              <a:t>（</a:t>
            </a:r>
            <a:r>
              <a:rPr lang="en-US" altLang="zh-CN" dirty="0"/>
              <a:t>2</a:t>
            </a:r>
            <a:r>
              <a:rPr lang="zh-CN" altLang="en-US" dirty="0"/>
              <a:t>）招标采购的特点</a:t>
            </a:r>
          </a:p>
          <a:p>
            <a:r>
              <a:rPr lang="zh-CN" altLang="en-US" dirty="0"/>
              <a:t>招标采购是在众多供应商情况中选择最佳供应商的有效方法。它有很多优越性：</a:t>
            </a:r>
          </a:p>
          <a:p>
            <a:r>
              <a:rPr lang="zh-CN" altLang="en-US" dirty="0"/>
              <a:t>体现公开、公正和公平</a:t>
            </a:r>
          </a:p>
          <a:p>
            <a:r>
              <a:rPr lang="zh-CN" altLang="en-US" dirty="0"/>
              <a:t>体现竞争</a:t>
            </a:r>
          </a:p>
          <a:p>
            <a:r>
              <a:rPr lang="zh-CN" altLang="en-US" dirty="0"/>
              <a:t>体现优化</a:t>
            </a:r>
          </a:p>
          <a:p>
            <a:r>
              <a:rPr lang="zh-CN" altLang="en-US" dirty="0"/>
              <a:t>（</a:t>
            </a:r>
            <a:r>
              <a:rPr lang="en-US" altLang="zh-CN" dirty="0"/>
              <a:t>3</a:t>
            </a:r>
            <a:r>
              <a:rPr lang="zh-CN" altLang="en-US" dirty="0"/>
              <a:t>）招标采购的适用情况</a:t>
            </a:r>
          </a:p>
          <a:p>
            <a:r>
              <a:rPr lang="zh-CN" altLang="en-US" dirty="0"/>
              <a:t>招标采购一般是一项比较庞大的活动，牵涉面广、费时间、费精力、成本高。因此并不是什么情况都要用招标投标的方法。即使采用，也不是那么频繁使用，一般只适宜于比较重大的项目中，或者影响比较深远的项目中。</a:t>
            </a:r>
          </a:p>
          <a:p>
            <a:endParaRPr lang="zh-CN" altLang="en-US" dirty="0"/>
          </a:p>
        </p:txBody>
      </p:sp>
    </p:spTree>
    <p:extLst>
      <p:ext uri="{BB962C8B-B14F-4D97-AF65-F5344CB8AC3E}">
        <p14:creationId xmlns:p14="http://schemas.microsoft.com/office/powerpoint/2010/main" val="3244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采购策略的选择</a:t>
            </a:r>
          </a:p>
        </p:txBody>
      </p:sp>
      <p:sp>
        <p:nvSpPr>
          <p:cNvPr id="3" name="内容占位符 2"/>
          <p:cNvSpPr>
            <a:spLocks noGrp="1"/>
          </p:cNvSpPr>
          <p:nvPr>
            <p:ph sz="quarter" idx="13"/>
          </p:nvPr>
        </p:nvSpPr>
        <p:spPr>
          <a:xfrm>
            <a:off x="913536" y="1556793"/>
            <a:ext cx="10361127" cy="4234407"/>
          </a:xfrm>
        </p:spPr>
        <p:txBody>
          <a:bodyPr>
            <a:normAutofit fontScale="85000" lnSpcReduction="20000"/>
          </a:bodyPr>
          <a:lstStyle/>
          <a:p>
            <a:r>
              <a:rPr lang="en-US" altLang="zh-CN" dirty="0"/>
              <a:t>2.</a:t>
            </a:r>
            <a:r>
              <a:rPr lang="zh-CN" altLang="en-US" dirty="0"/>
              <a:t>招标投标的方式</a:t>
            </a:r>
          </a:p>
          <a:p>
            <a:r>
              <a:rPr lang="zh-CN" altLang="en-US" dirty="0"/>
              <a:t>（</a:t>
            </a:r>
            <a:r>
              <a:rPr lang="en-US" altLang="zh-CN" dirty="0"/>
              <a:t>1</a:t>
            </a:r>
            <a:r>
              <a:rPr lang="zh-CN" altLang="en-US" dirty="0"/>
              <a:t>）公开招标</a:t>
            </a:r>
          </a:p>
          <a:p>
            <a:r>
              <a:rPr lang="zh-CN" altLang="en-US" dirty="0"/>
              <a:t>（</a:t>
            </a:r>
            <a:r>
              <a:rPr lang="en-US" altLang="zh-CN" dirty="0"/>
              <a:t>2</a:t>
            </a:r>
            <a:r>
              <a:rPr lang="zh-CN" altLang="en-US" dirty="0"/>
              <a:t>）邀请招标</a:t>
            </a:r>
          </a:p>
          <a:p>
            <a:r>
              <a:rPr lang="en-US" altLang="zh-CN" dirty="0"/>
              <a:t>3.</a:t>
            </a:r>
            <a:r>
              <a:rPr lang="zh-CN" altLang="en-US" dirty="0"/>
              <a:t>招标采购的基本过程</a:t>
            </a:r>
          </a:p>
          <a:p>
            <a:r>
              <a:rPr lang="zh-CN" altLang="en-US" dirty="0"/>
              <a:t>第一阶段：策划</a:t>
            </a:r>
          </a:p>
          <a:p>
            <a:r>
              <a:rPr lang="zh-CN" altLang="en-US" dirty="0"/>
              <a:t>第二阶段：招标</a:t>
            </a:r>
          </a:p>
          <a:p>
            <a:r>
              <a:rPr lang="zh-CN" altLang="en-US" dirty="0"/>
              <a:t>第三阶段：投标</a:t>
            </a:r>
          </a:p>
          <a:p>
            <a:r>
              <a:rPr lang="zh-CN" altLang="en-US" dirty="0"/>
              <a:t>第四阶段：开标</a:t>
            </a:r>
          </a:p>
          <a:p>
            <a:r>
              <a:rPr lang="zh-CN" altLang="en-US" dirty="0"/>
              <a:t>第五阶段：评标</a:t>
            </a:r>
          </a:p>
          <a:p>
            <a:r>
              <a:rPr lang="zh-CN" altLang="en-US" dirty="0"/>
              <a:t>第六阶段：定标</a:t>
            </a:r>
          </a:p>
          <a:p>
            <a:r>
              <a:rPr lang="zh-CN" altLang="en-US" dirty="0"/>
              <a:t>第七阶段：签订合同</a:t>
            </a:r>
          </a:p>
          <a:p>
            <a:endParaRPr lang="zh-CN" altLang="en-US" dirty="0"/>
          </a:p>
        </p:txBody>
      </p:sp>
    </p:spTree>
    <p:extLst>
      <p:ext uri="{BB962C8B-B14F-4D97-AF65-F5344CB8AC3E}">
        <p14:creationId xmlns:p14="http://schemas.microsoft.com/office/powerpoint/2010/main" val="29173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采购策略的选择</a:t>
            </a:r>
          </a:p>
        </p:txBody>
      </p:sp>
      <p:sp>
        <p:nvSpPr>
          <p:cNvPr id="3" name="内容占位符 2"/>
          <p:cNvSpPr>
            <a:spLocks noGrp="1"/>
          </p:cNvSpPr>
          <p:nvPr>
            <p:ph sz="quarter" idx="13"/>
          </p:nvPr>
        </p:nvSpPr>
        <p:spPr>
          <a:xfrm>
            <a:off x="913536" y="1556793"/>
            <a:ext cx="10361127" cy="4234407"/>
          </a:xfrm>
        </p:spPr>
        <p:txBody>
          <a:bodyPr>
            <a:normAutofit fontScale="77500" lnSpcReduction="20000"/>
          </a:bodyPr>
          <a:lstStyle/>
          <a:p>
            <a:r>
              <a:rPr lang="en-US" altLang="zh-CN" dirty="0"/>
              <a:t>4.</a:t>
            </a:r>
            <a:r>
              <a:rPr lang="zh-CN" altLang="en-US" dirty="0"/>
              <a:t>招标文件</a:t>
            </a:r>
          </a:p>
          <a:p>
            <a:r>
              <a:rPr lang="zh-CN" altLang="en-US" dirty="0"/>
              <a:t>（</a:t>
            </a:r>
            <a:r>
              <a:rPr lang="en-US" altLang="zh-CN" dirty="0"/>
              <a:t>1</a:t>
            </a:r>
            <a:r>
              <a:rPr lang="zh-CN" altLang="en-US" dirty="0"/>
              <a:t>）招标邀请书</a:t>
            </a:r>
          </a:p>
          <a:p>
            <a:r>
              <a:rPr lang="zh-CN" altLang="en-US" dirty="0"/>
              <a:t>（</a:t>
            </a:r>
            <a:r>
              <a:rPr lang="en-US" altLang="zh-CN" dirty="0"/>
              <a:t>2</a:t>
            </a:r>
            <a:r>
              <a:rPr lang="zh-CN" altLang="en-US" dirty="0"/>
              <a:t>）招标目标任务说明</a:t>
            </a:r>
          </a:p>
          <a:p>
            <a:r>
              <a:rPr lang="zh-CN" altLang="en-US" dirty="0"/>
              <a:t>（</a:t>
            </a:r>
            <a:r>
              <a:rPr lang="en-US" altLang="zh-CN" dirty="0"/>
              <a:t>3</a:t>
            </a:r>
            <a:r>
              <a:rPr lang="zh-CN" altLang="en-US" dirty="0"/>
              <a:t>）投标须知</a:t>
            </a:r>
          </a:p>
          <a:p>
            <a:r>
              <a:rPr lang="zh-CN" altLang="en-US" dirty="0"/>
              <a:t>（</a:t>
            </a:r>
            <a:r>
              <a:rPr lang="en-US" altLang="zh-CN" dirty="0"/>
              <a:t>4</a:t>
            </a:r>
            <a:r>
              <a:rPr lang="zh-CN" altLang="en-US" dirty="0"/>
              <a:t>）购销合同</a:t>
            </a:r>
          </a:p>
          <a:p>
            <a:r>
              <a:rPr lang="zh-CN" altLang="en-US" dirty="0"/>
              <a:t>（</a:t>
            </a:r>
            <a:r>
              <a:rPr lang="en-US" altLang="zh-CN" dirty="0"/>
              <a:t>5</a:t>
            </a:r>
            <a:r>
              <a:rPr lang="zh-CN" altLang="en-US" dirty="0"/>
              <a:t>）投标文件格式</a:t>
            </a:r>
          </a:p>
          <a:p>
            <a:r>
              <a:rPr lang="en-US" altLang="zh-CN" dirty="0"/>
              <a:t>5.</a:t>
            </a:r>
            <a:r>
              <a:rPr lang="zh-CN" altLang="en-US" dirty="0"/>
              <a:t>投标文件</a:t>
            </a:r>
          </a:p>
          <a:p>
            <a:r>
              <a:rPr lang="zh-CN" altLang="en-US" dirty="0"/>
              <a:t>（</a:t>
            </a:r>
            <a:r>
              <a:rPr lang="en-US" altLang="zh-CN" dirty="0"/>
              <a:t>1</a:t>
            </a:r>
            <a:r>
              <a:rPr lang="zh-CN" altLang="en-US" dirty="0"/>
              <a:t>）投标书</a:t>
            </a:r>
          </a:p>
          <a:p>
            <a:r>
              <a:rPr lang="zh-CN" altLang="en-US" dirty="0"/>
              <a:t>（</a:t>
            </a:r>
            <a:r>
              <a:rPr lang="en-US" altLang="zh-CN" dirty="0"/>
              <a:t>2</a:t>
            </a:r>
            <a:r>
              <a:rPr lang="zh-CN" altLang="en-US" dirty="0"/>
              <a:t>）目标任务的详细技术方案</a:t>
            </a:r>
          </a:p>
          <a:p>
            <a:r>
              <a:rPr lang="zh-CN" altLang="en-US" dirty="0"/>
              <a:t>（</a:t>
            </a:r>
            <a:r>
              <a:rPr lang="en-US" altLang="zh-CN" dirty="0"/>
              <a:t>3</a:t>
            </a:r>
            <a:r>
              <a:rPr lang="zh-CN" altLang="en-US" dirty="0"/>
              <a:t>）投标资格证明文件</a:t>
            </a:r>
          </a:p>
          <a:p>
            <a:r>
              <a:rPr lang="zh-CN" altLang="en-US" dirty="0"/>
              <a:t>（</a:t>
            </a:r>
            <a:r>
              <a:rPr lang="en-US" altLang="zh-CN" dirty="0"/>
              <a:t>4</a:t>
            </a:r>
            <a:r>
              <a:rPr lang="zh-CN" altLang="en-US" dirty="0"/>
              <a:t>）公司与制造商代理协议和授权书</a:t>
            </a:r>
          </a:p>
          <a:p>
            <a:r>
              <a:rPr lang="zh-CN" altLang="en-US" dirty="0"/>
              <a:t>（</a:t>
            </a:r>
            <a:r>
              <a:rPr lang="en-US" altLang="zh-CN" dirty="0"/>
              <a:t>5</a:t>
            </a:r>
            <a:r>
              <a:rPr lang="zh-CN" altLang="en-US" dirty="0"/>
              <a:t>）公司有关技术资料及客户反馈意见</a:t>
            </a:r>
          </a:p>
          <a:p>
            <a:endParaRPr lang="zh-CN" altLang="en-US" dirty="0"/>
          </a:p>
        </p:txBody>
      </p:sp>
    </p:spTree>
    <p:extLst>
      <p:ext uri="{BB962C8B-B14F-4D97-AF65-F5344CB8AC3E}">
        <p14:creationId xmlns:p14="http://schemas.microsoft.com/office/powerpoint/2010/main" val="160915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采购策略的选择</a:t>
            </a:r>
          </a:p>
        </p:txBody>
      </p:sp>
      <p:sp>
        <p:nvSpPr>
          <p:cNvPr id="3" name="内容占位符 2"/>
          <p:cNvSpPr>
            <a:spLocks noGrp="1"/>
          </p:cNvSpPr>
          <p:nvPr>
            <p:ph sz="quarter" idx="13"/>
          </p:nvPr>
        </p:nvSpPr>
        <p:spPr>
          <a:xfrm>
            <a:off x="913536" y="1556793"/>
            <a:ext cx="10361127" cy="4234407"/>
          </a:xfrm>
        </p:spPr>
        <p:txBody>
          <a:bodyPr>
            <a:normAutofit fontScale="92500"/>
          </a:bodyPr>
          <a:lstStyle/>
          <a:p>
            <a:r>
              <a:rPr lang="en-US" altLang="zh-CN" dirty="0"/>
              <a:t>6.</a:t>
            </a:r>
            <a:r>
              <a:rPr lang="zh-CN" altLang="en-US" dirty="0"/>
              <a:t>评标体系</a:t>
            </a:r>
          </a:p>
          <a:p>
            <a:r>
              <a:rPr lang="zh-CN" altLang="en-US" dirty="0"/>
              <a:t>（</a:t>
            </a:r>
            <a:r>
              <a:rPr lang="en-US" altLang="zh-CN" dirty="0"/>
              <a:t>1</a:t>
            </a:r>
            <a:r>
              <a:rPr lang="zh-CN" altLang="en-US" dirty="0"/>
              <a:t>）</a:t>
            </a:r>
            <a:r>
              <a:rPr lang="zh-CN" altLang="en-US" dirty="0" smtClean="0"/>
              <a:t>评标</a:t>
            </a:r>
            <a:endParaRPr lang="en-US" altLang="zh-CN" dirty="0" smtClean="0"/>
          </a:p>
          <a:p>
            <a:r>
              <a:rPr lang="zh-CN" altLang="en-US" dirty="0" smtClean="0"/>
              <a:t>    评标</a:t>
            </a:r>
            <a:r>
              <a:rPr lang="zh-CN" altLang="en-US" dirty="0"/>
              <a:t>，是招标方的主权。评标系统是招标方根据自己的利益和客观、公正、公平的原则自主建立的。评标的根本目的，就是选中真正最优的技术方案投标方，为自己带来最大的效益。</a:t>
            </a:r>
          </a:p>
          <a:p>
            <a:r>
              <a:rPr lang="zh-CN" altLang="en-US" dirty="0"/>
              <a:t>（</a:t>
            </a:r>
            <a:r>
              <a:rPr lang="en-US" altLang="zh-CN" dirty="0"/>
              <a:t>2</a:t>
            </a:r>
            <a:r>
              <a:rPr lang="zh-CN" altLang="en-US" dirty="0"/>
              <a:t>）评标考核指标体系的确定</a:t>
            </a:r>
          </a:p>
          <a:p>
            <a:r>
              <a:rPr lang="zh-CN" altLang="en-US" dirty="0"/>
              <a:t>（</a:t>
            </a:r>
            <a:r>
              <a:rPr lang="en-US" altLang="zh-CN" dirty="0"/>
              <a:t>3</a:t>
            </a:r>
            <a:r>
              <a:rPr lang="zh-CN" altLang="en-US" dirty="0"/>
              <a:t>）评标方法</a:t>
            </a:r>
          </a:p>
          <a:p>
            <a:r>
              <a:rPr lang="zh-CN" altLang="en-US" dirty="0"/>
              <a:t>①最低评标方法</a:t>
            </a:r>
          </a:p>
          <a:p>
            <a:r>
              <a:rPr lang="zh-CN" altLang="en-US" dirty="0"/>
              <a:t>②综合评标法</a:t>
            </a:r>
          </a:p>
          <a:p>
            <a:r>
              <a:rPr lang="zh-CN" altLang="en-US" dirty="0"/>
              <a:t>③以寿命期的成本为依据评标</a:t>
            </a:r>
          </a:p>
          <a:p>
            <a:endParaRPr lang="zh-CN" altLang="en-US" dirty="0"/>
          </a:p>
        </p:txBody>
      </p:sp>
    </p:spTree>
    <p:extLst>
      <p:ext uri="{BB962C8B-B14F-4D97-AF65-F5344CB8AC3E}">
        <p14:creationId xmlns:p14="http://schemas.microsoft.com/office/powerpoint/2010/main" val="12425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normAutofit/>
          </a:bodyPr>
          <a:lstStyle/>
          <a:p>
            <a:r>
              <a:rPr lang="zh-CN" altLang="en-US" dirty="0"/>
              <a:t>单元</a:t>
            </a:r>
            <a:r>
              <a:rPr lang="zh-CN" altLang="en-US" dirty="0" smtClean="0"/>
              <a:t>小结</a:t>
            </a:r>
            <a:endParaRPr lang="zh-CN" altLang="en-US" dirty="0"/>
          </a:p>
        </p:txBody>
      </p:sp>
      <p:sp>
        <p:nvSpPr>
          <p:cNvPr id="3" name="内容占位符 2"/>
          <p:cNvSpPr>
            <a:spLocks noGrp="1"/>
          </p:cNvSpPr>
          <p:nvPr>
            <p:ph sz="quarter" idx="13"/>
          </p:nvPr>
        </p:nvSpPr>
        <p:spPr>
          <a:xfrm>
            <a:off x="913536" y="1556793"/>
            <a:ext cx="10361127" cy="4234407"/>
          </a:xfrm>
        </p:spPr>
        <p:txBody>
          <a:bodyPr/>
          <a:lstStyle/>
          <a:p>
            <a:r>
              <a:rPr lang="zh-CN" altLang="en-US" dirty="0" smtClean="0"/>
              <a:t>        现代</a:t>
            </a:r>
            <a:r>
              <a:rPr lang="zh-CN" altLang="en-US" dirty="0"/>
              <a:t>企业的生产经营活动日益受到环境的作用和影响，采购管理活动也不例外，既受到外部宏观环境和供应市场的制约，也受到企业内部各部门间协调配合程度的影响，受到采购价格和成本的影响所以，企业要制定采购战略规划，作出采购策略的选择，企业采购战略制订是一个基于构建采购管理理念，确定采购目标，选择采购策略，最终形成采购战略规划的过程。</a:t>
            </a:r>
          </a:p>
          <a:p>
            <a:endParaRPr lang="zh-CN" altLang="en-US" dirty="0"/>
          </a:p>
        </p:txBody>
      </p:sp>
    </p:spTree>
    <p:extLst>
      <p:ext uri="{BB962C8B-B14F-4D97-AF65-F5344CB8AC3E}">
        <p14:creationId xmlns:p14="http://schemas.microsoft.com/office/powerpoint/2010/main" val="194883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单元三</a:t>
            </a:r>
            <a:r>
              <a:rPr lang="en-US" altLang="zh-CN" b="1" dirty="0"/>
              <a:t>  </a:t>
            </a:r>
            <a:r>
              <a:rPr lang="zh-CN" altLang="zh-CN" b="1" dirty="0"/>
              <a:t>采购的</a:t>
            </a:r>
            <a:r>
              <a:rPr lang="zh-CN" altLang="zh-CN" b="1" dirty="0" smtClean="0"/>
              <a:t>实施</a:t>
            </a:r>
            <a:endParaRPr lang="zh-CN" altLang="en-US" dirty="0"/>
          </a:p>
        </p:txBody>
      </p:sp>
      <p:sp>
        <p:nvSpPr>
          <p:cNvPr id="3" name="内容占位符 2"/>
          <p:cNvSpPr>
            <a:spLocks noGrp="1"/>
          </p:cNvSpPr>
          <p:nvPr>
            <p:ph sz="quarter" idx="13"/>
          </p:nvPr>
        </p:nvSpPr>
        <p:spPr/>
        <p:txBody>
          <a:bodyPr>
            <a:normAutofit fontScale="77500" lnSpcReduction="20000"/>
          </a:bodyPr>
          <a:lstStyle/>
          <a:p>
            <a:endParaRPr lang="zh-CN" altLang="zh-CN" dirty="0"/>
          </a:p>
          <a:p>
            <a:r>
              <a:rPr lang="zh-CN" altLang="zh-CN" b="1" dirty="0" smtClean="0"/>
              <a:t>项目</a:t>
            </a:r>
            <a:r>
              <a:rPr lang="zh-CN" altLang="zh-CN" b="1" dirty="0"/>
              <a:t>一</a:t>
            </a:r>
            <a:r>
              <a:rPr lang="en-US" altLang="zh-CN" b="1" dirty="0"/>
              <a:t>  </a:t>
            </a:r>
            <a:r>
              <a:rPr lang="zh-CN" altLang="zh-CN" b="1" dirty="0"/>
              <a:t>采购的质量管理</a:t>
            </a:r>
          </a:p>
          <a:p>
            <a:r>
              <a:rPr lang="zh-CN" altLang="zh-CN" sz="2200" dirty="0"/>
              <a:t>任务</a:t>
            </a:r>
            <a:r>
              <a:rPr lang="en-US" altLang="zh-CN" sz="2200" dirty="0"/>
              <a:t>1  </a:t>
            </a:r>
            <a:r>
              <a:rPr lang="zh-CN" altLang="zh-CN" sz="2200" dirty="0"/>
              <a:t>采购质量管理的含义</a:t>
            </a:r>
          </a:p>
          <a:p>
            <a:r>
              <a:rPr lang="zh-CN" altLang="zh-CN" sz="2200" dirty="0"/>
              <a:t>任务</a:t>
            </a:r>
            <a:r>
              <a:rPr lang="en-US" altLang="zh-CN" sz="2200" dirty="0"/>
              <a:t>2 </a:t>
            </a:r>
            <a:r>
              <a:rPr lang="zh-CN" altLang="zh-CN" sz="2200" dirty="0"/>
              <a:t>采购商品质量管理的依据</a:t>
            </a:r>
          </a:p>
          <a:p>
            <a:r>
              <a:rPr lang="zh-CN" altLang="zh-CN" sz="2200" dirty="0"/>
              <a:t>任务</a:t>
            </a:r>
            <a:r>
              <a:rPr lang="en-US" altLang="zh-CN" sz="2200" dirty="0"/>
              <a:t>3 </a:t>
            </a:r>
            <a:r>
              <a:rPr lang="zh-CN" altLang="zh-CN" sz="2200" dirty="0"/>
              <a:t>采购商品质量管理的实施</a:t>
            </a:r>
          </a:p>
          <a:p>
            <a:r>
              <a:rPr lang="zh-CN" altLang="zh-CN" sz="2200" dirty="0"/>
              <a:t>任务</a:t>
            </a:r>
            <a:r>
              <a:rPr lang="en-US" altLang="zh-CN" sz="2200" dirty="0"/>
              <a:t>4 </a:t>
            </a:r>
            <a:r>
              <a:rPr lang="zh-CN" altLang="zh-CN" sz="2200" dirty="0"/>
              <a:t>提高采购商品质量的途径</a:t>
            </a:r>
          </a:p>
          <a:p>
            <a:r>
              <a:rPr lang="zh-CN" altLang="zh-CN" b="1" dirty="0"/>
              <a:t>项目二</a:t>
            </a:r>
            <a:r>
              <a:rPr lang="en-US" altLang="zh-CN" b="1" dirty="0"/>
              <a:t>    </a:t>
            </a:r>
            <a:r>
              <a:rPr lang="zh-CN" altLang="zh-CN" b="1" dirty="0"/>
              <a:t>采购的数量管理</a:t>
            </a:r>
          </a:p>
          <a:p>
            <a:r>
              <a:rPr lang="zh-CN" altLang="zh-CN" sz="2200" dirty="0"/>
              <a:t>任务</a:t>
            </a:r>
            <a:r>
              <a:rPr lang="en-US" altLang="zh-CN" sz="2200" dirty="0"/>
              <a:t>1  </a:t>
            </a:r>
            <a:r>
              <a:rPr lang="zh-CN" altLang="zh-CN" sz="2200" dirty="0"/>
              <a:t>采购数量的核算</a:t>
            </a:r>
          </a:p>
          <a:p>
            <a:r>
              <a:rPr lang="zh-CN" altLang="zh-CN" sz="2200" dirty="0"/>
              <a:t>任务</a:t>
            </a:r>
            <a:r>
              <a:rPr lang="en-US" altLang="zh-CN" sz="2200" dirty="0"/>
              <a:t>2  </a:t>
            </a:r>
            <a:r>
              <a:rPr lang="zh-CN" altLang="zh-CN" sz="2200" dirty="0"/>
              <a:t>采购预算的制定</a:t>
            </a:r>
          </a:p>
          <a:p>
            <a:endParaRPr lang="zh-CN" altLang="en-US" dirty="0"/>
          </a:p>
        </p:txBody>
      </p:sp>
      <p:sp>
        <p:nvSpPr>
          <p:cNvPr id="4" name="内容占位符 3"/>
          <p:cNvSpPr>
            <a:spLocks noGrp="1"/>
          </p:cNvSpPr>
          <p:nvPr>
            <p:ph sz="quarter" idx="14"/>
          </p:nvPr>
        </p:nvSpPr>
        <p:spPr/>
        <p:txBody>
          <a:bodyPr>
            <a:normAutofit fontScale="92500" lnSpcReduction="20000"/>
          </a:bodyPr>
          <a:lstStyle/>
          <a:p>
            <a:endParaRPr lang="en-US" altLang="zh-CN" dirty="0" smtClean="0"/>
          </a:p>
          <a:p>
            <a:r>
              <a:rPr lang="zh-CN" altLang="zh-CN" b="1" dirty="0"/>
              <a:t>项目三</a:t>
            </a:r>
            <a:r>
              <a:rPr lang="en-US" altLang="zh-CN" b="1" dirty="0"/>
              <a:t>  </a:t>
            </a:r>
            <a:r>
              <a:rPr lang="zh-CN" altLang="zh-CN" b="1" dirty="0"/>
              <a:t>采购的程序</a:t>
            </a:r>
          </a:p>
          <a:p>
            <a:r>
              <a:rPr lang="zh-CN" altLang="zh-CN" sz="2200" dirty="0"/>
              <a:t>任务</a:t>
            </a:r>
            <a:r>
              <a:rPr lang="en-US" altLang="zh-CN" sz="2200" dirty="0"/>
              <a:t>1 </a:t>
            </a:r>
            <a:r>
              <a:rPr lang="zh-CN" altLang="zh-CN" sz="2200" dirty="0"/>
              <a:t>采购流程</a:t>
            </a:r>
          </a:p>
          <a:p>
            <a:r>
              <a:rPr lang="zh-CN" altLang="zh-CN" sz="2200" dirty="0"/>
              <a:t>任务</a:t>
            </a:r>
            <a:r>
              <a:rPr lang="en-US" altLang="zh-CN" sz="2200" dirty="0"/>
              <a:t>2 </a:t>
            </a:r>
            <a:r>
              <a:rPr lang="zh-CN" altLang="zh-CN" sz="2200" dirty="0"/>
              <a:t>商品采购实施的说明</a:t>
            </a:r>
          </a:p>
          <a:p>
            <a:r>
              <a:rPr lang="zh-CN" altLang="zh-CN" b="1" dirty="0"/>
              <a:t>项目四</a:t>
            </a:r>
            <a:r>
              <a:rPr lang="en-US" altLang="zh-CN" b="1" dirty="0"/>
              <a:t>  </a:t>
            </a:r>
            <a:r>
              <a:rPr lang="zh-CN" altLang="zh-CN" b="1" dirty="0"/>
              <a:t>采购绩效评估与考核</a:t>
            </a:r>
          </a:p>
          <a:p>
            <a:r>
              <a:rPr lang="zh-CN" altLang="zh-CN" sz="2200" dirty="0"/>
              <a:t>任务</a:t>
            </a:r>
            <a:r>
              <a:rPr lang="en-US" altLang="zh-CN" sz="2200" dirty="0"/>
              <a:t>1  </a:t>
            </a:r>
            <a:r>
              <a:rPr lang="zh-CN" altLang="zh-CN" sz="2200" dirty="0"/>
              <a:t>采购绩效评估的概念</a:t>
            </a:r>
          </a:p>
          <a:p>
            <a:r>
              <a:rPr lang="zh-CN" altLang="zh-CN" sz="2200" dirty="0"/>
              <a:t>任务</a:t>
            </a:r>
            <a:r>
              <a:rPr lang="en-US" altLang="zh-CN" sz="2200" dirty="0"/>
              <a:t>2 </a:t>
            </a:r>
            <a:r>
              <a:rPr lang="zh-CN" altLang="zh-CN" sz="2200" dirty="0"/>
              <a:t>采购绩效考核的指标体系</a:t>
            </a:r>
          </a:p>
          <a:p>
            <a:r>
              <a:rPr lang="zh-CN" altLang="zh-CN" sz="2200" dirty="0"/>
              <a:t>任务</a:t>
            </a:r>
            <a:r>
              <a:rPr lang="en-US" altLang="zh-CN" sz="2200" dirty="0"/>
              <a:t>3 </a:t>
            </a:r>
            <a:r>
              <a:rPr lang="zh-CN" altLang="zh-CN" sz="2200" dirty="0"/>
              <a:t>采购绩效的评估</a:t>
            </a:r>
          </a:p>
          <a:p>
            <a:endParaRPr lang="zh-CN" altLang="en-US" dirty="0"/>
          </a:p>
        </p:txBody>
      </p:sp>
    </p:spTree>
    <p:extLst>
      <p:ext uri="{BB962C8B-B14F-4D97-AF65-F5344CB8AC3E}">
        <p14:creationId xmlns:p14="http://schemas.microsoft.com/office/powerpoint/2010/main" val="221660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项目一  采购的质量管理</a:t>
            </a:r>
          </a:p>
        </p:txBody>
      </p:sp>
      <p:sp>
        <p:nvSpPr>
          <p:cNvPr id="3" name="内容占位符 2"/>
          <p:cNvSpPr>
            <a:spLocks noGrp="1"/>
          </p:cNvSpPr>
          <p:nvPr>
            <p:ph sz="quarter" idx="13"/>
          </p:nvPr>
        </p:nvSpPr>
        <p:spPr>
          <a:xfrm>
            <a:off x="913536" y="1556793"/>
            <a:ext cx="10361127" cy="4234407"/>
          </a:xfrm>
        </p:spPr>
        <p:txBody>
          <a:bodyPr>
            <a:normAutofit fontScale="77500" lnSpcReduction="20000"/>
          </a:bodyPr>
          <a:lstStyle/>
          <a:p>
            <a:r>
              <a:rPr lang="zh-CN" altLang="en-US" dirty="0"/>
              <a:t>任务</a:t>
            </a:r>
            <a:r>
              <a:rPr lang="en-US" altLang="zh-CN" dirty="0"/>
              <a:t>1  </a:t>
            </a:r>
            <a:r>
              <a:rPr lang="zh-CN" altLang="en-US" dirty="0"/>
              <a:t>采购质量管理的含义</a:t>
            </a:r>
          </a:p>
          <a:p>
            <a:r>
              <a:rPr lang="en-US" altLang="zh-CN" dirty="0"/>
              <a:t>1.</a:t>
            </a:r>
            <a:r>
              <a:rPr lang="zh-CN" altLang="en-US" dirty="0"/>
              <a:t>商品质量的含义</a:t>
            </a:r>
          </a:p>
          <a:p>
            <a:r>
              <a:rPr lang="zh-CN" altLang="en-US" dirty="0" smtClean="0"/>
              <a:t>   关于</a:t>
            </a:r>
            <a:r>
              <a:rPr lang="zh-CN" altLang="en-US" dirty="0"/>
              <a:t>商品质量的定义可分为广义和狭义两种：</a:t>
            </a:r>
          </a:p>
          <a:p>
            <a:r>
              <a:rPr lang="zh-CN" altLang="en-US" dirty="0" smtClean="0"/>
              <a:t>   狭义</a:t>
            </a:r>
            <a:r>
              <a:rPr lang="zh-CN" altLang="en-US" dirty="0"/>
              <a:t>的商品质量定义是特定使用目的所要求的商品各种特性的总和，即商品的自然属性的综合。</a:t>
            </a:r>
          </a:p>
          <a:p>
            <a:r>
              <a:rPr lang="zh-CN" altLang="en-US" dirty="0" smtClean="0"/>
              <a:t>    广义</a:t>
            </a:r>
            <a:r>
              <a:rPr lang="zh-CN" altLang="en-US" dirty="0"/>
              <a:t>的商品质量是商品能适合一定用途要求，满足社会一定需要的各种属性的综合，即商品的符合性和社会适用性相结合。</a:t>
            </a:r>
          </a:p>
          <a:p>
            <a:r>
              <a:rPr lang="en-US" altLang="zh-CN" dirty="0"/>
              <a:t>2.</a:t>
            </a:r>
            <a:r>
              <a:rPr lang="zh-CN" altLang="en-US" dirty="0"/>
              <a:t>商品质量的构成</a:t>
            </a:r>
          </a:p>
          <a:p>
            <a:r>
              <a:rPr lang="zh-CN" altLang="en-US" dirty="0"/>
              <a:t>（</a:t>
            </a:r>
            <a:r>
              <a:rPr lang="en-US" altLang="zh-CN" dirty="0"/>
              <a:t>1</a:t>
            </a:r>
            <a:r>
              <a:rPr lang="zh-CN" altLang="en-US" dirty="0"/>
              <a:t>）商品的自然质量</a:t>
            </a:r>
          </a:p>
          <a:p>
            <a:r>
              <a:rPr lang="zh-CN" altLang="en-US" dirty="0"/>
              <a:t>（</a:t>
            </a:r>
            <a:r>
              <a:rPr lang="en-US" altLang="zh-CN" dirty="0"/>
              <a:t>2</a:t>
            </a:r>
            <a:r>
              <a:rPr lang="zh-CN" altLang="en-US" dirty="0"/>
              <a:t>）商品的感观质量</a:t>
            </a:r>
          </a:p>
          <a:p>
            <a:r>
              <a:rPr lang="zh-CN" altLang="en-US" dirty="0" smtClean="0"/>
              <a:t>（</a:t>
            </a:r>
            <a:r>
              <a:rPr lang="en-US" altLang="zh-CN" dirty="0"/>
              <a:t>3</a:t>
            </a:r>
            <a:r>
              <a:rPr lang="zh-CN" altLang="en-US" dirty="0"/>
              <a:t>）商品的社会性质量</a:t>
            </a:r>
          </a:p>
          <a:p>
            <a:r>
              <a:rPr lang="zh-CN" altLang="en-US" dirty="0"/>
              <a:t>（</a:t>
            </a:r>
            <a:r>
              <a:rPr lang="en-US" altLang="zh-CN" dirty="0"/>
              <a:t>4</a:t>
            </a:r>
            <a:r>
              <a:rPr lang="zh-CN" altLang="en-US" dirty="0"/>
              <a:t>）商品质量特性</a:t>
            </a:r>
          </a:p>
          <a:p>
            <a:r>
              <a:rPr lang="zh-CN" altLang="en-US" dirty="0"/>
              <a:t>（</a:t>
            </a:r>
            <a:r>
              <a:rPr lang="en-US" altLang="zh-CN" dirty="0"/>
              <a:t>5</a:t>
            </a:r>
            <a:r>
              <a:rPr lang="zh-CN" altLang="en-US" dirty="0"/>
              <a:t>）商品质量指标</a:t>
            </a:r>
          </a:p>
          <a:p>
            <a:endParaRPr lang="zh-CN" altLang="en-US" dirty="0"/>
          </a:p>
        </p:txBody>
      </p:sp>
    </p:spTree>
    <p:extLst>
      <p:ext uri="{BB962C8B-B14F-4D97-AF65-F5344CB8AC3E}">
        <p14:creationId xmlns:p14="http://schemas.microsoft.com/office/powerpoint/2010/main" val="31695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22250"/>
          </a:xfrm>
        </p:spPr>
        <p:txBody>
          <a:bodyPr/>
          <a:lstStyle/>
          <a:p>
            <a:r>
              <a:rPr lang="zh-CN" altLang="en-US" dirty="0"/>
              <a:t>项目一  采购的质量管理</a:t>
            </a:r>
          </a:p>
        </p:txBody>
      </p:sp>
      <p:sp>
        <p:nvSpPr>
          <p:cNvPr id="3" name="内容占位符 2"/>
          <p:cNvSpPr>
            <a:spLocks noGrp="1"/>
          </p:cNvSpPr>
          <p:nvPr>
            <p:ph sz="quarter" idx="13"/>
          </p:nvPr>
        </p:nvSpPr>
        <p:spPr/>
        <p:txBody>
          <a:bodyPr>
            <a:normAutofit/>
          </a:bodyPr>
          <a:lstStyle/>
          <a:p>
            <a:r>
              <a:rPr lang="zh-CN" altLang="en-US" dirty="0"/>
              <a:t>任务</a:t>
            </a:r>
            <a:r>
              <a:rPr lang="en-US" altLang="zh-CN" dirty="0"/>
              <a:t>2 </a:t>
            </a:r>
            <a:r>
              <a:rPr lang="zh-CN" altLang="en-US" dirty="0"/>
              <a:t>采购商品质量管理的依据</a:t>
            </a:r>
          </a:p>
          <a:p>
            <a:r>
              <a:rPr lang="en-US" altLang="zh-CN" dirty="0"/>
              <a:t>1.</a:t>
            </a:r>
            <a:r>
              <a:rPr lang="zh-CN" altLang="en-US" dirty="0"/>
              <a:t>采购商品质量管理的技术标准</a:t>
            </a:r>
          </a:p>
          <a:p>
            <a:r>
              <a:rPr lang="en-US" altLang="zh-CN" dirty="0"/>
              <a:t>2.</a:t>
            </a:r>
            <a:r>
              <a:rPr lang="zh-CN" altLang="en-US" dirty="0"/>
              <a:t>采购商品质量管理的市场标准</a:t>
            </a:r>
          </a:p>
          <a:p>
            <a:r>
              <a:rPr lang="en-US" altLang="zh-CN" dirty="0"/>
              <a:t>3.</a:t>
            </a:r>
            <a:r>
              <a:rPr lang="zh-CN" altLang="en-US" dirty="0"/>
              <a:t>采购商品质量管理中的质量认证</a:t>
            </a:r>
          </a:p>
          <a:p>
            <a:endParaRPr lang="zh-CN" altLang="en-US" dirty="0"/>
          </a:p>
        </p:txBody>
      </p:sp>
      <p:sp>
        <p:nvSpPr>
          <p:cNvPr id="4" name="内容占位符 3"/>
          <p:cNvSpPr>
            <a:spLocks noGrp="1"/>
          </p:cNvSpPr>
          <p:nvPr>
            <p:ph sz="quarter" idx="14"/>
          </p:nvPr>
        </p:nvSpPr>
        <p:spPr>
          <a:xfrm>
            <a:off x="5734372" y="1484784"/>
            <a:ext cx="5540291" cy="4306417"/>
          </a:xfrm>
        </p:spPr>
        <p:txBody>
          <a:bodyPr>
            <a:normAutofit fontScale="77500" lnSpcReduction="20000"/>
          </a:bodyPr>
          <a:lstStyle/>
          <a:p>
            <a:r>
              <a:rPr lang="zh-CN" altLang="en-US" dirty="0"/>
              <a:t>任务</a:t>
            </a:r>
            <a:r>
              <a:rPr lang="en-US" altLang="zh-CN" dirty="0"/>
              <a:t>3 </a:t>
            </a:r>
            <a:r>
              <a:rPr lang="zh-CN" altLang="en-US" dirty="0"/>
              <a:t>采购商品质量管理的实施</a:t>
            </a:r>
          </a:p>
          <a:p>
            <a:r>
              <a:rPr lang="en-US" altLang="zh-CN" dirty="0"/>
              <a:t>1.</a:t>
            </a:r>
            <a:r>
              <a:rPr lang="zh-CN" altLang="en-US" dirty="0"/>
              <a:t>工厂直接购进的商品检验方式</a:t>
            </a:r>
          </a:p>
          <a:p>
            <a:r>
              <a:rPr lang="zh-CN" altLang="en-US" dirty="0"/>
              <a:t>①工厂签证，商业免检</a:t>
            </a:r>
          </a:p>
          <a:p>
            <a:r>
              <a:rPr lang="zh-CN" altLang="en-US" dirty="0"/>
              <a:t>②商业监检</a:t>
            </a:r>
          </a:p>
          <a:p>
            <a:r>
              <a:rPr lang="zh-CN" altLang="en-US" dirty="0"/>
              <a:t>③工厂签证交货，商业定期抽验</a:t>
            </a:r>
          </a:p>
          <a:p>
            <a:r>
              <a:rPr lang="zh-CN" altLang="en-US" dirty="0"/>
              <a:t>④商业批验</a:t>
            </a:r>
          </a:p>
          <a:p>
            <a:r>
              <a:rPr lang="zh-CN" altLang="en-US" dirty="0"/>
              <a:t>⑤行业会检</a:t>
            </a:r>
          </a:p>
          <a:p>
            <a:r>
              <a:rPr lang="zh-CN" altLang="en-US" dirty="0"/>
              <a:t>⑥报检</a:t>
            </a:r>
          </a:p>
          <a:p>
            <a:r>
              <a:rPr lang="zh-CN" altLang="en-US" dirty="0"/>
              <a:t>⑦库存商品的</a:t>
            </a:r>
            <a:r>
              <a:rPr lang="zh-CN" altLang="en-US" dirty="0" smtClean="0"/>
              <a:t>检验</a:t>
            </a:r>
            <a:endParaRPr lang="en-US" altLang="zh-CN" dirty="0" smtClean="0"/>
          </a:p>
          <a:p>
            <a:r>
              <a:rPr lang="en-US" altLang="zh-CN" dirty="0"/>
              <a:t>2.</a:t>
            </a:r>
            <a:r>
              <a:rPr lang="zh-CN" altLang="en-US" dirty="0"/>
              <a:t>进出口商品检验</a:t>
            </a:r>
          </a:p>
          <a:p>
            <a:r>
              <a:rPr lang="zh-CN" altLang="en-US" dirty="0"/>
              <a:t>我国进出口商品检验工作由国家质检总局及所属各地质检部门负责统一管理。</a:t>
            </a:r>
          </a:p>
          <a:p>
            <a:endParaRPr lang="zh-CN" altLang="en-US" dirty="0"/>
          </a:p>
          <a:p>
            <a:endParaRPr lang="zh-CN" altLang="en-US" dirty="0"/>
          </a:p>
        </p:txBody>
      </p:sp>
    </p:spTree>
    <p:extLst>
      <p:ext uri="{BB962C8B-B14F-4D97-AF65-F5344CB8AC3E}">
        <p14:creationId xmlns:p14="http://schemas.microsoft.com/office/powerpoint/2010/main" val="329855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项目一  采购的质量管理</a:t>
            </a:r>
          </a:p>
        </p:txBody>
      </p:sp>
      <p:sp>
        <p:nvSpPr>
          <p:cNvPr id="4" name="内容占位符 3"/>
          <p:cNvSpPr>
            <a:spLocks noGrp="1"/>
          </p:cNvSpPr>
          <p:nvPr>
            <p:ph sz="quarter" idx="13"/>
          </p:nvPr>
        </p:nvSpPr>
        <p:spPr>
          <a:xfrm>
            <a:off x="913536" y="1916833"/>
            <a:ext cx="10361127" cy="3874368"/>
          </a:xfrm>
        </p:spPr>
        <p:txBody>
          <a:bodyPr>
            <a:normAutofit fontScale="70000" lnSpcReduction="20000"/>
          </a:bodyPr>
          <a:lstStyle/>
          <a:p>
            <a:r>
              <a:rPr lang="zh-CN" altLang="en-US" dirty="0"/>
              <a:t>任务</a:t>
            </a:r>
            <a:r>
              <a:rPr lang="en-US" altLang="zh-CN" dirty="0"/>
              <a:t>3 </a:t>
            </a:r>
            <a:r>
              <a:rPr lang="zh-CN" altLang="en-US" dirty="0"/>
              <a:t>采购商品质量管理的实施</a:t>
            </a:r>
          </a:p>
          <a:p>
            <a:r>
              <a:rPr lang="en-US" altLang="zh-CN" dirty="0"/>
              <a:t>1.</a:t>
            </a:r>
            <a:r>
              <a:rPr lang="zh-CN" altLang="en-US" dirty="0"/>
              <a:t>工厂直接购进的商品检验方式</a:t>
            </a:r>
          </a:p>
          <a:p>
            <a:r>
              <a:rPr lang="zh-CN" altLang="en-US" dirty="0"/>
              <a:t>①工厂签证，商业免检</a:t>
            </a:r>
          </a:p>
          <a:p>
            <a:r>
              <a:rPr lang="zh-CN" altLang="en-US" dirty="0"/>
              <a:t>②商业监检</a:t>
            </a:r>
          </a:p>
          <a:p>
            <a:r>
              <a:rPr lang="zh-CN" altLang="en-US" dirty="0"/>
              <a:t>③工厂签证交货，商业定期抽验</a:t>
            </a:r>
          </a:p>
          <a:p>
            <a:r>
              <a:rPr lang="zh-CN" altLang="en-US" dirty="0"/>
              <a:t>④商业批验</a:t>
            </a:r>
          </a:p>
          <a:p>
            <a:r>
              <a:rPr lang="zh-CN" altLang="en-US" dirty="0"/>
              <a:t>⑤行业会检</a:t>
            </a:r>
          </a:p>
          <a:p>
            <a:r>
              <a:rPr lang="zh-CN" altLang="en-US" dirty="0"/>
              <a:t>⑥报检</a:t>
            </a:r>
          </a:p>
          <a:p>
            <a:r>
              <a:rPr lang="zh-CN" altLang="en-US" dirty="0"/>
              <a:t>⑦库存商品的</a:t>
            </a:r>
            <a:r>
              <a:rPr lang="zh-CN" altLang="en-US" dirty="0" smtClean="0"/>
              <a:t>检验</a:t>
            </a:r>
            <a:endParaRPr lang="en-US" altLang="zh-CN" dirty="0" smtClean="0"/>
          </a:p>
          <a:p>
            <a:r>
              <a:rPr lang="en-US" altLang="zh-CN" dirty="0"/>
              <a:t>2.</a:t>
            </a:r>
            <a:r>
              <a:rPr lang="zh-CN" altLang="en-US" dirty="0"/>
              <a:t>进出口商品检验</a:t>
            </a:r>
          </a:p>
          <a:p>
            <a:r>
              <a:rPr lang="zh-CN" altLang="en-US" dirty="0"/>
              <a:t>我国进出口商品检验工作由国家质检总局及所属各地质检部门负责统一管理。</a:t>
            </a:r>
          </a:p>
          <a:p>
            <a:endParaRPr lang="zh-CN" altLang="en-US" dirty="0"/>
          </a:p>
          <a:p>
            <a:endParaRPr lang="zh-CN" altLang="en-US" dirty="0"/>
          </a:p>
        </p:txBody>
      </p:sp>
    </p:spTree>
    <p:extLst>
      <p:ext uri="{BB962C8B-B14F-4D97-AF65-F5344CB8AC3E}">
        <p14:creationId xmlns:p14="http://schemas.microsoft.com/office/powerpoint/2010/main" val="210037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项目一  采购认知</a:t>
            </a:r>
          </a:p>
        </p:txBody>
      </p:sp>
      <p:sp>
        <p:nvSpPr>
          <p:cNvPr id="3" name="内容占位符 2"/>
          <p:cNvSpPr>
            <a:spLocks noGrp="1"/>
          </p:cNvSpPr>
          <p:nvPr>
            <p:ph sz="quarter" idx="13"/>
          </p:nvPr>
        </p:nvSpPr>
        <p:spPr/>
        <p:txBody>
          <a:bodyPr/>
          <a:lstStyle/>
          <a:p>
            <a:r>
              <a:rPr lang="en-US" altLang="zh-CN" dirty="0" smtClean="0">
                <a:latin typeface="+mn-ea"/>
                <a:ea typeface="+mn-ea"/>
              </a:rPr>
              <a:t>2. </a:t>
            </a:r>
            <a:r>
              <a:rPr lang="zh-CN" altLang="en-US" dirty="0" smtClean="0">
                <a:latin typeface="+mn-ea"/>
                <a:ea typeface="+mn-ea"/>
              </a:rPr>
              <a:t>采购</a:t>
            </a:r>
            <a:r>
              <a:rPr lang="zh-CN" altLang="en-US" dirty="0">
                <a:latin typeface="+mn-ea"/>
                <a:ea typeface="+mn-ea"/>
              </a:rPr>
              <a:t>的特征</a:t>
            </a:r>
          </a:p>
          <a:p>
            <a:r>
              <a:rPr lang="zh-CN" altLang="en-US" dirty="0" smtClean="0">
                <a:latin typeface="+mn-ea"/>
                <a:ea typeface="+mn-ea"/>
              </a:rPr>
              <a:t>（</a:t>
            </a:r>
            <a:r>
              <a:rPr lang="en-US" altLang="zh-CN" dirty="0" smtClean="0">
                <a:latin typeface="+mn-ea"/>
                <a:ea typeface="+mn-ea"/>
              </a:rPr>
              <a:t>1</a:t>
            </a:r>
            <a:r>
              <a:rPr lang="zh-CN" altLang="en-US" dirty="0" smtClean="0">
                <a:latin typeface="+mn-ea"/>
                <a:ea typeface="+mn-ea"/>
              </a:rPr>
              <a:t>）所有</a:t>
            </a:r>
            <a:r>
              <a:rPr lang="zh-CN" altLang="en-US" dirty="0">
                <a:latin typeface="+mn-ea"/>
                <a:ea typeface="+mn-ea"/>
              </a:rPr>
              <a:t>采购都是从资源市场获取资源的过程</a:t>
            </a:r>
          </a:p>
          <a:p>
            <a:r>
              <a:rPr lang="zh-CN" altLang="en-US" dirty="0" smtClean="0">
                <a:latin typeface="+mn-ea"/>
                <a:ea typeface="+mn-ea"/>
              </a:rPr>
              <a:t>（</a:t>
            </a:r>
            <a:r>
              <a:rPr lang="en-US" altLang="zh-CN" dirty="0" smtClean="0">
                <a:latin typeface="+mn-ea"/>
                <a:ea typeface="+mn-ea"/>
              </a:rPr>
              <a:t>2</a:t>
            </a:r>
            <a:r>
              <a:rPr lang="zh-CN" altLang="en-US" dirty="0" smtClean="0">
                <a:latin typeface="+mn-ea"/>
                <a:ea typeface="+mn-ea"/>
              </a:rPr>
              <a:t>）采购</a:t>
            </a:r>
            <a:r>
              <a:rPr lang="zh-CN" altLang="en-US" dirty="0">
                <a:latin typeface="+mn-ea"/>
                <a:ea typeface="+mn-ea"/>
              </a:rPr>
              <a:t>既是一个商流过程，也是一个物流过程</a:t>
            </a:r>
          </a:p>
          <a:p>
            <a:r>
              <a:rPr lang="zh-CN" altLang="en-US" dirty="0" smtClean="0">
                <a:latin typeface="+mn-ea"/>
                <a:ea typeface="+mn-ea"/>
              </a:rPr>
              <a:t>（</a:t>
            </a:r>
            <a:r>
              <a:rPr lang="en-US" altLang="zh-CN" dirty="0" smtClean="0">
                <a:latin typeface="+mn-ea"/>
                <a:ea typeface="+mn-ea"/>
              </a:rPr>
              <a:t>3</a:t>
            </a:r>
            <a:r>
              <a:rPr lang="zh-CN" altLang="en-US" dirty="0" smtClean="0">
                <a:latin typeface="+mn-ea"/>
                <a:ea typeface="+mn-ea"/>
              </a:rPr>
              <a:t>）采购</a:t>
            </a:r>
            <a:r>
              <a:rPr lang="zh-CN" altLang="en-US" dirty="0">
                <a:latin typeface="+mn-ea"/>
                <a:ea typeface="+mn-ea"/>
              </a:rPr>
              <a:t>是一种经济活动</a:t>
            </a:r>
          </a:p>
          <a:p>
            <a:endParaRPr lang="zh-CN" altLang="en-US" dirty="0"/>
          </a:p>
        </p:txBody>
      </p:sp>
    </p:spTree>
    <p:extLst>
      <p:ext uri="{BB962C8B-B14F-4D97-AF65-F5344CB8AC3E}">
        <p14:creationId xmlns:p14="http://schemas.microsoft.com/office/powerpoint/2010/main" val="234159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项目一  采购的质量管理</a:t>
            </a:r>
          </a:p>
        </p:txBody>
      </p:sp>
      <p:sp>
        <p:nvSpPr>
          <p:cNvPr id="3" name="内容占位符 2"/>
          <p:cNvSpPr>
            <a:spLocks noGrp="1"/>
          </p:cNvSpPr>
          <p:nvPr>
            <p:ph sz="quarter" idx="13"/>
          </p:nvPr>
        </p:nvSpPr>
        <p:spPr>
          <a:xfrm>
            <a:off x="913536" y="1556793"/>
            <a:ext cx="10361127" cy="4234407"/>
          </a:xfrm>
        </p:spPr>
        <p:txBody>
          <a:bodyPr/>
          <a:lstStyle/>
          <a:p>
            <a:r>
              <a:rPr lang="zh-CN" altLang="en-US" dirty="0"/>
              <a:t>任务</a:t>
            </a:r>
            <a:r>
              <a:rPr lang="en-US" altLang="zh-CN" dirty="0"/>
              <a:t>4 </a:t>
            </a:r>
            <a:r>
              <a:rPr lang="zh-CN" altLang="en-US" dirty="0"/>
              <a:t>提高采购商品质量的途径</a:t>
            </a:r>
          </a:p>
          <a:p>
            <a:r>
              <a:rPr lang="en-US" altLang="zh-CN" dirty="0"/>
              <a:t>1.</a:t>
            </a:r>
            <a:r>
              <a:rPr lang="zh-CN" altLang="en-US" dirty="0"/>
              <a:t>选择合适的供应商</a:t>
            </a:r>
          </a:p>
          <a:p>
            <a:r>
              <a:rPr lang="en-US" altLang="zh-CN" dirty="0"/>
              <a:t>2.</a:t>
            </a:r>
            <a:r>
              <a:rPr lang="zh-CN" altLang="en-US" dirty="0"/>
              <a:t>正确评审供应商资格</a:t>
            </a:r>
          </a:p>
          <a:p>
            <a:r>
              <a:rPr lang="en-US" altLang="zh-CN" dirty="0"/>
              <a:t>3.</a:t>
            </a:r>
            <a:r>
              <a:rPr lang="zh-CN" altLang="en-US" dirty="0"/>
              <a:t>制定并执行联合质量计划</a:t>
            </a:r>
          </a:p>
          <a:p>
            <a:r>
              <a:rPr lang="en-US" altLang="zh-CN" dirty="0"/>
              <a:t>4.</a:t>
            </a:r>
            <a:r>
              <a:rPr lang="zh-CN" altLang="en-US" dirty="0"/>
              <a:t>做好服务工作，提高服务质量</a:t>
            </a:r>
          </a:p>
          <a:p>
            <a:r>
              <a:rPr lang="en-US" altLang="zh-CN" dirty="0"/>
              <a:t>5.</a:t>
            </a:r>
            <a:r>
              <a:rPr lang="zh-CN" altLang="en-US" dirty="0"/>
              <a:t>选择最佳质量成本</a:t>
            </a:r>
          </a:p>
          <a:p>
            <a:endParaRPr lang="zh-CN" altLang="en-US" dirty="0"/>
          </a:p>
        </p:txBody>
      </p:sp>
    </p:spTree>
    <p:extLst>
      <p:ext uri="{BB962C8B-B14F-4D97-AF65-F5344CB8AC3E}">
        <p14:creationId xmlns:p14="http://schemas.microsoft.com/office/powerpoint/2010/main" val="223619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采购的数量管理</a:t>
            </a:r>
          </a:p>
        </p:txBody>
      </p:sp>
      <p:sp>
        <p:nvSpPr>
          <p:cNvPr id="3" name="内容占位符 2"/>
          <p:cNvSpPr>
            <a:spLocks noGrp="1"/>
          </p:cNvSpPr>
          <p:nvPr>
            <p:ph sz="quarter" idx="13"/>
          </p:nvPr>
        </p:nvSpPr>
        <p:spPr>
          <a:xfrm>
            <a:off x="913536" y="1556793"/>
            <a:ext cx="10361127" cy="4234407"/>
          </a:xfrm>
        </p:spPr>
        <p:txBody>
          <a:bodyPr>
            <a:normAutofit/>
          </a:bodyPr>
          <a:lstStyle/>
          <a:p>
            <a:r>
              <a:rPr lang="zh-CN" altLang="en-US" dirty="0"/>
              <a:t>任务</a:t>
            </a:r>
            <a:r>
              <a:rPr lang="en-US" altLang="zh-CN" dirty="0"/>
              <a:t>1  </a:t>
            </a:r>
            <a:r>
              <a:rPr lang="zh-CN" altLang="en-US" dirty="0"/>
              <a:t>采购数量的核算</a:t>
            </a:r>
          </a:p>
          <a:p>
            <a:r>
              <a:rPr lang="en-US" altLang="zh-CN" dirty="0"/>
              <a:t>1.</a:t>
            </a:r>
            <a:r>
              <a:rPr lang="zh-CN" altLang="en-US" dirty="0"/>
              <a:t>决定采购数量的资料基础</a:t>
            </a:r>
          </a:p>
          <a:p>
            <a:r>
              <a:rPr lang="zh-CN" altLang="en-US" dirty="0"/>
              <a:t>（</a:t>
            </a:r>
            <a:r>
              <a:rPr lang="en-US" altLang="zh-CN" dirty="0"/>
              <a:t>1</a:t>
            </a:r>
            <a:r>
              <a:rPr lang="zh-CN" altLang="en-US" dirty="0"/>
              <a:t>）生产计划</a:t>
            </a:r>
          </a:p>
          <a:p>
            <a:r>
              <a:rPr lang="zh-CN" altLang="en-US" dirty="0"/>
              <a:t>（</a:t>
            </a:r>
            <a:r>
              <a:rPr lang="en-US" altLang="zh-CN" dirty="0"/>
              <a:t>2</a:t>
            </a:r>
            <a:r>
              <a:rPr lang="zh-CN" altLang="en-US" dirty="0"/>
              <a:t>）用料清单</a:t>
            </a:r>
          </a:p>
          <a:p>
            <a:r>
              <a:rPr lang="zh-CN" altLang="en-US" dirty="0"/>
              <a:t>（</a:t>
            </a:r>
            <a:r>
              <a:rPr lang="en-US" altLang="zh-CN" dirty="0"/>
              <a:t>3</a:t>
            </a:r>
            <a:r>
              <a:rPr lang="zh-CN" altLang="en-US" dirty="0"/>
              <a:t>）存量管制卡</a:t>
            </a:r>
          </a:p>
          <a:p>
            <a:r>
              <a:rPr lang="en-US" altLang="zh-CN" dirty="0"/>
              <a:t>2.</a:t>
            </a:r>
            <a:r>
              <a:rPr lang="zh-CN" altLang="en-US" dirty="0"/>
              <a:t>采购数量的订购方法</a:t>
            </a:r>
          </a:p>
          <a:p>
            <a:r>
              <a:rPr lang="zh-CN" altLang="en-US" dirty="0" smtClean="0"/>
              <a:t>（</a:t>
            </a:r>
            <a:r>
              <a:rPr lang="en-US" altLang="zh-CN" dirty="0"/>
              <a:t>1</a:t>
            </a:r>
            <a:r>
              <a:rPr lang="zh-CN" altLang="en-US" dirty="0"/>
              <a:t>）定期订购法</a:t>
            </a:r>
          </a:p>
          <a:p>
            <a:r>
              <a:rPr lang="zh-CN" altLang="en-US" dirty="0"/>
              <a:t>（</a:t>
            </a:r>
            <a:r>
              <a:rPr lang="en-US" altLang="zh-CN" dirty="0"/>
              <a:t>2</a:t>
            </a:r>
            <a:r>
              <a:rPr lang="zh-CN" altLang="en-US" dirty="0"/>
              <a:t>）定量订购法</a:t>
            </a:r>
          </a:p>
          <a:p>
            <a:endParaRPr lang="zh-CN" altLang="en-US" dirty="0"/>
          </a:p>
        </p:txBody>
      </p:sp>
    </p:spTree>
    <p:extLst>
      <p:ext uri="{BB962C8B-B14F-4D97-AF65-F5344CB8AC3E}">
        <p14:creationId xmlns:p14="http://schemas.microsoft.com/office/powerpoint/2010/main" val="135865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采购的数量管理</a:t>
            </a:r>
          </a:p>
        </p:txBody>
      </p:sp>
      <p:sp>
        <p:nvSpPr>
          <p:cNvPr id="3" name="内容占位符 2"/>
          <p:cNvSpPr>
            <a:spLocks noGrp="1"/>
          </p:cNvSpPr>
          <p:nvPr>
            <p:ph sz="quarter" idx="13"/>
          </p:nvPr>
        </p:nvSpPr>
        <p:spPr>
          <a:xfrm>
            <a:off x="913536" y="1556793"/>
            <a:ext cx="10361127" cy="4234407"/>
          </a:xfrm>
        </p:spPr>
        <p:txBody>
          <a:bodyPr/>
          <a:lstStyle/>
          <a:p>
            <a:r>
              <a:rPr lang="en-US" altLang="zh-CN" dirty="0"/>
              <a:t>3.</a:t>
            </a:r>
            <a:r>
              <a:rPr lang="zh-CN" altLang="en-US" dirty="0"/>
              <a:t>最适当采购数量的</a:t>
            </a:r>
            <a:r>
              <a:rPr lang="zh-CN" altLang="en-US" dirty="0" smtClean="0"/>
              <a:t>计算</a:t>
            </a:r>
            <a:endParaRPr lang="en-US" altLang="zh-CN" dirty="0" smtClean="0"/>
          </a:p>
          <a:p>
            <a:endParaRPr lang="zh-CN" altLang="en-US" dirty="0"/>
          </a:p>
        </p:txBody>
      </p:sp>
      <p:pic>
        <p:nvPicPr>
          <p:cNvPr id="4" name="图片 3"/>
          <p:cNvPicPr>
            <a:picLocks noChangeAspect="1"/>
          </p:cNvPicPr>
          <p:nvPr/>
        </p:nvPicPr>
        <p:blipFill>
          <a:blip r:embed="rId2"/>
          <a:stretch>
            <a:fillRect/>
          </a:stretch>
        </p:blipFill>
        <p:spPr>
          <a:xfrm>
            <a:off x="2090084" y="2132856"/>
            <a:ext cx="6123053" cy="3744415"/>
          </a:xfrm>
          <a:prstGeom prst="rect">
            <a:avLst/>
          </a:prstGeom>
        </p:spPr>
      </p:pic>
    </p:spTree>
    <p:extLst>
      <p:ext uri="{BB962C8B-B14F-4D97-AF65-F5344CB8AC3E}">
        <p14:creationId xmlns:p14="http://schemas.microsoft.com/office/powerpoint/2010/main" val="197618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1844" y="260648"/>
            <a:ext cx="10361752" cy="720080"/>
          </a:xfrm>
        </p:spPr>
        <p:txBody>
          <a:bodyPr/>
          <a:lstStyle/>
          <a:p>
            <a:r>
              <a:rPr lang="zh-CN" altLang="en-US" dirty="0"/>
              <a:t>项目二    采购的数量管理</a:t>
            </a:r>
          </a:p>
        </p:txBody>
      </p:sp>
      <p:sp>
        <p:nvSpPr>
          <p:cNvPr id="3" name="内容占位符 2"/>
          <p:cNvSpPr>
            <a:spLocks noGrp="1"/>
          </p:cNvSpPr>
          <p:nvPr>
            <p:ph sz="quarter" idx="13"/>
          </p:nvPr>
        </p:nvSpPr>
        <p:spPr>
          <a:xfrm>
            <a:off x="913536" y="980729"/>
            <a:ext cx="10361127" cy="4810472"/>
          </a:xfrm>
        </p:spPr>
        <p:txBody>
          <a:bodyPr>
            <a:normAutofit fontScale="62500" lnSpcReduction="20000"/>
          </a:bodyPr>
          <a:lstStyle/>
          <a:p>
            <a:r>
              <a:rPr lang="zh-CN" altLang="en-US" b="1" dirty="0"/>
              <a:t>任务</a:t>
            </a:r>
            <a:r>
              <a:rPr lang="en-US" altLang="zh-CN" b="1" dirty="0"/>
              <a:t>2  </a:t>
            </a:r>
            <a:r>
              <a:rPr lang="zh-CN" altLang="en-US" b="1" dirty="0"/>
              <a:t>采购预算的制定</a:t>
            </a:r>
          </a:p>
          <a:p>
            <a:r>
              <a:rPr lang="en-US" altLang="zh-CN" dirty="0"/>
              <a:t>1.</a:t>
            </a:r>
            <a:r>
              <a:rPr lang="zh-CN" altLang="en-US" dirty="0"/>
              <a:t>预算概述</a:t>
            </a:r>
          </a:p>
          <a:p>
            <a:r>
              <a:rPr lang="zh-CN" altLang="en-US" dirty="0" smtClean="0"/>
              <a:t>      所谓</a:t>
            </a:r>
            <a:r>
              <a:rPr lang="zh-CN" altLang="en-US" dirty="0"/>
              <a:t>预算就是一种用数量来表示的计划，是将企业未来一定期间经营决策的目标通过有关数据系统地反映出来，是经营决策的具体化、数量化</a:t>
            </a:r>
            <a:r>
              <a:rPr lang="zh-CN" altLang="en-US" dirty="0" smtClean="0"/>
              <a:t>。</a:t>
            </a:r>
            <a:endParaRPr lang="en-US" altLang="zh-CN" dirty="0" smtClean="0"/>
          </a:p>
          <a:p>
            <a:r>
              <a:rPr lang="en-US" altLang="zh-CN" dirty="0"/>
              <a:t>2.</a:t>
            </a:r>
            <a:r>
              <a:rPr lang="zh-CN" altLang="en-US" dirty="0"/>
              <a:t>商品采购预算的编制</a:t>
            </a:r>
          </a:p>
          <a:p>
            <a:r>
              <a:rPr lang="zh-CN" altLang="en-US" dirty="0"/>
              <a:t>（</a:t>
            </a:r>
            <a:r>
              <a:rPr lang="en-US" altLang="zh-CN" dirty="0"/>
              <a:t>1</a:t>
            </a:r>
            <a:r>
              <a:rPr lang="zh-CN" altLang="en-US" dirty="0"/>
              <a:t>）商品采购预算编制的要求</a:t>
            </a:r>
          </a:p>
          <a:p>
            <a:r>
              <a:rPr lang="zh-CN" altLang="en-US" dirty="0"/>
              <a:t>①采取合理的预算形式</a:t>
            </a:r>
          </a:p>
          <a:p>
            <a:r>
              <a:rPr lang="zh-CN" altLang="en-US" dirty="0"/>
              <a:t>②建立趋势模型</a:t>
            </a:r>
          </a:p>
          <a:p>
            <a:r>
              <a:rPr lang="zh-CN" altLang="en-US" dirty="0"/>
              <a:t>③用滚动预算的方法</a:t>
            </a:r>
          </a:p>
          <a:p>
            <a:r>
              <a:rPr lang="zh-CN" altLang="en-US" dirty="0"/>
              <a:t>（</a:t>
            </a:r>
            <a:r>
              <a:rPr lang="en-US" altLang="zh-CN" dirty="0"/>
              <a:t>2</a:t>
            </a:r>
            <a:r>
              <a:rPr lang="zh-CN" altLang="en-US" dirty="0"/>
              <a:t>）商品采购预算的编制步骤</a:t>
            </a:r>
          </a:p>
          <a:p>
            <a:r>
              <a:rPr lang="zh-CN" altLang="en-US" dirty="0"/>
              <a:t>①审查企业以及部门的战略目标</a:t>
            </a:r>
          </a:p>
          <a:p>
            <a:r>
              <a:rPr lang="zh-CN" altLang="en-US" dirty="0"/>
              <a:t>②制定明确的工作计划</a:t>
            </a:r>
          </a:p>
          <a:p>
            <a:r>
              <a:rPr lang="zh-CN" altLang="en-US" dirty="0"/>
              <a:t>③确定所需的资源</a:t>
            </a:r>
          </a:p>
          <a:p>
            <a:r>
              <a:rPr lang="zh-CN" altLang="en-US" dirty="0"/>
              <a:t>④提出准确的预算数字</a:t>
            </a:r>
          </a:p>
          <a:p>
            <a:r>
              <a:rPr lang="zh-CN" altLang="en-US" dirty="0"/>
              <a:t>⑤汇总</a:t>
            </a:r>
          </a:p>
          <a:p>
            <a:r>
              <a:rPr lang="zh-CN" altLang="en-US" dirty="0"/>
              <a:t>⑥提交预算</a:t>
            </a:r>
          </a:p>
          <a:p>
            <a:endParaRPr lang="zh-CN" altLang="en-US" dirty="0"/>
          </a:p>
        </p:txBody>
      </p:sp>
    </p:spTree>
    <p:extLst>
      <p:ext uri="{BB962C8B-B14F-4D97-AF65-F5344CB8AC3E}">
        <p14:creationId xmlns:p14="http://schemas.microsoft.com/office/powerpoint/2010/main" val="182756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项目二    采购的数量管理</a:t>
            </a:r>
          </a:p>
        </p:txBody>
      </p:sp>
      <p:sp>
        <p:nvSpPr>
          <p:cNvPr id="3" name="内容占位符 2"/>
          <p:cNvSpPr>
            <a:spLocks noGrp="1"/>
          </p:cNvSpPr>
          <p:nvPr>
            <p:ph sz="quarter" idx="13"/>
          </p:nvPr>
        </p:nvSpPr>
        <p:spPr>
          <a:xfrm>
            <a:off x="913536" y="1556793"/>
            <a:ext cx="10361127" cy="4234407"/>
          </a:xfrm>
        </p:spPr>
        <p:txBody>
          <a:bodyPr/>
          <a:lstStyle/>
          <a:p>
            <a:r>
              <a:rPr lang="en-US" altLang="zh-CN" dirty="0"/>
              <a:t>3.</a:t>
            </a:r>
            <a:r>
              <a:rPr lang="zh-CN" altLang="en-US" dirty="0"/>
              <a:t>预算编制方法与流程</a:t>
            </a:r>
          </a:p>
          <a:p>
            <a:r>
              <a:rPr lang="zh-CN" altLang="en-US" dirty="0"/>
              <a:t>（</a:t>
            </a:r>
            <a:r>
              <a:rPr lang="en-US" altLang="zh-CN" dirty="0"/>
              <a:t>1</a:t>
            </a:r>
            <a:r>
              <a:rPr lang="zh-CN" altLang="en-US" dirty="0"/>
              <a:t>） 预算的编制方法</a:t>
            </a:r>
          </a:p>
          <a:p>
            <a:r>
              <a:rPr lang="zh-CN" altLang="en-US" dirty="0"/>
              <a:t>①弹性预算</a:t>
            </a:r>
          </a:p>
          <a:p>
            <a:r>
              <a:rPr lang="zh-CN" altLang="en-US" dirty="0"/>
              <a:t>②概率预算</a:t>
            </a:r>
          </a:p>
          <a:p>
            <a:r>
              <a:rPr lang="zh-CN" altLang="en-US" dirty="0"/>
              <a:t>③零基预算</a:t>
            </a:r>
          </a:p>
          <a:p>
            <a:r>
              <a:rPr lang="zh-CN" altLang="en-US" dirty="0"/>
              <a:t>④滚动</a:t>
            </a:r>
            <a:r>
              <a:rPr lang="zh-CN" altLang="en-US" dirty="0" smtClean="0"/>
              <a:t>预算</a:t>
            </a:r>
            <a:endParaRPr lang="en-US" altLang="zh-CN" dirty="0" smtClean="0"/>
          </a:p>
          <a:p>
            <a:r>
              <a:rPr lang="zh-CN" altLang="en-US" dirty="0"/>
              <a:t>（</a:t>
            </a:r>
            <a:r>
              <a:rPr lang="en-US" altLang="zh-CN" dirty="0"/>
              <a:t>2</a:t>
            </a:r>
            <a:r>
              <a:rPr lang="zh-CN" altLang="en-US" dirty="0"/>
              <a:t>） 预算的编制流程</a:t>
            </a:r>
          </a:p>
        </p:txBody>
      </p:sp>
    </p:spTree>
    <p:extLst>
      <p:ext uri="{BB962C8B-B14F-4D97-AF65-F5344CB8AC3E}">
        <p14:creationId xmlns:p14="http://schemas.microsoft.com/office/powerpoint/2010/main" val="420894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790156" y="980728"/>
            <a:ext cx="4556117" cy="5877272"/>
          </a:xfrm>
          <a:prstGeom prst="rect">
            <a:avLst/>
          </a:prstGeom>
        </p:spPr>
      </p:pic>
    </p:spTree>
    <p:extLst>
      <p:ext uri="{BB962C8B-B14F-4D97-AF65-F5344CB8AC3E}">
        <p14:creationId xmlns:p14="http://schemas.microsoft.com/office/powerpoint/2010/main" val="199812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采购的程序</a:t>
            </a:r>
          </a:p>
        </p:txBody>
      </p:sp>
      <p:sp>
        <p:nvSpPr>
          <p:cNvPr id="4" name="内容占位符 3"/>
          <p:cNvSpPr>
            <a:spLocks noGrp="1"/>
          </p:cNvSpPr>
          <p:nvPr>
            <p:ph sz="quarter" idx="13"/>
          </p:nvPr>
        </p:nvSpPr>
        <p:spPr>
          <a:xfrm>
            <a:off x="913536" y="1916833"/>
            <a:ext cx="10361127" cy="3874368"/>
          </a:xfrm>
        </p:spPr>
        <p:txBody>
          <a:bodyPr/>
          <a:lstStyle/>
          <a:p>
            <a:r>
              <a:rPr lang="zh-CN" altLang="en-US" dirty="0"/>
              <a:t>任务</a:t>
            </a:r>
            <a:r>
              <a:rPr lang="en-US" altLang="zh-CN" dirty="0"/>
              <a:t>1 </a:t>
            </a:r>
            <a:r>
              <a:rPr lang="zh-CN" altLang="en-US" dirty="0"/>
              <a:t>采购</a:t>
            </a:r>
            <a:r>
              <a:rPr lang="zh-CN" altLang="en-US" dirty="0" smtClean="0"/>
              <a:t>流程</a:t>
            </a:r>
            <a:endParaRPr lang="en-US" altLang="zh-CN" dirty="0" smtClean="0"/>
          </a:p>
          <a:p>
            <a:r>
              <a:rPr lang="en-US" altLang="zh-CN" dirty="0"/>
              <a:t>1.</a:t>
            </a:r>
            <a:r>
              <a:rPr lang="zh-CN" altLang="en-US" dirty="0"/>
              <a:t>流程图</a:t>
            </a:r>
          </a:p>
          <a:p>
            <a:r>
              <a:rPr lang="zh-CN" altLang="en-US" dirty="0" smtClean="0"/>
              <a:t>     在</a:t>
            </a:r>
            <a:r>
              <a:rPr lang="zh-CN" altLang="en-US" dirty="0"/>
              <a:t>企业建立一个高效的采购系统是保证市场经营活动正常进行的重要环节。因此，采购流程设计一定要科学合理，反映采购活动内在的逻辑联系，并且为应用现代计算机系统进行管理奠定</a:t>
            </a:r>
            <a:r>
              <a:rPr lang="zh-CN" altLang="en-US" dirty="0" smtClean="0"/>
              <a:t>基础。</a:t>
            </a:r>
            <a:endParaRPr lang="zh-CN" altLang="en-US" dirty="0"/>
          </a:p>
        </p:txBody>
      </p:sp>
    </p:spTree>
    <p:extLst>
      <p:ext uri="{BB962C8B-B14F-4D97-AF65-F5344CB8AC3E}">
        <p14:creationId xmlns:p14="http://schemas.microsoft.com/office/powerpoint/2010/main" val="16865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6" y="116632"/>
            <a:ext cx="10361752" cy="1596177"/>
          </a:xfrm>
        </p:spPr>
        <p:txBody>
          <a:bodyPr/>
          <a:lstStyle/>
          <a:p>
            <a:r>
              <a:rPr lang="zh-CN" altLang="en-US" dirty="0"/>
              <a:t>项目三  采购的程序</a:t>
            </a:r>
          </a:p>
        </p:txBody>
      </p:sp>
      <p:sp>
        <p:nvSpPr>
          <p:cNvPr id="3" name="内容占位符 2"/>
          <p:cNvSpPr>
            <a:spLocks noGrp="1"/>
          </p:cNvSpPr>
          <p:nvPr>
            <p:ph sz="quarter" idx="13"/>
          </p:nvPr>
        </p:nvSpPr>
        <p:spPr>
          <a:xfrm>
            <a:off x="913536" y="1412777"/>
            <a:ext cx="10361127" cy="4378424"/>
          </a:xfrm>
        </p:spPr>
        <p:txBody>
          <a:bodyPr>
            <a:normAutofit fontScale="92500" lnSpcReduction="10000"/>
          </a:bodyPr>
          <a:lstStyle/>
          <a:p>
            <a:r>
              <a:rPr lang="en-US" altLang="zh-CN" dirty="0"/>
              <a:t>2.</a:t>
            </a:r>
            <a:r>
              <a:rPr lang="zh-CN" altLang="en-US" dirty="0"/>
              <a:t>操作步骤</a:t>
            </a:r>
          </a:p>
          <a:p>
            <a:r>
              <a:rPr lang="zh-CN" altLang="en-US" dirty="0"/>
              <a:t>（</a:t>
            </a:r>
            <a:r>
              <a:rPr lang="en-US" altLang="zh-CN" dirty="0"/>
              <a:t>1</a:t>
            </a:r>
            <a:r>
              <a:rPr lang="zh-CN" altLang="en-US" dirty="0"/>
              <a:t>）提出需求</a:t>
            </a:r>
          </a:p>
          <a:p>
            <a:r>
              <a:rPr lang="zh-CN" altLang="en-US" dirty="0"/>
              <a:t>（</a:t>
            </a:r>
            <a:r>
              <a:rPr lang="en-US" altLang="zh-CN" dirty="0"/>
              <a:t>2</a:t>
            </a:r>
            <a:r>
              <a:rPr lang="zh-CN" altLang="en-US" dirty="0"/>
              <a:t>）描述需求</a:t>
            </a:r>
          </a:p>
          <a:p>
            <a:r>
              <a:rPr lang="zh-CN" altLang="en-US" dirty="0"/>
              <a:t>（</a:t>
            </a:r>
            <a:r>
              <a:rPr lang="en-US" altLang="zh-CN" dirty="0"/>
              <a:t>3</a:t>
            </a:r>
            <a:r>
              <a:rPr lang="zh-CN" altLang="en-US" dirty="0"/>
              <a:t>）选择、评估供应商</a:t>
            </a:r>
          </a:p>
          <a:p>
            <a:r>
              <a:rPr lang="zh-CN" altLang="en-US" dirty="0"/>
              <a:t>（</a:t>
            </a:r>
            <a:r>
              <a:rPr lang="en-US" altLang="zh-CN" dirty="0"/>
              <a:t>4</a:t>
            </a:r>
            <a:r>
              <a:rPr lang="zh-CN" altLang="en-US" dirty="0"/>
              <a:t>）确定价格和采购条件</a:t>
            </a:r>
          </a:p>
          <a:p>
            <a:r>
              <a:rPr lang="zh-CN" altLang="en-US" dirty="0"/>
              <a:t>（</a:t>
            </a:r>
            <a:r>
              <a:rPr lang="en-US" altLang="zh-CN" dirty="0"/>
              <a:t>5</a:t>
            </a:r>
            <a:r>
              <a:rPr lang="zh-CN" altLang="en-US" dirty="0"/>
              <a:t>）发出采购订单</a:t>
            </a:r>
          </a:p>
          <a:p>
            <a:r>
              <a:rPr lang="zh-CN" altLang="en-US" dirty="0"/>
              <a:t>（</a:t>
            </a:r>
            <a:r>
              <a:rPr lang="en-US" altLang="zh-CN" dirty="0"/>
              <a:t>6</a:t>
            </a:r>
            <a:r>
              <a:rPr lang="zh-CN" altLang="en-US" dirty="0"/>
              <a:t>）跟单和催货</a:t>
            </a:r>
          </a:p>
          <a:p>
            <a:r>
              <a:rPr lang="zh-CN" altLang="en-US" dirty="0"/>
              <a:t>（</a:t>
            </a:r>
            <a:r>
              <a:rPr lang="en-US" altLang="zh-CN" dirty="0"/>
              <a:t>7</a:t>
            </a:r>
            <a:r>
              <a:rPr lang="zh-CN" altLang="en-US" dirty="0"/>
              <a:t>）货物的验收</a:t>
            </a:r>
          </a:p>
          <a:p>
            <a:r>
              <a:rPr lang="zh-CN" altLang="en-US" dirty="0"/>
              <a:t>（</a:t>
            </a:r>
            <a:r>
              <a:rPr lang="en-US" altLang="zh-CN" dirty="0"/>
              <a:t>8</a:t>
            </a:r>
            <a:r>
              <a:rPr lang="zh-CN" altLang="en-US" dirty="0"/>
              <a:t>）支付货款</a:t>
            </a:r>
          </a:p>
          <a:p>
            <a:r>
              <a:rPr lang="zh-CN" altLang="en-US" dirty="0" smtClean="0"/>
              <a:t>（</a:t>
            </a:r>
            <a:r>
              <a:rPr lang="en-US" altLang="zh-CN" dirty="0"/>
              <a:t>9</a:t>
            </a:r>
            <a:r>
              <a:rPr lang="zh-CN" altLang="en-US" dirty="0"/>
              <a:t>）记录</a:t>
            </a:r>
          </a:p>
          <a:p>
            <a:endParaRPr lang="zh-CN" altLang="en-US" dirty="0"/>
          </a:p>
        </p:txBody>
      </p:sp>
    </p:spTree>
    <p:extLst>
      <p:ext uri="{BB962C8B-B14F-4D97-AF65-F5344CB8AC3E}">
        <p14:creationId xmlns:p14="http://schemas.microsoft.com/office/powerpoint/2010/main" val="137778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采购的程序</a:t>
            </a:r>
          </a:p>
        </p:txBody>
      </p:sp>
      <p:sp>
        <p:nvSpPr>
          <p:cNvPr id="3" name="内容占位符 2"/>
          <p:cNvSpPr>
            <a:spLocks noGrp="1"/>
          </p:cNvSpPr>
          <p:nvPr>
            <p:ph sz="quarter" idx="13"/>
          </p:nvPr>
        </p:nvSpPr>
        <p:spPr>
          <a:xfrm>
            <a:off x="913536" y="1844825"/>
            <a:ext cx="10361127" cy="3946376"/>
          </a:xfrm>
        </p:spPr>
        <p:txBody>
          <a:bodyPr>
            <a:normAutofit fontScale="92500" lnSpcReduction="10000"/>
          </a:bodyPr>
          <a:lstStyle/>
          <a:p>
            <a:r>
              <a:rPr lang="zh-CN" altLang="en-US" dirty="0"/>
              <a:t>任务</a:t>
            </a:r>
            <a:r>
              <a:rPr lang="en-US" altLang="zh-CN" dirty="0"/>
              <a:t>2 </a:t>
            </a:r>
            <a:r>
              <a:rPr lang="zh-CN" altLang="en-US" dirty="0"/>
              <a:t>商品采购实施的说明</a:t>
            </a:r>
          </a:p>
          <a:p>
            <a:r>
              <a:rPr lang="en-US" altLang="zh-CN" dirty="0"/>
              <a:t>1.</a:t>
            </a:r>
            <a:r>
              <a:rPr lang="zh-CN" altLang="en-US" dirty="0"/>
              <a:t>采购实施的注意事项</a:t>
            </a:r>
          </a:p>
          <a:p>
            <a:r>
              <a:rPr lang="zh-CN" altLang="en-US" dirty="0"/>
              <a:t>（</a:t>
            </a:r>
            <a:r>
              <a:rPr lang="en-US" altLang="zh-CN" dirty="0"/>
              <a:t>1</a:t>
            </a:r>
            <a:r>
              <a:rPr lang="zh-CN" altLang="en-US" dirty="0"/>
              <a:t>）注意先后顺序及实效控制</a:t>
            </a:r>
          </a:p>
          <a:p>
            <a:r>
              <a:rPr lang="zh-CN" altLang="en-US" dirty="0"/>
              <a:t>（</a:t>
            </a:r>
            <a:r>
              <a:rPr lang="en-US" altLang="zh-CN" dirty="0"/>
              <a:t>2</a:t>
            </a:r>
            <a:r>
              <a:rPr lang="zh-CN" altLang="en-US" dirty="0"/>
              <a:t>）注意关键点的设置</a:t>
            </a:r>
          </a:p>
          <a:p>
            <a:r>
              <a:rPr lang="zh-CN" altLang="en-US" dirty="0"/>
              <a:t>（</a:t>
            </a:r>
            <a:r>
              <a:rPr lang="en-US" altLang="zh-CN" dirty="0"/>
              <a:t>3</a:t>
            </a:r>
            <a:r>
              <a:rPr lang="zh-CN" altLang="en-US" dirty="0"/>
              <a:t>）注意划分权责或任务</a:t>
            </a:r>
          </a:p>
          <a:p>
            <a:r>
              <a:rPr lang="zh-CN" altLang="en-US" dirty="0"/>
              <a:t>（</a:t>
            </a:r>
            <a:r>
              <a:rPr lang="en-US" altLang="zh-CN" dirty="0"/>
              <a:t>4</a:t>
            </a:r>
            <a:r>
              <a:rPr lang="zh-CN" altLang="en-US" dirty="0"/>
              <a:t>）避免作业过程发生摩擦、重复与混乱</a:t>
            </a:r>
          </a:p>
          <a:p>
            <a:r>
              <a:rPr lang="zh-CN" altLang="en-US" dirty="0"/>
              <a:t>（</a:t>
            </a:r>
            <a:r>
              <a:rPr lang="en-US" altLang="zh-CN" dirty="0"/>
              <a:t>5</a:t>
            </a:r>
            <a:r>
              <a:rPr lang="zh-CN" altLang="en-US" dirty="0"/>
              <a:t>）价值与程序相适应</a:t>
            </a:r>
          </a:p>
          <a:p>
            <a:r>
              <a:rPr lang="zh-CN" altLang="en-US" dirty="0"/>
              <a:t>（</a:t>
            </a:r>
            <a:r>
              <a:rPr lang="en-US" altLang="zh-CN" dirty="0"/>
              <a:t>6</a:t>
            </a:r>
            <a:r>
              <a:rPr lang="zh-CN" altLang="en-US" dirty="0"/>
              <a:t>）处理程序应适合现实环境</a:t>
            </a:r>
          </a:p>
          <a:p>
            <a:r>
              <a:rPr lang="zh-CN" altLang="en-US" dirty="0"/>
              <a:t>（</a:t>
            </a:r>
            <a:r>
              <a:rPr lang="en-US" altLang="zh-CN" dirty="0"/>
              <a:t>7</a:t>
            </a:r>
            <a:r>
              <a:rPr lang="zh-CN" altLang="en-US" dirty="0"/>
              <a:t>）配合作业方式的改善</a:t>
            </a:r>
          </a:p>
          <a:p>
            <a:endParaRPr lang="zh-CN" altLang="en-US" dirty="0"/>
          </a:p>
        </p:txBody>
      </p:sp>
    </p:spTree>
    <p:extLst>
      <p:ext uri="{BB962C8B-B14F-4D97-AF65-F5344CB8AC3E}">
        <p14:creationId xmlns:p14="http://schemas.microsoft.com/office/powerpoint/2010/main" val="137181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项目三  采购的程序</a:t>
            </a:r>
          </a:p>
        </p:txBody>
      </p:sp>
      <p:sp>
        <p:nvSpPr>
          <p:cNvPr id="3" name="内容占位符 2"/>
          <p:cNvSpPr>
            <a:spLocks noGrp="1"/>
          </p:cNvSpPr>
          <p:nvPr>
            <p:ph sz="quarter" idx="13"/>
          </p:nvPr>
        </p:nvSpPr>
        <p:spPr>
          <a:xfrm>
            <a:off x="913536" y="1988841"/>
            <a:ext cx="10361127" cy="3802360"/>
          </a:xfrm>
        </p:spPr>
        <p:txBody>
          <a:bodyPr/>
          <a:lstStyle/>
          <a:p>
            <a:r>
              <a:rPr lang="en-US" altLang="zh-CN" dirty="0"/>
              <a:t>2.</a:t>
            </a:r>
            <a:r>
              <a:rPr lang="zh-CN" altLang="en-US" dirty="0"/>
              <a:t>商品采购流程的实例说明</a:t>
            </a:r>
          </a:p>
          <a:p>
            <a:r>
              <a:rPr lang="zh-CN" altLang="en-US" dirty="0"/>
              <a:t>（</a:t>
            </a:r>
            <a:r>
              <a:rPr lang="en-US" altLang="zh-CN" dirty="0"/>
              <a:t>1</a:t>
            </a:r>
            <a:r>
              <a:rPr lang="zh-CN" altLang="en-US" dirty="0"/>
              <a:t>）小额应急</a:t>
            </a:r>
            <a:r>
              <a:rPr lang="zh-CN" altLang="en-US" dirty="0" smtClean="0"/>
              <a:t>采购</a:t>
            </a:r>
            <a:endParaRPr lang="en-US" altLang="zh-CN" dirty="0" smtClean="0"/>
          </a:p>
          <a:p>
            <a:r>
              <a:rPr lang="zh-CN" altLang="en-US" dirty="0"/>
              <a:t>（</a:t>
            </a:r>
            <a:r>
              <a:rPr lang="en-US" altLang="zh-CN" dirty="0"/>
              <a:t>2</a:t>
            </a:r>
            <a:r>
              <a:rPr lang="zh-CN" altLang="en-US" dirty="0"/>
              <a:t>）常规采购</a:t>
            </a:r>
          </a:p>
          <a:p>
            <a:endParaRPr lang="zh-CN" altLang="en-US" dirty="0"/>
          </a:p>
        </p:txBody>
      </p:sp>
    </p:spTree>
    <p:extLst>
      <p:ext uri="{BB962C8B-B14F-4D97-AF65-F5344CB8AC3E}">
        <p14:creationId xmlns:p14="http://schemas.microsoft.com/office/powerpoint/2010/main" val="3462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项目一</a:t>
            </a:r>
            <a:r>
              <a:rPr lang="en-US" altLang="zh-CN" b="1" dirty="0"/>
              <a:t>  </a:t>
            </a:r>
            <a:r>
              <a:rPr lang="zh-CN" altLang="zh-CN" b="1" dirty="0"/>
              <a:t>采购认知</a:t>
            </a:r>
            <a:br>
              <a:rPr lang="zh-CN" altLang="zh-CN" b="1" dirty="0"/>
            </a:br>
            <a:endParaRPr lang="zh-CN" altLang="en-US" dirty="0"/>
          </a:p>
        </p:txBody>
      </p:sp>
      <p:sp>
        <p:nvSpPr>
          <p:cNvPr id="3" name="内容占位符 2"/>
          <p:cNvSpPr>
            <a:spLocks noGrp="1"/>
          </p:cNvSpPr>
          <p:nvPr>
            <p:ph sz="quarter" idx="13"/>
          </p:nvPr>
        </p:nvSpPr>
        <p:spPr/>
        <p:txBody>
          <a:bodyPr/>
          <a:lstStyle/>
          <a:p>
            <a:pPr>
              <a:buNone/>
            </a:pPr>
            <a:r>
              <a:rPr lang="zh-CN" altLang="en-US" dirty="0" smtClean="0"/>
              <a:t>  </a:t>
            </a:r>
            <a:r>
              <a:rPr lang="zh-CN" altLang="en-US" sz="1800" b="1" dirty="0" smtClean="0">
                <a:latin typeface="+mn-ea"/>
                <a:ea typeface="+mn-ea"/>
              </a:rPr>
              <a:t>任务</a:t>
            </a:r>
            <a:r>
              <a:rPr lang="en-US" altLang="zh-CN" sz="1800" b="1" dirty="0" smtClean="0">
                <a:latin typeface="+mn-ea"/>
                <a:ea typeface="+mn-ea"/>
              </a:rPr>
              <a:t>2 </a:t>
            </a:r>
            <a:r>
              <a:rPr lang="zh-CN" altLang="en-US" sz="1800" b="1" dirty="0" smtClean="0">
                <a:latin typeface="+mn-ea"/>
                <a:ea typeface="+mn-ea"/>
              </a:rPr>
              <a:t>采购</a:t>
            </a:r>
            <a:r>
              <a:rPr lang="zh-CN" altLang="en-US" sz="1800" b="1" dirty="0">
                <a:latin typeface="+mn-ea"/>
                <a:ea typeface="+mn-ea"/>
              </a:rPr>
              <a:t>物流</a:t>
            </a:r>
          </a:p>
          <a:p>
            <a:pPr>
              <a:buNone/>
            </a:pPr>
            <a:r>
              <a:rPr lang="zh-CN" altLang="en-US" sz="1800" dirty="0">
                <a:latin typeface="+mn-ea"/>
                <a:ea typeface="+mn-ea"/>
              </a:rPr>
              <a:t>          采购物流与销售物流是一个问题的两个方面。</a:t>
            </a:r>
          </a:p>
          <a:p>
            <a:pPr>
              <a:buNone/>
            </a:pPr>
            <a:r>
              <a:rPr lang="zh-CN" altLang="en-US" sz="1800" dirty="0">
                <a:latin typeface="+mn-ea"/>
                <a:ea typeface="+mn-ea"/>
              </a:rPr>
              <a:t>          从生产企业的角度分析，企业物流可以分为四种物流形式</a:t>
            </a:r>
            <a:r>
              <a:rPr lang="en-US" altLang="zh-CN" sz="1800" dirty="0">
                <a:latin typeface="+mn-ea"/>
                <a:ea typeface="+mn-ea"/>
              </a:rPr>
              <a:t>:</a:t>
            </a:r>
            <a:r>
              <a:rPr lang="zh-CN" altLang="en-US" sz="1800" dirty="0">
                <a:latin typeface="+mn-ea"/>
                <a:ea typeface="+mn-ea"/>
              </a:rPr>
              <a:t>生产物流、销售物流、采购物流、回收物流。这四种企业物流形式之间的关系，如下图所示。而流通企业的物流构成可分为：采购物流、销售物流、回收物流，如下图所示。</a:t>
            </a:r>
          </a:p>
          <a:p>
            <a:endParaRPr lang="zh-CN" altLang="en-US" dirty="0"/>
          </a:p>
        </p:txBody>
      </p:sp>
    </p:spTree>
    <p:extLst>
      <p:ext uri="{BB962C8B-B14F-4D97-AF65-F5344CB8AC3E}">
        <p14:creationId xmlns:p14="http://schemas.microsoft.com/office/powerpoint/2010/main" val="344342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项目四  采购绩效评估与考核</a:t>
            </a:r>
          </a:p>
        </p:txBody>
      </p:sp>
      <p:sp>
        <p:nvSpPr>
          <p:cNvPr id="3" name="内容占位符 2"/>
          <p:cNvSpPr>
            <a:spLocks noGrp="1"/>
          </p:cNvSpPr>
          <p:nvPr>
            <p:ph sz="quarter" idx="13"/>
          </p:nvPr>
        </p:nvSpPr>
        <p:spPr>
          <a:xfrm>
            <a:off x="913536" y="1844825"/>
            <a:ext cx="10361127" cy="3946376"/>
          </a:xfrm>
        </p:spPr>
        <p:txBody>
          <a:bodyPr>
            <a:normAutofit fontScale="77500" lnSpcReduction="20000"/>
          </a:bodyPr>
          <a:lstStyle/>
          <a:p>
            <a:r>
              <a:rPr lang="zh-CN" altLang="en-US" dirty="0"/>
              <a:t>任务</a:t>
            </a:r>
            <a:r>
              <a:rPr lang="en-US" altLang="zh-CN" dirty="0"/>
              <a:t>1  </a:t>
            </a:r>
            <a:r>
              <a:rPr lang="zh-CN" altLang="en-US" dirty="0"/>
              <a:t>采购绩效评估的概念</a:t>
            </a:r>
          </a:p>
          <a:p>
            <a:r>
              <a:rPr lang="en-US" altLang="zh-CN" dirty="0"/>
              <a:t>1.</a:t>
            </a:r>
            <a:r>
              <a:rPr lang="zh-CN" altLang="en-US" dirty="0"/>
              <a:t>定义</a:t>
            </a:r>
          </a:p>
          <a:p>
            <a:r>
              <a:rPr lang="zh-CN" altLang="en-US" dirty="0"/>
              <a:t>所谓采购绩效评估就是根据一定的目的和标准，采取科学的态度和方法，对绩效进行质和量的价值判断。</a:t>
            </a:r>
          </a:p>
          <a:p>
            <a:r>
              <a:rPr lang="en-US" altLang="zh-CN" dirty="0"/>
              <a:t>2.</a:t>
            </a:r>
            <a:r>
              <a:rPr lang="zh-CN" altLang="en-US" dirty="0"/>
              <a:t>目的</a:t>
            </a:r>
          </a:p>
          <a:p>
            <a:r>
              <a:rPr lang="zh-CN" altLang="en-US" dirty="0"/>
              <a:t>（</a:t>
            </a:r>
            <a:r>
              <a:rPr lang="en-US" altLang="zh-CN" dirty="0"/>
              <a:t>1</a:t>
            </a:r>
            <a:r>
              <a:rPr lang="zh-CN" altLang="en-US" dirty="0"/>
              <a:t>）确保采购目标的实现</a:t>
            </a:r>
          </a:p>
          <a:p>
            <a:r>
              <a:rPr lang="zh-CN" altLang="en-US" dirty="0"/>
              <a:t>（</a:t>
            </a:r>
            <a:r>
              <a:rPr lang="en-US" altLang="zh-CN" dirty="0"/>
              <a:t>2</a:t>
            </a:r>
            <a:r>
              <a:rPr lang="zh-CN" altLang="en-US" dirty="0"/>
              <a:t>）提供改进绩效的依据</a:t>
            </a:r>
          </a:p>
          <a:p>
            <a:r>
              <a:rPr lang="zh-CN" altLang="en-US" dirty="0"/>
              <a:t>（</a:t>
            </a:r>
            <a:r>
              <a:rPr lang="en-US" altLang="zh-CN" dirty="0"/>
              <a:t>3</a:t>
            </a:r>
            <a:r>
              <a:rPr lang="zh-CN" altLang="en-US" dirty="0"/>
              <a:t>）作为部门和个人奖惩的参考</a:t>
            </a:r>
          </a:p>
          <a:p>
            <a:r>
              <a:rPr lang="zh-CN" altLang="en-US" dirty="0"/>
              <a:t>（</a:t>
            </a:r>
            <a:r>
              <a:rPr lang="en-US" altLang="zh-CN" dirty="0"/>
              <a:t>4</a:t>
            </a:r>
            <a:r>
              <a:rPr lang="zh-CN" altLang="en-US" dirty="0"/>
              <a:t>）协助甄选和培养优秀采购人员</a:t>
            </a:r>
          </a:p>
          <a:p>
            <a:r>
              <a:rPr lang="zh-CN" altLang="en-US" dirty="0"/>
              <a:t>（</a:t>
            </a:r>
            <a:r>
              <a:rPr lang="en-US" altLang="zh-CN" dirty="0"/>
              <a:t>5</a:t>
            </a:r>
            <a:r>
              <a:rPr lang="zh-CN" altLang="en-US" dirty="0"/>
              <a:t>）提高采购工作的透明度</a:t>
            </a:r>
          </a:p>
          <a:p>
            <a:r>
              <a:rPr lang="zh-CN" altLang="en-US" dirty="0"/>
              <a:t>（</a:t>
            </a:r>
            <a:r>
              <a:rPr lang="en-US" altLang="zh-CN" dirty="0"/>
              <a:t>6</a:t>
            </a:r>
            <a:r>
              <a:rPr lang="zh-CN" altLang="en-US" dirty="0"/>
              <a:t>）促进部门间的沟通与合作</a:t>
            </a:r>
          </a:p>
          <a:p>
            <a:r>
              <a:rPr lang="zh-CN" altLang="en-US" dirty="0"/>
              <a:t>（</a:t>
            </a:r>
            <a:r>
              <a:rPr lang="en-US" altLang="zh-CN" dirty="0"/>
              <a:t>7</a:t>
            </a:r>
            <a:r>
              <a:rPr lang="zh-CN" altLang="en-US" dirty="0"/>
              <a:t>）提高采购人员的士气</a:t>
            </a:r>
          </a:p>
          <a:p>
            <a:endParaRPr lang="zh-CN" altLang="en-US" dirty="0"/>
          </a:p>
        </p:txBody>
      </p:sp>
    </p:spTree>
    <p:extLst>
      <p:ext uri="{BB962C8B-B14F-4D97-AF65-F5344CB8AC3E}">
        <p14:creationId xmlns:p14="http://schemas.microsoft.com/office/powerpoint/2010/main" val="282907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项目四  采购绩效评估与考核</a:t>
            </a:r>
          </a:p>
        </p:txBody>
      </p:sp>
      <p:sp>
        <p:nvSpPr>
          <p:cNvPr id="3" name="内容占位符 2"/>
          <p:cNvSpPr>
            <a:spLocks noGrp="1"/>
          </p:cNvSpPr>
          <p:nvPr>
            <p:ph sz="quarter" idx="13"/>
          </p:nvPr>
        </p:nvSpPr>
        <p:spPr>
          <a:xfrm>
            <a:off x="914162" y="1412778"/>
            <a:ext cx="10361127" cy="4680518"/>
          </a:xfrm>
        </p:spPr>
        <p:txBody>
          <a:bodyPr>
            <a:normAutofit fontScale="92500" lnSpcReduction="10000"/>
          </a:bodyPr>
          <a:lstStyle/>
          <a:p>
            <a:r>
              <a:rPr lang="zh-CN" altLang="en-US" dirty="0"/>
              <a:t>任务</a:t>
            </a:r>
            <a:r>
              <a:rPr lang="en-US" altLang="zh-CN" dirty="0"/>
              <a:t>2 </a:t>
            </a:r>
            <a:r>
              <a:rPr lang="zh-CN" altLang="en-US" dirty="0"/>
              <a:t>采购绩效考核的指标体系</a:t>
            </a:r>
          </a:p>
          <a:p>
            <a:r>
              <a:rPr lang="en-US" altLang="zh-CN" dirty="0"/>
              <a:t>1.</a:t>
            </a:r>
            <a:r>
              <a:rPr lang="zh-CN" altLang="en-US" dirty="0"/>
              <a:t>考核的原则</a:t>
            </a:r>
          </a:p>
          <a:p>
            <a:r>
              <a:rPr lang="zh-CN" altLang="en-US" dirty="0" smtClean="0"/>
              <a:t>      对于</a:t>
            </a:r>
            <a:r>
              <a:rPr lang="zh-CN" altLang="en-US" dirty="0"/>
              <a:t>采购体系不太健全的企业，开始可以选择批次、质量合格率、准时交货等指标来控制和衡量供应商的供应表现，用平均降价幅度来衡量采购成本业绩。随着采购管理制度的健全与完善，采购绩效考核指标还要尽量系统化、细致化。</a:t>
            </a:r>
          </a:p>
          <a:p>
            <a:r>
              <a:rPr lang="en-US" altLang="zh-CN" dirty="0"/>
              <a:t>2.</a:t>
            </a:r>
            <a:r>
              <a:rPr lang="zh-CN" altLang="en-US" dirty="0"/>
              <a:t>考核指标体系</a:t>
            </a:r>
          </a:p>
          <a:p>
            <a:r>
              <a:rPr lang="zh-CN" altLang="en-US" dirty="0"/>
              <a:t>（</a:t>
            </a:r>
            <a:r>
              <a:rPr lang="en-US" altLang="zh-CN" dirty="0"/>
              <a:t>1</a:t>
            </a:r>
            <a:r>
              <a:rPr lang="zh-CN" altLang="en-US" dirty="0"/>
              <a:t>）质量绩效指标</a:t>
            </a:r>
          </a:p>
          <a:p>
            <a:r>
              <a:rPr lang="zh-CN" altLang="en-US" dirty="0" smtClean="0"/>
              <a:t>（</a:t>
            </a:r>
            <a:r>
              <a:rPr lang="en-US" altLang="zh-CN" dirty="0"/>
              <a:t>2</a:t>
            </a:r>
            <a:r>
              <a:rPr lang="zh-CN" altLang="en-US" dirty="0"/>
              <a:t>）数量绩效指标</a:t>
            </a:r>
          </a:p>
          <a:p>
            <a:r>
              <a:rPr lang="zh-CN" altLang="en-US" dirty="0" smtClean="0"/>
              <a:t>（</a:t>
            </a:r>
            <a:r>
              <a:rPr lang="en-US" altLang="zh-CN" dirty="0"/>
              <a:t>3</a:t>
            </a:r>
            <a:r>
              <a:rPr lang="zh-CN" altLang="en-US" dirty="0"/>
              <a:t>）时间绩效指标</a:t>
            </a:r>
          </a:p>
          <a:p>
            <a:r>
              <a:rPr lang="zh-CN" altLang="en-US" dirty="0" smtClean="0"/>
              <a:t>（</a:t>
            </a:r>
            <a:r>
              <a:rPr lang="en-US" altLang="zh-CN" dirty="0"/>
              <a:t>4</a:t>
            </a:r>
            <a:r>
              <a:rPr lang="zh-CN" altLang="en-US" dirty="0"/>
              <a:t>）价格绩效指标</a:t>
            </a:r>
          </a:p>
          <a:p>
            <a:r>
              <a:rPr lang="zh-CN" altLang="en-US" dirty="0"/>
              <a:t>（</a:t>
            </a:r>
            <a:r>
              <a:rPr lang="en-US" altLang="zh-CN" dirty="0"/>
              <a:t>5</a:t>
            </a:r>
            <a:r>
              <a:rPr lang="zh-CN" altLang="en-US" dirty="0"/>
              <a:t>）采购效率指标</a:t>
            </a:r>
          </a:p>
          <a:p>
            <a:endParaRPr lang="zh-CN" altLang="en-US" dirty="0"/>
          </a:p>
        </p:txBody>
      </p:sp>
    </p:spTree>
    <p:extLst>
      <p:ext uri="{BB962C8B-B14F-4D97-AF65-F5344CB8AC3E}">
        <p14:creationId xmlns:p14="http://schemas.microsoft.com/office/powerpoint/2010/main" val="346111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项目四  采购绩效评估与考核</a:t>
            </a:r>
          </a:p>
        </p:txBody>
      </p:sp>
      <p:sp>
        <p:nvSpPr>
          <p:cNvPr id="3" name="内容占位符 2"/>
          <p:cNvSpPr>
            <a:spLocks noGrp="1"/>
          </p:cNvSpPr>
          <p:nvPr>
            <p:ph sz="quarter" idx="13"/>
          </p:nvPr>
        </p:nvSpPr>
        <p:spPr>
          <a:xfrm>
            <a:off x="914162" y="1412778"/>
            <a:ext cx="10361127" cy="4360210"/>
          </a:xfrm>
        </p:spPr>
        <p:txBody>
          <a:bodyPr/>
          <a:lstStyle/>
          <a:p>
            <a:r>
              <a:rPr lang="zh-CN" altLang="en-US" dirty="0"/>
              <a:t>任务</a:t>
            </a:r>
            <a:r>
              <a:rPr lang="en-US" altLang="zh-CN" dirty="0"/>
              <a:t>3 </a:t>
            </a:r>
            <a:r>
              <a:rPr lang="en-US" altLang="zh-CN" dirty="0" smtClean="0"/>
              <a:t>  </a:t>
            </a:r>
            <a:r>
              <a:rPr lang="zh-CN" altLang="en-US" dirty="0" smtClean="0"/>
              <a:t>采购</a:t>
            </a:r>
            <a:r>
              <a:rPr lang="zh-CN" altLang="en-US" dirty="0"/>
              <a:t>绩效的评估</a:t>
            </a:r>
          </a:p>
          <a:p>
            <a:r>
              <a:rPr lang="en-US" altLang="zh-CN" dirty="0"/>
              <a:t>1.</a:t>
            </a:r>
            <a:r>
              <a:rPr lang="zh-CN" altLang="en-US" dirty="0"/>
              <a:t>采购绩效评估的标准</a:t>
            </a:r>
          </a:p>
          <a:p>
            <a:r>
              <a:rPr lang="zh-CN" altLang="en-US" dirty="0" smtClean="0"/>
              <a:t>      确定</a:t>
            </a:r>
            <a:r>
              <a:rPr lang="zh-CN" altLang="en-US" dirty="0"/>
              <a:t>了绩效评估的指标之后，必须考虑以何种标准作为与目前实际绩效比较的基础。企业常用的标准有以下</a:t>
            </a:r>
            <a:r>
              <a:rPr lang="en-US" altLang="zh-CN" dirty="0"/>
              <a:t>4</a:t>
            </a:r>
            <a:r>
              <a:rPr lang="zh-CN" altLang="en-US" dirty="0"/>
              <a:t>种。</a:t>
            </a:r>
          </a:p>
          <a:p>
            <a:r>
              <a:rPr lang="zh-CN" altLang="en-US" dirty="0"/>
              <a:t>（</a:t>
            </a:r>
            <a:r>
              <a:rPr lang="en-US" altLang="zh-CN" dirty="0"/>
              <a:t>1</a:t>
            </a:r>
            <a:r>
              <a:rPr lang="zh-CN" altLang="en-US" dirty="0"/>
              <a:t>）历史绩效</a:t>
            </a:r>
          </a:p>
          <a:p>
            <a:r>
              <a:rPr lang="zh-CN" altLang="en-US" dirty="0"/>
              <a:t>（</a:t>
            </a:r>
            <a:r>
              <a:rPr lang="en-US" altLang="zh-CN" dirty="0"/>
              <a:t>2</a:t>
            </a:r>
            <a:r>
              <a:rPr lang="zh-CN" altLang="en-US" dirty="0"/>
              <a:t>）标准绩效</a:t>
            </a:r>
          </a:p>
          <a:p>
            <a:r>
              <a:rPr lang="zh-CN" altLang="en-US" dirty="0" smtClean="0"/>
              <a:t>（</a:t>
            </a:r>
            <a:r>
              <a:rPr lang="en-US" altLang="zh-CN" dirty="0"/>
              <a:t>3</a:t>
            </a:r>
            <a:r>
              <a:rPr lang="zh-CN" altLang="en-US" dirty="0"/>
              <a:t>）行业平均绩效</a:t>
            </a:r>
          </a:p>
          <a:p>
            <a:r>
              <a:rPr lang="zh-CN" altLang="en-US" dirty="0"/>
              <a:t>（</a:t>
            </a:r>
            <a:r>
              <a:rPr lang="en-US" altLang="zh-CN" dirty="0"/>
              <a:t>4</a:t>
            </a:r>
            <a:r>
              <a:rPr lang="zh-CN" altLang="en-US" dirty="0"/>
              <a:t>）目标绩效</a:t>
            </a:r>
          </a:p>
          <a:p>
            <a:endParaRPr lang="zh-CN" altLang="en-US" dirty="0"/>
          </a:p>
        </p:txBody>
      </p:sp>
    </p:spTree>
    <p:extLst>
      <p:ext uri="{BB962C8B-B14F-4D97-AF65-F5344CB8AC3E}">
        <p14:creationId xmlns:p14="http://schemas.microsoft.com/office/powerpoint/2010/main" val="121783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项目四  采购绩效评估与考核</a:t>
            </a:r>
          </a:p>
        </p:txBody>
      </p:sp>
      <p:sp>
        <p:nvSpPr>
          <p:cNvPr id="3" name="内容占位符 2"/>
          <p:cNvSpPr>
            <a:spLocks noGrp="1"/>
          </p:cNvSpPr>
          <p:nvPr>
            <p:ph sz="quarter" idx="13"/>
          </p:nvPr>
        </p:nvSpPr>
        <p:spPr>
          <a:xfrm>
            <a:off x="914162" y="1412778"/>
            <a:ext cx="10361127" cy="4360210"/>
          </a:xfrm>
        </p:spPr>
        <p:txBody>
          <a:bodyPr>
            <a:normAutofit lnSpcReduction="10000"/>
          </a:bodyPr>
          <a:lstStyle/>
          <a:p>
            <a:r>
              <a:rPr lang="en-US" altLang="zh-CN" dirty="0"/>
              <a:t>2.</a:t>
            </a:r>
            <a:r>
              <a:rPr lang="zh-CN" altLang="en-US" dirty="0"/>
              <a:t>采购绩效评估的人员</a:t>
            </a:r>
          </a:p>
          <a:p>
            <a:r>
              <a:rPr lang="zh-CN" altLang="en-US" dirty="0"/>
              <a:t>（</a:t>
            </a:r>
            <a:r>
              <a:rPr lang="en-US" altLang="zh-CN" dirty="0"/>
              <a:t>1</a:t>
            </a:r>
            <a:r>
              <a:rPr lang="zh-CN" altLang="en-US" dirty="0"/>
              <a:t>）采购部门主管</a:t>
            </a:r>
          </a:p>
          <a:p>
            <a:r>
              <a:rPr lang="zh-CN" altLang="en-US" dirty="0"/>
              <a:t>（</a:t>
            </a:r>
            <a:r>
              <a:rPr lang="en-US" altLang="zh-CN" dirty="0"/>
              <a:t>2</a:t>
            </a:r>
            <a:r>
              <a:rPr lang="zh-CN" altLang="en-US" dirty="0"/>
              <a:t>）财务会计部门</a:t>
            </a:r>
          </a:p>
          <a:p>
            <a:r>
              <a:rPr lang="zh-CN" altLang="en-US" dirty="0"/>
              <a:t>（</a:t>
            </a:r>
            <a:r>
              <a:rPr lang="en-US" altLang="zh-CN" dirty="0"/>
              <a:t>3</a:t>
            </a:r>
            <a:r>
              <a:rPr lang="zh-CN" altLang="en-US" dirty="0"/>
              <a:t>）销售部门</a:t>
            </a:r>
          </a:p>
          <a:p>
            <a:r>
              <a:rPr lang="zh-CN" altLang="en-US" dirty="0"/>
              <a:t>（</a:t>
            </a:r>
            <a:r>
              <a:rPr lang="en-US" altLang="zh-CN" dirty="0"/>
              <a:t>4</a:t>
            </a:r>
            <a:r>
              <a:rPr lang="zh-CN" altLang="en-US" dirty="0"/>
              <a:t>）供应商</a:t>
            </a:r>
          </a:p>
          <a:p>
            <a:r>
              <a:rPr lang="zh-CN" altLang="en-US" dirty="0"/>
              <a:t>（</a:t>
            </a:r>
            <a:r>
              <a:rPr lang="en-US" altLang="zh-CN" dirty="0"/>
              <a:t>5</a:t>
            </a:r>
            <a:r>
              <a:rPr lang="zh-CN" altLang="en-US" dirty="0"/>
              <a:t>）外界专家或管理顾问</a:t>
            </a:r>
          </a:p>
          <a:p>
            <a:r>
              <a:rPr lang="en-US" altLang="zh-CN" dirty="0"/>
              <a:t>3.</a:t>
            </a:r>
            <a:r>
              <a:rPr lang="zh-CN" altLang="en-US" dirty="0"/>
              <a:t>采购绩效评估方式</a:t>
            </a:r>
          </a:p>
          <a:p>
            <a:r>
              <a:rPr lang="zh-CN" altLang="en-US" dirty="0"/>
              <a:t>（</a:t>
            </a:r>
            <a:r>
              <a:rPr lang="en-US" altLang="zh-CN" dirty="0"/>
              <a:t>1</a:t>
            </a:r>
            <a:r>
              <a:rPr lang="zh-CN" altLang="en-US" dirty="0"/>
              <a:t>）定期评估</a:t>
            </a:r>
          </a:p>
          <a:p>
            <a:r>
              <a:rPr lang="zh-CN" altLang="en-US" dirty="0"/>
              <a:t>（</a:t>
            </a:r>
            <a:r>
              <a:rPr lang="en-US" altLang="zh-CN" dirty="0"/>
              <a:t>2</a:t>
            </a:r>
            <a:r>
              <a:rPr lang="zh-CN" altLang="en-US" dirty="0"/>
              <a:t>）不定期评估</a:t>
            </a:r>
          </a:p>
          <a:p>
            <a:endParaRPr lang="zh-CN" altLang="en-US" dirty="0"/>
          </a:p>
        </p:txBody>
      </p:sp>
    </p:spTree>
    <p:extLst>
      <p:ext uri="{BB962C8B-B14F-4D97-AF65-F5344CB8AC3E}">
        <p14:creationId xmlns:p14="http://schemas.microsoft.com/office/powerpoint/2010/main" val="412757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normAutofit/>
          </a:bodyPr>
          <a:lstStyle/>
          <a:p>
            <a:r>
              <a:rPr lang="zh-CN" altLang="en-US" dirty="0"/>
              <a:t>单元</a:t>
            </a:r>
            <a:r>
              <a:rPr lang="zh-CN" altLang="en-US" dirty="0" smtClean="0"/>
              <a:t>小结</a:t>
            </a:r>
            <a:endParaRPr lang="zh-CN" altLang="en-US" dirty="0"/>
          </a:p>
        </p:txBody>
      </p:sp>
      <p:sp>
        <p:nvSpPr>
          <p:cNvPr id="3" name="内容占位符 2"/>
          <p:cNvSpPr>
            <a:spLocks noGrp="1"/>
          </p:cNvSpPr>
          <p:nvPr>
            <p:ph sz="quarter" idx="13"/>
          </p:nvPr>
        </p:nvSpPr>
        <p:spPr>
          <a:xfrm>
            <a:off x="914162" y="1412778"/>
            <a:ext cx="10361127" cy="4360210"/>
          </a:xfrm>
        </p:spPr>
        <p:txBody>
          <a:bodyPr>
            <a:normAutofit/>
          </a:bodyPr>
          <a:lstStyle/>
          <a:p>
            <a:r>
              <a:rPr lang="zh-CN" altLang="en-US" dirty="0" smtClean="0"/>
              <a:t>根据</a:t>
            </a:r>
            <a:r>
              <a:rPr lang="zh-CN" altLang="en-US" dirty="0"/>
              <a:t>采购商品质量管理的依据，实施采购商品质量管理。提高采购商品质量的途径包括选择合适的供应商、正确评审供应商资格等五个方面。采购量的大小决定生产与销售的顺畅与资金的调度。物料采购量过大造成过高的存货储备成本与资金积压，物料采购量过小，则采购成本提高，因此适当的采购量是非常必要的。掌握决定最适当的采购数量有几种方法。其中最基本的是经济订购数量法。采购预算是采购部门为配合年度的销售预测或者生产数量，对所需的原料、物料、零件等之数量及成本作详实的计划，以利整个企业目标之达成。</a:t>
            </a:r>
          </a:p>
          <a:p>
            <a:r>
              <a:rPr lang="zh-CN" altLang="en-US" dirty="0"/>
              <a:t>采购流程设计一定要科学合理，反映采购活动内在的逻辑联系，并且为应用现代计算机系统进行管理奠定基础。采购绩效评估就是根据一定的目的和标准，采取科学的态度和方法，对绩效进行质和量的价值判断，采购人员工作绩效的评估方式主要分为定期和不定期两种。</a:t>
            </a:r>
          </a:p>
          <a:p>
            <a:endParaRPr lang="zh-CN" altLang="en-US" dirty="0"/>
          </a:p>
        </p:txBody>
      </p:sp>
    </p:spTree>
    <p:extLst>
      <p:ext uri="{BB962C8B-B14F-4D97-AF65-F5344CB8AC3E}">
        <p14:creationId xmlns:p14="http://schemas.microsoft.com/office/powerpoint/2010/main" val="373588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单元四</a:t>
            </a:r>
            <a:r>
              <a:rPr lang="en-US" altLang="zh-CN" b="1" dirty="0"/>
              <a:t>  </a:t>
            </a:r>
            <a:r>
              <a:rPr lang="zh-CN" altLang="zh-CN" b="1" dirty="0"/>
              <a:t>供应商管理</a:t>
            </a:r>
            <a:endParaRPr lang="zh-CN" altLang="zh-CN" dirty="0"/>
          </a:p>
        </p:txBody>
      </p:sp>
      <p:sp>
        <p:nvSpPr>
          <p:cNvPr id="3" name="内容占位符 2"/>
          <p:cNvSpPr>
            <a:spLocks noGrp="1"/>
          </p:cNvSpPr>
          <p:nvPr>
            <p:ph sz="quarter" idx="13"/>
          </p:nvPr>
        </p:nvSpPr>
        <p:spPr/>
        <p:txBody>
          <a:bodyPr>
            <a:normAutofit fontScale="77500" lnSpcReduction="20000"/>
          </a:bodyPr>
          <a:lstStyle/>
          <a:p>
            <a:endParaRPr lang="zh-CN" altLang="zh-CN" dirty="0"/>
          </a:p>
          <a:p>
            <a:r>
              <a:rPr lang="zh-CN" altLang="en-US" b="1" dirty="0"/>
              <a:t>项目一  供应商管理的认知</a:t>
            </a:r>
          </a:p>
          <a:p>
            <a:r>
              <a:rPr lang="zh-CN" altLang="en-US" sz="2200" dirty="0"/>
              <a:t>任务</a:t>
            </a:r>
            <a:r>
              <a:rPr lang="en-US" altLang="zh-CN" sz="2200" dirty="0"/>
              <a:t>1  </a:t>
            </a:r>
            <a:r>
              <a:rPr lang="zh-CN" altLang="en-US" sz="2200" dirty="0"/>
              <a:t>供应商管理的概念</a:t>
            </a:r>
          </a:p>
          <a:p>
            <a:r>
              <a:rPr lang="zh-CN" altLang="en-US" sz="2200" dirty="0"/>
              <a:t>任务</a:t>
            </a:r>
            <a:r>
              <a:rPr lang="en-US" altLang="zh-CN" sz="2200" dirty="0"/>
              <a:t>2 </a:t>
            </a:r>
            <a:r>
              <a:rPr lang="zh-CN" altLang="en-US" sz="2200" dirty="0"/>
              <a:t>供应商管理的目标及战略</a:t>
            </a:r>
          </a:p>
          <a:p>
            <a:r>
              <a:rPr lang="zh-CN" altLang="en-US" b="1" dirty="0"/>
              <a:t>项目二  供应商选择</a:t>
            </a:r>
          </a:p>
          <a:p>
            <a:r>
              <a:rPr lang="zh-CN" altLang="en-US" sz="2200" dirty="0"/>
              <a:t>任务</a:t>
            </a:r>
            <a:r>
              <a:rPr lang="en-US" altLang="zh-CN" sz="2200" dirty="0"/>
              <a:t>1  </a:t>
            </a:r>
            <a:r>
              <a:rPr lang="zh-CN" altLang="en-US" sz="2200" dirty="0"/>
              <a:t>供应商选择的意义与影响</a:t>
            </a:r>
            <a:r>
              <a:rPr lang="zh-CN" altLang="en-US" sz="2200" dirty="0" smtClean="0"/>
              <a:t>因    </a:t>
            </a:r>
            <a:endParaRPr lang="en-US" altLang="zh-CN" sz="2200" dirty="0" smtClean="0"/>
          </a:p>
          <a:p>
            <a:r>
              <a:rPr lang="en-US" altLang="zh-CN" sz="2200" dirty="0"/>
              <a:t> </a:t>
            </a:r>
            <a:r>
              <a:rPr lang="en-US" altLang="zh-CN" sz="2200" dirty="0" smtClean="0"/>
              <a:t>         </a:t>
            </a:r>
            <a:r>
              <a:rPr lang="zh-CN" altLang="en-US" sz="2200" dirty="0" smtClean="0"/>
              <a:t>素</a:t>
            </a:r>
            <a:endParaRPr lang="zh-CN" altLang="en-US" sz="2200" dirty="0"/>
          </a:p>
          <a:p>
            <a:r>
              <a:rPr lang="zh-CN" altLang="en-US" sz="2200" dirty="0"/>
              <a:t>任务</a:t>
            </a:r>
            <a:r>
              <a:rPr lang="en-US" altLang="zh-CN" sz="2200" dirty="0"/>
              <a:t>2 </a:t>
            </a:r>
            <a:r>
              <a:rPr lang="zh-CN" altLang="en-US" sz="2200" dirty="0"/>
              <a:t>供应商的认证及选择的程序</a:t>
            </a:r>
          </a:p>
          <a:p>
            <a:r>
              <a:rPr lang="zh-CN" altLang="en-US" sz="2200" dirty="0"/>
              <a:t>任务</a:t>
            </a:r>
            <a:r>
              <a:rPr lang="en-US" altLang="zh-CN" sz="2200" dirty="0"/>
              <a:t>3 </a:t>
            </a:r>
            <a:r>
              <a:rPr lang="zh-CN" altLang="en-US" sz="2200" dirty="0"/>
              <a:t>选择供应商的策略与对策</a:t>
            </a:r>
          </a:p>
          <a:p>
            <a:endParaRPr lang="zh-CN" altLang="en-US" dirty="0"/>
          </a:p>
        </p:txBody>
      </p:sp>
      <p:sp>
        <p:nvSpPr>
          <p:cNvPr id="4" name="内容占位符 3"/>
          <p:cNvSpPr>
            <a:spLocks noGrp="1"/>
          </p:cNvSpPr>
          <p:nvPr>
            <p:ph sz="quarter" idx="14"/>
          </p:nvPr>
        </p:nvSpPr>
        <p:spPr/>
        <p:txBody>
          <a:bodyPr>
            <a:normAutofit lnSpcReduction="10000"/>
          </a:bodyPr>
          <a:lstStyle/>
          <a:p>
            <a:endParaRPr lang="en-US" altLang="zh-CN" dirty="0" smtClean="0"/>
          </a:p>
          <a:p>
            <a:r>
              <a:rPr lang="zh-CN" altLang="zh-CN" b="1" dirty="0"/>
              <a:t>项目三</a:t>
            </a:r>
            <a:r>
              <a:rPr lang="en-US" altLang="zh-CN" b="1" dirty="0"/>
              <a:t>  </a:t>
            </a:r>
            <a:r>
              <a:rPr lang="zh-CN" altLang="zh-CN" b="1" dirty="0"/>
              <a:t>供应商的审核与考评</a:t>
            </a:r>
          </a:p>
          <a:p>
            <a:r>
              <a:rPr lang="zh-CN" altLang="zh-CN" sz="2200" dirty="0"/>
              <a:t>任务</a:t>
            </a:r>
            <a:r>
              <a:rPr lang="en-US" altLang="zh-CN" sz="2200" dirty="0"/>
              <a:t>1 </a:t>
            </a:r>
            <a:r>
              <a:rPr lang="zh-CN" altLang="zh-CN" sz="2200" dirty="0"/>
              <a:t>供应商的审核</a:t>
            </a:r>
          </a:p>
          <a:p>
            <a:r>
              <a:rPr lang="zh-CN" altLang="zh-CN" sz="2200" dirty="0"/>
              <a:t>任务</a:t>
            </a:r>
            <a:r>
              <a:rPr lang="en-US" altLang="zh-CN" sz="2200" dirty="0"/>
              <a:t>2 </a:t>
            </a:r>
            <a:r>
              <a:rPr lang="zh-CN" altLang="zh-CN" sz="2200" dirty="0"/>
              <a:t>供应商的考评</a:t>
            </a:r>
          </a:p>
          <a:p>
            <a:r>
              <a:rPr lang="zh-CN" altLang="zh-CN" b="1" dirty="0"/>
              <a:t>项目四</a:t>
            </a:r>
            <a:r>
              <a:rPr lang="en-US" altLang="zh-CN" b="1" dirty="0"/>
              <a:t>    </a:t>
            </a:r>
            <a:r>
              <a:rPr lang="zh-CN" altLang="zh-CN" b="1" dirty="0"/>
              <a:t>供应商关系管理 </a:t>
            </a:r>
          </a:p>
          <a:p>
            <a:r>
              <a:rPr lang="zh-CN" altLang="zh-CN" sz="2200" dirty="0"/>
              <a:t>任务</a:t>
            </a:r>
            <a:r>
              <a:rPr lang="en-US" altLang="zh-CN" sz="2200" dirty="0"/>
              <a:t>1 </a:t>
            </a:r>
            <a:r>
              <a:rPr lang="zh-CN" altLang="zh-CN" sz="2200" dirty="0"/>
              <a:t>供应商关系的分类与演变</a:t>
            </a:r>
          </a:p>
          <a:p>
            <a:r>
              <a:rPr lang="zh-CN" altLang="zh-CN" sz="2200" dirty="0"/>
              <a:t>任务</a:t>
            </a:r>
            <a:r>
              <a:rPr lang="en-US" altLang="zh-CN" sz="2200" dirty="0"/>
              <a:t>2 </a:t>
            </a:r>
            <a:r>
              <a:rPr lang="zh-CN" altLang="zh-CN" sz="2200" dirty="0"/>
              <a:t>供应商关系的管理</a:t>
            </a:r>
          </a:p>
          <a:p>
            <a:endParaRPr lang="zh-CN" altLang="en-US" dirty="0"/>
          </a:p>
        </p:txBody>
      </p:sp>
    </p:spTree>
    <p:extLst>
      <p:ext uri="{BB962C8B-B14F-4D97-AF65-F5344CB8AC3E}">
        <p14:creationId xmlns:p14="http://schemas.microsoft.com/office/powerpoint/2010/main" val="1763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1010282"/>
          </a:xfrm>
        </p:spPr>
        <p:txBody>
          <a:bodyPr>
            <a:normAutofit fontScale="90000"/>
          </a:bodyPr>
          <a:lstStyle/>
          <a:p>
            <a:r>
              <a:rPr lang="zh-CN" altLang="en-US" dirty="0"/>
              <a:t>项目一  供应商管理的认知</a:t>
            </a:r>
            <a:br>
              <a:rPr lang="zh-CN" altLang="en-US" dirty="0"/>
            </a:br>
            <a:endParaRPr lang="zh-CN" altLang="en-US" dirty="0"/>
          </a:p>
        </p:txBody>
      </p:sp>
      <p:sp>
        <p:nvSpPr>
          <p:cNvPr id="3" name="内容占位符 2"/>
          <p:cNvSpPr>
            <a:spLocks noGrp="1"/>
          </p:cNvSpPr>
          <p:nvPr>
            <p:ph sz="quarter" idx="13"/>
          </p:nvPr>
        </p:nvSpPr>
        <p:spPr>
          <a:xfrm>
            <a:off x="913536" y="1556793"/>
            <a:ext cx="10361127" cy="4234408"/>
          </a:xfrm>
        </p:spPr>
        <p:txBody>
          <a:bodyPr>
            <a:normAutofit lnSpcReduction="10000"/>
          </a:bodyPr>
          <a:lstStyle/>
          <a:p>
            <a:r>
              <a:rPr lang="zh-CN" altLang="en-US" dirty="0"/>
              <a:t>任务</a:t>
            </a:r>
            <a:r>
              <a:rPr lang="en-US" altLang="zh-CN" dirty="0"/>
              <a:t>1  </a:t>
            </a:r>
            <a:r>
              <a:rPr lang="zh-CN" altLang="en-US" dirty="0"/>
              <a:t>供应商管理的概念</a:t>
            </a:r>
          </a:p>
          <a:p>
            <a:r>
              <a:rPr lang="en-US" altLang="zh-CN" dirty="0"/>
              <a:t>1.</a:t>
            </a:r>
            <a:r>
              <a:rPr lang="zh-CN" altLang="en-US" dirty="0"/>
              <a:t>定义</a:t>
            </a:r>
          </a:p>
          <a:p>
            <a:r>
              <a:rPr lang="zh-CN" altLang="en-US" dirty="0"/>
              <a:t>所谓供应商管理，是对供应商的了解、选择、开发、使用和控制等综合性的管理工作的总称。其中，了解是基础，选择、开发、控制是手段，使用是目的。</a:t>
            </a:r>
          </a:p>
          <a:p>
            <a:r>
              <a:rPr lang="en-US" altLang="zh-CN" dirty="0"/>
              <a:t>2.</a:t>
            </a:r>
            <a:r>
              <a:rPr lang="zh-CN" altLang="en-US" dirty="0"/>
              <a:t>供应商管理的内容</a:t>
            </a:r>
          </a:p>
          <a:p>
            <a:r>
              <a:rPr lang="zh-CN" altLang="en-US" dirty="0"/>
              <a:t>（</a:t>
            </a:r>
            <a:r>
              <a:rPr lang="en-US" altLang="zh-CN" dirty="0"/>
              <a:t>1</a:t>
            </a:r>
            <a:r>
              <a:rPr lang="zh-CN" altLang="en-US" dirty="0"/>
              <a:t>）供应商初选</a:t>
            </a:r>
          </a:p>
          <a:p>
            <a:r>
              <a:rPr lang="zh-CN" altLang="en-US" dirty="0"/>
              <a:t>（</a:t>
            </a:r>
            <a:r>
              <a:rPr lang="en-US" altLang="zh-CN" dirty="0"/>
              <a:t>2</a:t>
            </a:r>
            <a:r>
              <a:rPr lang="zh-CN" altLang="en-US" dirty="0"/>
              <a:t>）供应商审核</a:t>
            </a:r>
          </a:p>
          <a:p>
            <a:r>
              <a:rPr lang="zh-CN" altLang="en-US" dirty="0"/>
              <a:t>（</a:t>
            </a:r>
            <a:r>
              <a:rPr lang="en-US" altLang="zh-CN" dirty="0"/>
              <a:t>3</a:t>
            </a:r>
            <a:r>
              <a:rPr lang="zh-CN" altLang="en-US" dirty="0"/>
              <a:t>）供应商考评</a:t>
            </a:r>
          </a:p>
          <a:p>
            <a:r>
              <a:rPr lang="zh-CN" altLang="en-US" dirty="0"/>
              <a:t>（</a:t>
            </a:r>
            <a:r>
              <a:rPr lang="en-US" altLang="zh-CN" dirty="0"/>
              <a:t>4</a:t>
            </a:r>
            <a:r>
              <a:rPr lang="zh-CN" altLang="en-US" dirty="0"/>
              <a:t>）供应商关系管理</a:t>
            </a:r>
          </a:p>
          <a:p>
            <a:endParaRPr lang="zh-CN" altLang="en-US" dirty="0"/>
          </a:p>
        </p:txBody>
      </p:sp>
    </p:spTree>
    <p:extLst>
      <p:ext uri="{BB962C8B-B14F-4D97-AF65-F5344CB8AC3E}">
        <p14:creationId xmlns:p14="http://schemas.microsoft.com/office/powerpoint/2010/main" val="325058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1010282"/>
          </a:xfrm>
        </p:spPr>
        <p:txBody>
          <a:bodyPr>
            <a:normAutofit fontScale="90000"/>
          </a:bodyPr>
          <a:lstStyle/>
          <a:p>
            <a:r>
              <a:rPr lang="zh-CN" altLang="en-US" dirty="0"/>
              <a:t>项目一  供应商管理的认知</a:t>
            </a:r>
            <a:br>
              <a:rPr lang="zh-CN" altLang="en-US" dirty="0"/>
            </a:br>
            <a:endParaRPr lang="zh-CN" altLang="en-US" dirty="0"/>
          </a:p>
        </p:txBody>
      </p:sp>
      <p:sp>
        <p:nvSpPr>
          <p:cNvPr id="3" name="内容占位符 2"/>
          <p:cNvSpPr>
            <a:spLocks noGrp="1"/>
          </p:cNvSpPr>
          <p:nvPr>
            <p:ph sz="quarter" idx="13"/>
          </p:nvPr>
        </p:nvSpPr>
        <p:spPr>
          <a:xfrm>
            <a:off x="913536" y="1556793"/>
            <a:ext cx="10361127" cy="4234408"/>
          </a:xfrm>
        </p:spPr>
        <p:txBody>
          <a:bodyPr>
            <a:normAutofit fontScale="85000" lnSpcReduction="20000"/>
          </a:bodyPr>
          <a:lstStyle/>
          <a:p>
            <a:r>
              <a:rPr lang="zh-CN" altLang="en-US" dirty="0"/>
              <a:t>任务</a:t>
            </a:r>
            <a:r>
              <a:rPr lang="en-US" altLang="zh-CN" dirty="0"/>
              <a:t>2 </a:t>
            </a:r>
            <a:r>
              <a:rPr lang="zh-CN" altLang="en-US" dirty="0"/>
              <a:t>供应商管理的目标及战略</a:t>
            </a:r>
          </a:p>
          <a:p>
            <a:r>
              <a:rPr lang="en-US" altLang="zh-CN" dirty="0"/>
              <a:t>1.</a:t>
            </a:r>
            <a:r>
              <a:rPr lang="zh-CN" altLang="en-US" dirty="0"/>
              <a:t>供应商管理的目标</a:t>
            </a:r>
          </a:p>
          <a:p>
            <a:r>
              <a:rPr lang="en-US" altLang="zh-CN" dirty="0"/>
              <a:t>2.</a:t>
            </a:r>
            <a:r>
              <a:rPr lang="zh-CN" altLang="en-US" dirty="0"/>
              <a:t>供应商管理的战略</a:t>
            </a:r>
          </a:p>
          <a:p>
            <a:r>
              <a:rPr lang="en-US" altLang="zh-CN" dirty="0"/>
              <a:t>3.</a:t>
            </a:r>
            <a:r>
              <a:rPr lang="zh-CN" altLang="en-US" dirty="0"/>
              <a:t>供应商管理的意义</a:t>
            </a:r>
          </a:p>
          <a:p>
            <a:r>
              <a:rPr lang="zh-CN" altLang="en-US" dirty="0"/>
              <a:t>（</a:t>
            </a:r>
            <a:r>
              <a:rPr lang="en-US" altLang="zh-CN" dirty="0"/>
              <a:t>1</a:t>
            </a:r>
            <a:r>
              <a:rPr lang="zh-CN" altLang="en-US" dirty="0"/>
              <a:t>）提升企业核心能力</a:t>
            </a:r>
          </a:p>
          <a:p>
            <a:r>
              <a:rPr lang="zh-CN" altLang="en-US" dirty="0"/>
              <a:t>（</a:t>
            </a:r>
            <a:r>
              <a:rPr lang="en-US" altLang="zh-CN" dirty="0"/>
              <a:t>2</a:t>
            </a:r>
            <a:r>
              <a:rPr lang="zh-CN" altLang="en-US" dirty="0"/>
              <a:t>）利于新产品的开发</a:t>
            </a:r>
          </a:p>
          <a:p>
            <a:r>
              <a:rPr lang="zh-CN" altLang="en-US" dirty="0"/>
              <a:t>（</a:t>
            </a:r>
            <a:r>
              <a:rPr lang="en-US" altLang="zh-CN" dirty="0"/>
              <a:t>3</a:t>
            </a:r>
            <a:r>
              <a:rPr lang="zh-CN" altLang="en-US" dirty="0"/>
              <a:t>）降低商品采购成本</a:t>
            </a:r>
          </a:p>
          <a:p>
            <a:r>
              <a:rPr lang="zh-CN" altLang="en-US" dirty="0"/>
              <a:t>（</a:t>
            </a:r>
            <a:r>
              <a:rPr lang="en-US" altLang="zh-CN" dirty="0"/>
              <a:t>4</a:t>
            </a:r>
            <a:r>
              <a:rPr lang="zh-CN" altLang="en-US" dirty="0"/>
              <a:t>）提高产品质量</a:t>
            </a:r>
          </a:p>
          <a:p>
            <a:r>
              <a:rPr lang="zh-CN" altLang="en-US" dirty="0"/>
              <a:t>（</a:t>
            </a:r>
            <a:r>
              <a:rPr lang="en-US" altLang="zh-CN" dirty="0"/>
              <a:t>5</a:t>
            </a:r>
            <a:r>
              <a:rPr lang="zh-CN" altLang="en-US" dirty="0"/>
              <a:t>）降低库存水平</a:t>
            </a:r>
          </a:p>
          <a:p>
            <a:r>
              <a:rPr lang="zh-CN" altLang="en-US" dirty="0"/>
              <a:t>（</a:t>
            </a:r>
            <a:r>
              <a:rPr lang="en-US" altLang="zh-CN" dirty="0"/>
              <a:t>6</a:t>
            </a:r>
            <a:r>
              <a:rPr lang="zh-CN" altLang="en-US" dirty="0"/>
              <a:t>）缩短交货期</a:t>
            </a:r>
          </a:p>
          <a:p>
            <a:r>
              <a:rPr lang="zh-CN" altLang="en-US" dirty="0"/>
              <a:t>（</a:t>
            </a:r>
            <a:r>
              <a:rPr lang="en-US" altLang="zh-CN" dirty="0"/>
              <a:t>7</a:t>
            </a:r>
            <a:r>
              <a:rPr lang="zh-CN" altLang="en-US" dirty="0"/>
              <a:t>）集成制造资源</a:t>
            </a:r>
          </a:p>
          <a:p>
            <a:endParaRPr lang="zh-CN" altLang="en-US" dirty="0"/>
          </a:p>
        </p:txBody>
      </p:sp>
    </p:spTree>
    <p:extLst>
      <p:ext uri="{BB962C8B-B14F-4D97-AF65-F5344CB8AC3E}">
        <p14:creationId xmlns:p14="http://schemas.microsoft.com/office/powerpoint/2010/main" val="15809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1010282"/>
          </a:xfrm>
        </p:spPr>
        <p:txBody>
          <a:bodyPr>
            <a:normAutofit fontScale="90000"/>
          </a:bodyPr>
          <a:lstStyle/>
          <a:p>
            <a:r>
              <a:rPr lang="zh-CN" altLang="en-US" dirty="0"/>
              <a:t>项目二  供应商选择</a:t>
            </a:r>
            <a:br>
              <a:rPr lang="zh-CN" altLang="en-US" dirty="0"/>
            </a:br>
            <a:endParaRPr lang="zh-CN" altLang="en-US" dirty="0"/>
          </a:p>
        </p:txBody>
      </p:sp>
      <p:sp>
        <p:nvSpPr>
          <p:cNvPr id="3" name="内容占位符 2"/>
          <p:cNvSpPr>
            <a:spLocks noGrp="1"/>
          </p:cNvSpPr>
          <p:nvPr>
            <p:ph sz="quarter" idx="13"/>
          </p:nvPr>
        </p:nvSpPr>
        <p:spPr>
          <a:xfrm>
            <a:off x="913536" y="1556793"/>
            <a:ext cx="10361127" cy="4234408"/>
          </a:xfrm>
        </p:spPr>
        <p:txBody>
          <a:bodyPr>
            <a:normAutofit/>
          </a:bodyPr>
          <a:lstStyle/>
          <a:p>
            <a:r>
              <a:rPr lang="zh-CN" altLang="en-US" dirty="0" smtClean="0"/>
              <a:t>任务</a:t>
            </a:r>
            <a:r>
              <a:rPr lang="en-US" altLang="zh-CN" dirty="0" smtClean="0"/>
              <a:t>1 </a:t>
            </a:r>
            <a:r>
              <a:rPr lang="zh-CN" altLang="en-US" dirty="0" smtClean="0"/>
              <a:t>供应商选择的意义与影响因素</a:t>
            </a:r>
            <a:endParaRPr lang="zh-CN" altLang="en-US" dirty="0"/>
          </a:p>
          <a:p>
            <a:r>
              <a:rPr lang="en-US" altLang="zh-CN" dirty="0" smtClean="0"/>
              <a:t>1.</a:t>
            </a:r>
            <a:r>
              <a:rPr lang="zh-CN" altLang="en-US" dirty="0" smtClean="0"/>
              <a:t>选择供应商的意义</a:t>
            </a:r>
            <a:endParaRPr lang="en-US" altLang="zh-CN" dirty="0" smtClean="0"/>
          </a:p>
          <a:p>
            <a:r>
              <a:rPr lang="zh-CN" altLang="en-US" dirty="0" smtClean="0"/>
              <a:t>（</a:t>
            </a:r>
            <a:r>
              <a:rPr lang="en-US" altLang="zh-CN" dirty="0" smtClean="0"/>
              <a:t>1</a:t>
            </a:r>
            <a:r>
              <a:rPr lang="zh-CN" altLang="en-US" dirty="0" smtClean="0"/>
              <a:t>）使采购物品数量与质量得以保证</a:t>
            </a:r>
            <a:endParaRPr lang="en-US" altLang="zh-CN" dirty="0" smtClean="0"/>
          </a:p>
          <a:p>
            <a:r>
              <a:rPr lang="zh-CN" altLang="en-US" dirty="0" smtClean="0"/>
              <a:t>（</a:t>
            </a:r>
            <a:r>
              <a:rPr lang="en-US" altLang="zh-CN" dirty="0" smtClean="0"/>
              <a:t>2</a:t>
            </a:r>
            <a:r>
              <a:rPr lang="zh-CN" altLang="en-US" dirty="0" smtClean="0"/>
              <a:t>）实现准时交货</a:t>
            </a:r>
            <a:endParaRPr lang="en-US" altLang="zh-CN" dirty="0" smtClean="0"/>
          </a:p>
          <a:p>
            <a:r>
              <a:rPr lang="zh-CN" altLang="en-US" dirty="0" smtClean="0"/>
              <a:t>（</a:t>
            </a:r>
            <a:r>
              <a:rPr lang="en-US" altLang="zh-CN" dirty="0" smtClean="0"/>
              <a:t>3</a:t>
            </a:r>
            <a:r>
              <a:rPr lang="zh-CN" altLang="en-US" dirty="0" smtClean="0"/>
              <a:t>）有利于提高企业的经济效益</a:t>
            </a:r>
            <a:endParaRPr lang="zh-CN" altLang="en-US" dirty="0"/>
          </a:p>
        </p:txBody>
      </p:sp>
    </p:spTree>
    <p:extLst>
      <p:ext uri="{BB962C8B-B14F-4D97-AF65-F5344CB8AC3E}">
        <p14:creationId xmlns:p14="http://schemas.microsoft.com/office/powerpoint/2010/main" val="244912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1010282"/>
          </a:xfrm>
        </p:spPr>
        <p:txBody>
          <a:bodyPr>
            <a:normAutofit fontScale="90000"/>
          </a:bodyPr>
          <a:lstStyle/>
          <a:p>
            <a:r>
              <a:rPr lang="zh-CN" altLang="en-US" dirty="0"/>
              <a:t>项目二  供应商选择</a:t>
            </a:r>
            <a:br>
              <a:rPr lang="zh-CN" altLang="en-US" dirty="0"/>
            </a:br>
            <a:endParaRPr lang="zh-CN" altLang="en-US" dirty="0"/>
          </a:p>
        </p:txBody>
      </p:sp>
      <p:sp>
        <p:nvSpPr>
          <p:cNvPr id="3" name="内容占位符 2"/>
          <p:cNvSpPr>
            <a:spLocks noGrp="1"/>
          </p:cNvSpPr>
          <p:nvPr>
            <p:ph sz="quarter" idx="13"/>
          </p:nvPr>
        </p:nvSpPr>
        <p:spPr>
          <a:xfrm>
            <a:off x="913536" y="1556793"/>
            <a:ext cx="10361127" cy="4234408"/>
          </a:xfrm>
        </p:spPr>
        <p:txBody>
          <a:bodyPr>
            <a:normAutofit fontScale="85000" lnSpcReduction="20000"/>
          </a:bodyPr>
          <a:lstStyle/>
          <a:p>
            <a:r>
              <a:rPr lang="en-US" altLang="zh-CN" dirty="0"/>
              <a:t>2.</a:t>
            </a:r>
            <a:r>
              <a:rPr lang="zh-CN" altLang="en-US" dirty="0"/>
              <a:t>选择供应商需考虑的因素</a:t>
            </a:r>
          </a:p>
          <a:p>
            <a:r>
              <a:rPr lang="zh-CN" altLang="en-US" dirty="0"/>
              <a:t>（</a:t>
            </a:r>
            <a:r>
              <a:rPr lang="en-US" altLang="zh-CN" dirty="0"/>
              <a:t>1</a:t>
            </a:r>
            <a:r>
              <a:rPr lang="zh-CN" altLang="en-US" dirty="0"/>
              <a:t>）价格因素</a:t>
            </a:r>
          </a:p>
          <a:p>
            <a:r>
              <a:rPr lang="zh-CN" altLang="en-US" dirty="0"/>
              <a:t>（</a:t>
            </a:r>
            <a:r>
              <a:rPr lang="en-US" altLang="zh-CN" dirty="0"/>
              <a:t>2</a:t>
            </a:r>
            <a:r>
              <a:rPr lang="zh-CN" altLang="en-US" dirty="0"/>
              <a:t>）质量因素</a:t>
            </a:r>
          </a:p>
          <a:p>
            <a:r>
              <a:rPr lang="zh-CN" altLang="en-US" dirty="0"/>
              <a:t>（</a:t>
            </a:r>
            <a:r>
              <a:rPr lang="en-US" altLang="zh-CN" dirty="0"/>
              <a:t>3</a:t>
            </a:r>
            <a:r>
              <a:rPr lang="zh-CN" altLang="en-US" dirty="0"/>
              <a:t>）交货提前期因素</a:t>
            </a:r>
          </a:p>
          <a:p>
            <a:r>
              <a:rPr lang="zh-CN" altLang="en-US" dirty="0"/>
              <a:t>（</a:t>
            </a:r>
            <a:r>
              <a:rPr lang="en-US" altLang="zh-CN" dirty="0"/>
              <a:t>4</a:t>
            </a:r>
            <a:r>
              <a:rPr lang="zh-CN" altLang="en-US" dirty="0"/>
              <a:t>）交货准时性因素</a:t>
            </a:r>
          </a:p>
          <a:p>
            <a:r>
              <a:rPr lang="zh-CN" altLang="en-US" dirty="0"/>
              <a:t>（</a:t>
            </a:r>
            <a:r>
              <a:rPr lang="en-US" altLang="zh-CN" dirty="0"/>
              <a:t>5</a:t>
            </a:r>
            <a:r>
              <a:rPr lang="zh-CN" altLang="en-US" dirty="0"/>
              <a:t>）地理位置</a:t>
            </a:r>
          </a:p>
          <a:p>
            <a:r>
              <a:rPr lang="zh-CN" altLang="en-US" dirty="0"/>
              <a:t>（</a:t>
            </a:r>
            <a:r>
              <a:rPr lang="en-US" altLang="zh-CN" dirty="0"/>
              <a:t>6</a:t>
            </a:r>
            <a:r>
              <a:rPr lang="zh-CN" altLang="en-US" dirty="0"/>
              <a:t>）生产供应能力</a:t>
            </a:r>
          </a:p>
          <a:p>
            <a:r>
              <a:rPr lang="zh-CN" altLang="en-US" dirty="0"/>
              <a:t>（</a:t>
            </a:r>
            <a:r>
              <a:rPr lang="en-US" altLang="zh-CN" dirty="0"/>
              <a:t>7</a:t>
            </a:r>
            <a:r>
              <a:rPr lang="zh-CN" altLang="en-US" dirty="0"/>
              <a:t>）品种柔性因素</a:t>
            </a:r>
          </a:p>
          <a:p>
            <a:r>
              <a:rPr lang="zh-CN" altLang="en-US" dirty="0"/>
              <a:t>（</a:t>
            </a:r>
            <a:r>
              <a:rPr lang="en-US" altLang="zh-CN" dirty="0"/>
              <a:t>8</a:t>
            </a:r>
            <a:r>
              <a:rPr lang="zh-CN" altLang="en-US" dirty="0"/>
              <a:t>）设计能力因素</a:t>
            </a:r>
          </a:p>
          <a:p>
            <a:r>
              <a:rPr lang="zh-CN" altLang="en-US" dirty="0"/>
              <a:t>（</a:t>
            </a:r>
            <a:r>
              <a:rPr lang="en-US" altLang="zh-CN" dirty="0"/>
              <a:t>9</a:t>
            </a:r>
            <a:r>
              <a:rPr lang="zh-CN" altLang="en-US" dirty="0"/>
              <a:t>）特殊工艺能力因素</a:t>
            </a:r>
          </a:p>
          <a:p>
            <a:r>
              <a:rPr lang="zh-CN" altLang="en-US" dirty="0"/>
              <a:t>（</a:t>
            </a:r>
            <a:r>
              <a:rPr lang="en-US" altLang="zh-CN" dirty="0"/>
              <a:t>10</a:t>
            </a:r>
            <a:r>
              <a:rPr lang="zh-CN" altLang="en-US" dirty="0"/>
              <a:t>）供应商的信誉</a:t>
            </a:r>
          </a:p>
          <a:p>
            <a:endParaRPr lang="zh-CN" altLang="en-US" dirty="0"/>
          </a:p>
        </p:txBody>
      </p:sp>
    </p:spTree>
    <p:extLst>
      <p:ext uri="{BB962C8B-B14F-4D97-AF65-F5344CB8AC3E}">
        <p14:creationId xmlns:p14="http://schemas.microsoft.com/office/powerpoint/2010/main" val="60583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821" name="Group 45"/>
          <p:cNvGrpSpPr>
            <a:grpSpLocks/>
          </p:cNvGrpSpPr>
          <p:nvPr/>
        </p:nvGrpSpPr>
        <p:grpSpPr bwMode="auto">
          <a:xfrm>
            <a:off x="1751012" y="228600"/>
            <a:ext cx="8686800" cy="5791200"/>
            <a:chOff x="144" y="192"/>
            <a:chExt cx="5472" cy="4128"/>
          </a:xfrm>
        </p:grpSpPr>
        <p:sp>
          <p:nvSpPr>
            <p:cNvPr id="75796" name="AutoShape 20"/>
            <p:cNvSpPr>
              <a:spLocks noChangeArrowheads="1"/>
            </p:cNvSpPr>
            <p:nvPr/>
          </p:nvSpPr>
          <p:spPr bwMode="auto">
            <a:xfrm>
              <a:off x="2976" y="192"/>
              <a:ext cx="1104" cy="47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回收物流</a:t>
              </a:r>
              <a:endParaRPr lang="zh-CN" altLang="en-US" sz="2800"/>
            </a:p>
          </p:txBody>
        </p:sp>
        <p:sp>
          <p:nvSpPr>
            <p:cNvPr id="75797" name="AutoShape 21"/>
            <p:cNvSpPr>
              <a:spLocks noChangeArrowheads="1"/>
            </p:cNvSpPr>
            <p:nvPr/>
          </p:nvSpPr>
          <p:spPr bwMode="auto">
            <a:xfrm>
              <a:off x="828" y="2825"/>
              <a:ext cx="473" cy="1431"/>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采</a:t>
              </a:r>
            </a:p>
            <a:p>
              <a:pPr algn="just"/>
              <a:r>
                <a:rPr lang="zh-CN" altLang="en-US" sz="2800">
                  <a:latin typeface="Times New Roman" panose="02020603050405020304" pitchFamily="18" charset="0"/>
                </a:rPr>
                <a:t>购物流</a:t>
              </a:r>
              <a:endParaRPr lang="zh-CN" altLang="en-US" sz="2800"/>
            </a:p>
          </p:txBody>
        </p:sp>
        <p:sp>
          <p:nvSpPr>
            <p:cNvPr id="75798" name="AutoShape 22"/>
            <p:cNvSpPr>
              <a:spLocks noChangeArrowheads="1"/>
            </p:cNvSpPr>
            <p:nvPr/>
          </p:nvSpPr>
          <p:spPr bwMode="auto">
            <a:xfrm>
              <a:off x="1454" y="2825"/>
              <a:ext cx="473" cy="1431"/>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生</a:t>
              </a:r>
            </a:p>
            <a:p>
              <a:pPr algn="just"/>
              <a:r>
                <a:rPr lang="zh-CN" altLang="en-US" sz="2800">
                  <a:latin typeface="Times New Roman" panose="02020603050405020304" pitchFamily="18" charset="0"/>
                </a:rPr>
                <a:t>产物流</a:t>
              </a:r>
              <a:endParaRPr lang="zh-CN" altLang="en-US" sz="2800"/>
            </a:p>
          </p:txBody>
        </p:sp>
        <p:sp>
          <p:nvSpPr>
            <p:cNvPr id="75799" name="AutoShape 23"/>
            <p:cNvSpPr>
              <a:spLocks noChangeArrowheads="1"/>
            </p:cNvSpPr>
            <p:nvPr/>
          </p:nvSpPr>
          <p:spPr bwMode="auto">
            <a:xfrm>
              <a:off x="2079" y="2825"/>
              <a:ext cx="473" cy="1431"/>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销</a:t>
              </a:r>
            </a:p>
            <a:p>
              <a:pPr algn="just"/>
              <a:r>
                <a:rPr lang="zh-CN" altLang="en-US" sz="2800">
                  <a:latin typeface="Times New Roman" panose="02020603050405020304" pitchFamily="18" charset="0"/>
                </a:rPr>
                <a:t>售物流</a:t>
              </a:r>
              <a:endParaRPr lang="zh-CN" altLang="en-US" sz="2800"/>
            </a:p>
          </p:txBody>
        </p:sp>
        <p:sp>
          <p:nvSpPr>
            <p:cNvPr id="75800" name="AutoShape 24"/>
            <p:cNvSpPr>
              <a:spLocks noChangeArrowheads="1"/>
            </p:cNvSpPr>
            <p:nvPr/>
          </p:nvSpPr>
          <p:spPr bwMode="auto">
            <a:xfrm>
              <a:off x="1390" y="1784"/>
              <a:ext cx="630" cy="47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工厂</a:t>
              </a:r>
              <a:endParaRPr lang="zh-CN" altLang="en-US" sz="2800"/>
            </a:p>
          </p:txBody>
        </p:sp>
        <p:sp>
          <p:nvSpPr>
            <p:cNvPr id="75801" name="AutoShape 25"/>
            <p:cNvSpPr>
              <a:spLocks noChangeArrowheads="1"/>
            </p:cNvSpPr>
            <p:nvPr/>
          </p:nvSpPr>
          <p:spPr bwMode="auto">
            <a:xfrm>
              <a:off x="2478" y="1784"/>
              <a:ext cx="1262" cy="47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CN" altLang="en-US" sz="2800">
                  <a:latin typeface="Times New Roman" panose="02020603050405020304" pitchFamily="18" charset="0"/>
                </a:rPr>
                <a:t>经销商</a:t>
              </a:r>
              <a:endParaRPr lang="zh-CN" altLang="en-US" sz="2800"/>
            </a:p>
          </p:txBody>
        </p:sp>
        <p:sp>
          <p:nvSpPr>
            <p:cNvPr id="75802" name="AutoShape 26"/>
            <p:cNvSpPr>
              <a:spLocks noChangeArrowheads="1"/>
            </p:cNvSpPr>
            <p:nvPr/>
          </p:nvSpPr>
          <p:spPr bwMode="auto">
            <a:xfrm>
              <a:off x="4360" y="1784"/>
              <a:ext cx="631" cy="47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顾客</a:t>
              </a:r>
              <a:endParaRPr lang="zh-CN" altLang="en-US" sz="2800"/>
            </a:p>
          </p:txBody>
        </p:sp>
        <p:sp>
          <p:nvSpPr>
            <p:cNvPr id="75803" name="AutoShape 27"/>
            <p:cNvSpPr>
              <a:spLocks noChangeArrowheads="1"/>
            </p:cNvSpPr>
            <p:nvPr/>
          </p:nvSpPr>
          <p:spPr bwMode="auto">
            <a:xfrm>
              <a:off x="144" y="1728"/>
              <a:ext cx="789" cy="71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供应商</a:t>
              </a:r>
              <a:endParaRPr lang="zh-CN" altLang="en-US" sz="2800"/>
            </a:p>
          </p:txBody>
        </p:sp>
        <p:sp>
          <p:nvSpPr>
            <p:cNvPr id="75804" name="Line 28"/>
            <p:cNvSpPr>
              <a:spLocks noChangeShapeType="1"/>
            </p:cNvSpPr>
            <p:nvPr/>
          </p:nvSpPr>
          <p:spPr bwMode="auto">
            <a:xfrm>
              <a:off x="922" y="2103"/>
              <a:ext cx="473"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805" name="Line 29"/>
            <p:cNvSpPr>
              <a:spLocks noChangeShapeType="1"/>
            </p:cNvSpPr>
            <p:nvPr/>
          </p:nvSpPr>
          <p:spPr bwMode="auto">
            <a:xfrm>
              <a:off x="2016" y="2103"/>
              <a:ext cx="473"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806" name="Line 30"/>
            <p:cNvSpPr>
              <a:spLocks noChangeShapeType="1"/>
            </p:cNvSpPr>
            <p:nvPr/>
          </p:nvSpPr>
          <p:spPr bwMode="auto">
            <a:xfrm>
              <a:off x="3735" y="2103"/>
              <a:ext cx="630"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807" name="Line 31"/>
            <p:cNvSpPr>
              <a:spLocks noChangeShapeType="1"/>
            </p:cNvSpPr>
            <p:nvPr/>
          </p:nvSpPr>
          <p:spPr bwMode="auto">
            <a:xfrm>
              <a:off x="1707" y="1307"/>
              <a:ext cx="0" cy="4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808" name="Line 32"/>
            <p:cNvSpPr>
              <a:spLocks noChangeShapeType="1"/>
            </p:cNvSpPr>
            <p:nvPr/>
          </p:nvSpPr>
          <p:spPr bwMode="auto">
            <a:xfrm>
              <a:off x="1682" y="1307"/>
              <a:ext cx="299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09" name="Line 33"/>
            <p:cNvSpPr>
              <a:spLocks noChangeShapeType="1"/>
            </p:cNvSpPr>
            <p:nvPr/>
          </p:nvSpPr>
          <p:spPr bwMode="auto">
            <a:xfrm>
              <a:off x="3115" y="1307"/>
              <a:ext cx="0" cy="4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810" name="Line 34"/>
            <p:cNvSpPr>
              <a:spLocks noChangeShapeType="1"/>
            </p:cNvSpPr>
            <p:nvPr/>
          </p:nvSpPr>
          <p:spPr bwMode="auto">
            <a:xfrm>
              <a:off x="4678" y="1307"/>
              <a:ext cx="0" cy="4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11" name="Line 35"/>
            <p:cNvSpPr>
              <a:spLocks noChangeShapeType="1"/>
            </p:cNvSpPr>
            <p:nvPr/>
          </p:nvSpPr>
          <p:spPr bwMode="auto">
            <a:xfrm>
              <a:off x="3504" y="672"/>
              <a:ext cx="0" cy="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12" name="Line 36"/>
            <p:cNvSpPr>
              <a:spLocks noChangeShapeType="1"/>
            </p:cNvSpPr>
            <p:nvPr/>
          </p:nvSpPr>
          <p:spPr bwMode="auto">
            <a:xfrm flipH="1">
              <a:off x="1145" y="2187"/>
              <a:ext cx="0" cy="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13" name="Line 37"/>
            <p:cNvSpPr>
              <a:spLocks noChangeShapeType="1"/>
            </p:cNvSpPr>
            <p:nvPr/>
          </p:nvSpPr>
          <p:spPr bwMode="auto">
            <a:xfrm>
              <a:off x="1770" y="2348"/>
              <a:ext cx="0" cy="4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14" name="Line 38"/>
            <p:cNvSpPr>
              <a:spLocks noChangeShapeType="1"/>
            </p:cNvSpPr>
            <p:nvPr/>
          </p:nvSpPr>
          <p:spPr bwMode="auto">
            <a:xfrm flipH="1">
              <a:off x="3984" y="2160"/>
              <a:ext cx="0" cy="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15" name="Line 39"/>
            <p:cNvSpPr>
              <a:spLocks noChangeShapeType="1"/>
            </p:cNvSpPr>
            <p:nvPr/>
          </p:nvSpPr>
          <p:spPr bwMode="auto">
            <a:xfrm flipH="1">
              <a:off x="2239" y="2187"/>
              <a:ext cx="0" cy="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16" name="AutoShape 40"/>
            <p:cNvSpPr>
              <a:spLocks noChangeArrowheads="1"/>
            </p:cNvSpPr>
            <p:nvPr/>
          </p:nvSpPr>
          <p:spPr bwMode="auto">
            <a:xfrm>
              <a:off x="3799" y="2825"/>
              <a:ext cx="473" cy="1431"/>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销</a:t>
              </a:r>
            </a:p>
            <a:p>
              <a:pPr algn="just"/>
              <a:r>
                <a:rPr lang="zh-CN" altLang="en-US" sz="2800">
                  <a:latin typeface="Times New Roman" panose="02020603050405020304" pitchFamily="18" charset="0"/>
                </a:rPr>
                <a:t>售物流</a:t>
              </a:r>
              <a:endParaRPr lang="zh-CN" altLang="en-US" sz="2800"/>
            </a:p>
          </p:txBody>
        </p:sp>
        <p:sp>
          <p:nvSpPr>
            <p:cNvPr id="75817" name="Line 41"/>
            <p:cNvSpPr>
              <a:spLocks noChangeShapeType="1"/>
            </p:cNvSpPr>
            <p:nvPr/>
          </p:nvSpPr>
          <p:spPr bwMode="auto">
            <a:xfrm>
              <a:off x="4986" y="2006"/>
              <a:ext cx="630"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818" name="Line 42"/>
            <p:cNvSpPr>
              <a:spLocks noChangeShapeType="1"/>
            </p:cNvSpPr>
            <p:nvPr/>
          </p:nvSpPr>
          <p:spPr bwMode="auto">
            <a:xfrm>
              <a:off x="5184" y="2016"/>
              <a:ext cx="0" cy="8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19" name="AutoShape 43"/>
            <p:cNvSpPr>
              <a:spLocks noChangeArrowheads="1"/>
            </p:cNvSpPr>
            <p:nvPr/>
          </p:nvSpPr>
          <p:spPr bwMode="auto">
            <a:xfrm>
              <a:off x="4987" y="2886"/>
              <a:ext cx="473" cy="1434"/>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废弃物流</a:t>
              </a:r>
              <a:endParaRPr lang="zh-CN" altLang="en-US" sz="2800"/>
            </a:p>
          </p:txBody>
        </p:sp>
      </p:grpSp>
      <p:sp>
        <p:nvSpPr>
          <p:cNvPr id="75822" name="Rectangle 46"/>
          <p:cNvSpPr>
            <a:spLocks noChangeArrowheads="1"/>
          </p:cNvSpPr>
          <p:nvPr/>
        </p:nvSpPr>
        <p:spPr bwMode="auto">
          <a:xfrm>
            <a:off x="4330701" y="6019801"/>
            <a:ext cx="3127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CN" sz="2800"/>
              <a:t> </a:t>
            </a:r>
            <a:r>
              <a:rPr lang="zh-CN" altLang="en-US" sz="2800"/>
              <a:t>生产企业物流构成</a:t>
            </a:r>
          </a:p>
        </p:txBody>
      </p:sp>
    </p:spTree>
    <p:extLst>
      <p:ext uri="{BB962C8B-B14F-4D97-AF65-F5344CB8AC3E}">
        <p14:creationId xmlns:p14="http://schemas.microsoft.com/office/powerpoint/2010/main" val="41946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1010282"/>
          </a:xfrm>
        </p:spPr>
        <p:txBody>
          <a:bodyPr>
            <a:normAutofit fontScale="90000"/>
          </a:bodyPr>
          <a:lstStyle/>
          <a:p>
            <a:r>
              <a:rPr lang="zh-CN" altLang="en-US" dirty="0"/>
              <a:t>项目二  供应商选择</a:t>
            </a:r>
            <a:br>
              <a:rPr lang="zh-CN" altLang="en-US" dirty="0"/>
            </a:br>
            <a:endParaRPr lang="zh-CN" altLang="en-US" dirty="0"/>
          </a:p>
        </p:txBody>
      </p:sp>
      <p:sp>
        <p:nvSpPr>
          <p:cNvPr id="3" name="内容占位符 2"/>
          <p:cNvSpPr>
            <a:spLocks noGrp="1"/>
          </p:cNvSpPr>
          <p:nvPr>
            <p:ph sz="quarter" idx="13"/>
          </p:nvPr>
        </p:nvSpPr>
        <p:spPr>
          <a:xfrm>
            <a:off x="913536" y="1556793"/>
            <a:ext cx="10361127" cy="4234408"/>
          </a:xfrm>
        </p:spPr>
        <p:txBody>
          <a:bodyPr/>
          <a:lstStyle/>
          <a:p>
            <a:r>
              <a:rPr lang="zh-CN" altLang="en-US" dirty="0" smtClean="0"/>
              <a:t>任务</a:t>
            </a:r>
            <a:r>
              <a:rPr lang="en-US" altLang="zh-CN" dirty="0" smtClean="0"/>
              <a:t>2 </a:t>
            </a:r>
            <a:r>
              <a:rPr lang="zh-CN" altLang="en-US" dirty="0"/>
              <a:t>供应商的认证及选择的程序</a:t>
            </a:r>
          </a:p>
          <a:p>
            <a:r>
              <a:rPr lang="en-US" altLang="zh-CN" dirty="0"/>
              <a:t>1.</a:t>
            </a:r>
            <a:r>
              <a:rPr lang="zh-CN" altLang="en-US" dirty="0"/>
              <a:t>供应商的认证</a:t>
            </a:r>
          </a:p>
          <a:p>
            <a:r>
              <a:rPr lang="zh-CN" altLang="en-US" dirty="0"/>
              <a:t>（</a:t>
            </a:r>
            <a:r>
              <a:rPr lang="en-US" altLang="zh-CN" dirty="0"/>
              <a:t>1</a:t>
            </a:r>
            <a:r>
              <a:rPr lang="zh-CN" altLang="en-US" dirty="0"/>
              <a:t>）认证程序</a:t>
            </a:r>
          </a:p>
          <a:p>
            <a:r>
              <a:rPr lang="zh-CN" altLang="en-US" dirty="0"/>
              <a:t>（</a:t>
            </a:r>
            <a:r>
              <a:rPr lang="en-US" altLang="zh-CN" dirty="0"/>
              <a:t>2</a:t>
            </a:r>
            <a:r>
              <a:rPr lang="zh-CN" altLang="en-US" dirty="0"/>
              <a:t>）认证内容</a:t>
            </a:r>
          </a:p>
          <a:p>
            <a:r>
              <a:rPr lang="zh-CN" altLang="en-US" dirty="0"/>
              <a:t>（</a:t>
            </a:r>
            <a:r>
              <a:rPr lang="en-US" altLang="zh-CN" dirty="0"/>
              <a:t>3</a:t>
            </a:r>
            <a:r>
              <a:rPr lang="zh-CN" altLang="en-US" dirty="0"/>
              <a:t>）认证方法</a:t>
            </a:r>
          </a:p>
          <a:p>
            <a:r>
              <a:rPr lang="en-US" altLang="zh-CN" dirty="0"/>
              <a:t>2.</a:t>
            </a:r>
            <a:r>
              <a:rPr lang="zh-CN" altLang="en-US" dirty="0"/>
              <a:t>供应商选择的程序</a:t>
            </a:r>
          </a:p>
          <a:p>
            <a:endParaRPr lang="zh-CN" altLang="en-US" dirty="0"/>
          </a:p>
        </p:txBody>
      </p:sp>
    </p:spTree>
    <p:extLst>
      <p:ext uri="{BB962C8B-B14F-4D97-AF65-F5344CB8AC3E}">
        <p14:creationId xmlns:p14="http://schemas.microsoft.com/office/powerpoint/2010/main" val="341273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1010282"/>
          </a:xfrm>
        </p:spPr>
        <p:txBody>
          <a:bodyPr>
            <a:normAutofit/>
          </a:bodyPr>
          <a:lstStyle/>
          <a:p>
            <a:r>
              <a:rPr lang="zh-CN" altLang="en-US" dirty="0"/>
              <a:t>项目二  供应商选择</a:t>
            </a:r>
          </a:p>
        </p:txBody>
      </p:sp>
      <p:pic>
        <p:nvPicPr>
          <p:cNvPr id="29" name="内容占位符 28"/>
          <p:cNvPicPr>
            <a:picLocks noGrp="1" noChangeAspect="1"/>
          </p:cNvPicPr>
          <p:nvPr>
            <p:ph sz="quarter" idx="13"/>
          </p:nvPr>
        </p:nvPicPr>
        <p:blipFill>
          <a:blip r:embed="rId2"/>
          <a:stretch>
            <a:fillRect/>
          </a:stretch>
        </p:blipFill>
        <p:spPr>
          <a:xfrm>
            <a:off x="2494012" y="1557338"/>
            <a:ext cx="6113800" cy="4233862"/>
          </a:xfrm>
          <a:prstGeom prst="rect">
            <a:avLst/>
          </a:prstGeom>
        </p:spPr>
      </p:pic>
    </p:spTree>
    <p:extLst>
      <p:ext uri="{BB962C8B-B14F-4D97-AF65-F5344CB8AC3E}">
        <p14:creationId xmlns:p14="http://schemas.microsoft.com/office/powerpoint/2010/main" val="132264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1010282"/>
          </a:xfrm>
        </p:spPr>
        <p:txBody>
          <a:bodyPr>
            <a:normAutofit/>
          </a:bodyPr>
          <a:lstStyle/>
          <a:p>
            <a:r>
              <a:rPr lang="zh-CN" altLang="en-US" dirty="0"/>
              <a:t>项目二  供应商选择</a:t>
            </a:r>
          </a:p>
        </p:txBody>
      </p:sp>
      <p:sp>
        <p:nvSpPr>
          <p:cNvPr id="3" name="内容占位符 2"/>
          <p:cNvSpPr>
            <a:spLocks noGrp="1"/>
          </p:cNvSpPr>
          <p:nvPr>
            <p:ph sz="quarter" idx="13"/>
          </p:nvPr>
        </p:nvSpPr>
        <p:spPr>
          <a:xfrm>
            <a:off x="913536" y="1556793"/>
            <a:ext cx="10361127" cy="4234408"/>
          </a:xfrm>
        </p:spPr>
        <p:txBody>
          <a:bodyPr/>
          <a:lstStyle/>
          <a:p>
            <a:r>
              <a:rPr lang="zh-CN" altLang="en-US" dirty="0"/>
              <a:t>任务</a:t>
            </a:r>
            <a:r>
              <a:rPr lang="en-US" altLang="zh-CN" dirty="0"/>
              <a:t>3 </a:t>
            </a:r>
            <a:r>
              <a:rPr lang="zh-CN" altLang="en-US" dirty="0"/>
              <a:t>选择供应商的策略与对策</a:t>
            </a:r>
          </a:p>
          <a:p>
            <a:r>
              <a:rPr lang="en-US" altLang="zh-CN" dirty="0"/>
              <a:t>1.</a:t>
            </a:r>
            <a:r>
              <a:rPr lang="zh-CN" altLang="en-US" dirty="0"/>
              <a:t>供应商选择的策略</a:t>
            </a:r>
          </a:p>
          <a:p>
            <a:r>
              <a:rPr lang="en-US" altLang="zh-CN" dirty="0"/>
              <a:t>(1)</a:t>
            </a:r>
            <a:r>
              <a:rPr lang="zh-CN" altLang="en-US" dirty="0"/>
              <a:t>稳定策略</a:t>
            </a:r>
          </a:p>
          <a:p>
            <a:r>
              <a:rPr lang="en-US" altLang="zh-CN" dirty="0"/>
              <a:t>(2)</a:t>
            </a:r>
            <a:r>
              <a:rPr lang="zh-CN" altLang="en-US" dirty="0"/>
              <a:t>动态选择策略</a:t>
            </a:r>
          </a:p>
          <a:p>
            <a:r>
              <a:rPr lang="en-US" altLang="zh-CN" dirty="0"/>
              <a:t>(3)</a:t>
            </a:r>
            <a:r>
              <a:rPr lang="zh-CN" altLang="en-US" dirty="0"/>
              <a:t>对应策略</a:t>
            </a:r>
          </a:p>
          <a:p>
            <a:r>
              <a:rPr lang="en-US" altLang="zh-CN" dirty="0"/>
              <a:t>2.</a:t>
            </a:r>
            <a:r>
              <a:rPr lang="zh-CN" altLang="en-US" dirty="0"/>
              <a:t>供应商选择过程中常见的问题与对策</a:t>
            </a:r>
          </a:p>
          <a:p>
            <a:endParaRPr lang="zh-CN" altLang="en-US" dirty="0"/>
          </a:p>
        </p:txBody>
      </p:sp>
    </p:spTree>
    <p:extLst>
      <p:ext uri="{BB962C8B-B14F-4D97-AF65-F5344CB8AC3E}">
        <p14:creationId xmlns:p14="http://schemas.microsoft.com/office/powerpoint/2010/main" val="225499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项目三  供应商的审核与考评</a:t>
            </a:r>
          </a:p>
        </p:txBody>
      </p:sp>
      <p:sp>
        <p:nvSpPr>
          <p:cNvPr id="3" name="内容占位符 2"/>
          <p:cNvSpPr>
            <a:spLocks noGrp="1"/>
          </p:cNvSpPr>
          <p:nvPr>
            <p:ph sz="quarter" idx="13"/>
          </p:nvPr>
        </p:nvSpPr>
        <p:spPr>
          <a:xfrm>
            <a:off x="913536" y="1556793"/>
            <a:ext cx="10361127" cy="4234407"/>
          </a:xfrm>
        </p:spPr>
        <p:txBody>
          <a:bodyPr/>
          <a:lstStyle/>
          <a:p>
            <a:r>
              <a:rPr lang="zh-CN" altLang="en-US" dirty="0"/>
              <a:t>任务</a:t>
            </a:r>
            <a:r>
              <a:rPr lang="en-US" altLang="zh-CN" dirty="0"/>
              <a:t>1 </a:t>
            </a:r>
            <a:r>
              <a:rPr lang="zh-CN" altLang="en-US" dirty="0"/>
              <a:t>供应商的审核</a:t>
            </a:r>
          </a:p>
          <a:p>
            <a:r>
              <a:rPr lang="en-US" altLang="zh-CN" dirty="0"/>
              <a:t>1.</a:t>
            </a:r>
            <a:r>
              <a:rPr lang="zh-CN" altLang="en-US" dirty="0"/>
              <a:t>审核分类</a:t>
            </a:r>
          </a:p>
          <a:p>
            <a:r>
              <a:rPr lang="en-US" altLang="zh-CN" dirty="0"/>
              <a:t>2.</a:t>
            </a:r>
            <a:r>
              <a:rPr lang="zh-CN" altLang="en-US" dirty="0"/>
              <a:t>审核方法</a:t>
            </a:r>
          </a:p>
          <a:p>
            <a:r>
              <a:rPr lang="zh-CN" altLang="en-US" dirty="0"/>
              <a:t>任务</a:t>
            </a:r>
            <a:r>
              <a:rPr lang="en-US" altLang="zh-CN" dirty="0"/>
              <a:t>2 </a:t>
            </a:r>
            <a:r>
              <a:rPr lang="zh-CN" altLang="en-US" dirty="0"/>
              <a:t>供应商的考评</a:t>
            </a:r>
          </a:p>
          <a:p>
            <a:r>
              <a:rPr lang="en-US" altLang="zh-CN" dirty="0"/>
              <a:t>1.</a:t>
            </a:r>
            <a:r>
              <a:rPr lang="zh-CN" altLang="en-US" dirty="0"/>
              <a:t>供应商考评范围</a:t>
            </a:r>
          </a:p>
          <a:p>
            <a:r>
              <a:rPr lang="zh-CN" altLang="en-US" dirty="0"/>
              <a:t>（</a:t>
            </a:r>
            <a:r>
              <a:rPr lang="en-US" altLang="zh-CN" dirty="0"/>
              <a:t>1</a:t>
            </a:r>
            <a:r>
              <a:rPr lang="zh-CN" altLang="en-US" dirty="0"/>
              <a:t>）考评对象</a:t>
            </a:r>
          </a:p>
          <a:p>
            <a:r>
              <a:rPr lang="zh-CN" altLang="en-US" dirty="0"/>
              <a:t>（</a:t>
            </a:r>
            <a:r>
              <a:rPr lang="en-US" altLang="zh-CN" dirty="0"/>
              <a:t>2</a:t>
            </a:r>
            <a:r>
              <a:rPr lang="zh-CN" altLang="en-US" dirty="0"/>
              <a:t>）考评准备</a:t>
            </a:r>
          </a:p>
          <a:p>
            <a:r>
              <a:rPr lang="zh-CN" altLang="en-US" dirty="0"/>
              <a:t>（</a:t>
            </a:r>
            <a:r>
              <a:rPr lang="en-US" altLang="zh-CN" dirty="0"/>
              <a:t>3</a:t>
            </a:r>
            <a:r>
              <a:rPr lang="zh-CN" altLang="en-US" dirty="0"/>
              <a:t>）考评范围</a:t>
            </a:r>
          </a:p>
          <a:p>
            <a:endParaRPr lang="zh-CN" altLang="en-US" dirty="0"/>
          </a:p>
        </p:txBody>
      </p:sp>
    </p:spTree>
    <p:extLst>
      <p:ext uri="{BB962C8B-B14F-4D97-AF65-F5344CB8AC3E}">
        <p14:creationId xmlns:p14="http://schemas.microsoft.com/office/powerpoint/2010/main" val="142796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938274"/>
          </a:xfrm>
        </p:spPr>
        <p:txBody>
          <a:bodyPr/>
          <a:lstStyle/>
          <a:p>
            <a:r>
              <a:rPr lang="zh-CN" altLang="en-US" dirty="0"/>
              <a:t>项目三  供应商的审核与考评</a:t>
            </a:r>
          </a:p>
        </p:txBody>
      </p:sp>
      <p:sp>
        <p:nvSpPr>
          <p:cNvPr id="3" name="内容占位符 2"/>
          <p:cNvSpPr>
            <a:spLocks noGrp="1"/>
          </p:cNvSpPr>
          <p:nvPr>
            <p:ph sz="quarter" idx="13"/>
          </p:nvPr>
        </p:nvSpPr>
        <p:spPr>
          <a:xfrm>
            <a:off x="913536" y="1556793"/>
            <a:ext cx="10361127" cy="4234407"/>
          </a:xfrm>
        </p:spPr>
        <p:txBody>
          <a:bodyPr>
            <a:normAutofit lnSpcReduction="10000"/>
          </a:bodyPr>
          <a:lstStyle/>
          <a:p>
            <a:r>
              <a:rPr lang="en-US" altLang="zh-CN" dirty="0"/>
              <a:t>2.</a:t>
            </a:r>
            <a:r>
              <a:rPr lang="zh-CN" altLang="en-US" dirty="0"/>
              <a:t>供应商考评的指标</a:t>
            </a:r>
          </a:p>
          <a:p>
            <a:r>
              <a:rPr lang="zh-CN" altLang="en-US" dirty="0"/>
              <a:t>（</a:t>
            </a:r>
            <a:r>
              <a:rPr lang="en-US" altLang="zh-CN" dirty="0"/>
              <a:t>1</a:t>
            </a:r>
            <a:r>
              <a:rPr lang="zh-CN" altLang="en-US" dirty="0"/>
              <a:t>）质量指标</a:t>
            </a:r>
          </a:p>
          <a:p>
            <a:r>
              <a:rPr lang="zh-CN" altLang="en-US" dirty="0" smtClean="0"/>
              <a:t>（</a:t>
            </a:r>
            <a:r>
              <a:rPr lang="en-US" altLang="zh-CN" dirty="0"/>
              <a:t>2</a:t>
            </a:r>
            <a:r>
              <a:rPr lang="zh-CN" altLang="en-US" dirty="0"/>
              <a:t>）供应指标</a:t>
            </a:r>
          </a:p>
          <a:p>
            <a:r>
              <a:rPr lang="zh-CN" altLang="en-US" dirty="0"/>
              <a:t>①准时交货</a:t>
            </a:r>
            <a:r>
              <a:rPr lang="zh-CN" altLang="en-US" dirty="0" smtClean="0"/>
              <a:t>率      ②</a:t>
            </a:r>
            <a:r>
              <a:rPr lang="zh-CN" altLang="en-US" dirty="0"/>
              <a:t>交货</a:t>
            </a:r>
            <a:r>
              <a:rPr lang="zh-CN" altLang="en-US" dirty="0" smtClean="0"/>
              <a:t>周期     ③</a:t>
            </a:r>
            <a:r>
              <a:rPr lang="zh-CN" altLang="en-US" dirty="0"/>
              <a:t>订单变化接受率</a:t>
            </a:r>
          </a:p>
          <a:p>
            <a:r>
              <a:rPr lang="zh-CN" altLang="en-US" dirty="0"/>
              <a:t>（</a:t>
            </a:r>
            <a:r>
              <a:rPr lang="en-US" altLang="zh-CN" dirty="0"/>
              <a:t>3</a:t>
            </a:r>
            <a:r>
              <a:rPr lang="zh-CN" altLang="en-US" dirty="0"/>
              <a:t>）经济指标</a:t>
            </a:r>
          </a:p>
          <a:p>
            <a:r>
              <a:rPr lang="zh-CN" altLang="en-US" dirty="0"/>
              <a:t>①价格</a:t>
            </a:r>
            <a:r>
              <a:rPr lang="zh-CN" altLang="en-US" dirty="0" smtClean="0"/>
              <a:t>水平     ②</a:t>
            </a:r>
            <a:r>
              <a:rPr lang="zh-CN" altLang="en-US" dirty="0"/>
              <a:t>报价</a:t>
            </a:r>
            <a:r>
              <a:rPr lang="zh-CN" altLang="en-US" dirty="0" smtClean="0"/>
              <a:t>行为     ③</a:t>
            </a:r>
            <a:r>
              <a:rPr lang="zh-CN" altLang="en-US" dirty="0"/>
              <a:t>降低成本的态度与</a:t>
            </a:r>
            <a:r>
              <a:rPr lang="zh-CN" altLang="en-US" dirty="0" smtClean="0"/>
              <a:t>行动      ④</a:t>
            </a:r>
            <a:r>
              <a:rPr lang="zh-CN" altLang="en-US" dirty="0"/>
              <a:t>付款。</a:t>
            </a:r>
          </a:p>
          <a:p>
            <a:r>
              <a:rPr lang="zh-CN" altLang="en-US" dirty="0"/>
              <a:t>（</a:t>
            </a:r>
            <a:r>
              <a:rPr lang="en-US" altLang="zh-CN" dirty="0"/>
              <a:t>4</a:t>
            </a:r>
            <a:r>
              <a:rPr lang="zh-CN" altLang="en-US" dirty="0"/>
              <a:t>）配合度指标</a:t>
            </a:r>
          </a:p>
          <a:p>
            <a:r>
              <a:rPr lang="zh-CN" altLang="en-US" dirty="0"/>
              <a:t>①投诉</a:t>
            </a:r>
            <a:r>
              <a:rPr lang="zh-CN" altLang="en-US" dirty="0" smtClean="0"/>
              <a:t>灵敏度    ②沟通     ③</a:t>
            </a:r>
            <a:r>
              <a:rPr lang="zh-CN" altLang="en-US" dirty="0"/>
              <a:t>合作</a:t>
            </a:r>
            <a:r>
              <a:rPr lang="zh-CN" altLang="en-US" dirty="0" smtClean="0"/>
              <a:t>态度    ④</a:t>
            </a:r>
            <a:r>
              <a:rPr lang="zh-CN" altLang="en-US" dirty="0"/>
              <a:t>共同改进</a:t>
            </a:r>
            <a:r>
              <a:rPr lang="zh-CN" altLang="en-US" dirty="0" smtClean="0"/>
              <a:t>。</a:t>
            </a:r>
            <a:endParaRPr lang="en-US" altLang="zh-CN" dirty="0" smtClean="0"/>
          </a:p>
          <a:p>
            <a:r>
              <a:rPr lang="zh-CN" altLang="en-US" dirty="0" smtClean="0"/>
              <a:t>⑤售后服务    ⑥</a:t>
            </a:r>
            <a:r>
              <a:rPr lang="zh-CN" altLang="en-US" dirty="0"/>
              <a:t>参与开发</a:t>
            </a:r>
          </a:p>
          <a:p>
            <a:endParaRPr lang="zh-CN" altLang="en-US" dirty="0"/>
          </a:p>
        </p:txBody>
      </p:sp>
    </p:spTree>
    <p:extLst>
      <p:ext uri="{BB962C8B-B14F-4D97-AF65-F5344CB8AC3E}">
        <p14:creationId xmlns:p14="http://schemas.microsoft.com/office/powerpoint/2010/main" val="344059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项目四    供应商关系管理</a:t>
            </a:r>
          </a:p>
        </p:txBody>
      </p:sp>
      <p:sp>
        <p:nvSpPr>
          <p:cNvPr id="3" name="内容占位符 2"/>
          <p:cNvSpPr>
            <a:spLocks noGrp="1"/>
          </p:cNvSpPr>
          <p:nvPr>
            <p:ph sz="quarter" idx="13"/>
          </p:nvPr>
        </p:nvSpPr>
        <p:spPr>
          <a:xfrm>
            <a:off x="913536" y="1412777"/>
            <a:ext cx="10361127" cy="4378423"/>
          </a:xfrm>
        </p:spPr>
        <p:txBody>
          <a:bodyPr/>
          <a:lstStyle/>
          <a:p>
            <a:r>
              <a:rPr lang="zh-CN" altLang="en-US" dirty="0"/>
              <a:t>任务</a:t>
            </a:r>
            <a:r>
              <a:rPr lang="en-US" altLang="zh-CN" dirty="0"/>
              <a:t>1 </a:t>
            </a:r>
            <a:r>
              <a:rPr lang="zh-CN" altLang="en-US" dirty="0"/>
              <a:t>供应商关系的分类与演变</a:t>
            </a:r>
          </a:p>
          <a:p>
            <a:r>
              <a:rPr lang="en-US" altLang="zh-CN" dirty="0"/>
              <a:t>1.</a:t>
            </a:r>
            <a:r>
              <a:rPr lang="zh-CN" altLang="en-US" dirty="0"/>
              <a:t>供应商关系的分类</a:t>
            </a:r>
          </a:p>
          <a:p>
            <a:r>
              <a:rPr lang="zh-CN" altLang="en-US" dirty="0"/>
              <a:t>（</a:t>
            </a:r>
            <a:r>
              <a:rPr lang="en-US" altLang="zh-CN" dirty="0"/>
              <a:t>1</a:t>
            </a:r>
            <a:r>
              <a:rPr lang="zh-CN" altLang="en-US" dirty="0"/>
              <a:t>）短期目标型</a:t>
            </a:r>
          </a:p>
          <a:p>
            <a:r>
              <a:rPr lang="zh-CN" altLang="en-US" dirty="0"/>
              <a:t>（</a:t>
            </a:r>
            <a:r>
              <a:rPr lang="en-US" altLang="zh-CN" dirty="0"/>
              <a:t>2</a:t>
            </a:r>
            <a:r>
              <a:rPr lang="zh-CN" altLang="en-US" dirty="0"/>
              <a:t>）长期目标型</a:t>
            </a:r>
          </a:p>
          <a:p>
            <a:r>
              <a:rPr lang="zh-CN" altLang="en-US" dirty="0"/>
              <a:t>（</a:t>
            </a:r>
            <a:r>
              <a:rPr lang="en-US" altLang="zh-CN" dirty="0"/>
              <a:t>3</a:t>
            </a:r>
            <a:r>
              <a:rPr lang="zh-CN" altLang="en-US" dirty="0"/>
              <a:t>）渗透型</a:t>
            </a:r>
          </a:p>
          <a:p>
            <a:r>
              <a:rPr lang="zh-CN" altLang="en-US" dirty="0"/>
              <a:t>（</a:t>
            </a:r>
            <a:r>
              <a:rPr lang="en-US" altLang="zh-CN" dirty="0"/>
              <a:t>4</a:t>
            </a:r>
            <a:r>
              <a:rPr lang="zh-CN" altLang="en-US" dirty="0"/>
              <a:t>）联盟型</a:t>
            </a:r>
          </a:p>
          <a:p>
            <a:r>
              <a:rPr lang="zh-CN" altLang="en-US" dirty="0"/>
              <a:t>（</a:t>
            </a:r>
            <a:r>
              <a:rPr lang="en-US" altLang="zh-CN" dirty="0"/>
              <a:t>5</a:t>
            </a:r>
            <a:r>
              <a:rPr lang="zh-CN" altLang="en-US" dirty="0"/>
              <a:t>）纵向集成型</a:t>
            </a:r>
          </a:p>
          <a:p>
            <a:endParaRPr lang="zh-CN" altLang="en-US" dirty="0"/>
          </a:p>
        </p:txBody>
      </p:sp>
    </p:spTree>
    <p:extLst>
      <p:ext uri="{BB962C8B-B14F-4D97-AF65-F5344CB8AC3E}">
        <p14:creationId xmlns:p14="http://schemas.microsoft.com/office/powerpoint/2010/main" val="28531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项目四    供应商关系管理</a:t>
            </a:r>
          </a:p>
        </p:txBody>
      </p:sp>
      <p:sp>
        <p:nvSpPr>
          <p:cNvPr id="3" name="内容占位符 2"/>
          <p:cNvSpPr>
            <a:spLocks noGrp="1"/>
          </p:cNvSpPr>
          <p:nvPr>
            <p:ph sz="quarter" idx="13"/>
          </p:nvPr>
        </p:nvSpPr>
        <p:spPr>
          <a:xfrm>
            <a:off x="913536" y="1412777"/>
            <a:ext cx="10361127" cy="4378423"/>
          </a:xfrm>
        </p:spPr>
        <p:txBody>
          <a:bodyPr>
            <a:normAutofit fontScale="92500" lnSpcReduction="10000"/>
          </a:bodyPr>
          <a:lstStyle/>
          <a:p>
            <a:r>
              <a:rPr lang="en-US" altLang="zh-CN" dirty="0"/>
              <a:t>2.</a:t>
            </a:r>
            <a:r>
              <a:rPr lang="zh-CN" altLang="en-US" dirty="0"/>
              <a:t>供应商关系的演变与比较</a:t>
            </a:r>
          </a:p>
          <a:p>
            <a:r>
              <a:rPr lang="zh-CN" altLang="en-US" dirty="0"/>
              <a:t>（</a:t>
            </a:r>
            <a:r>
              <a:rPr lang="en-US" altLang="zh-CN" dirty="0"/>
              <a:t>1</a:t>
            </a:r>
            <a:r>
              <a:rPr lang="zh-CN" altLang="en-US" dirty="0"/>
              <a:t>）供应商关系的演变</a:t>
            </a:r>
          </a:p>
          <a:p>
            <a:r>
              <a:rPr lang="zh-CN" altLang="en-US" dirty="0"/>
              <a:t>传统的采购商和供应商之间是一种纯粹的竞争关系。在最近几十年，“双赢”的观念开始在企业中处于上风，而供应伙伴关系的观念也随之出现。</a:t>
            </a:r>
          </a:p>
          <a:p>
            <a:r>
              <a:rPr lang="zh-CN" altLang="en-US" dirty="0"/>
              <a:t>（</a:t>
            </a:r>
            <a:r>
              <a:rPr lang="en-US" altLang="zh-CN" dirty="0"/>
              <a:t>2</a:t>
            </a:r>
            <a:r>
              <a:rPr lang="zh-CN" altLang="en-US" dirty="0"/>
              <a:t>）供应商关系的模式</a:t>
            </a:r>
          </a:p>
          <a:p>
            <a:r>
              <a:rPr lang="zh-CN" altLang="en-US" dirty="0"/>
              <a:t>从供应商关系的演变过程可以看到，随着经济环境的变化，企业在供应商管理方面有了很大的创新。在过去的几十年中，合作联盟、组织网络和供应链管理作为企业取得竟争优势的手段而受到越来越多的关注和重视</a:t>
            </a:r>
            <a:r>
              <a:rPr lang="zh-CN" altLang="en-US" dirty="0" smtClean="0"/>
              <a:t>。</a:t>
            </a:r>
            <a:endParaRPr lang="en-US" altLang="zh-CN" dirty="0" smtClean="0"/>
          </a:p>
          <a:p>
            <a:r>
              <a:rPr lang="zh-CN" altLang="en-US" dirty="0"/>
              <a:t>（</a:t>
            </a:r>
            <a:r>
              <a:rPr lang="en-US" altLang="zh-CN" dirty="0"/>
              <a:t>3</a:t>
            </a:r>
            <a:r>
              <a:rPr lang="zh-CN" altLang="en-US" dirty="0"/>
              <a:t>）供应商关系的比较</a:t>
            </a:r>
          </a:p>
          <a:p>
            <a:r>
              <a:rPr lang="zh-CN" altLang="en-US" dirty="0"/>
              <a:t>现实中，客户与供应商的关系是多种多样的。各方面的研究表明：与松散、临时的正常交易模式相比，和供应商建立长期、密切的伙伴关系更能获得最佳的绩效。</a:t>
            </a:r>
          </a:p>
          <a:p>
            <a:endParaRPr lang="zh-CN" altLang="en-US" dirty="0"/>
          </a:p>
          <a:p>
            <a:endParaRPr lang="zh-CN" altLang="en-US" dirty="0"/>
          </a:p>
        </p:txBody>
      </p:sp>
    </p:spTree>
    <p:extLst>
      <p:ext uri="{BB962C8B-B14F-4D97-AF65-F5344CB8AC3E}">
        <p14:creationId xmlns:p14="http://schemas.microsoft.com/office/powerpoint/2010/main" val="31053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项目四    供应商关系管理</a:t>
            </a:r>
          </a:p>
        </p:txBody>
      </p:sp>
      <p:sp>
        <p:nvSpPr>
          <p:cNvPr id="3" name="内容占位符 2"/>
          <p:cNvSpPr>
            <a:spLocks noGrp="1"/>
          </p:cNvSpPr>
          <p:nvPr>
            <p:ph sz="quarter" idx="13"/>
          </p:nvPr>
        </p:nvSpPr>
        <p:spPr>
          <a:xfrm>
            <a:off x="913536" y="1412777"/>
            <a:ext cx="10361127" cy="4378423"/>
          </a:xfrm>
        </p:spPr>
        <p:txBody>
          <a:bodyPr>
            <a:normAutofit lnSpcReduction="10000"/>
          </a:bodyPr>
          <a:lstStyle/>
          <a:p>
            <a:r>
              <a:rPr lang="zh-CN" altLang="en-US" dirty="0"/>
              <a:t>任务</a:t>
            </a:r>
            <a:r>
              <a:rPr lang="en-US" altLang="zh-CN" dirty="0"/>
              <a:t>2 </a:t>
            </a:r>
            <a:r>
              <a:rPr lang="zh-CN" altLang="en-US" dirty="0"/>
              <a:t>供应商关系的管理</a:t>
            </a:r>
          </a:p>
          <a:p>
            <a:r>
              <a:rPr lang="en-US" altLang="zh-CN" dirty="0"/>
              <a:t>1.</a:t>
            </a:r>
            <a:r>
              <a:rPr lang="zh-CN" altLang="en-US" dirty="0"/>
              <a:t>建立与供应商战略伙伴关系的积极意义</a:t>
            </a:r>
          </a:p>
          <a:p>
            <a:r>
              <a:rPr lang="zh-CN" altLang="en-US" dirty="0"/>
              <a:t>（</a:t>
            </a:r>
            <a:r>
              <a:rPr lang="en-US" altLang="zh-CN" dirty="0"/>
              <a:t>1</a:t>
            </a:r>
            <a:r>
              <a:rPr lang="zh-CN" altLang="en-US" dirty="0"/>
              <a:t>）有利于企业提高生产效率</a:t>
            </a:r>
          </a:p>
          <a:p>
            <a:r>
              <a:rPr lang="zh-CN" altLang="en-US" dirty="0"/>
              <a:t>（</a:t>
            </a:r>
            <a:r>
              <a:rPr lang="en-US" altLang="zh-CN" dirty="0"/>
              <a:t>2</a:t>
            </a:r>
            <a:r>
              <a:rPr lang="zh-CN" altLang="en-US" dirty="0"/>
              <a:t>）有利于提高经济效益</a:t>
            </a:r>
          </a:p>
          <a:p>
            <a:r>
              <a:rPr lang="zh-CN" altLang="en-US" dirty="0"/>
              <a:t>（</a:t>
            </a:r>
            <a:r>
              <a:rPr lang="en-US" altLang="zh-CN" dirty="0"/>
              <a:t>3</a:t>
            </a:r>
            <a:r>
              <a:rPr lang="zh-CN" altLang="en-US" dirty="0"/>
              <a:t>）有利于降低交易成本</a:t>
            </a:r>
          </a:p>
          <a:p>
            <a:r>
              <a:rPr lang="zh-CN" altLang="en-US" dirty="0"/>
              <a:t>（</a:t>
            </a:r>
            <a:r>
              <a:rPr lang="en-US" altLang="zh-CN" dirty="0"/>
              <a:t>4</a:t>
            </a:r>
            <a:r>
              <a:rPr lang="zh-CN" altLang="en-US" dirty="0"/>
              <a:t>）有利于实现准时化采购。</a:t>
            </a:r>
          </a:p>
          <a:p>
            <a:r>
              <a:rPr lang="en-US" altLang="zh-CN" dirty="0"/>
              <a:t>2.</a:t>
            </a:r>
            <a:r>
              <a:rPr lang="zh-CN" altLang="en-US" dirty="0"/>
              <a:t>建立与供应商战略伙伴关系的负面影响</a:t>
            </a:r>
          </a:p>
          <a:p>
            <a:r>
              <a:rPr lang="zh-CN" altLang="en-US" dirty="0"/>
              <a:t>（</a:t>
            </a:r>
            <a:r>
              <a:rPr lang="en-US" altLang="zh-CN" dirty="0"/>
              <a:t>1</a:t>
            </a:r>
            <a:r>
              <a:rPr lang="zh-CN" altLang="en-US" dirty="0"/>
              <a:t>）关系交易容易产生机会主义行为</a:t>
            </a:r>
          </a:p>
          <a:p>
            <a:r>
              <a:rPr lang="zh-CN" altLang="en-US" dirty="0"/>
              <a:t>（</a:t>
            </a:r>
            <a:r>
              <a:rPr lang="en-US" altLang="zh-CN" dirty="0"/>
              <a:t>2</a:t>
            </a:r>
            <a:r>
              <a:rPr lang="zh-CN" altLang="en-US" dirty="0"/>
              <a:t>）关系交易容易产生道德风险</a:t>
            </a:r>
          </a:p>
          <a:p>
            <a:endParaRPr lang="zh-CN" altLang="en-US" dirty="0"/>
          </a:p>
        </p:txBody>
      </p:sp>
    </p:spTree>
    <p:extLst>
      <p:ext uri="{BB962C8B-B14F-4D97-AF65-F5344CB8AC3E}">
        <p14:creationId xmlns:p14="http://schemas.microsoft.com/office/powerpoint/2010/main" val="94942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项目四    供应商关系管理</a:t>
            </a:r>
          </a:p>
        </p:txBody>
      </p:sp>
      <p:sp>
        <p:nvSpPr>
          <p:cNvPr id="3" name="内容占位符 2"/>
          <p:cNvSpPr>
            <a:spLocks noGrp="1"/>
          </p:cNvSpPr>
          <p:nvPr>
            <p:ph sz="quarter" idx="13"/>
          </p:nvPr>
        </p:nvSpPr>
        <p:spPr>
          <a:xfrm>
            <a:off x="913536" y="1412777"/>
            <a:ext cx="10361127" cy="4378423"/>
          </a:xfrm>
        </p:spPr>
        <p:txBody>
          <a:bodyPr/>
          <a:lstStyle/>
          <a:p>
            <a:r>
              <a:rPr lang="en-US" altLang="zh-CN" dirty="0"/>
              <a:t>3.</a:t>
            </a:r>
            <a:r>
              <a:rPr lang="zh-CN" altLang="en-US" dirty="0"/>
              <a:t>供应商关系管理的内容</a:t>
            </a:r>
          </a:p>
          <a:p>
            <a:r>
              <a:rPr lang="zh-CN" altLang="en-US" dirty="0"/>
              <a:t>（</a:t>
            </a:r>
            <a:r>
              <a:rPr lang="en-US" altLang="zh-CN" dirty="0"/>
              <a:t>1</a:t>
            </a:r>
            <a:r>
              <a:rPr lang="zh-CN" altLang="en-US" dirty="0"/>
              <a:t>）在生产上帮助供应商</a:t>
            </a:r>
          </a:p>
          <a:p>
            <a:r>
              <a:rPr lang="zh-CN" altLang="en-US" dirty="0"/>
              <a:t>（</a:t>
            </a:r>
            <a:r>
              <a:rPr lang="en-US" altLang="zh-CN" dirty="0"/>
              <a:t>2</a:t>
            </a:r>
            <a:r>
              <a:rPr lang="zh-CN" altLang="en-US" dirty="0"/>
              <a:t>）与供应商保持信息的沟通</a:t>
            </a:r>
          </a:p>
          <a:p>
            <a:r>
              <a:rPr lang="zh-CN" altLang="en-US" dirty="0"/>
              <a:t>（</a:t>
            </a:r>
            <a:r>
              <a:rPr lang="en-US" altLang="zh-CN" dirty="0"/>
              <a:t>3</a:t>
            </a:r>
            <a:r>
              <a:rPr lang="zh-CN" altLang="en-US" dirty="0"/>
              <a:t>）让供应商参与产品设计</a:t>
            </a:r>
          </a:p>
          <a:p>
            <a:r>
              <a:rPr lang="zh-CN" altLang="en-US" dirty="0"/>
              <a:t>（</a:t>
            </a:r>
            <a:r>
              <a:rPr lang="en-US" altLang="zh-CN" dirty="0"/>
              <a:t>4</a:t>
            </a:r>
            <a:r>
              <a:rPr lang="zh-CN" altLang="en-US" dirty="0"/>
              <a:t>）建立联合的任务小组解决共同关心的问题</a:t>
            </a:r>
          </a:p>
          <a:p>
            <a:r>
              <a:rPr lang="zh-CN" altLang="en-US" dirty="0"/>
              <a:t>（</a:t>
            </a:r>
            <a:r>
              <a:rPr lang="en-US" altLang="zh-CN" dirty="0"/>
              <a:t>5</a:t>
            </a:r>
            <a:r>
              <a:rPr lang="zh-CN" altLang="en-US" dirty="0"/>
              <a:t>）对供应商实施有效的激励措施</a:t>
            </a:r>
          </a:p>
          <a:p>
            <a:endParaRPr lang="zh-CN" altLang="en-US" dirty="0"/>
          </a:p>
        </p:txBody>
      </p:sp>
    </p:spTree>
    <p:extLst>
      <p:ext uri="{BB962C8B-B14F-4D97-AF65-F5344CB8AC3E}">
        <p14:creationId xmlns:p14="http://schemas.microsoft.com/office/powerpoint/2010/main" val="220937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normAutofit fontScale="90000"/>
          </a:bodyPr>
          <a:lstStyle/>
          <a:p>
            <a:r>
              <a:rPr lang="zh-CN" altLang="en-US" dirty="0"/>
              <a:t>单元小结</a:t>
            </a:r>
            <a:br>
              <a:rPr lang="zh-CN" altLang="en-US" dirty="0"/>
            </a:br>
            <a:endParaRPr lang="zh-CN" altLang="en-US" dirty="0"/>
          </a:p>
        </p:txBody>
      </p:sp>
      <p:sp>
        <p:nvSpPr>
          <p:cNvPr id="3" name="内容占位符 2"/>
          <p:cNvSpPr>
            <a:spLocks noGrp="1"/>
          </p:cNvSpPr>
          <p:nvPr>
            <p:ph sz="quarter" idx="13"/>
          </p:nvPr>
        </p:nvSpPr>
        <p:spPr>
          <a:xfrm>
            <a:off x="913536" y="1412777"/>
            <a:ext cx="10361127" cy="4378423"/>
          </a:xfrm>
        </p:spPr>
        <p:txBody>
          <a:bodyPr>
            <a:normAutofit fontScale="92500"/>
          </a:bodyPr>
          <a:lstStyle/>
          <a:p>
            <a:r>
              <a:rPr lang="en-US" altLang="zh-CN" dirty="0" smtClean="0"/>
              <a:t>1</a:t>
            </a:r>
            <a:r>
              <a:rPr lang="zh-CN" altLang="en-US" dirty="0"/>
              <a:t>、供应商管理，就是对供应商的了解、选择、开发、使用和控制等综合性的管理工作的总称。供应商管理的意义可以从技术层面和战略层面考虑。</a:t>
            </a:r>
          </a:p>
          <a:p>
            <a:r>
              <a:rPr lang="en-US" altLang="zh-CN" dirty="0"/>
              <a:t>2</a:t>
            </a:r>
            <a:r>
              <a:rPr lang="zh-CN" altLang="en-US" dirty="0"/>
              <a:t>、供应商管理应抓好初选、审核、考评及供应商关系管理等环节的工作。</a:t>
            </a:r>
          </a:p>
          <a:p>
            <a:r>
              <a:rPr lang="en-US" altLang="zh-CN" dirty="0"/>
              <a:t>3</a:t>
            </a:r>
            <a:r>
              <a:rPr lang="zh-CN" altLang="en-US" dirty="0"/>
              <a:t>、供应商选择的主要步骤有：成立供应商评选小组、确定全部的供应商名单、决定评审的项目、设定评审项目的权重、逐项评估每个供应商的履行能力、综合评分并确定供应商。</a:t>
            </a:r>
          </a:p>
          <a:p>
            <a:r>
              <a:rPr lang="en-US" altLang="zh-CN" dirty="0"/>
              <a:t>4</a:t>
            </a:r>
            <a:r>
              <a:rPr lang="zh-CN" altLang="en-US" dirty="0"/>
              <a:t>、供应商审核既有主观法又有客观法，客观法又可以具体分为：调查表法、现场打分评比法、供应商绩效考评法、供应商综合审核以及总体成本法。</a:t>
            </a:r>
          </a:p>
          <a:p>
            <a:r>
              <a:rPr lang="en-US" altLang="zh-CN" dirty="0"/>
              <a:t>5</a:t>
            </a:r>
            <a:r>
              <a:rPr lang="zh-CN" altLang="en-US" dirty="0"/>
              <a:t>、供应商考评的指标很多，但是归纳起来也不过四大类。分别是：供应商质量考评指标、供应商价格考评指标、供应商经济考评指标以及供应商支持与服务考评指标。</a:t>
            </a:r>
          </a:p>
          <a:p>
            <a:r>
              <a:rPr lang="en-US" altLang="zh-CN" dirty="0"/>
              <a:t>6</a:t>
            </a:r>
            <a:r>
              <a:rPr lang="zh-CN" altLang="en-US" dirty="0"/>
              <a:t>、企业与供应商的关系大致可以分为五种，即短期目标型、长期目标型、渗透型、联盟型、纵向集成型。而传统的供应商关系管理与供应链环境下的双赢模式有着本质的区别。</a:t>
            </a:r>
          </a:p>
          <a:p>
            <a:endParaRPr lang="zh-CN" altLang="en-US" dirty="0"/>
          </a:p>
          <a:p>
            <a:endParaRPr lang="zh-CN" altLang="en-US" dirty="0"/>
          </a:p>
        </p:txBody>
      </p:sp>
    </p:spTree>
    <p:extLst>
      <p:ext uri="{BB962C8B-B14F-4D97-AF65-F5344CB8AC3E}">
        <p14:creationId xmlns:p14="http://schemas.microsoft.com/office/powerpoint/2010/main" val="26762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ChangeArrowheads="1"/>
          </p:cNvSpPr>
          <p:nvPr/>
        </p:nvSpPr>
        <p:spPr bwMode="auto">
          <a:xfrm>
            <a:off x="1903412" y="2844801"/>
            <a:ext cx="1246188" cy="892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生产商</a:t>
            </a:r>
            <a:endParaRPr lang="zh-CN" altLang="en-US" sz="2800"/>
          </a:p>
        </p:txBody>
      </p:sp>
      <p:sp>
        <p:nvSpPr>
          <p:cNvPr id="76806" name="Rectangle 6"/>
          <p:cNvSpPr>
            <a:spLocks noChangeArrowheads="1"/>
          </p:cNvSpPr>
          <p:nvPr/>
        </p:nvSpPr>
        <p:spPr bwMode="auto">
          <a:xfrm>
            <a:off x="5892800" y="2844801"/>
            <a:ext cx="1846262" cy="892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销售商</a:t>
            </a:r>
            <a:endParaRPr lang="zh-CN" altLang="en-US" sz="2800"/>
          </a:p>
        </p:txBody>
      </p:sp>
      <p:sp>
        <p:nvSpPr>
          <p:cNvPr id="76807" name="Rectangle 7"/>
          <p:cNvSpPr>
            <a:spLocks noChangeArrowheads="1"/>
          </p:cNvSpPr>
          <p:nvPr/>
        </p:nvSpPr>
        <p:spPr bwMode="auto">
          <a:xfrm>
            <a:off x="9136062" y="2844801"/>
            <a:ext cx="996950" cy="892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顾客</a:t>
            </a:r>
            <a:endParaRPr lang="zh-CN" altLang="en-US" sz="2800"/>
          </a:p>
        </p:txBody>
      </p:sp>
      <p:sp>
        <p:nvSpPr>
          <p:cNvPr id="76808" name="Rectangle 8"/>
          <p:cNvSpPr>
            <a:spLocks noChangeArrowheads="1"/>
          </p:cNvSpPr>
          <p:nvPr/>
        </p:nvSpPr>
        <p:spPr bwMode="auto">
          <a:xfrm>
            <a:off x="3898901" y="2844801"/>
            <a:ext cx="1246187" cy="892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经销商</a:t>
            </a:r>
            <a:endParaRPr lang="zh-CN" altLang="en-US" sz="2800"/>
          </a:p>
        </p:txBody>
      </p:sp>
      <p:sp>
        <p:nvSpPr>
          <p:cNvPr id="76809" name="Rectangle 9"/>
          <p:cNvSpPr>
            <a:spLocks noChangeArrowheads="1"/>
          </p:cNvSpPr>
          <p:nvPr/>
        </p:nvSpPr>
        <p:spPr bwMode="auto">
          <a:xfrm>
            <a:off x="7888288" y="457200"/>
            <a:ext cx="1497013" cy="896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回收物流</a:t>
            </a:r>
            <a:endParaRPr lang="zh-CN" altLang="en-US" sz="2800"/>
          </a:p>
        </p:txBody>
      </p:sp>
      <p:sp>
        <p:nvSpPr>
          <p:cNvPr id="76810" name="Rectangle 10"/>
          <p:cNvSpPr>
            <a:spLocks noChangeArrowheads="1"/>
          </p:cNvSpPr>
          <p:nvPr/>
        </p:nvSpPr>
        <p:spPr bwMode="auto">
          <a:xfrm>
            <a:off x="2651125" y="4926014"/>
            <a:ext cx="1497012" cy="896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采购物流</a:t>
            </a:r>
            <a:endParaRPr lang="zh-CN" altLang="en-US" sz="2800"/>
          </a:p>
        </p:txBody>
      </p:sp>
      <p:sp>
        <p:nvSpPr>
          <p:cNvPr id="76811" name="Rectangle 11"/>
          <p:cNvSpPr>
            <a:spLocks noChangeArrowheads="1"/>
          </p:cNvSpPr>
          <p:nvPr/>
        </p:nvSpPr>
        <p:spPr bwMode="auto">
          <a:xfrm>
            <a:off x="7888288" y="4926014"/>
            <a:ext cx="1497013" cy="896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zh-CN" altLang="en-US" sz="2800">
                <a:latin typeface="Times New Roman" panose="02020603050405020304" pitchFamily="18" charset="0"/>
              </a:rPr>
              <a:t>销售物流</a:t>
            </a:r>
            <a:endParaRPr lang="zh-CN" altLang="en-US" sz="2800"/>
          </a:p>
        </p:txBody>
      </p:sp>
      <p:sp>
        <p:nvSpPr>
          <p:cNvPr id="76812" name="Line 12"/>
          <p:cNvSpPr>
            <a:spLocks noChangeShapeType="1"/>
          </p:cNvSpPr>
          <p:nvPr/>
        </p:nvSpPr>
        <p:spPr bwMode="auto">
          <a:xfrm>
            <a:off x="3149600" y="3435350"/>
            <a:ext cx="749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13" name="Line 13"/>
          <p:cNvSpPr>
            <a:spLocks noChangeShapeType="1"/>
          </p:cNvSpPr>
          <p:nvPr/>
        </p:nvSpPr>
        <p:spPr bwMode="auto">
          <a:xfrm>
            <a:off x="5145088" y="3435350"/>
            <a:ext cx="7477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14" name="Line 14"/>
          <p:cNvSpPr>
            <a:spLocks noChangeShapeType="1"/>
          </p:cNvSpPr>
          <p:nvPr/>
        </p:nvSpPr>
        <p:spPr bwMode="auto">
          <a:xfrm>
            <a:off x="7739063" y="3344863"/>
            <a:ext cx="1497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15" name="Line 15"/>
          <p:cNvSpPr>
            <a:spLocks noChangeShapeType="1"/>
          </p:cNvSpPr>
          <p:nvPr/>
        </p:nvSpPr>
        <p:spPr bwMode="auto">
          <a:xfrm>
            <a:off x="3400425" y="3435351"/>
            <a:ext cx="0" cy="1490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16" name="Line 16"/>
          <p:cNvSpPr>
            <a:spLocks noChangeShapeType="1"/>
          </p:cNvSpPr>
          <p:nvPr/>
        </p:nvSpPr>
        <p:spPr bwMode="auto">
          <a:xfrm>
            <a:off x="8636000" y="3435351"/>
            <a:ext cx="0" cy="1490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17" name="Line 17"/>
          <p:cNvSpPr>
            <a:spLocks noChangeShapeType="1"/>
          </p:cNvSpPr>
          <p:nvPr/>
        </p:nvSpPr>
        <p:spPr bwMode="auto">
          <a:xfrm>
            <a:off x="6642101" y="1946275"/>
            <a:ext cx="29924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18" name="Line 18"/>
          <p:cNvSpPr>
            <a:spLocks noChangeShapeType="1"/>
          </p:cNvSpPr>
          <p:nvPr/>
        </p:nvSpPr>
        <p:spPr bwMode="auto">
          <a:xfrm>
            <a:off x="6627812" y="1905001"/>
            <a:ext cx="0" cy="898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19" name="Line 19"/>
          <p:cNvSpPr>
            <a:spLocks noChangeShapeType="1"/>
          </p:cNvSpPr>
          <p:nvPr/>
        </p:nvSpPr>
        <p:spPr bwMode="auto">
          <a:xfrm>
            <a:off x="8636000" y="1354139"/>
            <a:ext cx="0" cy="592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22" name="Line 22"/>
          <p:cNvSpPr>
            <a:spLocks noChangeShapeType="1"/>
          </p:cNvSpPr>
          <p:nvPr/>
        </p:nvSpPr>
        <p:spPr bwMode="auto">
          <a:xfrm>
            <a:off x="9599612" y="1905001"/>
            <a:ext cx="0" cy="898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23" name="Rectangle 23"/>
          <p:cNvSpPr>
            <a:spLocks noChangeArrowheads="1"/>
          </p:cNvSpPr>
          <p:nvPr/>
        </p:nvSpPr>
        <p:spPr bwMode="auto">
          <a:xfrm>
            <a:off x="4387851" y="5715001"/>
            <a:ext cx="3127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CN" sz="2800"/>
              <a:t> </a:t>
            </a:r>
            <a:r>
              <a:rPr lang="zh-CN" altLang="en-US" sz="2800"/>
              <a:t>流通企业物流构成</a:t>
            </a:r>
          </a:p>
        </p:txBody>
      </p:sp>
    </p:spTree>
    <p:extLst>
      <p:ext uri="{BB962C8B-B14F-4D97-AF65-F5344CB8AC3E}">
        <p14:creationId xmlns:p14="http://schemas.microsoft.com/office/powerpoint/2010/main" val="146082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单元五</a:t>
            </a:r>
            <a:r>
              <a:rPr lang="en-US" altLang="zh-CN" b="1" dirty="0"/>
              <a:t>  </a:t>
            </a:r>
            <a:r>
              <a:rPr lang="zh-CN" altLang="zh-CN" b="1" dirty="0"/>
              <a:t>采购谈判与采购合同</a:t>
            </a:r>
            <a:endParaRPr lang="zh-CN" altLang="zh-CN" dirty="0"/>
          </a:p>
        </p:txBody>
      </p:sp>
      <p:sp>
        <p:nvSpPr>
          <p:cNvPr id="3" name="内容占位符 2"/>
          <p:cNvSpPr>
            <a:spLocks noGrp="1"/>
          </p:cNvSpPr>
          <p:nvPr>
            <p:ph sz="quarter" idx="13"/>
          </p:nvPr>
        </p:nvSpPr>
        <p:spPr/>
        <p:txBody>
          <a:bodyPr>
            <a:normAutofit fontScale="77500" lnSpcReduction="20000"/>
          </a:bodyPr>
          <a:lstStyle/>
          <a:p>
            <a:endParaRPr lang="zh-CN" altLang="zh-CN" dirty="0"/>
          </a:p>
          <a:p>
            <a:r>
              <a:rPr lang="zh-CN" altLang="zh-CN" b="1" dirty="0"/>
              <a:t>项目一</a:t>
            </a:r>
            <a:r>
              <a:rPr lang="en-US" altLang="zh-CN" b="1" dirty="0"/>
              <a:t>  </a:t>
            </a:r>
            <a:r>
              <a:rPr lang="zh-CN" altLang="zh-CN" b="1" dirty="0"/>
              <a:t>采购谈判的内容与</a:t>
            </a:r>
            <a:r>
              <a:rPr lang="zh-CN" altLang="zh-CN" b="1" dirty="0" smtClean="0"/>
              <a:t>程</a:t>
            </a:r>
            <a:endParaRPr lang="en-US" altLang="zh-CN" b="1" dirty="0" smtClean="0"/>
          </a:p>
          <a:p>
            <a:r>
              <a:rPr lang="en-US" altLang="zh-CN" b="1" dirty="0"/>
              <a:t> </a:t>
            </a:r>
            <a:r>
              <a:rPr lang="en-US" altLang="zh-CN" b="1" dirty="0" smtClean="0"/>
              <a:t>           </a:t>
            </a:r>
            <a:r>
              <a:rPr lang="zh-CN" altLang="zh-CN" b="1" dirty="0" smtClean="0"/>
              <a:t>序</a:t>
            </a:r>
            <a:endParaRPr lang="zh-CN" altLang="zh-CN" b="1" dirty="0"/>
          </a:p>
          <a:p>
            <a:r>
              <a:rPr lang="zh-CN" altLang="zh-CN" sz="2000" dirty="0"/>
              <a:t>任务</a:t>
            </a:r>
            <a:r>
              <a:rPr lang="en-US" altLang="zh-CN" sz="2000" dirty="0"/>
              <a:t>1  </a:t>
            </a:r>
            <a:r>
              <a:rPr lang="zh-CN" altLang="zh-CN" sz="2000" dirty="0"/>
              <a:t>采购谈判的概念</a:t>
            </a:r>
          </a:p>
          <a:p>
            <a:r>
              <a:rPr lang="zh-CN" altLang="zh-CN" sz="2000" dirty="0"/>
              <a:t>任务</a:t>
            </a:r>
            <a:r>
              <a:rPr lang="en-US" altLang="zh-CN" sz="2000" dirty="0"/>
              <a:t>2  </a:t>
            </a:r>
            <a:r>
              <a:rPr lang="zh-CN" altLang="zh-CN" sz="2000" dirty="0"/>
              <a:t>采购谈判的程序</a:t>
            </a:r>
          </a:p>
          <a:p>
            <a:r>
              <a:rPr lang="zh-CN" altLang="zh-CN" b="1" dirty="0"/>
              <a:t>项目二</a:t>
            </a:r>
            <a:r>
              <a:rPr lang="en-US" altLang="zh-CN" b="1" dirty="0"/>
              <a:t>  </a:t>
            </a:r>
            <a:r>
              <a:rPr lang="zh-CN" altLang="zh-CN" b="1" dirty="0"/>
              <a:t>采购谈判的策略与</a:t>
            </a:r>
            <a:r>
              <a:rPr lang="zh-CN" altLang="zh-CN" b="1" dirty="0" smtClean="0"/>
              <a:t>技</a:t>
            </a:r>
            <a:endParaRPr lang="en-US" altLang="zh-CN" b="1" dirty="0" smtClean="0"/>
          </a:p>
          <a:p>
            <a:r>
              <a:rPr lang="zh-CN" altLang="zh-CN" b="1" dirty="0" smtClean="0"/>
              <a:t>巧</a:t>
            </a:r>
            <a:endParaRPr lang="zh-CN" altLang="zh-CN" b="1" dirty="0"/>
          </a:p>
          <a:p>
            <a:r>
              <a:rPr lang="zh-CN" altLang="zh-CN" sz="2200" dirty="0"/>
              <a:t>任务</a:t>
            </a:r>
            <a:r>
              <a:rPr lang="en-US" altLang="zh-CN" sz="2200" dirty="0"/>
              <a:t>1 </a:t>
            </a:r>
            <a:r>
              <a:rPr lang="zh-CN" altLang="zh-CN" sz="2200" dirty="0"/>
              <a:t>采购谈判的策略与技巧</a:t>
            </a:r>
          </a:p>
          <a:p>
            <a:r>
              <a:rPr lang="zh-CN" altLang="zh-CN" sz="2200" dirty="0"/>
              <a:t>任务</a:t>
            </a:r>
            <a:r>
              <a:rPr lang="en-US" altLang="zh-CN" sz="2200" dirty="0"/>
              <a:t>2 </a:t>
            </a:r>
            <a:r>
              <a:rPr lang="zh-CN" altLang="zh-CN" sz="2200" dirty="0"/>
              <a:t>谈判技巧的应用</a:t>
            </a:r>
          </a:p>
          <a:p>
            <a:endParaRPr lang="zh-CN" altLang="en-US" dirty="0"/>
          </a:p>
        </p:txBody>
      </p:sp>
      <p:sp>
        <p:nvSpPr>
          <p:cNvPr id="4" name="内容占位符 3"/>
          <p:cNvSpPr>
            <a:spLocks noGrp="1"/>
          </p:cNvSpPr>
          <p:nvPr>
            <p:ph sz="quarter" idx="14"/>
          </p:nvPr>
        </p:nvSpPr>
        <p:spPr/>
        <p:txBody>
          <a:bodyPr>
            <a:normAutofit fontScale="77500" lnSpcReduction="20000"/>
          </a:bodyPr>
          <a:lstStyle/>
          <a:p>
            <a:endParaRPr lang="en-US" altLang="zh-CN" dirty="0" smtClean="0"/>
          </a:p>
          <a:p>
            <a:r>
              <a:rPr lang="zh-CN" altLang="zh-CN" b="1" dirty="0"/>
              <a:t>项目三 采购合同的内容</a:t>
            </a:r>
          </a:p>
          <a:p>
            <a:r>
              <a:rPr lang="zh-CN" altLang="zh-CN" sz="2200" dirty="0"/>
              <a:t>任务</a:t>
            </a:r>
            <a:r>
              <a:rPr lang="en-US" altLang="zh-CN" sz="2200" dirty="0"/>
              <a:t>1 </a:t>
            </a:r>
            <a:r>
              <a:rPr lang="zh-CN" altLang="zh-CN" sz="2200" dirty="0"/>
              <a:t>采购合同的概述</a:t>
            </a:r>
          </a:p>
          <a:p>
            <a:r>
              <a:rPr lang="zh-CN" altLang="zh-CN" sz="2200" dirty="0"/>
              <a:t>任务</a:t>
            </a:r>
            <a:r>
              <a:rPr lang="en-US" altLang="zh-CN" sz="2200" dirty="0"/>
              <a:t>2 </a:t>
            </a:r>
            <a:r>
              <a:rPr lang="zh-CN" altLang="zh-CN" sz="2200" dirty="0"/>
              <a:t>采购合同的内容</a:t>
            </a:r>
          </a:p>
          <a:p>
            <a:r>
              <a:rPr lang="zh-CN" altLang="zh-CN" b="1" dirty="0"/>
              <a:t>项目四</a:t>
            </a:r>
            <a:r>
              <a:rPr lang="en-US" altLang="zh-CN" b="1" dirty="0"/>
              <a:t>  </a:t>
            </a:r>
            <a:r>
              <a:rPr lang="zh-CN" altLang="zh-CN" b="1" dirty="0"/>
              <a:t>采购合同的签订</a:t>
            </a:r>
          </a:p>
          <a:p>
            <a:r>
              <a:rPr lang="zh-CN" altLang="zh-CN" sz="2200" dirty="0"/>
              <a:t>任务</a:t>
            </a:r>
            <a:r>
              <a:rPr lang="en-US" altLang="zh-CN" sz="2200" dirty="0"/>
              <a:t>1 </a:t>
            </a:r>
            <a:r>
              <a:rPr lang="zh-CN" altLang="zh-CN" sz="2200" dirty="0"/>
              <a:t>签订采购合同的资格审查</a:t>
            </a:r>
          </a:p>
          <a:p>
            <a:r>
              <a:rPr lang="zh-CN" altLang="zh-CN" sz="2200" dirty="0"/>
              <a:t>任务</a:t>
            </a:r>
            <a:r>
              <a:rPr lang="en-US" altLang="zh-CN" sz="2200" dirty="0"/>
              <a:t>2 </a:t>
            </a:r>
            <a:r>
              <a:rPr lang="zh-CN" altLang="zh-CN" sz="2200" dirty="0"/>
              <a:t>签订采购合同的谈判准备</a:t>
            </a:r>
          </a:p>
          <a:p>
            <a:r>
              <a:rPr lang="zh-CN" altLang="zh-CN" sz="2200" dirty="0"/>
              <a:t>任务</a:t>
            </a:r>
            <a:r>
              <a:rPr lang="en-US" altLang="zh-CN" sz="2200" dirty="0"/>
              <a:t>3 </a:t>
            </a:r>
            <a:r>
              <a:rPr lang="zh-CN" altLang="zh-CN" sz="2200" dirty="0"/>
              <a:t>签订采购合同的流程与</a:t>
            </a:r>
            <a:r>
              <a:rPr lang="zh-CN" altLang="zh-CN" sz="2200" dirty="0" smtClean="0"/>
              <a:t>签订</a:t>
            </a:r>
            <a:endParaRPr lang="en-US" altLang="zh-CN" sz="2200" dirty="0" smtClean="0"/>
          </a:p>
          <a:p>
            <a:r>
              <a:rPr lang="en-US" altLang="zh-CN" sz="2200" dirty="0"/>
              <a:t> </a:t>
            </a:r>
            <a:r>
              <a:rPr lang="en-US" altLang="zh-CN" sz="2200" dirty="0" smtClean="0"/>
              <a:t>         </a:t>
            </a:r>
            <a:r>
              <a:rPr lang="zh-CN" altLang="zh-CN" sz="2200" dirty="0" smtClean="0"/>
              <a:t>要求</a:t>
            </a:r>
            <a:endParaRPr lang="zh-CN" altLang="zh-CN" sz="2200" dirty="0"/>
          </a:p>
          <a:p>
            <a:endParaRPr lang="zh-CN" altLang="en-US" dirty="0"/>
          </a:p>
        </p:txBody>
      </p:sp>
    </p:spTree>
    <p:extLst>
      <p:ext uri="{BB962C8B-B14F-4D97-AF65-F5344CB8AC3E}">
        <p14:creationId xmlns:p14="http://schemas.microsoft.com/office/powerpoint/2010/main" val="224165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764703"/>
            <a:ext cx="10361752" cy="1008113"/>
          </a:xfrm>
        </p:spPr>
        <p:txBody>
          <a:bodyPr>
            <a:normAutofit/>
          </a:bodyPr>
          <a:lstStyle/>
          <a:p>
            <a:r>
              <a:rPr lang="zh-CN" altLang="en-US" dirty="0"/>
              <a:t>项目一  采购谈判的内容与</a:t>
            </a:r>
            <a:r>
              <a:rPr lang="zh-CN" altLang="en-US" dirty="0" smtClean="0"/>
              <a:t>程序</a:t>
            </a:r>
            <a:endParaRPr lang="zh-CN" altLang="en-US" dirty="0"/>
          </a:p>
        </p:txBody>
      </p:sp>
      <p:sp>
        <p:nvSpPr>
          <p:cNvPr id="3" name="内容占位符 2"/>
          <p:cNvSpPr>
            <a:spLocks noGrp="1"/>
          </p:cNvSpPr>
          <p:nvPr>
            <p:ph sz="quarter" idx="13"/>
          </p:nvPr>
        </p:nvSpPr>
        <p:spPr>
          <a:xfrm>
            <a:off x="913536" y="1628800"/>
            <a:ext cx="10361127" cy="4536503"/>
          </a:xfrm>
        </p:spPr>
        <p:txBody>
          <a:bodyPr/>
          <a:lstStyle/>
          <a:p>
            <a:r>
              <a:rPr lang="zh-CN" altLang="en-US" dirty="0"/>
              <a:t>任务</a:t>
            </a:r>
            <a:r>
              <a:rPr lang="en-US" altLang="zh-CN" dirty="0"/>
              <a:t>1  </a:t>
            </a:r>
            <a:r>
              <a:rPr lang="zh-CN" altLang="en-US" dirty="0"/>
              <a:t>采购谈判的概念</a:t>
            </a:r>
          </a:p>
          <a:p>
            <a:r>
              <a:rPr lang="en-US" altLang="zh-CN" dirty="0"/>
              <a:t>1.</a:t>
            </a:r>
            <a:r>
              <a:rPr lang="zh-CN" altLang="en-US" dirty="0"/>
              <a:t>谈判在采购中的应用</a:t>
            </a:r>
          </a:p>
          <a:p>
            <a:r>
              <a:rPr lang="zh-CN" altLang="en-US" dirty="0"/>
              <a:t>采购谈判的目的，一是希望获得供应商质量好、价格低的产品；二是希望获得供应商比较好的服务；三是希望在发生物资差错、事故、损失时获得合适的赔偿；四是当发生纠纷时能够妥善解决，不影响双方的关系。</a:t>
            </a:r>
          </a:p>
          <a:p>
            <a:r>
              <a:rPr lang="en-US" altLang="zh-CN" dirty="0"/>
              <a:t>2.</a:t>
            </a:r>
            <a:r>
              <a:rPr lang="zh-CN" altLang="en-US" dirty="0"/>
              <a:t>采购谈判的内容</a:t>
            </a:r>
          </a:p>
          <a:p>
            <a:r>
              <a:rPr lang="zh-CN" altLang="en-US" dirty="0"/>
              <a:t>在采购谈判中，谈判双方主要就以下几项交易条件进行磋商：①商品的品质条件；②商品的价格条件；③商品的数量条件；④商品的包装条件；⑤交货条件；⑥货款的支付条件；⑦货物保险条件；⑧商品的检验与索赔条件；⑨不可抗力条件；⑩仲裁。</a:t>
            </a:r>
          </a:p>
          <a:p>
            <a:endParaRPr lang="zh-CN" altLang="en-US" dirty="0"/>
          </a:p>
        </p:txBody>
      </p:sp>
    </p:spTree>
    <p:extLst>
      <p:ext uri="{BB962C8B-B14F-4D97-AF65-F5344CB8AC3E}">
        <p14:creationId xmlns:p14="http://schemas.microsoft.com/office/powerpoint/2010/main" val="144366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764703"/>
            <a:ext cx="10361752" cy="1008113"/>
          </a:xfrm>
        </p:spPr>
        <p:txBody>
          <a:bodyPr>
            <a:normAutofit/>
          </a:bodyPr>
          <a:lstStyle/>
          <a:p>
            <a:r>
              <a:rPr lang="zh-CN" altLang="en-US" dirty="0"/>
              <a:t>项目一  采购谈判的内容与</a:t>
            </a:r>
            <a:r>
              <a:rPr lang="zh-CN" altLang="en-US" dirty="0" smtClean="0"/>
              <a:t>程序</a:t>
            </a:r>
            <a:endParaRPr lang="zh-CN" altLang="en-US" dirty="0"/>
          </a:p>
        </p:txBody>
      </p:sp>
      <p:sp>
        <p:nvSpPr>
          <p:cNvPr id="3" name="内容占位符 2"/>
          <p:cNvSpPr>
            <a:spLocks noGrp="1"/>
          </p:cNvSpPr>
          <p:nvPr>
            <p:ph sz="quarter" idx="13"/>
          </p:nvPr>
        </p:nvSpPr>
        <p:spPr>
          <a:xfrm>
            <a:off x="913536" y="1628800"/>
            <a:ext cx="10361127" cy="4536503"/>
          </a:xfrm>
        </p:spPr>
        <p:txBody>
          <a:bodyPr>
            <a:normAutofit fontScale="92500" lnSpcReduction="10000"/>
          </a:bodyPr>
          <a:lstStyle/>
          <a:p>
            <a:r>
              <a:rPr lang="en-US" altLang="zh-CN" dirty="0"/>
              <a:t>3.</a:t>
            </a:r>
            <a:r>
              <a:rPr lang="zh-CN" altLang="en-US" dirty="0"/>
              <a:t>采购谈判的特点</a:t>
            </a:r>
          </a:p>
          <a:p>
            <a:r>
              <a:rPr lang="zh-CN" altLang="en-US" dirty="0"/>
              <a:t>（</a:t>
            </a:r>
            <a:r>
              <a:rPr lang="en-US" altLang="zh-CN" dirty="0"/>
              <a:t>1</a:t>
            </a:r>
            <a:r>
              <a:rPr lang="zh-CN" altLang="en-US" dirty="0"/>
              <a:t>）采购谈判是为了最终获取本单位或部门所需物资，保障本单位或部门及时持续的外部供应。</a:t>
            </a:r>
          </a:p>
          <a:p>
            <a:r>
              <a:rPr lang="zh-CN" altLang="en-US" dirty="0"/>
              <a:t>（</a:t>
            </a:r>
            <a:r>
              <a:rPr lang="en-US" altLang="zh-CN" dirty="0"/>
              <a:t>2</a:t>
            </a:r>
            <a:r>
              <a:rPr lang="zh-CN" altLang="en-US" dirty="0"/>
              <a:t>）采购谈判讲求经济效益。</a:t>
            </a:r>
          </a:p>
          <a:p>
            <a:r>
              <a:rPr lang="zh-CN" altLang="en-US" dirty="0"/>
              <a:t>（</a:t>
            </a:r>
            <a:r>
              <a:rPr lang="en-US" altLang="zh-CN" dirty="0"/>
              <a:t>3</a:t>
            </a:r>
            <a:r>
              <a:rPr lang="zh-CN" altLang="en-US" dirty="0"/>
              <a:t>）采购谈判是一个买卖双方通过不断调整各自的需要和利益而相互接近，最终争取在某些方面达成共识的过程。</a:t>
            </a:r>
          </a:p>
          <a:p>
            <a:r>
              <a:rPr lang="zh-CN" altLang="en-US" dirty="0"/>
              <a:t>（</a:t>
            </a:r>
            <a:r>
              <a:rPr lang="en-US" altLang="zh-CN" dirty="0"/>
              <a:t>4</a:t>
            </a:r>
            <a:r>
              <a:rPr lang="zh-CN" altLang="en-US" dirty="0"/>
              <a:t>）采购谈判蕴含了买卖双方“合作”与“冲突”的对立统一关系。</a:t>
            </a:r>
          </a:p>
          <a:p>
            <a:r>
              <a:rPr lang="zh-CN" altLang="en-US" dirty="0"/>
              <a:t>（</a:t>
            </a:r>
            <a:r>
              <a:rPr lang="en-US" altLang="zh-CN" dirty="0"/>
              <a:t>5</a:t>
            </a:r>
            <a:r>
              <a:rPr lang="zh-CN" altLang="en-US" dirty="0"/>
              <a:t>）在采购谈判中，最终达成的协议所体现的利益主要取决于买卖双方的实力和当时的客观形势。</a:t>
            </a:r>
          </a:p>
          <a:p>
            <a:r>
              <a:rPr lang="zh-CN" altLang="en-US" dirty="0"/>
              <a:t>（</a:t>
            </a:r>
            <a:r>
              <a:rPr lang="en-US" altLang="zh-CN" dirty="0"/>
              <a:t>6</a:t>
            </a:r>
            <a:r>
              <a:rPr lang="zh-CN" altLang="en-US" dirty="0"/>
              <a:t>）采购谈判既是一门科学，又是一门艺术</a:t>
            </a:r>
            <a:r>
              <a:rPr lang="zh-CN" altLang="en-US" dirty="0" smtClean="0"/>
              <a:t>。</a:t>
            </a:r>
            <a:endParaRPr lang="en-US" altLang="zh-CN" dirty="0" smtClean="0"/>
          </a:p>
          <a:p>
            <a:r>
              <a:rPr lang="en-US" altLang="zh-CN" dirty="0"/>
              <a:t>4.</a:t>
            </a:r>
            <a:r>
              <a:rPr lang="zh-CN" altLang="en-US" dirty="0"/>
              <a:t>采购谈判的指导思想</a:t>
            </a:r>
          </a:p>
          <a:p>
            <a:r>
              <a:rPr lang="zh-CN" altLang="en-US" dirty="0"/>
              <a:t>采购谈判最基本的思想就是谋求买卖双方的“皆大欢喜”。这个指导思想被一些学者和企业家称之为“双赢”的原则。</a:t>
            </a:r>
          </a:p>
          <a:p>
            <a:endParaRPr lang="zh-CN" altLang="en-US" dirty="0"/>
          </a:p>
        </p:txBody>
      </p:sp>
    </p:spTree>
    <p:extLst>
      <p:ext uri="{BB962C8B-B14F-4D97-AF65-F5344CB8AC3E}">
        <p14:creationId xmlns:p14="http://schemas.microsoft.com/office/powerpoint/2010/main" val="401916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764703"/>
            <a:ext cx="10361752" cy="1008113"/>
          </a:xfrm>
        </p:spPr>
        <p:txBody>
          <a:bodyPr>
            <a:normAutofit/>
          </a:bodyPr>
          <a:lstStyle/>
          <a:p>
            <a:r>
              <a:rPr lang="zh-CN" altLang="en-US" dirty="0"/>
              <a:t>项目一  采购谈判的内容与</a:t>
            </a:r>
            <a:r>
              <a:rPr lang="zh-CN" altLang="en-US" dirty="0" smtClean="0"/>
              <a:t>程序</a:t>
            </a:r>
            <a:endParaRPr lang="zh-CN" altLang="en-US" dirty="0"/>
          </a:p>
        </p:txBody>
      </p:sp>
      <p:sp>
        <p:nvSpPr>
          <p:cNvPr id="3" name="内容占位符 2"/>
          <p:cNvSpPr>
            <a:spLocks noGrp="1"/>
          </p:cNvSpPr>
          <p:nvPr>
            <p:ph sz="quarter" idx="13"/>
          </p:nvPr>
        </p:nvSpPr>
        <p:spPr>
          <a:xfrm>
            <a:off x="913536" y="1628800"/>
            <a:ext cx="10361127" cy="4536503"/>
          </a:xfrm>
        </p:spPr>
        <p:txBody>
          <a:bodyPr>
            <a:normAutofit fontScale="77500" lnSpcReduction="20000"/>
          </a:bodyPr>
          <a:lstStyle/>
          <a:p>
            <a:r>
              <a:rPr lang="zh-CN" altLang="en-US" dirty="0"/>
              <a:t>任务</a:t>
            </a:r>
            <a:r>
              <a:rPr lang="en-US" altLang="zh-CN" dirty="0"/>
              <a:t>2  </a:t>
            </a:r>
            <a:r>
              <a:rPr lang="zh-CN" altLang="en-US" dirty="0"/>
              <a:t>采购谈判的程序</a:t>
            </a:r>
          </a:p>
          <a:p>
            <a:r>
              <a:rPr lang="en-US" altLang="zh-CN" dirty="0"/>
              <a:t>1.</a:t>
            </a:r>
            <a:r>
              <a:rPr lang="zh-CN" altLang="en-US" dirty="0"/>
              <a:t>采购谈判的准备阶段</a:t>
            </a:r>
          </a:p>
          <a:p>
            <a:r>
              <a:rPr lang="zh-CN" altLang="en-US" dirty="0"/>
              <a:t>（</a:t>
            </a:r>
            <a:r>
              <a:rPr lang="en-US" altLang="zh-CN" dirty="0"/>
              <a:t>1</a:t>
            </a:r>
            <a:r>
              <a:rPr lang="zh-CN" altLang="en-US" dirty="0"/>
              <a:t>）采购谈判资料的收集</a:t>
            </a:r>
          </a:p>
          <a:p>
            <a:r>
              <a:rPr lang="zh-CN" altLang="en-US" dirty="0"/>
              <a:t>（</a:t>
            </a:r>
            <a:r>
              <a:rPr lang="en-US" altLang="zh-CN" dirty="0"/>
              <a:t>2</a:t>
            </a:r>
            <a:r>
              <a:rPr lang="zh-CN" altLang="en-US" dirty="0"/>
              <a:t>）采购谈判方案的制定</a:t>
            </a:r>
          </a:p>
          <a:p>
            <a:r>
              <a:rPr lang="zh-CN" altLang="en-US" dirty="0"/>
              <a:t>（</a:t>
            </a:r>
            <a:r>
              <a:rPr lang="en-US" altLang="zh-CN" dirty="0"/>
              <a:t>3</a:t>
            </a:r>
            <a:r>
              <a:rPr lang="zh-CN" altLang="en-US" dirty="0"/>
              <a:t>）采购谈判队伍的组选</a:t>
            </a:r>
          </a:p>
          <a:p>
            <a:r>
              <a:rPr lang="zh-CN" altLang="en-US" dirty="0"/>
              <a:t>（</a:t>
            </a:r>
            <a:r>
              <a:rPr lang="en-US" altLang="zh-CN" dirty="0"/>
              <a:t>4</a:t>
            </a:r>
            <a:r>
              <a:rPr lang="zh-CN" altLang="en-US" dirty="0"/>
              <a:t>）采购谈判的其他准备工作</a:t>
            </a:r>
          </a:p>
          <a:p>
            <a:r>
              <a:rPr lang="zh-CN" altLang="en-US" dirty="0"/>
              <a:t>①谈判地点的</a:t>
            </a:r>
            <a:r>
              <a:rPr lang="zh-CN" altLang="en-US" dirty="0" smtClean="0"/>
              <a:t>选择    ②</a:t>
            </a:r>
            <a:r>
              <a:rPr lang="zh-CN" altLang="en-US" dirty="0"/>
              <a:t>模拟谈判</a:t>
            </a:r>
          </a:p>
          <a:p>
            <a:r>
              <a:rPr lang="en-US" altLang="zh-CN" dirty="0"/>
              <a:t>2.</a:t>
            </a:r>
            <a:r>
              <a:rPr lang="zh-CN" altLang="en-US" dirty="0"/>
              <a:t>采购谈判的进行</a:t>
            </a:r>
          </a:p>
          <a:p>
            <a:r>
              <a:rPr lang="zh-CN" altLang="en-US" dirty="0"/>
              <a:t>（</a:t>
            </a:r>
            <a:r>
              <a:rPr lang="en-US" altLang="zh-CN" dirty="0"/>
              <a:t>1</a:t>
            </a:r>
            <a:r>
              <a:rPr lang="zh-CN" altLang="en-US" dirty="0"/>
              <a:t>）开局阶段</a:t>
            </a:r>
          </a:p>
          <a:p>
            <a:r>
              <a:rPr lang="zh-CN" altLang="en-US" dirty="0"/>
              <a:t>（</a:t>
            </a:r>
            <a:r>
              <a:rPr lang="en-US" altLang="zh-CN" dirty="0"/>
              <a:t>2</a:t>
            </a:r>
            <a:r>
              <a:rPr lang="zh-CN" altLang="en-US" dirty="0"/>
              <a:t>）摸底阶段</a:t>
            </a:r>
          </a:p>
          <a:p>
            <a:r>
              <a:rPr lang="zh-CN" altLang="en-US" dirty="0"/>
              <a:t>（</a:t>
            </a:r>
            <a:r>
              <a:rPr lang="en-US" altLang="zh-CN" dirty="0"/>
              <a:t>3</a:t>
            </a:r>
            <a:r>
              <a:rPr lang="zh-CN" altLang="en-US" dirty="0"/>
              <a:t>）磋商阶段</a:t>
            </a:r>
          </a:p>
          <a:p>
            <a:r>
              <a:rPr lang="zh-CN" altLang="en-US" dirty="0"/>
              <a:t>（</a:t>
            </a:r>
            <a:r>
              <a:rPr lang="en-US" altLang="zh-CN" dirty="0"/>
              <a:t>4</a:t>
            </a:r>
            <a:r>
              <a:rPr lang="zh-CN" altLang="en-US" dirty="0"/>
              <a:t>）签署协议阶段</a:t>
            </a:r>
          </a:p>
          <a:p>
            <a:endParaRPr lang="zh-CN" altLang="en-US" dirty="0"/>
          </a:p>
        </p:txBody>
      </p:sp>
    </p:spTree>
    <p:extLst>
      <p:ext uri="{BB962C8B-B14F-4D97-AF65-F5344CB8AC3E}">
        <p14:creationId xmlns:p14="http://schemas.microsoft.com/office/powerpoint/2010/main" val="356818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764703"/>
            <a:ext cx="10361752" cy="1008113"/>
          </a:xfrm>
        </p:spPr>
        <p:txBody>
          <a:bodyPr>
            <a:normAutofit/>
          </a:bodyPr>
          <a:lstStyle/>
          <a:p>
            <a:r>
              <a:rPr lang="zh-CN" altLang="en-US" dirty="0"/>
              <a:t>项目二  采购谈判的策略与技巧</a:t>
            </a:r>
          </a:p>
        </p:txBody>
      </p:sp>
      <p:sp>
        <p:nvSpPr>
          <p:cNvPr id="3" name="内容占位符 2"/>
          <p:cNvSpPr>
            <a:spLocks noGrp="1"/>
          </p:cNvSpPr>
          <p:nvPr>
            <p:ph sz="quarter" idx="13"/>
          </p:nvPr>
        </p:nvSpPr>
        <p:spPr>
          <a:xfrm>
            <a:off x="913536" y="1628800"/>
            <a:ext cx="10361127" cy="4536503"/>
          </a:xfrm>
        </p:spPr>
        <p:txBody>
          <a:bodyPr>
            <a:normAutofit fontScale="62500" lnSpcReduction="20000"/>
          </a:bodyPr>
          <a:lstStyle/>
          <a:p>
            <a:r>
              <a:rPr lang="zh-CN" altLang="en-US" dirty="0"/>
              <a:t>任务</a:t>
            </a:r>
            <a:r>
              <a:rPr lang="en-US" altLang="zh-CN" dirty="0"/>
              <a:t>1 </a:t>
            </a:r>
            <a:r>
              <a:rPr lang="zh-CN" altLang="en-US" dirty="0"/>
              <a:t>采购谈判的策略与技巧</a:t>
            </a:r>
          </a:p>
          <a:p>
            <a:r>
              <a:rPr lang="en-US" altLang="zh-CN" dirty="0"/>
              <a:t>1.</a:t>
            </a:r>
            <a:r>
              <a:rPr lang="zh-CN" altLang="en-US" dirty="0"/>
              <a:t>采购谈判的策略</a:t>
            </a:r>
          </a:p>
          <a:p>
            <a:r>
              <a:rPr lang="zh-CN" altLang="en-US" dirty="0"/>
              <a:t>（</a:t>
            </a:r>
            <a:r>
              <a:rPr lang="en-US" altLang="zh-CN" dirty="0"/>
              <a:t>1</a:t>
            </a:r>
            <a:r>
              <a:rPr lang="zh-CN" altLang="en-US" dirty="0"/>
              <a:t>）投石问路</a:t>
            </a:r>
          </a:p>
          <a:p>
            <a:r>
              <a:rPr lang="zh-CN" altLang="en-US" dirty="0"/>
              <a:t>（</a:t>
            </a:r>
            <a:r>
              <a:rPr lang="en-US" altLang="zh-CN" dirty="0"/>
              <a:t>2</a:t>
            </a:r>
            <a:r>
              <a:rPr lang="zh-CN" altLang="en-US" dirty="0"/>
              <a:t>）避免争论</a:t>
            </a:r>
          </a:p>
          <a:p>
            <a:r>
              <a:rPr lang="zh-CN" altLang="en-US" dirty="0"/>
              <a:t>（</a:t>
            </a:r>
            <a:r>
              <a:rPr lang="en-US" altLang="zh-CN" dirty="0"/>
              <a:t>3</a:t>
            </a:r>
            <a:r>
              <a:rPr lang="zh-CN" altLang="en-US" dirty="0"/>
              <a:t>）情感沟通</a:t>
            </a:r>
          </a:p>
          <a:p>
            <a:r>
              <a:rPr lang="zh-CN" altLang="en-US" dirty="0"/>
              <a:t>（</a:t>
            </a:r>
            <a:r>
              <a:rPr lang="en-US" altLang="zh-CN" dirty="0"/>
              <a:t>4</a:t>
            </a:r>
            <a:r>
              <a:rPr lang="zh-CN" altLang="en-US" dirty="0"/>
              <a:t>）货比三家</a:t>
            </a:r>
          </a:p>
          <a:p>
            <a:r>
              <a:rPr lang="zh-CN" altLang="en-US" dirty="0"/>
              <a:t>（</a:t>
            </a:r>
            <a:r>
              <a:rPr lang="en-US" altLang="zh-CN" dirty="0"/>
              <a:t>5</a:t>
            </a:r>
            <a:r>
              <a:rPr lang="zh-CN" altLang="en-US" dirty="0"/>
              <a:t>）声东击西</a:t>
            </a:r>
          </a:p>
          <a:p>
            <a:r>
              <a:rPr lang="zh-CN" altLang="en-US" dirty="0"/>
              <a:t>（</a:t>
            </a:r>
            <a:r>
              <a:rPr lang="en-US" altLang="zh-CN" dirty="0"/>
              <a:t>6</a:t>
            </a:r>
            <a:r>
              <a:rPr lang="zh-CN" altLang="en-US" dirty="0"/>
              <a:t>）最后通牒</a:t>
            </a:r>
          </a:p>
          <a:p>
            <a:r>
              <a:rPr lang="en-US" altLang="zh-CN" dirty="0"/>
              <a:t>2.</a:t>
            </a:r>
            <a:r>
              <a:rPr lang="zh-CN" altLang="en-US" dirty="0"/>
              <a:t>采购谈判的技巧</a:t>
            </a:r>
          </a:p>
          <a:p>
            <a:r>
              <a:rPr lang="zh-CN" altLang="en-US" dirty="0"/>
              <a:t>（</a:t>
            </a:r>
            <a:r>
              <a:rPr lang="en-US" altLang="zh-CN" dirty="0"/>
              <a:t>1</a:t>
            </a:r>
            <a:r>
              <a:rPr lang="zh-CN" altLang="en-US" dirty="0"/>
              <a:t>）入题技巧</a:t>
            </a:r>
          </a:p>
          <a:p>
            <a:r>
              <a:rPr lang="zh-CN" altLang="en-US" dirty="0"/>
              <a:t>（</a:t>
            </a:r>
            <a:r>
              <a:rPr lang="en-US" altLang="zh-CN" dirty="0"/>
              <a:t>2</a:t>
            </a:r>
            <a:r>
              <a:rPr lang="zh-CN" altLang="en-US" dirty="0"/>
              <a:t>）阐述技巧</a:t>
            </a:r>
          </a:p>
          <a:p>
            <a:r>
              <a:rPr lang="zh-CN" altLang="en-US" dirty="0"/>
              <a:t>（</a:t>
            </a:r>
            <a:r>
              <a:rPr lang="en-US" altLang="zh-CN" dirty="0"/>
              <a:t>3</a:t>
            </a:r>
            <a:r>
              <a:rPr lang="zh-CN" altLang="en-US" dirty="0"/>
              <a:t>）提问技巧</a:t>
            </a:r>
          </a:p>
          <a:p>
            <a:r>
              <a:rPr lang="zh-CN" altLang="en-US" dirty="0"/>
              <a:t>（</a:t>
            </a:r>
            <a:r>
              <a:rPr lang="en-US" altLang="zh-CN" dirty="0"/>
              <a:t>4</a:t>
            </a:r>
            <a:r>
              <a:rPr lang="zh-CN" altLang="en-US" dirty="0"/>
              <a:t>）答复技巧</a:t>
            </a:r>
          </a:p>
          <a:p>
            <a:r>
              <a:rPr lang="zh-CN" altLang="en-US" dirty="0"/>
              <a:t>（</a:t>
            </a:r>
            <a:r>
              <a:rPr lang="en-US" altLang="zh-CN" dirty="0"/>
              <a:t>5</a:t>
            </a:r>
            <a:r>
              <a:rPr lang="zh-CN" altLang="en-US" dirty="0"/>
              <a:t>）说服技巧</a:t>
            </a:r>
          </a:p>
          <a:p>
            <a:endParaRPr lang="zh-CN" altLang="en-US" dirty="0"/>
          </a:p>
        </p:txBody>
      </p:sp>
    </p:spTree>
    <p:extLst>
      <p:ext uri="{BB962C8B-B14F-4D97-AF65-F5344CB8AC3E}">
        <p14:creationId xmlns:p14="http://schemas.microsoft.com/office/powerpoint/2010/main" val="136001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764703"/>
            <a:ext cx="10361752" cy="1008113"/>
          </a:xfrm>
        </p:spPr>
        <p:txBody>
          <a:bodyPr>
            <a:normAutofit/>
          </a:bodyPr>
          <a:lstStyle/>
          <a:p>
            <a:r>
              <a:rPr lang="zh-CN" altLang="en-US" dirty="0"/>
              <a:t>项目二  采购谈判的策略与技巧</a:t>
            </a:r>
          </a:p>
        </p:txBody>
      </p:sp>
      <p:sp>
        <p:nvSpPr>
          <p:cNvPr id="3" name="内容占位符 2"/>
          <p:cNvSpPr>
            <a:spLocks noGrp="1"/>
          </p:cNvSpPr>
          <p:nvPr>
            <p:ph sz="quarter" idx="13"/>
          </p:nvPr>
        </p:nvSpPr>
        <p:spPr>
          <a:xfrm>
            <a:off x="913536" y="1628800"/>
            <a:ext cx="10361127" cy="4536503"/>
          </a:xfrm>
        </p:spPr>
        <p:txBody>
          <a:bodyPr>
            <a:normAutofit fontScale="92500"/>
          </a:bodyPr>
          <a:lstStyle/>
          <a:p>
            <a:r>
              <a:rPr lang="en-US" altLang="zh-CN" dirty="0" smtClean="0"/>
              <a:t>2</a:t>
            </a:r>
            <a:r>
              <a:rPr lang="en-US" altLang="zh-CN" dirty="0"/>
              <a:t>.</a:t>
            </a:r>
            <a:r>
              <a:rPr lang="zh-CN" altLang="en-US" dirty="0"/>
              <a:t>采购谈判的技巧</a:t>
            </a:r>
          </a:p>
          <a:p>
            <a:r>
              <a:rPr lang="zh-CN" altLang="en-US" dirty="0"/>
              <a:t>（</a:t>
            </a:r>
            <a:r>
              <a:rPr lang="en-US" altLang="zh-CN" dirty="0"/>
              <a:t>1</a:t>
            </a:r>
            <a:r>
              <a:rPr lang="zh-CN" altLang="en-US" dirty="0"/>
              <a:t>）入题技巧</a:t>
            </a:r>
          </a:p>
          <a:p>
            <a:r>
              <a:rPr lang="zh-CN" altLang="en-US" dirty="0"/>
              <a:t>（</a:t>
            </a:r>
            <a:r>
              <a:rPr lang="en-US" altLang="zh-CN" dirty="0"/>
              <a:t>2</a:t>
            </a:r>
            <a:r>
              <a:rPr lang="zh-CN" altLang="en-US" dirty="0"/>
              <a:t>）阐述技巧</a:t>
            </a:r>
          </a:p>
          <a:p>
            <a:r>
              <a:rPr lang="zh-CN" altLang="en-US" dirty="0"/>
              <a:t>（</a:t>
            </a:r>
            <a:r>
              <a:rPr lang="en-US" altLang="zh-CN" dirty="0"/>
              <a:t>3</a:t>
            </a:r>
            <a:r>
              <a:rPr lang="zh-CN" altLang="en-US" dirty="0"/>
              <a:t>）提问技巧</a:t>
            </a:r>
          </a:p>
          <a:p>
            <a:r>
              <a:rPr lang="zh-CN" altLang="en-US" dirty="0"/>
              <a:t>（</a:t>
            </a:r>
            <a:r>
              <a:rPr lang="en-US" altLang="zh-CN" dirty="0"/>
              <a:t>4</a:t>
            </a:r>
            <a:r>
              <a:rPr lang="zh-CN" altLang="en-US" dirty="0"/>
              <a:t>）答复技巧</a:t>
            </a:r>
          </a:p>
          <a:p>
            <a:r>
              <a:rPr lang="zh-CN" altLang="en-US" dirty="0"/>
              <a:t>（</a:t>
            </a:r>
            <a:r>
              <a:rPr lang="en-US" altLang="zh-CN" dirty="0"/>
              <a:t>5</a:t>
            </a:r>
            <a:r>
              <a:rPr lang="zh-CN" altLang="en-US" dirty="0"/>
              <a:t>）说服</a:t>
            </a:r>
            <a:r>
              <a:rPr lang="zh-CN" altLang="en-US" dirty="0" smtClean="0"/>
              <a:t>技巧</a:t>
            </a:r>
            <a:endParaRPr lang="en-US" altLang="zh-CN" dirty="0" smtClean="0"/>
          </a:p>
          <a:p>
            <a:r>
              <a:rPr lang="en-US" altLang="zh-CN" dirty="0"/>
              <a:t>3.</a:t>
            </a:r>
            <a:r>
              <a:rPr lang="zh-CN" altLang="en-US" dirty="0"/>
              <a:t>采购谈判中的议价技巧</a:t>
            </a:r>
          </a:p>
          <a:p>
            <a:r>
              <a:rPr lang="zh-CN" altLang="en-US" dirty="0"/>
              <a:t>（</a:t>
            </a:r>
            <a:r>
              <a:rPr lang="en-US" altLang="zh-CN" dirty="0"/>
              <a:t>1</a:t>
            </a:r>
            <a:r>
              <a:rPr lang="zh-CN" altLang="en-US" dirty="0"/>
              <a:t>）借刀杀人</a:t>
            </a:r>
          </a:p>
          <a:p>
            <a:r>
              <a:rPr lang="zh-CN" altLang="en-US" dirty="0"/>
              <a:t>（</a:t>
            </a:r>
            <a:r>
              <a:rPr lang="en-US" altLang="zh-CN" dirty="0"/>
              <a:t>2</a:t>
            </a:r>
            <a:r>
              <a:rPr lang="zh-CN" altLang="en-US" dirty="0"/>
              <a:t>）过关斩将</a:t>
            </a:r>
          </a:p>
          <a:p>
            <a:r>
              <a:rPr lang="zh-CN" altLang="en-US" dirty="0"/>
              <a:t>（</a:t>
            </a:r>
            <a:r>
              <a:rPr lang="en-US" altLang="zh-CN" dirty="0"/>
              <a:t>3</a:t>
            </a:r>
            <a:r>
              <a:rPr lang="zh-CN" altLang="en-US" dirty="0"/>
              <a:t>）压迫降价</a:t>
            </a:r>
          </a:p>
          <a:p>
            <a:endParaRPr lang="zh-CN" altLang="en-US" dirty="0"/>
          </a:p>
          <a:p>
            <a:endParaRPr lang="zh-CN" altLang="en-US" dirty="0"/>
          </a:p>
        </p:txBody>
      </p:sp>
    </p:spTree>
    <p:extLst>
      <p:ext uri="{BB962C8B-B14F-4D97-AF65-F5344CB8AC3E}">
        <p14:creationId xmlns:p14="http://schemas.microsoft.com/office/powerpoint/2010/main" val="51876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764703"/>
            <a:ext cx="10361752" cy="1008113"/>
          </a:xfrm>
        </p:spPr>
        <p:txBody>
          <a:bodyPr>
            <a:normAutofit/>
          </a:bodyPr>
          <a:lstStyle/>
          <a:p>
            <a:r>
              <a:rPr lang="zh-CN" altLang="en-US" dirty="0"/>
              <a:t>项目二  采购谈判的策略与技巧</a:t>
            </a:r>
          </a:p>
        </p:txBody>
      </p:sp>
      <p:sp>
        <p:nvSpPr>
          <p:cNvPr id="3" name="内容占位符 2"/>
          <p:cNvSpPr>
            <a:spLocks noGrp="1"/>
          </p:cNvSpPr>
          <p:nvPr>
            <p:ph sz="quarter" idx="13"/>
          </p:nvPr>
        </p:nvSpPr>
        <p:spPr>
          <a:xfrm>
            <a:off x="913536" y="1628800"/>
            <a:ext cx="10361127" cy="4536503"/>
          </a:xfrm>
        </p:spPr>
        <p:txBody>
          <a:bodyPr>
            <a:normAutofit/>
          </a:bodyPr>
          <a:lstStyle/>
          <a:p>
            <a:r>
              <a:rPr lang="zh-CN" altLang="en-US" dirty="0" smtClean="0"/>
              <a:t>任务</a:t>
            </a:r>
            <a:r>
              <a:rPr lang="en-US" altLang="zh-CN" dirty="0"/>
              <a:t>2 </a:t>
            </a:r>
            <a:r>
              <a:rPr lang="zh-CN" altLang="en-US" dirty="0"/>
              <a:t>谈判技巧的应用</a:t>
            </a:r>
          </a:p>
          <a:p>
            <a:r>
              <a:rPr lang="en-US" altLang="zh-CN" dirty="0"/>
              <a:t>1.</a:t>
            </a:r>
            <a:r>
              <a:rPr lang="zh-CN" altLang="en-US" dirty="0"/>
              <a:t>过关斩将</a:t>
            </a:r>
          </a:p>
          <a:p>
            <a:r>
              <a:rPr lang="en-US" altLang="zh-CN" dirty="0"/>
              <a:t>2.</a:t>
            </a:r>
            <a:r>
              <a:rPr lang="zh-CN" altLang="en-US" dirty="0"/>
              <a:t>先声夺人</a:t>
            </a:r>
          </a:p>
          <a:p>
            <a:r>
              <a:rPr lang="en-US" altLang="zh-CN" dirty="0"/>
              <a:t>3.</a:t>
            </a:r>
            <a:r>
              <a:rPr lang="zh-CN" altLang="en-US" dirty="0"/>
              <a:t>擒贼先擒王</a:t>
            </a:r>
          </a:p>
          <a:p>
            <a:r>
              <a:rPr lang="en-US" altLang="zh-CN" dirty="0"/>
              <a:t>4.</a:t>
            </a:r>
            <a:r>
              <a:rPr lang="zh-CN" altLang="en-US" dirty="0"/>
              <a:t>化整为零</a:t>
            </a:r>
          </a:p>
          <a:p>
            <a:r>
              <a:rPr lang="en-US" altLang="zh-CN" dirty="0"/>
              <a:t>5.</a:t>
            </a:r>
            <a:r>
              <a:rPr lang="zh-CN" altLang="en-US" dirty="0"/>
              <a:t>直捣黄龙</a:t>
            </a:r>
          </a:p>
          <a:p>
            <a:r>
              <a:rPr lang="en-US" altLang="zh-CN" dirty="0"/>
              <a:t>6.</a:t>
            </a:r>
            <a:r>
              <a:rPr lang="zh-CN" altLang="en-US" dirty="0"/>
              <a:t>以退为进</a:t>
            </a:r>
          </a:p>
          <a:p>
            <a:endParaRPr lang="zh-CN" altLang="en-US" dirty="0"/>
          </a:p>
        </p:txBody>
      </p:sp>
    </p:spTree>
    <p:extLst>
      <p:ext uri="{BB962C8B-B14F-4D97-AF65-F5344CB8AC3E}">
        <p14:creationId xmlns:p14="http://schemas.microsoft.com/office/powerpoint/2010/main" val="9570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764703"/>
            <a:ext cx="10361752" cy="1008113"/>
          </a:xfrm>
        </p:spPr>
        <p:txBody>
          <a:bodyPr>
            <a:normAutofit/>
          </a:bodyPr>
          <a:lstStyle/>
          <a:p>
            <a:r>
              <a:rPr lang="zh-CN" altLang="zh-CN" dirty="0"/>
              <a:t>项目三 采购合同的内容</a:t>
            </a:r>
          </a:p>
        </p:txBody>
      </p:sp>
      <p:sp>
        <p:nvSpPr>
          <p:cNvPr id="3" name="内容占位符 2"/>
          <p:cNvSpPr>
            <a:spLocks noGrp="1"/>
          </p:cNvSpPr>
          <p:nvPr>
            <p:ph sz="quarter" idx="13"/>
          </p:nvPr>
        </p:nvSpPr>
        <p:spPr>
          <a:xfrm>
            <a:off x="913536" y="1628800"/>
            <a:ext cx="10361127" cy="4536503"/>
          </a:xfrm>
        </p:spPr>
        <p:txBody>
          <a:bodyPr>
            <a:normAutofit fontScale="70000" lnSpcReduction="20000"/>
          </a:bodyPr>
          <a:lstStyle/>
          <a:p>
            <a:r>
              <a:rPr lang="zh-CN" altLang="en-US" dirty="0"/>
              <a:t>任务</a:t>
            </a:r>
            <a:r>
              <a:rPr lang="en-US" altLang="zh-CN" dirty="0"/>
              <a:t>1 </a:t>
            </a:r>
            <a:r>
              <a:rPr lang="zh-CN" altLang="en-US" dirty="0"/>
              <a:t>采购合同的概述</a:t>
            </a:r>
          </a:p>
          <a:p>
            <a:r>
              <a:rPr lang="en-US" altLang="zh-CN" dirty="0"/>
              <a:t>1.</a:t>
            </a:r>
            <a:r>
              <a:rPr lang="zh-CN" altLang="en-US" dirty="0"/>
              <a:t>采购合同的定义</a:t>
            </a:r>
          </a:p>
          <a:p>
            <a:r>
              <a:rPr lang="zh-CN" altLang="en-US" dirty="0"/>
              <a:t>采购合同是买方通过市场购买自己所需的物品，出卖人将物品的所有权转移给买方，买方支付价款的合同。</a:t>
            </a:r>
          </a:p>
          <a:p>
            <a:r>
              <a:rPr lang="en-US" altLang="zh-CN" dirty="0"/>
              <a:t>2.</a:t>
            </a:r>
            <a:r>
              <a:rPr lang="zh-CN" altLang="en-US" dirty="0"/>
              <a:t>采购合同的特征</a:t>
            </a:r>
          </a:p>
          <a:p>
            <a:r>
              <a:rPr lang="zh-CN" altLang="en-US" dirty="0"/>
              <a:t>（</a:t>
            </a:r>
            <a:r>
              <a:rPr lang="en-US" altLang="zh-CN" dirty="0"/>
              <a:t>1</a:t>
            </a:r>
            <a:r>
              <a:rPr lang="zh-CN" altLang="en-US" dirty="0"/>
              <a:t>）它是转移标的物所有权或经营权的合同</a:t>
            </a:r>
          </a:p>
          <a:p>
            <a:r>
              <a:rPr lang="zh-CN" altLang="en-US" dirty="0"/>
              <a:t>（</a:t>
            </a:r>
            <a:r>
              <a:rPr lang="en-US" altLang="zh-CN" dirty="0"/>
              <a:t>2</a:t>
            </a:r>
            <a:r>
              <a:rPr lang="zh-CN" altLang="en-US" dirty="0"/>
              <a:t>）采购合同的标的物是工业品生产资料</a:t>
            </a:r>
          </a:p>
          <a:p>
            <a:r>
              <a:rPr lang="zh-CN" altLang="en-US" dirty="0"/>
              <a:t>（</a:t>
            </a:r>
            <a:r>
              <a:rPr lang="en-US" altLang="zh-CN" dirty="0"/>
              <a:t>3</a:t>
            </a:r>
            <a:r>
              <a:rPr lang="zh-CN" altLang="en-US" dirty="0"/>
              <a:t>）采购合同的主体比较广泛</a:t>
            </a:r>
          </a:p>
          <a:p>
            <a:r>
              <a:rPr lang="zh-CN" altLang="en-US" dirty="0"/>
              <a:t>（</a:t>
            </a:r>
            <a:r>
              <a:rPr lang="en-US" altLang="zh-CN" dirty="0"/>
              <a:t>4</a:t>
            </a:r>
            <a:r>
              <a:rPr lang="zh-CN" altLang="en-US" dirty="0"/>
              <a:t>）采购合同与商品流通过程密切联系</a:t>
            </a:r>
          </a:p>
          <a:p>
            <a:r>
              <a:rPr lang="en-US" altLang="zh-CN" dirty="0"/>
              <a:t>3.</a:t>
            </a:r>
            <a:r>
              <a:rPr lang="zh-CN" altLang="en-US" dirty="0"/>
              <a:t>采购合同的种类</a:t>
            </a:r>
          </a:p>
          <a:p>
            <a:r>
              <a:rPr lang="zh-CN" altLang="en-US" dirty="0"/>
              <a:t>（</a:t>
            </a:r>
            <a:r>
              <a:rPr lang="en-US" altLang="zh-CN" dirty="0"/>
              <a:t>1</a:t>
            </a:r>
            <a:r>
              <a:rPr lang="zh-CN" altLang="en-US" dirty="0"/>
              <a:t>）分期付款的采购合同</a:t>
            </a:r>
          </a:p>
          <a:p>
            <a:r>
              <a:rPr lang="zh-CN" altLang="en-US" dirty="0"/>
              <a:t>（</a:t>
            </a:r>
            <a:r>
              <a:rPr lang="en-US" altLang="zh-CN" dirty="0"/>
              <a:t>2</a:t>
            </a:r>
            <a:r>
              <a:rPr lang="zh-CN" altLang="en-US" dirty="0"/>
              <a:t>）凭样品采购的采购合同</a:t>
            </a:r>
          </a:p>
          <a:p>
            <a:r>
              <a:rPr lang="zh-CN" altLang="en-US" dirty="0"/>
              <a:t>（</a:t>
            </a:r>
            <a:r>
              <a:rPr lang="en-US" altLang="zh-CN" dirty="0"/>
              <a:t>3</a:t>
            </a:r>
            <a:r>
              <a:rPr lang="zh-CN" altLang="en-US" dirty="0"/>
              <a:t>）试用的采购合同</a:t>
            </a:r>
          </a:p>
          <a:p>
            <a:r>
              <a:rPr lang="zh-CN" altLang="en-US" dirty="0"/>
              <a:t>（</a:t>
            </a:r>
            <a:r>
              <a:rPr lang="en-US" altLang="zh-CN" dirty="0"/>
              <a:t>4</a:t>
            </a:r>
            <a:r>
              <a:rPr lang="zh-CN" altLang="en-US" dirty="0"/>
              <a:t>）招标、投标的采购合同</a:t>
            </a:r>
          </a:p>
          <a:p>
            <a:endParaRPr lang="zh-CN" altLang="en-US" dirty="0"/>
          </a:p>
        </p:txBody>
      </p:sp>
    </p:spTree>
    <p:extLst>
      <p:ext uri="{BB962C8B-B14F-4D97-AF65-F5344CB8AC3E}">
        <p14:creationId xmlns:p14="http://schemas.microsoft.com/office/powerpoint/2010/main" val="201492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764703"/>
            <a:ext cx="10361752" cy="1008113"/>
          </a:xfrm>
        </p:spPr>
        <p:txBody>
          <a:bodyPr>
            <a:normAutofit/>
          </a:bodyPr>
          <a:lstStyle/>
          <a:p>
            <a:r>
              <a:rPr lang="zh-CN" altLang="en-US" dirty="0"/>
              <a:t>项目二  采购谈判的策略与技巧</a:t>
            </a:r>
          </a:p>
        </p:txBody>
      </p:sp>
      <p:sp>
        <p:nvSpPr>
          <p:cNvPr id="3" name="内容占位符 2"/>
          <p:cNvSpPr>
            <a:spLocks noGrp="1"/>
          </p:cNvSpPr>
          <p:nvPr>
            <p:ph sz="quarter" idx="13"/>
          </p:nvPr>
        </p:nvSpPr>
        <p:spPr>
          <a:xfrm>
            <a:off x="913536" y="1628800"/>
            <a:ext cx="10361127" cy="4536503"/>
          </a:xfrm>
        </p:spPr>
        <p:txBody>
          <a:bodyPr/>
          <a:lstStyle/>
          <a:p>
            <a:r>
              <a:rPr lang="zh-CN" altLang="en-US" dirty="0"/>
              <a:t>任务</a:t>
            </a:r>
            <a:r>
              <a:rPr lang="en-US" altLang="zh-CN" dirty="0"/>
              <a:t>2 </a:t>
            </a:r>
            <a:r>
              <a:rPr lang="zh-CN" altLang="en-US" dirty="0"/>
              <a:t>采购合同的内容</a:t>
            </a:r>
          </a:p>
          <a:p>
            <a:r>
              <a:rPr lang="en-US" altLang="zh-CN" dirty="0" smtClean="0"/>
              <a:t>1</a:t>
            </a:r>
            <a:r>
              <a:rPr lang="en-US" altLang="zh-CN" dirty="0"/>
              <a:t>.</a:t>
            </a:r>
            <a:r>
              <a:rPr lang="zh-CN" altLang="en-US" dirty="0"/>
              <a:t>首部</a:t>
            </a:r>
          </a:p>
          <a:p>
            <a:r>
              <a:rPr lang="en-US" altLang="zh-CN" dirty="0"/>
              <a:t>2.</a:t>
            </a:r>
            <a:r>
              <a:rPr lang="zh-CN" altLang="en-US" dirty="0"/>
              <a:t>正文</a:t>
            </a:r>
          </a:p>
          <a:p>
            <a:r>
              <a:rPr lang="en-US" altLang="zh-CN" dirty="0"/>
              <a:t>3.</a:t>
            </a:r>
            <a:r>
              <a:rPr lang="zh-CN" altLang="en-US" dirty="0"/>
              <a:t>尾部</a:t>
            </a:r>
          </a:p>
          <a:p>
            <a:endParaRPr lang="zh-CN" altLang="en-US" dirty="0"/>
          </a:p>
        </p:txBody>
      </p:sp>
    </p:spTree>
    <p:extLst>
      <p:ext uri="{BB962C8B-B14F-4D97-AF65-F5344CB8AC3E}">
        <p14:creationId xmlns:p14="http://schemas.microsoft.com/office/powerpoint/2010/main" val="297952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94258"/>
          </a:xfrm>
        </p:spPr>
        <p:txBody>
          <a:bodyPr/>
          <a:lstStyle/>
          <a:p>
            <a:r>
              <a:rPr lang="zh-CN" altLang="en-US" dirty="0"/>
              <a:t>项目四  采购合同的签订</a:t>
            </a:r>
          </a:p>
        </p:txBody>
      </p:sp>
      <p:sp>
        <p:nvSpPr>
          <p:cNvPr id="3" name="内容占位符 2"/>
          <p:cNvSpPr>
            <a:spLocks noGrp="1"/>
          </p:cNvSpPr>
          <p:nvPr>
            <p:ph sz="quarter" idx="13"/>
          </p:nvPr>
        </p:nvSpPr>
        <p:spPr>
          <a:xfrm>
            <a:off x="913536" y="1484785"/>
            <a:ext cx="10361127" cy="4306416"/>
          </a:xfrm>
        </p:spPr>
        <p:txBody>
          <a:bodyPr/>
          <a:lstStyle/>
          <a:p>
            <a:r>
              <a:rPr lang="zh-CN" altLang="en-US" dirty="0"/>
              <a:t>任务</a:t>
            </a:r>
            <a:r>
              <a:rPr lang="en-US" altLang="zh-CN" dirty="0"/>
              <a:t>1 </a:t>
            </a:r>
            <a:r>
              <a:rPr lang="zh-CN" altLang="en-US" dirty="0"/>
              <a:t>签订采购合同的资格审查</a:t>
            </a:r>
          </a:p>
          <a:p>
            <a:r>
              <a:rPr lang="en-US" altLang="zh-CN" dirty="0"/>
              <a:t>1.</a:t>
            </a:r>
            <a:r>
              <a:rPr lang="zh-CN" altLang="en-US" dirty="0"/>
              <a:t>审查供应商的合同资格</a:t>
            </a:r>
          </a:p>
          <a:p>
            <a:r>
              <a:rPr lang="zh-CN" altLang="en-US" dirty="0"/>
              <a:t>（</a:t>
            </a:r>
            <a:r>
              <a:rPr lang="en-US" altLang="zh-CN" dirty="0"/>
              <a:t>1</a:t>
            </a:r>
            <a:r>
              <a:rPr lang="zh-CN" altLang="en-US" dirty="0"/>
              <a:t>）法人资格审查</a:t>
            </a:r>
          </a:p>
          <a:p>
            <a:r>
              <a:rPr lang="zh-CN" altLang="en-US" dirty="0"/>
              <a:t>（</a:t>
            </a:r>
            <a:r>
              <a:rPr lang="en-US" altLang="zh-CN" dirty="0"/>
              <a:t>2</a:t>
            </a:r>
            <a:r>
              <a:rPr lang="zh-CN" altLang="en-US" dirty="0"/>
              <a:t>）法人能力审查</a:t>
            </a:r>
          </a:p>
          <a:p>
            <a:r>
              <a:rPr lang="en-US" altLang="zh-CN" dirty="0"/>
              <a:t>2.</a:t>
            </a:r>
            <a:r>
              <a:rPr lang="zh-CN" altLang="en-US" dirty="0"/>
              <a:t>审查供应商的资信和履约能力</a:t>
            </a:r>
          </a:p>
          <a:p>
            <a:r>
              <a:rPr lang="zh-CN" altLang="en-US" dirty="0"/>
              <a:t>（</a:t>
            </a:r>
            <a:r>
              <a:rPr lang="en-US" altLang="zh-CN" dirty="0"/>
              <a:t>1</a:t>
            </a:r>
            <a:r>
              <a:rPr lang="zh-CN" altLang="en-US" dirty="0"/>
              <a:t>）资信审查</a:t>
            </a:r>
          </a:p>
          <a:p>
            <a:r>
              <a:rPr lang="zh-CN" altLang="en-US" dirty="0"/>
              <a:t>（</a:t>
            </a:r>
            <a:r>
              <a:rPr lang="en-US" altLang="zh-CN" dirty="0"/>
              <a:t>2</a:t>
            </a:r>
            <a:r>
              <a:rPr lang="zh-CN" altLang="en-US" dirty="0"/>
              <a:t>）履约能力审查</a:t>
            </a:r>
          </a:p>
          <a:p>
            <a:endParaRPr lang="zh-CN" altLang="en-US" dirty="0"/>
          </a:p>
        </p:txBody>
      </p:sp>
    </p:spTree>
    <p:extLst>
      <p:ext uri="{BB962C8B-B14F-4D97-AF65-F5344CB8AC3E}">
        <p14:creationId xmlns:p14="http://schemas.microsoft.com/office/powerpoint/2010/main" val="351649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2414" y="476672"/>
            <a:ext cx="9143998" cy="818728"/>
          </a:xfrm>
        </p:spPr>
        <p:txBody>
          <a:bodyPr>
            <a:normAutofit fontScale="90000"/>
          </a:bodyPr>
          <a:lstStyle/>
          <a:p>
            <a:r>
              <a:rPr lang="zh-CN" altLang="zh-CN" b="1" dirty="0"/>
              <a:t>项目一</a:t>
            </a:r>
            <a:r>
              <a:rPr lang="en-US" altLang="zh-CN" b="1" dirty="0"/>
              <a:t>  </a:t>
            </a:r>
            <a:r>
              <a:rPr lang="zh-CN" altLang="zh-CN" b="1" dirty="0"/>
              <a:t>采购认知</a:t>
            </a:r>
            <a:br>
              <a:rPr lang="zh-CN" altLang="zh-CN" b="1" dirty="0"/>
            </a:br>
            <a:endParaRPr lang="zh-CN" altLang="en-US" dirty="0"/>
          </a:p>
        </p:txBody>
      </p:sp>
      <p:sp>
        <p:nvSpPr>
          <p:cNvPr id="3" name="内容占位符 2"/>
          <p:cNvSpPr>
            <a:spLocks noGrp="1"/>
          </p:cNvSpPr>
          <p:nvPr>
            <p:ph sz="quarter" idx="13"/>
          </p:nvPr>
        </p:nvSpPr>
        <p:spPr/>
        <p:txBody>
          <a:bodyPr>
            <a:normAutofit fontScale="92500" lnSpcReduction="20000"/>
          </a:bodyPr>
          <a:lstStyle/>
          <a:p>
            <a:r>
              <a:rPr lang="zh-CN" altLang="en-US" dirty="0">
                <a:latin typeface="+mn-ea"/>
                <a:ea typeface="+mn-ea"/>
              </a:rPr>
              <a:t>任务</a:t>
            </a:r>
            <a:r>
              <a:rPr lang="en-US" altLang="zh-CN" dirty="0">
                <a:latin typeface="+mn-ea"/>
                <a:ea typeface="+mn-ea"/>
              </a:rPr>
              <a:t>3  </a:t>
            </a:r>
            <a:r>
              <a:rPr lang="zh-CN" altLang="en-US" dirty="0">
                <a:latin typeface="+mn-ea"/>
                <a:ea typeface="+mn-ea"/>
              </a:rPr>
              <a:t>采购的分类</a:t>
            </a:r>
          </a:p>
          <a:p>
            <a:r>
              <a:rPr lang="en-US" altLang="zh-CN" dirty="0" smtClean="0">
                <a:latin typeface="+mn-ea"/>
                <a:ea typeface="+mn-ea"/>
              </a:rPr>
              <a:t>1.</a:t>
            </a:r>
            <a:r>
              <a:rPr lang="zh-CN" altLang="en-US" dirty="0">
                <a:latin typeface="+mn-ea"/>
                <a:ea typeface="+mn-ea"/>
              </a:rPr>
              <a:t>企业</a:t>
            </a:r>
            <a:r>
              <a:rPr lang="zh-CN" altLang="en-US" dirty="0" smtClean="0">
                <a:latin typeface="+mn-ea"/>
                <a:ea typeface="+mn-ea"/>
              </a:rPr>
              <a:t>采购和消费采购</a:t>
            </a:r>
            <a:endParaRPr lang="zh-CN" altLang="en-US" dirty="0">
              <a:latin typeface="+mn-ea"/>
              <a:ea typeface="+mn-ea"/>
            </a:endParaRPr>
          </a:p>
          <a:p>
            <a:r>
              <a:rPr lang="zh-CN" altLang="en-US" dirty="0" smtClean="0">
                <a:latin typeface="+mn-ea"/>
                <a:ea typeface="+mn-ea"/>
              </a:rPr>
              <a:t>两者</a:t>
            </a:r>
            <a:r>
              <a:rPr lang="zh-CN" altLang="en-US" dirty="0">
                <a:latin typeface="+mn-ea"/>
                <a:ea typeface="+mn-ea"/>
              </a:rPr>
              <a:t>的</a:t>
            </a:r>
            <a:r>
              <a:rPr lang="zh-CN" altLang="en-US" dirty="0" smtClean="0">
                <a:latin typeface="+mn-ea"/>
                <a:ea typeface="+mn-ea"/>
              </a:rPr>
              <a:t>差别：</a:t>
            </a:r>
            <a:endParaRPr lang="zh-CN" altLang="en-US" dirty="0">
              <a:latin typeface="+mn-ea"/>
              <a:ea typeface="+mn-ea"/>
            </a:endParaRPr>
          </a:p>
          <a:p>
            <a:r>
              <a:rPr lang="zh-CN" altLang="en-US" dirty="0">
                <a:latin typeface="+mn-ea"/>
                <a:ea typeface="+mn-ea"/>
              </a:rPr>
              <a:t>⑴  采购的目的不同</a:t>
            </a:r>
            <a:r>
              <a:rPr lang="zh-CN" altLang="en-US" dirty="0" smtClean="0">
                <a:latin typeface="+mn-ea"/>
                <a:ea typeface="+mn-ea"/>
              </a:rPr>
              <a:t>：企业</a:t>
            </a:r>
            <a:r>
              <a:rPr lang="zh-CN" altLang="en-US" dirty="0">
                <a:latin typeface="+mn-ea"/>
                <a:ea typeface="+mn-ea"/>
              </a:rPr>
              <a:t>采购的商品是为了再生产，而消费采购主要是为满足个人消费需求。</a:t>
            </a:r>
          </a:p>
          <a:p>
            <a:r>
              <a:rPr lang="zh-CN" altLang="en-US" dirty="0">
                <a:latin typeface="+mn-ea"/>
                <a:ea typeface="+mn-ea"/>
              </a:rPr>
              <a:t>⑵  与供应商关系不同：工业采购往往在一次采购以后便同供应商建立起长期合作关系，而消费采购与供应商之间的随意性很强。</a:t>
            </a:r>
          </a:p>
          <a:p>
            <a:r>
              <a:rPr lang="zh-CN" altLang="en-US" dirty="0">
                <a:latin typeface="+mn-ea"/>
                <a:ea typeface="+mn-ea"/>
              </a:rPr>
              <a:t>⑶  采购动机：工业采购的动机是理性的，是多人参与的，是程序化的过程。而消费采购的动机带有明显的个人喜好，随意性比较大。</a:t>
            </a:r>
          </a:p>
          <a:p>
            <a:r>
              <a:rPr lang="zh-CN" altLang="en-US" dirty="0">
                <a:latin typeface="+mn-ea"/>
                <a:ea typeface="+mn-ea"/>
              </a:rPr>
              <a:t>⑷  采购数量：工业采购的采购数量比较大，价格较稳定。个人采购量比较小。</a:t>
            </a:r>
          </a:p>
          <a:p>
            <a:endParaRPr lang="zh-CN" altLang="en-US" dirty="0"/>
          </a:p>
        </p:txBody>
      </p:sp>
    </p:spTree>
    <p:extLst>
      <p:ext uri="{BB962C8B-B14F-4D97-AF65-F5344CB8AC3E}">
        <p14:creationId xmlns:p14="http://schemas.microsoft.com/office/powerpoint/2010/main" val="185116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lstStyle/>
          <a:p>
            <a:r>
              <a:rPr lang="zh-CN" altLang="en-US" dirty="0"/>
              <a:t>项目四  采购合同的签订</a:t>
            </a:r>
          </a:p>
        </p:txBody>
      </p:sp>
      <p:sp>
        <p:nvSpPr>
          <p:cNvPr id="3" name="内容占位符 2"/>
          <p:cNvSpPr>
            <a:spLocks noGrp="1"/>
          </p:cNvSpPr>
          <p:nvPr>
            <p:ph sz="quarter" idx="13"/>
          </p:nvPr>
        </p:nvSpPr>
        <p:spPr>
          <a:xfrm>
            <a:off x="913536" y="1484785"/>
            <a:ext cx="10361127" cy="4306415"/>
          </a:xfrm>
        </p:spPr>
        <p:txBody>
          <a:bodyPr/>
          <a:lstStyle/>
          <a:p>
            <a:r>
              <a:rPr lang="zh-CN" altLang="en-US" dirty="0"/>
              <a:t>任务</a:t>
            </a:r>
            <a:r>
              <a:rPr lang="en-US" altLang="zh-CN" dirty="0"/>
              <a:t>2 </a:t>
            </a:r>
            <a:r>
              <a:rPr lang="zh-CN" altLang="en-US" dirty="0"/>
              <a:t>签订采购合同的谈判准备</a:t>
            </a:r>
          </a:p>
          <a:p>
            <a:r>
              <a:rPr lang="en-US" altLang="zh-CN" dirty="0"/>
              <a:t>1.</a:t>
            </a:r>
            <a:r>
              <a:rPr lang="zh-CN" altLang="en-US" dirty="0"/>
              <a:t>市场调查</a:t>
            </a:r>
          </a:p>
          <a:p>
            <a:r>
              <a:rPr lang="en-US" altLang="zh-CN" dirty="0"/>
              <a:t>2.</a:t>
            </a:r>
            <a:r>
              <a:rPr lang="zh-CN" altLang="en-US" dirty="0"/>
              <a:t>情报收集</a:t>
            </a:r>
          </a:p>
          <a:p>
            <a:r>
              <a:rPr lang="en-US" altLang="zh-CN" dirty="0"/>
              <a:t>3.</a:t>
            </a:r>
            <a:r>
              <a:rPr lang="zh-CN" altLang="en-US" dirty="0"/>
              <a:t>谈判人员的知识结构</a:t>
            </a:r>
          </a:p>
          <a:p>
            <a:r>
              <a:rPr lang="en-US" altLang="zh-CN" dirty="0"/>
              <a:t>4.</a:t>
            </a:r>
            <a:r>
              <a:rPr lang="zh-CN" altLang="en-US" dirty="0"/>
              <a:t>参加谈判的理想人数及其层次构成原则</a:t>
            </a:r>
          </a:p>
          <a:p>
            <a:endParaRPr lang="zh-CN" altLang="en-US" dirty="0"/>
          </a:p>
        </p:txBody>
      </p:sp>
    </p:spTree>
    <p:extLst>
      <p:ext uri="{BB962C8B-B14F-4D97-AF65-F5344CB8AC3E}">
        <p14:creationId xmlns:p14="http://schemas.microsoft.com/office/powerpoint/2010/main" val="223655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lstStyle/>
          <a:p>
            <a:r>
              <a:rPr lang="zh-CN" altLang="en-US" dirty="0"/>
              <a:t>项目四  采购合同的签订</a:t>
            </a:r>
          </a:p>
        </p:txBody>
      </p:sp>
      <p:sp>
        <p:nvSpPr>
          <p:cNvPr id="3" name="内容占位符 2"/>
          <p:cNvSpPr>
            <a:spLocks noGrp="1"/>
          </p:cNvSpPr>
          <p:nvPr>
            <p:ph sz="quarter" idx="13"/>
          </p:nvPr>
        </p:nvSpPr>
        <p:spPr>
          <a:xfrm>
            <a:off x="913536" y="1484785"/>
            <a:ext cx="10361127" cy="4306415"/>
          </a:xfrm>
        </p:spPr>
        <p:txBody>
          <a:bodyPr>
            <a:normAutofit fontScale="92500" lnSpcReduction="10000"/>
          </a:bodyPr>
          <a:lstStyle/>
          <a:p>
            <a:r>
              <a:rPr lang="zh-CN" altLang="en-US" dirty="0"/>
              <a:t>任务</a:t>
            </a:r>
            <a:r>
              <a:rPr lang="en-US" altLang="zh-CN" dirty="0"/>
              <a:t>3 </a:t>
            </a:r>
            <a:r>
              <a:rPr lang="zh-CN" altLang="en-US" dirty="0"/>
              <a:t>签订采购合同的流程与签订要求</a:t>
            </a:r>
          </a:p>
          <a:p>
            <a:r>
              <a:rPr lang="en-US" altLang="zh-CN" dirty="0"/>
              <a:t>1.</a:t>
            </a:r>
            <a:r>
              <a:rPr lang="zh-CN" altLang="en-US" dirty="0"/>
              <a:t>签订采购合同的流程</a:t>
            </a:r>
          </a:p>
          <a:p>
            <a:r>
              <a:rPr lang="zh-CN" altLang="en-US" dirty="0"/>
              <a:t>（</a:t>
            </a:r>
            <a:r>
              <a:rPr lang="en-US" altLang="zh-CN" dirty="0"/>
              <a:t>1</a:t>
            </a:r>
            <a:r>
              <a:rPr lang="zh-CN" altLang="en-US" dirty="0"/>
              <a:t>）询盘</a:t>
            </a:r>
          </a:p>
          <a:p>
            <a:r>
              <a:rPr lang="zh-CN" altLang="en-US" dirty="0"/>
              <a:t>（</a:t>
            </a:r>
            <a:r>
              <a:rPr lang="en-US" altLang="zh-CN" dirty="0"/>
              <a:t>2</a:t>
            </a:r>
            <a:r>
              <a:rPr lang="zh-CN" altLang="en-US" dirty="0"/>
              <a:t>）发盘</a:t>
            </a:r>
          </a:p>
          <a:p>
            <a:r>
              <a:rPr lang="zh-CN" altLang="en-US" dirty="0"/>
              <a:t>（</a:t>
            </a:r>
            <a:r>
              <a:rPr lang="en-US" altLang="zh-CN" dirty="0"/>
              <a:t>3</a:t>
            </a:r>
            <a:r>
              <a:rPr lang="zh-CN" altLang="en-US" dirty="0"/>
              <a:t>）还盘</a:t>
            </a:r>
          </a:p>
          <a:p>
            <a:r>
              <a:rPr lang="zh-CN" altLang="en-US" dirty="0"/>
              <a:t> （</a:t>
            </a:r>
            <a:r>
              <a:rPr lang="en-US" altLang="zh-CN" dirty="0"/>
              <a:t>4</a:t>
            </a:r>
            <a:r>
              <a:rPr lang="zh-CN" altLang="en-US" dirty="0"/>
              <a:t>）接受</a:t>
            </a:r>
          </a:p>
          <a:p>
            <a:r>
              <a:rPr lang="zh-CN" altLang="en-US" dirty="0"/>
              <a:t>（</a:t>
            </a:r>
            <a:r>
              <a:rPr lang="en-US" altLang="zh-CN" dirty="0"/>
              <a:t>5</a:t>
            </a:r>
            <a:r>
              <a:rPr lang="zh-CN" altLang="en-US" dirty="0"/>
              <a:t>）签约</a:t>
            </a:r>
          </a:p>
          <a:p>
            <a:r>
              <a:rPr lang="en-US" altLang="zh-CN" dirty="0"/>
              <a:t>2. </a:t>
            </a:r>
            <a:r>
              <a:rPr lang="zh-CN" altLang="en-US" dirty="0"/>
              <a:t>采购合同的签订要求</a:t>
            </a:r>
          </a:p>
          <a:p>
            <a:r>
              <a:rPr lang="zh-CN" altLang="en-US" dirty="0"/>
              <a:t>（</a:t>
            </a:r>
            <a:r>
              <a:rPr lang="en-US" altLang="zh-CN" dirty="0"/>
              <a:t>1</a:t>
            </a:r>
            <a:r>
              <a:rPr lang="zh-CN" altLang="en-US" dirty="0"/>
              <a:t>）要约</a:t>
            </a:r>
          </a:p>
          <a:p>
            <a:r>
              <a:rPr lang="zh-CN" altLang="en-US" dirty="0"/>
              <a:t>（</a:t>
            </a:r>
            <a:r>
              <a:rPr lang="en-US" altLang="zh-CN" dirty="0"/>
              <a:t>2</a:t>
            </a:r>
            <a:r>
              <a:rPr lang="zh-CN" altLang="en-US" dirty="0"/>
              <a:t>）承诺</a:t>
            </a:r>
          </a:p>
          <a:p>
            <a:endParaRPr lang="zh-CN" altLang="en-US" dirty="0"/>
          </a:p>
        </p:txBody>
      </p:sp>
    </p:spTree>
    <p:extLst>
      <p:ext uri="{BB962C8B-B14F-4D97-AF65-F5344CB8AC3E}">
        <p14:creationId xmlns:p14="http://schemas.microsoft.com/office/powerpoint/2010/main" val="18714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normAutofit/>
          </a:bodyPr>
          <a:lstStyle/>
          <a:p>
            <a:r>
              <a:rPr lang="zh-CN" altLang="en-US" dirty="0"/>
              <a:t>单元</a:t>
            </a:r>
            <a:r>
              <a:rPr lang="zh-CN" altLang="en-US" dirty="0" smtClean="0"/>
              <a:t>小结</a:t>
            </a:r>
            <a:endParaRPr lang="zh-CN" altLang="en-US" dirty="0"/>
          </a:p>
        </p:txBody>
      </p:sp>
      <p:sp>
        <p:nvSpPr>
          <p:cNvPr id="3" name="内容占位符 2"/>
          <p:cNvSpPr>
            <a:spLocks noGrp="1"/>
          </p:cNvSpPr>
          <p:nvPr>
            <p:ph sz="quarter" idx="13"/>
          </p:nvPr>
        </p:nvSpPr>
        <p:spPr>
          <a:xfrm>
            <a:off x="913536" y="1484785"/>
            <a:ext cx="10361127" cy="4306415"/>
          </a:xfrm>
        </p:spPr>
        <p:txBody>
          <a:bodyPr>
            <a:normAutofit/>
          </a:bodyPr>
          <a:lstStyle/>
          <a:p>
            <a:r>
              <a:rPr lang="en-US" altLang="zh-CN" dirty="0" smtClean="0"/>
              <a:t>1</a:t>
            </a:r>
            <a:r>
              <a:rPr lang="zh-CN" altLang="en-US" dirty="0"/>
              <a:t>、采购谈判是实现采购行为的重要前提，采购谈判是指企业在采购时与供应商所进行的贸易谈判。采购方想以自己比较理想的价格、产品质量和供应商服务条件来获取供应商的产品，而供应商则想以自己希望的价格和服务条件向购买方提供自己的产品。采购谈判的程序包括采购谈判的准备阶段、采购谈判的进行。</a:t>
            </a:r>
          </a:p>
          <a:p>
            <a:r>
              <a:rPr lang="en-US" altLang="zh-CN" dirty="0"/>
              <a:t>2</a:t>
            </a:r>
            <a:r>
              <a:rPr lang="zh-CN" altLang="en-US" dirty="0"/>
              <a:t>、采购谈判的策略包括投石问路策略、采购谈判的策略、免争论策略、避情感沟通策略、货比三家策略；采购谈判的技巧有入题技巧、阐述技巧、提问技巧、说服技巧；谈判技巧的应用有先声夺人、擒贼先擒王、化整为零等</a:t>
            </a:r>
          </a:p>
          <a:p>
            <a:r>
              <a:rPr lang="en-US" altLang="zh-CN" dirty="0"/>
              <a:t>3</a:t>
            </a:r>
            <a:r>
              <a:rPr lang="zh-CN" altLang="en-US" dirty="0"/>
              <a:t>、商品采购合同，是需求方向供货厂商采购物资，按双方达成的协议，所签订的具有法律效力的书面文件。采购人员在签订采购合同前，必须审查供应商的合同资格、资信及履约能力，按合同法的要求，逐条订立购货合同的各项必备条款。</a:t>
            </a:r>
          </a:p>
          <a:p>
            <a:endParaRPr lang="zh-CN" altLang="en-US" dirty="0"/>
          </a:p>
        </p:txBody>
      </p:sp>
    </p:spTree>
    <p:extLst>
      <p:ext uri="{BB962C8B-B14F-4D97-AF65-F5344CB8AC3E}">
        <p14:creationId xmlns:p14="http://schemas.microsoft.com/office/powerpoint/2010/main" val="55618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单元六</a:t>
            </a:r>
            <a:r>
              <a:rPr lang="en-US" altLang="zh-CN" b="1" dirty="0"/>
              <a:t>  </a:t>
            </a:r>
            <a:r>
              <a:rPr lang="zh-CN" altLang="zh-CN" b="1" dirty="0"/>
              <a:t>认识供应链与供应链管理</a:t>
            </a:r>
            <a:endParaRPr lang="zh-CN" altLang="zh-CN" dirty="0"/>
          </a:p>
        </p:txBody>
      </p:sp>
      <p:sp>
        <p:nvSpPr>
          <p:cNvPr id="3" name="内容占位符 2"/>
          <p:cNvSpPr>
            <a:spLocks noGrp="1"/>
          </p:cNvSpPr>
          <p:nvPr>
            <p:ph sz="quarter" idx="13"/>
          </p:nvPr>
        </p:nvSpPr>
        <p:spPr/>
        <p:txBody>
          <a:bodyPr>
            <a:normAutofit fontScale="62500" lnSpcReduction="20000"/>
          </a:bodyPr>
          <a:lstStyle/>
          <a:p>
            <a:endParaRPr lang="zh-CN" altLang="zh-CN" dirty="0"/>
          </a:p>
          <a:p>
            <a:r>
              <a:rPr lang="zh-CN" altLang="zh-CN" b="1" dirty="0"/>
              <a:t>项目一</a:t>
            </a:r>
            <a:r>
              <a:rPr lang="en-US" altLang="zh-CN" b="1" dirty="0"/>
              <a:t>  </a:t>
            </a:r>
            <a:r>
              <a:rPr lang="zh-CN" altLang="zh-CN" b="1" dirty="0"/>
              <a:t>了解供应链</a:t>
            </a:r>
          </a:p>
          <a:p>
            <a:r>
              <a:rPr lang="zh-CN" altLang="zh-CN" sz="2200" dirty="0"/>
              <a:t>任务</a:t>
            </a:r>
            <a:r>
              <a:rPr lang="en-US" altLang="zh-CN" sz="2200" dirty="0"/>
              <a:t>1  </a:t>
            </a:r>
            <a:r>
              <a:rPr lang="zh-CN" altLang="zh-CN" sz="2200" dirty="0"/>
              <a:t>供应链管理思想的产生</a:t>
            </a:r>
            <a:r>
              <a:rPr lang="zh-CN" altLang="zh-CN" sz="2200" dirty="0" smtClean="0"/>
              <a:t>与</a:t>
            </a:r>
            <a:endParaRPr lang="en-US" altLang="zh-CN" sz="2200" dirty="0" smtClean="0"/>
          </a:p>
          <a:p>
            <a:r>
              <a:rPr lang="zh-CN" altLang="zh-CN" sz="2200" dirty="0" smtClean="0"/>
              <a:t>发展</a:t>
            </a:r>
            <a:endParaRPr lang="zh-CN" altLang="zh-CN" sz="2200" dirty="0"/>
          </a:p>
          <a:p>
            <a:r>
              <a:rPr lang="zh-CN" altLang="zh-CN" sz="2200" dirty="0"/>
              <a:t>任务</a:t>
            </a:r>
            <a:r>
              <a:rPr lang="en-US" altLang="zh-CN" sz="2200" dirty="0"/>
              <a:t>2 </a:t>
            </a:r>
            <a:r>
              <a:rPr lang="zh-CN" altLang="zh-CN" sz="2200" dirty="0"/>
              <a:t>供应链与供应链管理</a:t>
            </a:r>
          </a:p>
          <a:p>
            <a:r>
              <a:rPr lang="zh-CN" altLang="zh-CN" b="1" dirty="0"/>
              <a:t>项目二</a:t>
            </a:r>
            <a:r>
              <a:rPr lang="en-US" altLang="zh-CN" b="1" dirty="0"/>
              <a:t>  </a:t>
            </a:r>
            <a:r>
              <a:rPr lang="zh-CN" altLang="zh-CN" b="1" dirty="0"/>
              <a:t>供应链管理的战略问题</a:t>
            </a:r>
          </a:p>
          <a:p>
            <a:r>
              <a:rPr lang="zh-CN" altLang="zh-CN" sz="2200" dirty="0"/>
              <a:t>任务</a:t>
            </a:r>
            <a:r>
              <a:rPr lang="en-US" altLang="zh-CN" sz="2200" dirty="0"/>
              <a:t>1  </a:t>
            </a:r>
            <a:r>
              <a:rPr lang="zh-CN" altLang="zh-CN" sz="2200" dirty="0"/>
              <a:t>供应链的类型分析</a:t>
            </a:r>
          </a:p>
          <a:p>
            <a:r>
              <a:rPr lang="zh-CN" altLang="zh-CN" sz="2200" dirty="0"/>
              <a:t>任务</a:t>
            </a:r>
            <a:r>
              <a:rPr lang="en-US" altLang="zh-CN" sz="2200" dirty="0"/>
              <a:t>2 </a:t>
            </a:r>
            <a:r>
              <a:rPr lang="zh-CN" altLang="zh-CN" sz="2200" dirty="0"/>
              <a:t>供应链环境下的业务外包</a:t>
            </a:r>
            <a:r>
              <a:rPr lang="zh-CN" altLang="zh-CN" sz="2200" dirty="0" smtClean="0"/>
              <a:t>及</a:t>
            </a:r>
            <a:endParaRPr lang="en-US" altLang="zh-CN" sz="2200" dirty="0" smtClean="0"/>
          </a:p>
          <a:p>
            <a:r>
              <a:rPr lang="en-US" altLang="zh-CN" sz="2200" dirty="0"/>
              <a:t> </a:t>
            </a:r>
            <a:r>
              <a:rPr lang="en-US" altLang="zh-CN" sz="2200" dirty="0" smtClean="0"/>
              <a:t>        </a:t>
            </a:r>
            <a:r>
              <a:rPr lang="zh-CN" altLang="zh-CN" sz="2200" dirty="0" smtClean="0"/>
              <a:t>原因</a:t>
            </a:r>
            <a:endParaRPr lang="zh-CN" altLang="zh-CN" sz="2200" dirty="0"/>
          </a:p>
          <a:p>
            <a:r>
              <a:rPr lang="zh-CN" altLang="zh-CN" sz="2200" dirty="0"/>
              <a:t>任务</a:t>
            </a:r>
            <a:r>
              <a:rPr lang="en-US" altLang="zh-CN" sz="2200" dirty="0"/>
              <a:t>3 </a:t>
            </a:r>
            <a:r>
              <a:rPr lang="zh-CN" altLang="zh-CN" sz="2200" dirty="0"/>
              <a:t>供应链战略的匹配</a:t>
            </a:r>
          </a:p>
          <a:p>
            <a:endParaRPr lang="zh-CN" altLang="en-US" dirty="0"/>
          </a:p>
        </p:txBody>
      </p:sp>
      <p:sp>
        <p:nvSpPr>
          <p:cNvPr id="4" name="内容占位符 3"/>
          <p:cNvSpPr>
            <a:spLocks noGrp="1"/>
          </p:cNvSpPr>
          <p:nvPr>
            <p:ph sz="quarter" idx="14"/>
          </p:nvPr>
        </p:nvSpPr>
        <p:spPr/>
        <p:txBody>
          <a:bodyPr>
            <a:normAutofit/>
          </a:bodyPr>
          <a:lstStyle/>
          <a:p>
            <a:endParaRPr lang="en-US" altLang="zh-CN" dirty="0" smtClean="0"/>
          </a:p>
          <a:p>
            <a:r>
              <a:rPr lang="zh-CN" altLang="zh-CN" b="1" dirty="0"/>
              <a:t>项目三</a:t>
            </a:r>
            <a:r>
              <a:rPr lang="en-US" altLang="zh-CN" b="1" dirty="0"/>
              <a:t>    </a:t>
            </a:r>
            <a:r>
              <a:rPr lang="zh-CN" altLang="zh-CN" b="1" dirty="0"/>
              <a:t>采购与供应链管理</a:t>
            </a:r>
          </a:p>
          <a:p>
            <a:r>
              <a:rPr lang="zh-CN" altLang="zh-CN" dirty="0"/>
              <a:t>任务</a:t>
            </a:r>
            <a:r>
              <a:rPr lang="en-US" altLang="zh-CN" dirty="0"/>
              <a:t>1  </a:t>
            </a:r>
            <a:r>
              <a:rPr lang="zh-CN" altLang="zh-CN" dirty="0"/>
              <a:t>采购部门在供应链管理中</a:t>
            </a:r>
            <a:r>
              <a:rPr lang="zh-CN" altLang="zh-CN" dirty="0" smtClean="0"/>
              <a:t>的</a:t>
            </a:r>
            <a:endParaRPr lang="en-US" altLang="zh-CN" dirty="0" smtClean="0"/>
          </a:p>
          <a:p>
            <a:r>
              <a:rPr lang="en-US" altLang="zh-CN" dirty="0"/>
              <a:t> </a:t>
            </a:r>
            <a:r>
              <a:rPr lang="en-US" altLang="zh-CN" dirty="0" smtClean="0"/>
              <a:t>           </a:t>
            </a:r>
            <a:r>
              <a:rPr lang="zh-CN" altLang="zh-CN" dirty="0" smtClean="0"/>
              <a:t>地位</a:t>
            </a:r>
            <a:r>
              <a:rPr lang="zh-CN" altLang="zh-CN" dirty="0"/>
              <a:t>与特点</a:t>
            </a:r>
          </a:p>
          <a:p>
            <a:r>
              <a:rPr lang="zh-CN" altLang="zh-CN" dirty="0"/>
              <a:t>任务</a:t>
            </a:r>
            <a:r>
              <a:rPr lang="en-US" altLang="zh-CN" dirty="0"/>
              <a:t>2 </a:t>
            </a:r>
            <a:r>
              <a:rPr lang="zh-CN" altLang="zh-CN" dirty="0"/>
              <a:t>供应链采购管理的实施要点</a:t>
            </a:r>
          </a:p>
          <a:p>
            <a:endParaRPr lang="zh-CN" altLang="en-US" dirty="0"/>
          </a:p>
        </p:txBody>
      </p:sp>
    </p:spTree>
    <p:extLst>
      <p:ext uri="{BB962C8B-B14F-4D97-AF65-F5344CB8AC3E}">
        <p14:creationId xmlns:p14="http://schemas.microsoft.com/office/powerpoint/2010/main" val="109177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lstStyle/>
          <a:p>
            <a:r>
              <a:rPr lang="zh-CN" altLang="en-US" dirty="0"/>
              <a:t>项目一  了解供应链</a:t>
            </a:r>
          </a:p>
        </p:txBody>
      </p:sp>
      <p:sp>
        <p:nvSpPr>
          <p:cNvPr id="3" name="内容占位符 2"/>
          <p:cNvSpPr>
            <a:spLocks noGrp="1"/>
          </p:cNvSpPr>
          <p:nvPr>
            <p:ph sz="quarter" idx="13"/>
          </p:nvPr>
        </p:nvSpPr>
        <p:spPr>
          <a:xfrm>
            <a:off x="913536" y="1484785"/>
            <a:ext cx="10361127" cy="4306415"/>
          </a:xfrm>
        </p:spPr>
        <p:txBody>
          <a:bodyPr>
            <a:normAutofit lnSpcReduction="10000"/>
          </a:bodyPr>
          <a:lstStyle/>
          <a:p>
            <a:r>
              <a:rPr lang="zh-CN" altLang="en-US" dirty="0"/>
              <a:t>任务</a:t>
            </a:r>
            <a:r>
              <a:rPr lang="en-US" altLang="zh-CN" dirty="0"/>
              <a:t>1  </a:t>
            </a:r>
            <a:r>
              <a:rPr lang="zh-CN" altLang="en-US" dirty="0"/>
              <a:t>供应链管理思想的产生与发展</a:t>
            </a:r>
          </a:p>
          <a:p>
            <a:r>
              <a:rPr lang="en-US" altLang="zh-CN" dirty="0"/>
              <a:t>1</a:t>
            </a:r>
            <a:r>
              <a:rPr lang="zh-CN" altLang="en-US" dirty="0"/>
              <a:t>．供应链管理的产生</a:t>
            </a:r>
          </a:p>
          <a:p>
            <a:r>
              <a:rPr lang="zh-CN" altLang="en-US" dirty="0"/>
              <a:t>（</a:t>
            </a:r>
            <a:r>
              <a:rPr lang="en-US" altLang="zh-CN" dirty="0"/>
              <a:t>1</a:t>
            </a:r>
            <a:r>
              <a:rPr lang="zh-CN" altLang="en-US" dirty="0"/>
              <a:t>）传统的“纵向一体化”管理模式的弊端</a:t>
            </a:r>
          </a:p>
          <a:p>
            <a:r>
              <a:rPr lang="zh-CN" altLang="en-US" dirty="0"/>
              <a:t>（</a:t>
            </a:r>
            <a:r>
              <a:rPr lang="en-US" altLang="zh-CN" dirty="0"/>
              <a:t>2</a:t>
            </a:r>
            <a:r>
              <a:rPr lang="zh-CN" altLang="en-US" dirty="0"/>
              <a:t>）代表“横向一体化”思想的供应链管理模式的产生</a:t>
            </a:r>
          </a:p>
          <a:p>
            <a:r>
              <a:rPr lang="en-US" altLang="zh-CN" dirty="0"/>
              <a:t>2</a:t>
            </a:r>
            <a:r>
              <a:rPr lang="zh-CN" altLang="en-US" dirty="0"/>
              <a:t>．供应链管理的发展</a:t>
            </a:r>
          </a:p>
          <a:p>
            <a:r>
              <a:rPr lang="zh-CN" altLang="en-US" dirty="0"/>
              <a:t>（</a:t>
            </a:r>
            <a:r>
              <a:rPr lang="en-US" altLang="zh-CN" dirty="0"/>
              <a:t>1</a:t>
            </a:r>
            <a:r>
              <a:rPr lang="zh-CN" altLang="en-US" dirty="0"/>
              <a:t>）内部供应链</a:t>
            </a:r>
          </a:p>
          <a:p>
            <a:r>
              <a:rPr lang="zh-CN" altLang="en-US" dirty="0"/>
              <a:t>（</a:t>
            </a:r>
            <a:r>
              <a:rPr lang="en-US" altLang="zh-CN" dirty="0"/>
              <a:t>2</a:t>
            </a:r>
            <a:r>
              <a:rPr lang="zh-CN" altLang="en-US" dirty="0"/>
              <a:t>）供应管理</a:t>
            </a:r>
          </a:p>
          <a:p>
            <a:r>
              <a:rPr lang="zh-CN" altLang="en-US" dirty="0"/>
              <a:t>（</a:t>
            </a:r>
            <a:r>
              <a:rPr lang="en-US" altLang="zh-CN" dirty="0"/>
              <a:t>3</a:t>
            </a:r>
            <a:r>
              <a:rPr lang="zh-CN" altLang="en-US" dirty="0"/>
              <a:t>）链式结构供应链</a:t>
            </a:r>
          </a:p>
          <a:p>
            <a:r>
              <a:rPr lang="zh-CN" altLang="en-US" dirty="0"/>
              <a:t>（</a:t>
            </a:r>
            <a:r>
              <a:rPr lang="en-US" altLang="zh-CN" dirty="0"/>
              <a:t>4</a:t>
            </a:r>
            <a:r>
              <a:rPr lang="zh-CN" altLang="en-US" dirty="0"/>
              <a:t>）网状结构供应链</a:t>
            </a:r>
          </a:p>
          <a:p>
            <a:endParaRPr lang="zh-CN" altLang="en-US" dirty="0"/>
          </a:p>
        </p:txBody>
      </p:sp>
    </p:spTree>
    <p:extLst>
      <p:ext uri="{BB962C8B-B14F-4D97-AF65-F5344CB8AC3E}">
        <p14:creationId xmlns:p14="http://schemas.microsoft.com/office/powerpoint/2010/main" val="65647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lstStyle/>
          <a:p>
            <a:r>
              <a:rPr lang="zh-CN" altLang="en-US" dirty="0"/>
              <a:t>项目一  了解供应链</a:t>
            </a:r>
          </a:p>
        </p:txBody>
      </p:sp>
      <p:sp>
        <p:nvSpPr>
          <p:cNvPr id="3" name="内容占位符 2"/>
          <p:cNvSpPr>
            <a:spLocks noGrp="1"/>
          </p:cNvSpPr>
          <p:nvPr>
            <p:ph sz="quarter" idx="13"/>
          </p:nvPr>
        </p:nvSpPr>
        <p:spPr>
          <a:xfrm>
            <a:off x="913536" y="1484785"/>
            <a:ext cx="10361127" cy="4306415"/>
          </a:xfrm>
        </p:spPr>
        <p:txBody>
          <a:bodyPr>
            <a:normAutofit fontScale="77500" lnSpcReduction="20000"/>
          </a:bodyPr>
          <a:lstStyle/>
          <a:p>
            <a:r>
              <a:rPr lang="zh-CN" altLang="en-US" dirty="0"/>
              <a:t>任务</a:t>
            </a:r>
            <a:r>
              <a:rPr lang="en-US" altLang="zh-CN" dirty="0"/>
              <a:t>2 </a:t>
            </a:r>
            <a:r>
              <a:rPr lang="zh-CN" altLang="en-US" dirty="0"/>
              <a:t>供应链与供应链管理</a:t>
            </a:r>
          </a:p>
          <a:p>
            <a:r>
              <a:rPr lang="en-US" altLang="zh-CN" dirty="0"/>
              <a:t>1</a:t>
            </a:r>
            <a:r>
              <a:rPr lang="zh-CN" altLang="en-US" dirty="0"/>
              <a:t>．供应链的概念与特点</a:t>
            </a:r>
          </a:p>
          <a:p>
            <a:r>
              <a:rPr lang="zh-CN" altLang="en-US" dirty="0"/>
              <a:t>（</a:t>
            </a:r>
            <a:r>
              <a:rPr lang="en-US" altLang="zh-CN" dirty="0"/>
              <a:t>1</a:t>
            </a:r>
            <a:r>
              <a:rPr lang="zh-CN" altLang="en-US" dirty="0"/>
              <a:t>）概念</a:t>
            </a:r>
          </a:p>
          <a:p>
            <a:r>
              <a:rPr lang="zh-CN" altLang="en-US" dirty="0"/>
              <a:t>供应链是围绕核心企业，通过对信息流、物流、资金流的控制</a:t>
            </a:r>
            <a:r>
              <a:rPr lang="en-US" altLang="zh-CN" dirty="0"/>
              <a:t>,</a:t>
            </a:r>
            <a:r>
              <a:rPr lang="zh-CN" altLang="en-US" dirty="0"/>
              <a:t>从采购原材料开始</a:t>
            </a:r>
            <a:r>
              <a:rPr lang="en-US" altLang="zh-CN" dirty="0"/>
              <a:t>,</a:t>
            </a:r>
            <a:r>
              <a:rPr lang="zh-CN" altLang="en-US" dirty="0"/>
              <a:t>制成中间产品以及最终产品</a:t>
            </a:r>
            <a:r>
              <a:rPr lang="en-US" altLang="zh-CN" dirty="0"/>
              <a:t>,</a:t>
            </a:r>
            <a:r>
              <a:rPr lang="zh-CN" altLang="en-US" dirty="0"/>
              <a:t>最后由销售网络把产品送到消费者手中的将供应商制造商、分销商、零售商直到最终用户连成一个整体的功能网链结构模式</a:t>
            </a:r>
            <a:r>
              <a:rPr lang="zh-CN" altLang="en-US" dirty="0" smtClean="0"/>
              <a:t>。</a:t>
            </a:r>
            <a:endParaRPr lang="en-US" altLang="zh-CN" dirty="0" smtClean="0"/>
          </a:p>
          <a:p>
            <a:r>
              <a:rPr lang="zh-CN" altLang="en-US" dirty="0"/>
              <a:t>（</a:t>
            </a:r>
            <a:r>
              <a:rPr lang="en-US" altLang="zh-CN" dirty="0"/>
              <a:t>2</a:t>
            </a:r>
            <a:r>
              <a:rPr lang="zh-CN" altLang="en-US" dirty="0"/>
              <a:t>）特点</a:t>
            </a:r>
          </a:p>
          <a:p>
            <a:r>
              <a:rPr lang="zh-CN" altLang="en-US" dirty="0" smtClean="0"/>
              <a:t>①复杂性</a:t>
            </a:r>
            <a:endParaRPr lang="zh-CN" altLang="en-US" dirty="0"/>
          </a:p>
          <a:p>
            <a:r>
              <a:rPr lang="zh-CN" altLang="en-US" dirty="0"/>
              <a:t>②动态性</a:t>
            </a:r>
          </a:p>
          <a:p>
            <a:r>
              <a:rPr lang="zh-CN" altLang="en-US" dirty="0"/>
              <a:t>③面向用户需求</a:t>
            </a:r>
          </a:p>
          <a:p>
            <a:r>
              <a:rPr lang="zh-CN" altLang="en-US" dirty="0"/>
              <a:t>④交叉性</a:t>
            </a:r>
          </a:p>
          <a:p>
            <a:r>
              <a:rPr lang="zh-CN" altLang="en-US" dirty="0"/>
              <a:t>⑤层次性</a:t>
            </a:r>
          </a:p>
          <a:p>
            <a:endParaRPr lang="zh-CN" altLang="en-US" dirty="0"/>
          </a:p>
        </p:txBody>
      </p:sp>
    </p:spTree>
    <p:extLst>
      <p:ext uri="{BB962C8B-B14F-4D97-AF65-F5344CB8AC3E}">
        <p14:creationId xmlns:p14="http://schemas.microsoft.com/office/powerpoint/2010/main" val="104962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866266"/>
          </a:xfrm>
        </p:spPr>
        <p:txBody>
          <a:bodyPr/>
          <a:lstStyle/>
          <a:p>
            <a:r>
              <a:rPr lang="zh-CN" altLang="en-US" dirty="0"/>
              <a:t>项目一  了解供应链</a:t>
            </a:r>
          </a:p>
        </p:txBody>
      </p:sp>
      <p:sp>
        <p:nvSpPr>
          <p:cNvPr id="3" name="内容占位符 2"/>
          <p:cNvSpPr>
            <a:spLocks noGrp="1"/>
          </p:cNvSpPr>
          <p:nvPr>
            <p:ph sz="quarter" idx="13"/>
          </p:nvPr>
        </p:nvSpPr>
        <p:spPr>
          <a:xfrm>
            <a:off x="913536" y="1484785"/>
            <a:ext cx="10361127" cy="4306415"/>
          </a:xfrm>
        </p:spPr>
        <p:txBody>
          <a:bodyPr>
            <a:normAutofit fontScale="92500" lnSpcReduction="20000"/>
          </a:bodyPr>
          <a:lstStyle/>
          <a:p>
            <a:r>
              <a:rPr lang="en-US" altLang="zh-CN" dirty="0" smtClean="0"/>
              <a:t>2</a:t>
            </a:r>
            <a:r>
              <a:rPr lang="zh-CN" altLang="en-US" dirty="0"/>
              <a:t>．供应链管理的目标与特征</a:t>
            </a:r>
          </a:p>
          <a:p>
            <a:r>
              <a:rPr lang="zh-CN" altLang="en-US" dirty="0"/>
              <a:t>（</a:t>
            </a:r>
            <a:r>
              <a:rPr lang="en-US" altLang="zh-CN" dirty="0"/>
              <a:t>1</a:t>
            </a:r>
            <a:r>
              <a:rPr lang="zh-CN" altLang="en-US" dirty="0"/>
              <a:t>）供应链管理的</a:t>
            </a:r>
            <a:r>
              <a:rPr lang="zh-CN" altLang="en-US" dirty="0" smtClean="0"/>
              <a:t>目标</a:t>
            </a:r>
            <a:endParaRPr lang="en-US" altLang="zh-CN" dirty="0" smtClean="0"/>
          </a:p>
          <a:p>
            <a:r>
              <a:rPr lang="zh-CN" altLang="en-US" dirty="0"/>
              <a:t>供应链管理就是企业对供应链的流程进行计划、组织、协调和控制，以优化整条供应链，目的是将客户需要的产品通过物流到达客户，整个过程要尽量降低供应链的成本。</a:t>
            </a:r>
          </a:p>
          <a:p>
            <a:r>
              <a:rPr lang="zh-CN" altLang="en-US" dirty="0"/>
              <a:t>（</a:t>
            </a:r>
            <a:r>
              <a:rPr lang="en-US" altLang="zh-CN" dirty="0"/>
              <a:t>2</a:t>
            </a:r>
            <a:r>
              <a:rPr lang="zh-CN" altLang="en-US" dirty="0"/>
              <a:t>）供应链管理的特征</a:t>
            </a:r>
          </a:p>
          <a:p>
            <a:r>
              <a:rPr lang="zh-CN" altLang="en-US" dirty="0"/>
              <a:t>①以满足客户需求为根本出发点</a:t>
            </a:r>
          </a:p>
          <a:p>
            <a:r>
              <a:rPr lang="zh-CN" altLang="en-US" dirty="0" smtClean="0"/>
              <a:t>②</a:t>
            </a:r>
            <a:r>
              <a:rPr lang="zh-CN" altLang="en-US" dirty="0"/>
              <a:t>以共同的价值观为战略基础</a:t>
            </a:r>
          </a:p>
          <a:p>
            <a:r>
              <a:rPr lang="zh-CN" altLang="en-US" dirty="0"/>
              <a:t>③以提升供应链竞争能力为主要竞争方式</a:t>
            </a:r>
          </a:p>
          <a:p>
            <a:r>
              <a:rPr lang="zh-CN" altLang="en-US" dirty="0"/>
              <a:t>④以广泛应用信息技术为主要手段</a:t>
            </a:r>
          </a:p>
          <a:p>
            <a:r>
              <a:rPr lang="zh-CN" altLang="en-US" dirty="0"/>
              <a:t>⑤以物流的一体化管理为突破口</a:t>
            </a:r>
          </a:p>
          <a:p>
            <a:r>
              <a:rPr lang="zh-CN" altLang="en-US" dirty="0"/>
              <a:t>⑥以非核心业务外包为主要经营策略</a:t>
            </a:r>
          </a:p>
          <a:p>
            <a:endParaRPr lang="zh-CN" altLang="en-US" dirty="0"/>
          </a:p>
        </p:txBody>
      </p:sp>
    </p:spTree>
    <p:extLst>
      <p:ext uri="{BB962C8B-B14F-4D97-AF65-F5344CB8AC3E}">
        <p14:creationId xmlns:p14="http://schemas.microsoft.com/office/powerpoint/2010/main" val="110437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22250"/>
          </a:xfrm>
        </p:spPr>
        <p:txBody>
          <a:bodyPr/>
          <a:lstStyle/>
          <a:p>
            <a:r>
              <a:rPr lang="zh-CN" altLang="en-US" dirty="0"/>
              <a:t>项目二  供应链管理的战略问题</a:t>
            </a:r>
          </a:p>
        </p:txBody>
      </p:sp>
      <p:sp>
        <p:nvSpPr>
          <p:cNvPr id="3" name="内容占位符 2"/>
          <p:cNvSpPr>
            <a:spLocks noGrp="1"/>
          </p:cNvSpPr>
          <p:nvPr>
            <p:ph sz="quarter" idx="13"/>
          </p:nvPr>
        </p:nvSpPr>
        <p:spPr>
          <a:xfrm>
            <a:off x="913536" y="1340769"/>
            <a:ext cx="10361127" cy="4450431"/>
          </a:xfrm>
        </p:spPr>
        <p:txBody>
          <a:bodyPr>
            <a:normAutofit fontScale="77500" lnSpcReduction="20000"/>
          </a:bodyPr>
          <a:lstStyle/>
          <a:p>
            <a:r>
              <a:rPr lang="zh-CN" altLang="en-US" dirty="0"/>
              <a:t>任务</a:t>
            </a:r>
            <a:r>
              <a:rPr lang="en-US" altLang="zh-CN" dirty="0"/>
              <a:t>1  </a:t>
            </a:r>
            <a:r>
              <a:rPr lang="zh-CN" altLang="en-US" dirty="0"/>
              <a:t>供应链的类型分析</a:t>
            </a:r>
          </a:p>
          <a:p>
            <a:r>
              <a:rPr lang="en-US" altLang="zh-CN" dirty="0"/>
              <a:t>1</a:t>
            </a:r>
            <a:r>
              <a:rPr lang="zh-CN" altLang="en-US" dirty="0"/>
              <a:t>．根据供应链容量与用户需求的关系划分</a:t>
            </a:r>
          </a:p>
          <a:p>
            <a:r>
              <a:rPr lang="zh-CN" altLang="en-US" dirty="0"/>
              <a:t>根据供应链容量与用户的需求的关系可将供应链划分为平衡的供应链和倾斜的供应链。</a:t>
            </a:r>
          </a:p>
          <a:p>
            <a:r>
              <a:rPr lang="en-US" altLang="zh-CN" dirty="0"/>
              <a:t>2</a:t>
            </a:r>
            <a:r>
              <a:rPr lang="zh-CN" altLang="en-US" dirty="0"/>
              <a:t>．根据供应链的功能模式划分</a:t>
            </a:r>
          </a:p>
          <a:p>
            <a:r>
              <a:rPr lang="zh-CN" altLang="en-US" dirty="0"/>
              <a:t>根据供应链的功能模式（物理功能和市场中介功能）可以把供应链划分为两种：有效性供应链和反应性供应链。</a:t>
            </a:r>
          </a:p>
          <a:p>
            <a:r>
              <a:rPr lang="en-US" altLang="zh-CN" dirty="0" smtClean="0"/>
              <a:t>3</a:t>
            </a:r>
            <a:r>
              <a:rPr lang="zh-CN" altLang="en-US" dirty="0"/>
              <a:t>．根据供应链驱动力的来源划分</a:t>
            </a:r>
          </a:p>
          <a:p>
            <a:r>
              <a:rPr lang="zh-CN" altLang="en-US" dirty="0"/>
              <a:t>根据供应链驱动力的来源可将供应链分为推动式（</a:t>
            </a:r>
            <a:r>
              <a:rPr lang="en-US" altLang="zh-CN" dirty="0"/>
              <a:t>Push</a:t>
            </a:r>
            <a:r>
              <a:rPr lang="zh-CN" altLang="en-US" dirty="0"/>
              <a:t>）和拉动式</a:t>
            </a:r>
            <a:r>
              <a:rPr lang="en-US" altLang="zh-CN" dirty="0"/>
              <a:t>(Pull)</a:t>
            </a:r>
            <a:r>
              <a:rPr lang="zh-CN" altLang="en-US" dirty="0"/>
              <a:t>。</a:t>
            </a:r>
          </a:p>
          <a:p>
            <a:r>
              <a:rPr lang="en-US" altLang="zh-CN" dirty="0"/>
              <a:t>4</a:t>
            </a:r>
            <a:r>
              <a:rPr lang="zh-CN" altLang="en-US" dirty="0"/>
              <a:t>．根据供应链的网络结构划分</a:t>
            </a:r>
          </a:p>
          <a:p>
            <a:r>
              <a:rPr lang="zh-CN" altLang="en-US" dirty="0"/>
              <a:t>根据供应链的网络结构不同，可以将供应链划分为发散型供应链（</a:t>
            </a:r>
            <a:r>
              <a:rPr lang="en-US" altLang="zh-CN" dirty="0"/>
              <a:t>V</a:t>
            </a:r>
            <a:r>
              <a:rPr lang="zh-CN" altLang="en-US" dirty="0"/>
              <a:t>型供应链）、汇聚型供应链（</a:t>
            </a:r>
            <a:r>
              <a:rPr lang="en-US" altLang="zh-CN" dirty="0"/>
              <a:t>A</a:t>
            </a:r>
            <a:r>
              <a:rPr lang="zh-CN" altLang="en-US" dirty="0"/>
              <a:t>型供应链）和介于两者之间的</a:t>
            </a:r>
            <a:r>
              <a:rPr lang="en-US" altLang="zh-CN" dirty="0"/>
              <a:t>T</a:t>
            </a:r>
            <a:r>
              <a:rPr lang="zh-CN" altLang="en-US" dirty="0"/>
              <a:t>型供应链。</a:t>
            </a:r>
          </a:p>
          <a:p>
            <a:r>
              <a:rPr lang="en-US" altLang="zh-CN" dirty="0"/>
              <a:t>5</a:t>
            </a:r>
            <a:r>
              <a:rPr lang="zh-CN" altLang="en-US" dirty="0"/>
              <a:t>．根据供应链的主体划分</a:t>
            </a:r>
          </a:p>
          <a:p>
            <a:r>
              <a:rPr lang="zh-CN" altLang="en-US" dirty="0"/>
              <a:t>根据供应链核心企业的经营主体，可以将供应链分为以生产商、批发商、零售商和第三方物流商为主体的供应链模式。</a:t>
            </a:r>
          </a:p>
          <a:p>
            <a:endParaRPr lang="zh-CN" altLang="en-US" dirty="0"/>
          </a:p>
        </p:txBody>
      </p:sp>
    </p:spTree>
    <p:extLst>
      <p:ext uri="{BB962C8B-B14F-4D97-AF65-F5344CB8AC3E}">
        <p14:creationId xmlns:p14="http://schemas.microsoft.com/office/powerpoint/2010/main" val="152482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22250"/>
          </a:xfrm>
        </p:spPr>
        <p:txBody>
          <a:bodyPr/>
          <a:lstStyle/>
          <a:p>
            <a:r>
              <a:rPr lang="zh-CN" altLang="en-US" dirty="0"/>
              <a:t>项目二  供应链管理的战略问题</a:t>
            </a:r>
          </a:p>
        </p:txBody>
      </p:sp>
      <p:sp>
        <p:nvSpPr>
          <p:cNvPr id="3" name="内容占位符 2"/>
          <p:cNvSpPr>
            <a:spLocks noGrp="1"/>
          </p:cNvSpPr>
          <p:nvPr>
            <p:ph sz="quarter" idx="13"/>
          </p:nvPr>
        </p:nvSpPr>
        <p:spPr>
          <a:xfrm>
            <a:off x="913536" y="1340769"/>
            <a:ext cx="10361127" cy="4450431"/>
          </a:xfrm>
        </p:spPr>
        <p:txBody>
          <a:bodyPr>
            <a:normAutofit fontScale="92500"/>
          </a:bodyPr>
          <a:lstStyle/>
          <a:p>
            <a:r>
              <a:rPr lang="zh-CN" altLang="en-US" dirty="0"/>
              <a:t>任务</a:t>
            </a:r>
            <a:r>
              <a:rPr lang="en-US" altLang="zh-CN" dirty="0"/>
              <a:t>2 </a:t>
            </a:r>
            <a:r>
              <a:rPr lang="zh-CN" altLang="en-US" dirty="0"/>
              <a:t>供应链环境下的业务外包及原因</a:t>
            </a:r>
          </a:p>
          <a:p>
            <a:r>
              <a:rPr lang="en-US" altLang="zh-CN" dirty="0"/>
              <a:t>1</a:t>
            </a:r>
            <a:r>
              <a:rPr lang="zh-CN" altLang="en-US" dirty="0"/>
              <a:t>．业务外包的内涵</a:t>
            </a:r>
          </a:p>
          <a:p>
            <a:r>
              <a:rPr lang="zh-CN" altLang="en-US" dirty="0"/>
              <a:t>业务外包，也称资源外取，是指企业整合利用其外部最优秀的专业化资源，从而达到降低成本、提高效率、充分发挥自身核心竞争力和增强企业对环境的迅速应变能力的一种管理模式。</a:t>
            </a:r>
          </a:p>
          <a:p>
            <a:r>
              <a:rPr lang="en-US" altLang="zh-CN" dirty="0"/>
              <a:t>2. </a:t>
            </a:r>
            <a:r>
              <a:rPr lang="zh-CN" altLang="en-US" dirty="0"/>
              <a:t>业务外包的原因</a:t>
            </a:r>
          </a:p>
          <a:p>
            <a:r>
              <a:rPr lang="zh-CN" altLang="en-US" dirty="0"/>
              <a:t>（</a:t>
            </a:r>
            <a:r>
              <a:rPr lang="en-US" altLang="zh-CN" dirty="0"/>
              <a:t>1</a:t>
            </a:r>
            <a:r>
              <a:rPr lang="zh-CN" altLang="en-US" dirty="0"/>
              <a:t>）降低和控制成本，节约资本资金</a:t>
            </a:r>
          </a:p>
          <a:p>
            <a:r>
              <a:rPr lang="zh-CN" altLang="en-US" dirty="0"/>
              <a:t>（</a:t>
            </a:r>
            <a:r>
              <a:rPr lang="en-US" altLang="zh-CN" dirty="0"/>
              <a:t>2</a:t>
            </a:r>
            <a:r>
              <a:rPr lang="zh-CN" altLang="en-US" dirty="0"/>
              <a:t>）使用企业不再拥有的资源</a:t>
            </a:r>
          </a:p>
          <a:p>
            <a:r>
              <a:rPr lang="zh-CN" altLang="en-US" dirty="0"/>
              <a:t>（</a:t>
            </a:r>
            <a:r>
              <a:rPr lang="en-US" altLang="zh-CN" dirty="0"/>
              <a:t>3</a:t>
            </a:r>
            <a:r>
              <a:rPr lang="zh-CN" altLang="en-US" dirty="0"/>
              <a:t>）加速重构优势的形式</a:t>
            </a:r>
          </a:p>
          <a:p>
            <a:r>
              <a:rPr lang="zh-CN" altLang="en-US" dirty="0"/>
              <a:t>（</a:t>
            </a:r>
            <a:r>
              <a:rPr lang="en-US" altLang="zh-CN" dirty="0"/>
              <a:t>4</a:t>
            </a:r>
            <a:r>
              <a:rPr lang="zh-CN" altLang="en-US" dirty="0"/>
              <a:t>）分担风险</a:t>
            </a:r>
          </a:p>
          <a:p>
            <a:r>
              <a:rPr lang="zh-CN" altLang="en-US" dirty="0"/>
              <a:t>（</a:t>
            </a:r>
            <a:r>
              <a:rPr lang="en-US" altLang="zh-CN" dirty="0"/>
              <a:t>5</a:t>
            </a:r>
            <a:r>
              <a:rPr lang="zh-CN" altLang="en-US" dirty="0"/>
              <a:t>）剥离企业难以掌控的辅助业务</a:t>
            </a:r>
          </a:p>
          <a:p>
            <a:endParaRPr lang="zh-CN" altLang="en-US" dirty="0"/>
          </a:p>
        </p:txBody>
      </p:sp>
    </p:spTree>
    <p:extLst>
      <p:ext uri="{BB962C8B-B14F-4D97-AF65-F5344CB8AC3E}">
        <p14:creationId xmlns:p14="http://schemas.microsoft.com/office/powerpoint/2010/main" val="312517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3537" y="618519"/>
            <a:ext cx="10361752" cy="722250"/>
          </a:xfrm>
        </p:spPr>
        <p:txBody>
          <a:bodyPr/>
          <a:lstStyle/>
          <a:p>
            <a:r>
              <a:rPr lang="zh-CN" altLang="en-US" dirty="0"/>
              <a:t>项目二  供应链管理的战略问题</a:t>
            </a:r>
          </a:p>
        </p:txBody>
      </p:sp>
      <p:sp>
        <p:nvSpPr>
          <p:cNvPr id="3" name="内容占位符 2"/>
          <p:cNvSpPr>
            <a:spLocks noGrp="1"/>
          </p:cNvSpPr>
          <p:nvPr>
            <p:ph sz="quarter" idx="13"/>
          </p:nvPr>
        </p:nvSpPr>
        <p:spPr>
          <a:xfrm>
            <a:off x="913536" y="1340769"/>
            <a:ext cx="10361127" cy="4450431"/>
          </a:xfrm>
        </p:spPr>
        <p:txBody>
          <a:bodyPr>
            <a:normAutofit fontScale="92500" lnSpcReduction="10000"/>
          </a:bodyPr>
          <a:lstStyle/>
          <a:p>
            <a:r>
              <a:rPr lang="en-US" altLang="zh-CN" dirty="0"/>
              <a:t>3</a:t>
            </a:r>
            <a:r>
              <a:rPr lang="zh-CN" altLang="en-US" dirty="0"/>
              <a:t>．业务外包的问题</a:t>
            </a:r>
          </a:p>
          <a:p>
            <a:r>
              <a:rPr lang="zh-CN" altLang="en-US" dirty="0"/>
              <a:t>（</a:t>
            </a:r>
            <a:r>
              <a:rPr lang="en-US" altLang="zh-CN" dirty="0"/>
              <a:t>1</a:t>
            </a:r>
            <a:r>
              <a:rPr lang="zh-CN" altLang="en-US" dirty="0"/>
              <a:t>）可能会增加企业责任外移</a:t>
            </a:r>
          </a:p>
          <a:p>
            <a:r>
              <a:rPr lang="zh-CN" altLang="en-US" dirty="0"/>
              <a:t>（</a:t>
            </a:r>
            <a:r>
              <a:rPr lang="en-US" altLang="zh-CN" dirty="0"/>
              <a:t>2</a:t>
            </a:r>
            <a:r>
              <a:rPr lang="zh-CN" altLang="en-US" dirty="0"/>
              <a:t>）技术问题</a:t>
            </a:r>
          </a:p>
          <a:p>
            <a:r>
              <a:rPr lang="zh-CN" altLang="en-US" dirty="0"/>
              <a:t>（</a:t>
            </a:r>
            <a:r>
              <a:rPr lang="en-US" altLang="zh-CN" dirty="0"/>
              <a:t>3</a:t>
            </a:r>
            <a:r>
              <a:rPr lang="zh-CN" altLang="en-US" dirty="0"/>
              <a:t>）员工担心失去工作的问题</a:t>
            </a:r>
          </a:p>
          <a:p>
            <a:r>
              <a:rPr lang="en-US" altLang="zh-CN" dirty="0"/>
              <a:t>4</a:t>
            </a:r>
            <a:r>
              <a:rPr lang="zh-CN" altLang="en-US" dirty="0"/>
              <a:t>、外包业务的常见类型</a:t>
            </a:r>
          </a:p>
          <a:p>
            <a:r>
              <a:rPr lang="zh-CN" altLang="en-US" dirty="0"/>
              <a:t>（</a:t>
            </a:r>
            <a:r>
              <a:rPr lang="en-US" altLang="zh-CN" dirty="0"/>
              <a:t>1</a:t>
            </a:r>
            <a:r>
              <a:rPr lang="zh-CN" altLang="en-US" dirty="0"/>
              <a:t>）生产业务外包</a:t>
            </a:r>
          </a:p>
          <a:p>
            <a:r>
              <a:rPr lang="zh-CN" altLang="en-US" dirty="0"/>
              <a:t>（</a:t>
            </a:r>
            <a:r>
              <a:rPr lang="en-US" altLang="zh-CN" dirty="0"/>
              <a:t>2</a:t>
            </a:r>
            <a:r>
              <a:rPr lang="zh-CN" altLang="en-US" dirty="0"/>
              <a:t>）物流业务外包</a:t>
            </a:r>
          </a:p>
          <a:p>
            <a:r>
              <a:rPr lang="zh-CN" altLang="en-US" dirty="0"/>
              <a:t>（</a:t>
            </a:r>
            <a:r>
              <a:rPr lang="en-US" altLang="zh-CN" dirty="0"/>
              <a:t>3</a:t>
            </a:r>
            <a:r>
              <a:rPr lang="zh-CN" altLang="en-US" dirty="0"/>
              <a:t>）研究与开发（</a:t>
            </a:r>
            <a:r>
              <a:rPr lang="en-US" altLang="zh-CN" dirty="0"/>
              <a:t>R&amp;D</a:t>
            </a:r>
            <a:r>
              <a:rPr lang="zh-CN" altLang="en-US" dirty="0"/>
              <a:t>）外包</a:t>
            </a:r>
          </a:p>
          <a:p>
            <a:r>
              <a:rPr lang="zh-CN" altLang="en-US" dirty="0"/>
              <a:t>（</a:t>
            </a:r>
            <a:r>
              <a:rPr lang="en-US" altLang="zh-CN" dirty="0"/>
              <a:t>4</a:t>
            </a:r>
            <a:r>
              <a:rPr lang="zh-CN" altLang="en-US" dirty="0"/>
              <a:t>）信息服务外包</a:t>
            </a:r>
          </a:p>
          <a:p>
            <a:r>
              <a:rPr lang="zh-CN" altLang="en-US" dirty="0"/>
              <a:t>（</a:t>
            </a:r>
            <a:r>
              <a:rPr lang="en-US" altLang="zh-CN" dirty="0"/>
              <a:t>5</a:t>
            </a:r>
            <a:r>
              <a:rPr lang="zh-CN" altLang="en-US" dirty="0"/>
              <a:t>）其他业务外包</a:t>
            </a:r>
          </a:p>
          <a:p>
            <a:endParaRPr lang="zh-CN" altLang="en-US" dirty="0"/>
          </a:p>
        </p:txBody>
      </p:sp>
    </p:spTree>
    <p:extLst>
      <p:ext uri="{BB962C8B-B14F-4D97-AF65-F5344CB8AC3E}">
        <p14:creationId xmlns:p14="http://schemas.microsoft.com/office/powerpoint/2010/main" val="191994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办公室主题">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TM04033925[[fn=水滴]]</Template>
  <TotalTime>1071</TotalTime>
  <Words>13819</Words>
  <Application>Microsoft Office PowerPoint</Application>
  <PresentationFormat>自定义</PresentationFormat>
  <Paragraphs>1228</Paragraphs>
  <Slides>141</Slides>
  <Notes>2</Notes>
  <HiddenSlides>0</HiddenSlides>
  <MMClips>0</MMClips>
  <ScaleCrop>false</ScaleCrop>
  <HeadingPairs>
    <vt:vector size="4" baseType="variant">
      <vt:variant>
        <vt:lpstr>主题</vt:lpstr>
      </vt:variant>
      <vt:variant>
        <vt:i4>1</vt:i4>
      </vt:variant>
      <vt:variant>
        <vt:lpstr>幻灯片标题</vt:lpstr>
      </vt:variant>
      <vt:variant>
        <vt:i4>141</vt:i4>
      </vt:variant>
    </vt:vector>
  </HeadingPairs>
  <TitlesOfParts>
    <vt:vector size="142" baseType="lpstr">
      <vt:lpstr>水滴</vt:lpstr>
      <vt:lpstr>     采购与供应链管理实务</vt:lpstr>
      <vt:lpstr>采购与供应链管理实务</vt:lpstr>
      <vt:lpstr>单元一  采购与供应管理基础 </vt:lpstr>
      <vt:lpstr>项目一  采购认知 </vt:lpstr>
      <vt:lpstr>项目一  采购认知</vt:lpstr>
      <vt:lpstr>项目一  采购认知 </vt:lpstr>
      <vt:lpstr>PowerPoint 演示文稿</vt:lpstr>
      <vt:lpstr>PowerPoint 演示文稿</vt:lpstr>
      <vt:lpstr>项目一  采购认知 </vt:lpstr>
      <vt:lpstr>项目一  采购认知 </vt:lpstr>
      <vt:lpstr>项目二     掌握采购的作用与管理 </vt:lpstr>
      <vt:lpstr>项目二     掌握采购的作用与管理 </vt:lpstr>
      <vt:lpstr>项目二     掌握采购的作用与管理 </vt:lpstr>
      <vt:lpstr>项目二     掌握采购的作用与管理 </vt:lpstr>
      <vt:lpstr>PowerPoint 演示文稿</vt:lpstr>
      <vt:lpstr>PowerPoint 演示文稿</vt:lpstr>
      <vt:lpstr>项目二     掌握采购的作用与管理</vt:lpstr>
      <vt:lpstr>项目三   采购的组织机构</vt:lpstr>
      <vt:lpstr>项目三   采购的组织机构</vt:lpstr>
      <vt:lpstr>项目三   采购的组织机构</vt:lpstr>
      <vt:lpstr>项目三   采购的组织机构</vt:lpstr>
      <vt:lpstr>项目三   采购的组织机构</vt:lpstr>
      <vt:lpstr>项目三   采购的组织机构</vt:lpstr>
      <vt:lpstr>项目三   采购的组织机构</vt:lpstr>
      <vt:lpstr>项目三   采购的组织机构</vt:lpstr>
      <vt:lpstr>项目三   采购的组织机构</vt:lpstr>
      <vt:lpstr>单元小结 </vt:lpstr>
      <vt:lpstr>单元二  采购的战略与策略</vt:lpstr>
      <vt:lpstr>项目一  采购战略的制定</vt:lpstr>
      <vt:lpstr>项目一  采购战略的制定</vt:lpstr>
      <vt:lpstr>项目一  采购战略的制定</vt:lpstr>
      <vt:lpstr>项目一  采购战略的制定</vt:lpstr>
      <vt:lpstr>项目一  采购战略的制定</vt:lpstr>
      <vt:lpstr>项目一  采购战略的制定</vt:lpstr>
      <vt:lpstr>项目一  采购战略的制定</vt:lpstr>
      <vt:lpstr>项目二   采购策略的选择</vt:lpstr>
      <vt:lpstr>项目二   采购策略的选择</vt:lpstr>
      <vt:lpstr>项目二   采购策略的选择</vt:lpstr>
      <vt:lpstr>项目二   采购策略的选择</vt:lpstr>
      <vt:lpstr>项目二   采购策略的选择</vt:lpstr>
      <vt:lpstr>项目二   采购策略的选择</vt:lpstr>
      <vt:lpstr>项目二   采购策略的选择</vt:lpstr>
      <vt:lpstr>项目二   采购策略的选择</vt:lpstr>
      <vt:lpstr>项目二   采购策略的选择</vt:lpstr>
      <vt:lpstr>单元小结</vt:lpstr>
      <vt:lpstr>单元三  采购的实施</vt:lpstr>
      <vt:lpstr>项目一  采购的质量管理</vt:lpstr>
      <vt:lpstr>项目一  采购的质量管理</vt:lpstr>
      <vt:lpstr>项目一  采购的质量管理</vt:lpstr>
      <vt:lpstr>项目一  采购的质量管理</vt:lpstr>
      <vt:lpstr>项目二    采购的数量管理</vt:lpstr>
      <vt:lpstr>项目二    采购的数量管理</vt:lpstr>
      <vt:lpstr>项目二    采购的数量管理</vt:lpstr>
      <vt:lpstr>项目二    采购的数量管理</vt:lpstr>
      <vt:lpstr>PowerPoint 演示文稿</vt:lpstr>
      <vt:lpstr>项目三  采购的程序</vt:lpstr>
      <vt:lpstr>项目三  采购的程序</vt:lpstr>
      <vt:lpstr>项目三  采购的程序</vt:lpstr>
      <vt:lpstr>项目三  采购的程序</vt:lpstr>
      <vt:lpstr>项目四  采购绩效评估与考核</vt:lpstr>
      <vt:lpstr>项目四  采购绩效评估与考核</vt:lpstr>
      <vt:lpstr>项目四  采购绩效评估与考核</vt:lpstr>
      <vt:lpstr>项目四  采购绩效评估与考核</vt:lpstr>
      <vt:lpstr>单元小结</vt:lpstr>
      <vt:lpstr>单元四  供应商管理</vt:lpstr>
      <vt:lpstr>项目一  供应商管理的认知 </vt:lpstr>
      <vt:lpstr>项目一  供应商管理的认知 </vt:lpstr>
      <vt:lpstr>项目二  供应商选择 </vt:lpstr>
      <vt:lpstr>项目二  供应商选择 </vt:lpstr>
      <vt:lpstr>项目二  供应商选择 </vt:lpstr>
      <vt:lpstr>项目二  供应商选择</vt:lpstr>
      <vt:lpstr>项目二  供应商选择</vt:lpstr>
      <vt:lpstr>项目三  供应商的审核与考评</vt:lpstr>
      <vt:lpstr>项目三  供应商的审核与考评</vt:lpstr>
      <vt:lpstr>项目四    供应商关系管理</vt:lpstr>
      <vt:lpstr>项目四    供应商关系管理</vt:lpstr>
      <vt:lpstr>项目四    供应商关系管理</vt:lpstr>
      <vt:lpstr>项目四    供应商关系管理</vt:lpstr>
      <vt:lpstr>单元小结 </vt:lpstr>
      <vt:lpstr>单元五  采购谈判与采购合同</vt:lpstr>
      <vt:lpstr>项目一  采购谈判的内容与程序</vt:lpstr>
      <vt:lpstr>项目一  采购谈判的内容与程序</vt:lpstr>
      <vt:lpstr>项目一  采购谈判的内容与程序</vt:lpstr>
      <vt:lpstr>项目二  采购谈判的策略与技巧</vt:lpstr>
      <vt:lpstr>项目二  采购谈判的策略与技巧</vt:lpstr>
      <vt:lpstr>项目二  采购谈判的策略与技巧</vt:lpstr>
      <vt:lpstr>项目三 采购合同的内容</vt:lpstr>
      <vt:lpstr>项目二  采购谈判的策略与技巧</vt:lpstr>
      <vt:lpstr>项目四  采购合同的签订</vt:lpstr>
      <vt:lpstr>项目四  采购合同的签订</vt:lpstr>
      <vt:lpstr>项目四  采购合同的签订</vt:lpstr>
      <vt:lpstr>单元小结</vt:lpstr>
      <vt:lpstr>单元六  认识供应链与供应链管理</vt:lpstr>
      <vt:lpstr>项目一  了解供应链</vt:lpstr>
      <vt:lpstr>项目一  了解供应链</vt:lpstr>
      <vt:lpstr>项目一  了解供应链</vt:lpstr>
      <vt:lpstr>项目二  供应链管理的战略问题</vt:lpstr>
      <vt:lpstr>项目二  供应链管理的战略问题</vt:lpstr>
      <vt:lpstr>项目二  供应链管理的战略问题</vt:lpstr>
      <vt:lpstr>项目二  供应链管理的战略问题</vt:lpstr>
      <vt:lpstr>项目三    采购与供应链管理</vt:lpstr>
      <vt:lpstr>项目三    采购与供应链管理</vt:lpstr>
      <vt:lpstr>项目三    采购与供应链管理</vt:lpstr>
      <vt:lpstr>单元小结</vt:lpstr>
      <vt:lpstr>单元七  供应链的构建与优化</vt:lpstr>
      <vt:lpstr>项目一  供应链构建的体系框架</vt:lpstr>
      <vt:lpstr>项目一  供应链构建的体系框架</vt:lpstr>
      <vt:lpstr>项目一  供应链构建的体系框架</vt:lpstr>
      <vt:lpstr>项目二   供应链的结构模型</vt:lpstr>
      <vt:lpstr>项目二   供应链的结构模型</vt:lpstr>
      <vt:lpstr>项目二   供应链的结构模型</vt:lpstr>
      <vt:lpstr>项目二   供应链的结构模型</vt:lpstr>
      <vt:lpstr>项目二   供应链的结构模型</vt:lpstr>
      <vt:lpstr>项目三     供应链构建设计策略与方法</vt:lpstr>
      <vt:lpstr>项目三     供应链构建设计策略与方法</vt:lpstr>
      <vt:lpstr>项目三     供应链构建设计策略与方法</vt:lpstr>
      <vt:lpstr>项目三     供应链构建设计策略与方法</vt:lpstr>
      <vt:lpstr>单元小结 </vt:lpstr>
      <vt:lpstr>单元八  供应链绩效评价与激励</vt:lpstr>
      <vt:lpstr>项目一  供应链绩效评价的认识</vt:lpstr>
      <vt:lpstr>项目一  供应链绩效评价的认识</vt:lpstr>
      <vt:lpstr>项目一  供应链绩效评价的认识</vt:lpstr>
      <vt:lpstr>项目二  供应链绩效评价的内容</vt:lpstr>
      <vt:lpstr>项目二  供应链绩效评价的内容</vt:lpstr>
      <vt:lpstr>项目二  供应链绩效评价的内容</vt:lpstr>
      <vt:lpstr>项目三  供应链绩效评价指标的选择</vt:lpstr>
      <vt:lpstr>项目三  供应链绩效评价指标的选择</vt:lpstr>
      <vt:lpstr>项目三  供应链绩效评价指标的选择</vt:lpstr>
      <vt:lpstr>项目三  供应链绩效评价指标的选择</vt:lpstr>
      <vt:lpstr>项目三  供应链绩效评价指标的选择</vt:lpstr>
      <vt:lpstr>项目四  供应链绩效评价的一般方法</vt:lpstr>
      <vt:lpstr>项目四  供应链绩效评价的一般方法</vt:lpstr>
      <vt:lpstr>项目四  供应链绩效评价的一般方法</vt:lpstr>
      <vt:lpstr>项目四  供应链绩效评价的一般方法</vt:lpstr>
      <vt:lpstr>项目四  供应链绩效评价的一般方法</vt:lpstr>
      <vt:lpstr>项目五  供应链企业的激励</vt:lpstr>
      <vt:lpstr>项目五  供应链企业的激励</vt:lpstr>
      <vt:lpstr>项目五  供应链企业的激励</vt:lpstr>
      <vt:lpstr>项目五  供应链企业的激励</vt:lpstr>
      <vt:lpstr>项目五  供应链企业的激励</vt:lpstr>
      <vt:lpstr>单元小结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采购与供应链管理实务</dc:title>
  <dc:creator>lenovo</dc:creator>
  <cp:lastModifiedBy>Administrator</cp:lastModifiedBy>
  <cp:revision>47</cp:revision>
  <dcterms:created xsi:type="dcterms:W3CDTF">2019-08-15T03:47:55Z</dcterms:created>
  <dcterms:modified xsi:type="dcterms:W3CDTF">2019-08-16T08:03:26Z</dcterms:modified>
</cp:coreProperties>
</file>