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4" r:id="rId5"/>
    <p:sldId id="259" r:id="rId6"/>
    <p:sldId id="260" r:id="rId7"/>
    <p:sldId id="261" r:id="rId8"/>
    <p:sldId id="262" r:id="rId9"/>
    <p:sldId id="265" r:id="rId10"/>
    <p:sldId id="263" r:id="rId11"/>
    <p:sldId id="266" r:id="rId12"/>
    <p:sldId id="267" r:id="rId13"/>
    <p:sldId id="268" r:id="rId14"/>
    <p:sldId id="280" r:id="rId15"/>
    <p:sldId id="281" r:id="rId16"/>
    <p:sldId id="282" r:id="rId17"/>
    <p:sldId id="283" r:id="rId18"/>
    <p:sldId id="269" r:id="rId19"/>
    <p:sldId id="270" r:id="rId20"/>
    <p:sldId id="271" r:id="rId21"/>
    <p:sldId id="272" r:id="rId22"/>
    <p:sldId id="273" r:id="rId23"/>
    <p:sldId id="274" r:id="rId24"/>
    <p:sldId id="275" r:id="rId25"/>
    <p:sldId id="276" r:id="rId26"/>
    <p:sldId id="277" r:id="rId27"/>
    <p:sldId id="278" r:id="rId28"/>
    <p:sldId id="279"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5" autoAdjust="0"/>
  </p:normalViewPr>
  <p:slideViewPr>
    <p:cSldViewPr>
      <p:cViewPr varScale="1">
        <p:scale>
          <a:sx n="72" d="100"/>
          <a:sy n="72" d="100"/>
        </p:scale>
        <p:origin x="-11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7EBDECCD-A9F7-4F83-8D1D-5D1BDA4116FB}" type="slidenum">
              <a:rPr lang="zh-CN" altLang="en-US" smtClean="0"/>
              <a:pPr/>
              <a:t>‹#›</a:t>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7EBDECCD-A9F7-4F83-8D1D-5D1BDA4116FB}" type="slidenum">
              <a:rPr lang="zh-CN" altLang="en-US" smtClean="0"/>
              <a:pPr/>
              <a:t>‹#›</a:t>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BDECCD-A9F7-4F83-8D1D-5D1BDA4116F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88AAEEF4-47FB-449C-93B5-3DABCE15AD99}" type="datetimeFigureOut">
              <a:rPr lang="zh-CN" altLang="en-US" smtClean="0"/>
              <a:pPr/>
              <a:t>2013-4-15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7EBDECCD-A9F7-4F83-8D1D-5D1BDA4116FB}" type="slidenum">
              <a:rPr lang="zh-CN" altLang="en-US" smtClean="0"/>
              <a:pPr/>
              <a:t>‹#›</a:t>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8AAEEF4-47FB-449C-93B5-3DABCE15AD99}" type="datetimeFigureOut">
              <a:rPr lang="zh-CN" altLang="en-US" smtClean="0"/>
              <a:pPr/>
              <a:t>2013-4-15</a:t>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EBDECCD-A9F7-4F83-8D1D-5D1BDA4116FB}" type="slidenum">
              <a:rPr lang="zh-CN" altLang="en-US" smtClean="0"/>
              <a:pPr/>
              <a:t>‹#›</a:t>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smtClean="0"/>
              <a:t> </a:t>
            </a:r>
            <a:r>
              <a:rPr lang="zh-CN" altLang="zh-CN" sz="4800" b="1" dirty="0" smtClean="0"/>
              <a:t>第</a:t>
            </a:r>
            <a:r>
              <a:rPr lang="en-US" altLang="zh-CN" sz="4800" b="1" dirty="0" smtClean="0"/>
              <a:t>1</a:t>
            </a:r>
            <a:r>
              <a:rPr lang="zh-CN" altLang="zh-CN" sz="4800" b="1" dirty="0" smtClean="0"/>
              <a:t>章</a:t>
            </a:r>
            <a:r>
              <a:rPr lang="en-US" altLang="zh-CN" sz="4800" b="1" dirty="0" smtClean="0"/>
              <a:t>  </a:t>
            </a:r>
            <a:r>
              <a:rPr lang="zh-CN" altLang="zh-CN" sz="4800" b="1" dirty="0" smtClean="0"/>
              <a:t>软件工程综述</a:t>
            </a:r>
            <a:br>
              <a:rPr lang="zh-CN" altLang="zh-CN" sz="4800" b="1" dirty="0" smtClean="0"/>
            </a:br>
            <a:endParaRPr lang="zh-CN" altLang="en-US" sz="4800" dirty="0"/>
          </a:p>
        </p:txBody>
      </p:sp>
      <p:sp>
        <p:nvSpPr>
          <p:cNvPr id="3" name="副标题 2"/>
          <p:cNvSpPr>
            <a:spLocks noGrp="1"/>
          </p:cNvSpPr>
          <p:nvPr>
            <p:ph idx="1"/>
          </p:nvPr>
        </p:nvSpPr>
        <p:spPr/>
        <p:txBody>
          <a:bodyPr>
            <a:normAutofit/>
          </a:bodyPr>
          <a:lstStyle/>
          <a:p>
            <a:pPr>
              <a:buFont typeface="Wingdings" pitchFamily="2" charset="2"/>
              <a:buChar char="l"/>
            </a:pPr>
            <a:r>
              <a:rPr lang="zh-CN" altLang="zh-CN" sz="2800" dirty="0" smtClean="0"/>
              <a:t>本章要点：</a:t>
            </a:r>
          </a:p>
          <a:p>
            <a:pPr lvl="0">
              <a:buFont typeface="Wingdings" pitchFamily="2" charset="2"/>
              <a:buChar char="l"/>
            </a:pPr>
            <a:r>
              <a:rPr lang="zh-CN" altLang="zh-CN" sz="2800" dirty="0" smtClean="0"/>
              <a:t>软件工程及其发展</a:t>
            </a:r>
          </a:p>
          <a:p>
            <a:pPr lvl="0">
              <a:buFont typeface="Wingdings" pitchFamily="2" charset="2"/>
              <a:buChar char="l"/>
            </a:pPr>
            <a:r>
              <a:rPr lang="zh-CN" altLang="zh-CN" sz="2800" dirty="0" smtClean="0"/>
              <a:t>软件特点与分类</a:t>
            </a:r>
          </a:p>
          <a:p>
            <a:pPr lvl="0">
              <a:buFont typeface="Wingdings" pitchFamily="2" charset="2"/>
              <a:buChar char="l"/>
            </a:pPr>
            <a:r>
              <a:rPr lang="zh-CN" altLang="zh-CN" sz="2800" dirty="0" smtClean="0"/>
              <a:t>软件危机现象与原因</a:t>
            </a:r>
          </a:p>
          <a:p>
            <a:pPr lvl="0">
              <a:buFont typeface="Wingdings" pitchFamily="2" charset="2"/>
              <a:buChar char="l"/>
            </a:pPr>
            <a:r>
              <a:rPr lang="zh-CN" altLang="zh-CN" sz="2800" dirty="0" smtClean="0"/>
              <a:t>工程技术与工程管理</a:t>
            </a:r>
          </a:p>
          <a:p>
            <a:pPr lvl="0">
              <a:buFont typeface="Wingdings" pitchFamily="2" charset="2"/>
              <a:buChar char="l"/>
            </a:pPr>
            <a:r>
              <a:rPr lang="zh-CN" altLang="zh-CN" sz="2800" dirty="0" smtClean="0"/>
              <a:t>主流工程方法学</a:t>
            </a:r>
            <a:endParaRPr lang="zh-CN" altLang="zh-CN"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软件研发团队</a:t>
            </a:r>
            <a:endParaRPr lang="zh-CN" altLang="zh-CN" b="1"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需要组建优秀的软件研发团队，以生产出高质量的软件产品。</a:t>
            </a:r>
          </a:p>
          <a:p>
            <a:pPr>
              <a:buFont typeface="Wingdings" pitchFamily="2" charset="2"/>
              <a:buChar char="l"/>
            </a:pPr>
            <a:r>
              <a:rPr lang="zh-CN" altLang="zh-CN" dirty="0" smtClean="0"/>
              <a:t>软件研发机构应该有健康的可适应软件研发任务的组织机体。项目小组则是最小的因项目任务组建的研发团队，要求小而精，成员大多限制在</a:t>
            </a:r>
            <a:r>
              <a:rPr lang="en-US" altLang="zh-CN" dirty="0" smtClean="0"/>
              <a:t>8</a:t>
            </a:r>
            <a:r>
              <a:rPr lang="zh-CN" altLang="zh-CN" dirty="0" smtClean="0"/>
              <a:t>人以内。主要成员有：项目负责人、开发人员、资料管理员、软件测试员。</a:t>
            </a:r>
          </a:p>
          <a:p>
            <a:pPr>
              <a:buFont typeface="Wingdings" pitchFamily="2" charset="2"/>
              <a:buChar char="l"/>
            </a:pPr>
            <a:r>
              <a:rPr lang="zh-CN" altLang="zh-CN" dirty="0" smtClean="0"/>
              <a:t>项目小组有多种管理机制，如：民主分权制、主程序员负责制、职业项目经理负责制、层级负责制。</a:t>
            </a:r>
            <a:endParaRPr lang="zh-CN"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软件项目计划</a:t>
            </a:r>
            <a:endParaRPr lang="zh-CN" altLang="zh-CN" b="1" dirty="0"/>
          </a:p>
        </p:txBody>
      </p:sp>
      <p:sp>
        <p:nvSpPr>
          <p:cNvPr id="3" name="内容占位符 2"/>
          <p:cNvSpPr>
            <a:spLocks noGrp="1"/>
          </p:cNvSpPr>
          <p:nvPr>
            <p:ph idx="1"/>
          </p:nvPr>
        </p:nvSpPr>
        <p:spPr/>
        <p:txBody>
          <a:bodyPr>
            <a:normAutofit fontScale="92500" lnSpcReduction="20000"/>
          </a:bodyPr>
          <a:lstStyle/>
          <a:p>
            <a:pPr>
              <a:buFont typeface="Wingdings" pitchFamily="2" charset="2"/>
              <a:buChar char="l"/>
            </a:pPr>
            <a:r>
              <a:rPr lang="zh-CN" altLang="zh-CN" dirty="0" smtClean="0"/>
              <a:t>为使软件开发各项工作有秩序地进行，项目管理者必须事先制定项目开发计划。</a:t>
            </a:r>
          </a:p>
          <a:p>
            <a:pPr lvl="0">
              <a:buFont typeface="Wingdings" pitchFamily="2" charset="2"/>
              <a:buChar char="l"/>
            </a:pPr>
            <a:r>
              <a:rPr lang="zh-CN" altLang="zh-CN" dirty="0" smtClean="0"/>
              <a:t>任务分配：进行任务分解，然后合理地、适度地给每个成员分配项目任务。</a:t>
            </a:r>
          </a:p>
          <a:p>
            <a:pPr lvl="0">
              <a:buFont typeface="Wingdings" pitchFamily="2" charset="2"/>
              <a:buChar char="l"/>
            </a:pPr>
            <a:r>
              <a:rPr lang="zh-CN" altLang="zh-CN" dirty="0" smtClean="0"/>
              <a:t>进度安排：对项目任务及其资源按时序进行合理部署。可基于里程碑制定项目进度计划，一些关键性成果，如：需求规格说明书，可作为项目进度里程碑标志。</a:t>
            </a:r>
          </a:p>
          <a:p>
            <a:pPr>
              <a:buFont typeface="Wingdings" pitchFamily="2" charset="2"/>
              <a:buChar char="l"/>
            </a:pPr>
            <a:r>
              <a:rPr lang="zh-CN" altLang="zh-CN" dirty="0" smtClean="0"/>
              <a:t>有许多工具可用来帮助建立项目进度计划，如：甘特图、任务网络图。项目计划书则是项目计划的具体体现，可作为软件开发的工作指南。</a:t>
            </a:r>
          </a:p>
          <a:p>
            <a:pPr>
              <a:buFont typeface="Wingdings" pitchFamily="2" charset="2"/>
              <a:buChar char="l"/>
            </a:pPr>
            <a:endParaRPr lang="zh-CN"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软件项目成本估算</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软件项目有来自多方面的成本，如：工资开支、场地费、差旅费、设备费、资料费。但项目最主要成本是人员工资成本。软件成本估算，主要就是是对人力成本的估算。</a:t>
            </a:r>
          </a:p>
          <a:p>
            <a:pPr>
              <a:buFont typeface="Wingdings" pitchFamily="2" charset="2"/>
              <a:buChar char="l"/>
            </a:pPr>
            <a:r>
              <a:rPr lang="zh-CN" altLang="zh-CN" dirty="0" smtClean="0"/>
              <a:t>常用的人力成本成本估算方法有：程序代码行成本估算、软件功能点成本估算、软件过程成本估算。</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软件项目风险</a:t>
            </a:r>
            <a:endParaRPr lang="zh-CN" altLang="en-US" dirty="0"/>
          </a:p>
        </p:txBody>
      </p:sp>
      <p:sp>
        <p:nvSpPr>
          <p:cNvPr id="3" name="内容占位符 2"/>
          <p:cNvSpPr>
            <a:spLocks noGrp="1"/>
          </p:cNvSpPr>
          <p:nvPr>
            <p:ph idx="1"/>
          </p:nvPr>
        </p:nvSpPr>
        <p:spPr/>
        <p:txBody>
          <a:bodyPr>
            <a:normAutofit fontScale="70000" lnSpcReduction="20000"/>
          </a:bodyPr>
          <a:lstStyle/>
          <a:p>
            <a:pPr>
              <a:buFont typeface="Wingdings" pitchFamily="2" charset="2"/>
              <a:buChar char="l"/>
            </a:pPr>
            <a:r>
              <a:rPr lang="zh-CN" altLang="zh-CN" sz="3400" dirty="0" smtClean="0"/>
              <a:t>软件开发涉及诸多不确定性，用户需求的不确定性，技术策略的不确定性，等等。这些不确定因素的存在，使得软件开发有了这样那样的风险，如：计划风险、管理风险、需求风险、技术风险、人员风险、产品风险、用户风险、商业风险，等等。</a:t>
            </a:r>
          </a:p>
          <a:p>
            <a:pPr>
              <a:buFont typeface="Wingdings" pitchFamily="2" charset="2"/>
              <a:buChar char="l"/>
            </a:pPr>
            <a:r>
              <a:rPr lang="zh-CN" altLang="zh-CN" sz="3400" dirty="0" smtClean="0"/>
              <a:t>值得注意的是，风险所影响的是项目的未来结果，我们只能判断其今后的发生概率，而并不能够百分之百地确定其影响。因此，需要对风险实施有效的管理，以降低风险事件的发生概率。风险管理主要任务有：</a:t>
            </a:r>
          </a:p>
          <a:p>
            <a:pPr lvl="0">
              <a:buFont typeface="Wingdings" pitchFamily="2" charset="2"/>
              <a:buChar char="l"/>
            </a:pPr>
            <a:r>
              <a:rPr lang="zh-CN" altLang="zh-CN" sz="3400" dirty="0" smtClean="0"/>
              <a:t>风险识别：调查是识别项目风险的有效途径。可以依据风险类别进行风险调查，以对项目风险有较全面的把握。</a:t>
            </a:r>
          </a:p>
          <a:p>
            <a:pPr lvl="0">
              <a:buFont typeface="Wingdings" pitchFamily="2" charset="2"/>
              <a:buChar char="l"/>
            </a:pPr>
            <a:r>
              <a:rPr lang="zh-CN" altLang="zh-CN" sz="3400" dirty="0" smtClean="0"/>
              <a:t>风险评估：风险有多大的发生概率？风险有多大的影响力？</a:t>
            </a:r>
          </a:p>
          <a:p>
            <a:pPr lvl="0">
              <a:buFont typeface="Wingdings" pitchFamily="2" charset="2"/>
              <a:buChar char="l"/>
            </a:pPr>
            <a:r>
              <a:rPr lang="zh-CN" altLang="zh-CN" sz="3400" dirty="0" smtClean="0"/>
              <a:t>风险防范：可以从风险规避、风险监控与风险应急这三个方面进行风险防范。</a:t>
            </a: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4</a:t>
            </a:r>
            <a:r>
              <a:rPr lang="zh-CN" altLang="zh-CN" b="1" dirty="0" smtClean="0"/>
              <a:t>章</a:t>
            </a:r>
            <a:r>
              <a:rPr lang="en-US" altLang="zh-CN" b="1" dirty="0" smtClean="0"/>
              <a:t>  </a:t>
            </a:r>
            <a:r>
              <a:rPr lang="zh-CN" altLang="zh-CN" b="1" dirty="0" smtClean="0"/>
              <a:t>计算机系统工程</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计算机系统结构</a:t>
            </a:r>
          </a:p>
          <a:p>
            <a:pPr lvl="0">
              <a:buFont typeface="Wingdings" pitchFamily="2" charset="2"/>
              <a:buChar char="l"/>
            </a:pPr>
            <a:r>
              <a:rPr lang="zh-CN" altLang="zh-CN" dirty="0" smtClean="0"/>
              <a:t>软件系统前期分析</a:t>
            </a:r>
          </a:p>
          <a:p>
            <a:pPr lvl="0">
              <a:buFont typeface="Wingdings" pitchFamily="2" charset="2"/>
              <a:buChar char="l"/>
            </a:pPr>
            <a:r>
              <a:rPr lang="zh-CN" altLang="zh-CN" dirty="0" smtClean="0"/>
              <a:t>项目可行性分析</a:t>
            </a:r>
          </a:p>
          <a:p>
            <a:pPr>
              <a:buNone/>
            </a:pP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计算机体系结构</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几种典型的计算机体系结构：</a:t>
            </a:r>
            <a:r>
              <a:rPr lang="en-US" altLang="zh-CN" dirty="0" smtClean="0"/>
              <a:t> </a:t>
            </a:r>
            <a:endParaRPr lang="zh-CN" altLang="zh-CN" dirty="0" smtClean="0"/>
          </a:p>
          <a:p>
            <a:pPr lvl="0">
              <a:buFont typeface="Wingdings" pitchFamily="2" charset="2"/>
              <a:buChar char="l"/>
            </a:pPr>
            <a:r>
              <a:rPr lang="zh-CN" altLang="zh-CN" dirty="0" smtClean="0"/>
              <a:t>中央主机结构：主机集中了全部智能，并依靠终端接口与外部设备连接。</a:t>
            </a:r>
          </a:p>
          <a:p>
            <a:pPr lvl="0">
              <a:buFont typeface="Wingdings" pitchFamily="2" charset="2"/>
              <a:buChar char="l"/>
            </a:pPr>
            <a:r>
              <a:rPr lang="zh-CN" altLang="zh-CN" dirty="0" smtClean="0"/>
              <a:t>客户机</a:t>
            </a:r>
            <a:r>
              <a:rPr lang="en-US" altLang="zh-CN" dirty="0" smtClean="0"/>
              <a:t>/ </a:t>
            </a:r>
            <a:r>
              <a:rPr lang="zh-CN" altLang="zh-CN" dirty="0" smtClean="0"/>
              <a:t>服务器结构：智能分布于服务器与客户机，并依靠网络连接成系统。其中，服务器处于核心位置，提供被动核心服务；客户机处于边缘位置，可主动访问服务器，寻求服务支持。</a:t>
            </a:r>
          </a:p>
          <a:p>
            <a:pPr lvl="0">
              <a:buFont typeface="Wingdings" pitchFamily="2" charset="2"/>
              <a:buChar char="l"/>
            </a:pPr>
            <a:r>
              <a:rPr lang="zh-CN" altLang="zh-CN" dirty="0" smtClean="0"/>
              <a:t>浏览器</a:t>
            </a:r>
            <a:r>
              <a:rPr lang="en-US" altLang="zh-CN" dirty="0" smtClean="0"/>
              <a:t> / </a:t>
            </a:r>
            <a:r>
              <a:rPr lang="zh-CN" altLang="zh-CN" dirty="0" smtClean="0"/>
              <a:t>服务器结构：一种更适合互联网远程交互的基于</a:t>
            </a:r>
            <a:r>
              <a:rPr lang="en-US" altLang="zh-CN" dirty="0" smtClean="0"/>
              <a:t>Web</a:t>
            </a:r>
            <a:r>
              <a:rPr lang="zh-CN" altLang="zh-CN" dirty="0" smtClean="0"/>
              <a:t>应用的特殊的客户机</a:t>
            </a:r>
            <a:r>
              <a:rPr lang="en-US" altLang="zh-CN" dirty="0" smtClean="0"/>
              <a:t>/ </a:t>
            </a:r>
            <a:r>
              <a:rPr lang="zh-CN" altLang="zh-CN" dirty="0" smtClean="0"/>
              <a:t>服务器结构。</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软件系统前期分析</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可从以下方面进行软件高层分析：</a:t>
            </a:r>
          </a:p>
          <a:p>
            <a:pPr lvl="0">
              <a:buFont typeface="Wingdings" pitchFamily="2" charset="2"/>
              <a:buChar char="l"/>
            </a:pPr>
            <a:r>
              <a:rPr lang="zh-CN" altLang="zh-CN" dirty="0" smtClean="0"/>
              <a:t>软件系统的业务领域、业务边界与业务流程。</a:t>
            </a:r>
          </a:p>
          <a:p>
            <a:pPr lvl="0">
              <a:buFont typeface="Wingdings" pitchFamily="2" charset="2"/>
              <a:buChar char="l"/>
            </a:pPr>
            <a:r>
              <a:rPr lang="zh-CN" altLang="zh-CN" dirty="0" smtClean="0"/>
              <a:t>软件系统对硬件设施、网络环境、数据环境的依赖。</a:t>
            </a:r>
          </a:p>
          <a:p>
            <a:pPr lvl="0">
              <a:buFont typeface="Wingdings" pitchFamily="2" charset="2"/>
              <a:buChar char="l"/>
            </a:pPr>
            <a:r>
              <a:rPr lang="zh-CN" altLang="zh-CN" dirty="0" smtClean="0"/>
              <a:t>软件系统的安全层级、措施与防范机制。</a:t>
            </a:r>
          </a:p>
          <a:p>
            <a:pPr lvl="0">
              <a:buFont typeface="Wingdings" pitchFamily="2" charset="2"/>
              <a:buChar char="l"/>
            </a:pPr>
            <a:r>
              <a:rPr lang="zh-CN" altLang="zh-CN" dirty="0" smtClean="0"/>
              <a:t>软件系统与其它相关系统之间的协作关系。</a:t>
            </a:r>
          </a:p>
          <a:p>
            <a:pPr lvl="0">
              <a:buFont typeface="Wingdings" pitchFamily="2" charset="2"/>
              <a:buChar char="l"/>
            </a:pPr>
            <a:r>
              <a:rPr lang="zh-CN" altLang="zh-CN" dirty="0" smtClean="0"/>
              <a:t>软件系统与用户组织及其工作任务的协调性与适应性。</a:t>
            </a:r>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项目可行性分析</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以少量的时间及人力成本，对项目是否可着手实施作出有依据的判断，以避免因项目实施条件不具备而造成的大量的人力、物力与时间的浪费。可从技术、经济、应用等几个方面进行可行性分析，分析结论则需要撰写成可行性分析报告，并提交有关部门确认。</a:t>
            </a:r>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5. </a:t>
            </a:r>
            <a:r>
              <a:rPr lang="zh-CN" altLang="zh-CN" b="1" dirty="0" smtClean="0"/>
              <a:t>软件文档管理</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软件文档是工程模式软件开发的成果体现。然而，软件文档要能产生很好的工程效应，则还必须要有管理规范的支持。</a:t>
            </a:r>
          </a:p>
          <a:p>
            <a:pPr>
              <a:buFont typeface="Wingdings" pitchFamily="2" charset="2"/>
              <a:buChar char="l"/>
            </a:pPr>
            <a:r>
              <a:rPr lang="zh-CN" altLang="zh-CN" dirty="0" smtClean="0"/>
              <a:t>开发时必须建立的技术资料、管理资料为正式文档，通常需要专门归档。而根据需要随时创建的并且无须归档的模型或工作表格则为非正式文档。</a:t>
            </a:r>
          </a:p>
          <a:p>
            <a:pPr>
              <a:buFont typeface="Wingdings" pitchFamily="2" charset="2"/>
              <a:buChar char="l"/>
            </a:pPr>
            <a:r>
              <a:rPr lang="zh-CN" altLang="zh-CN" dirty="0" smtClean="0"/>
              <a:t>按照文档使用范围，则又可分为：技术文档、管理文档与用户文档。</a:t>
            </a:r>
          </a:p>
          <a:p>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6. </a:t>
            </a:r>
            <a:r>
              <a:rPr lang="zh-CN" altLang="zh-CN" b="1" dirty="0" smtClean="0"/>
              <a:t>软件配置管理</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所谓软件配置，也就是基于软件生产轨迹进行过程控制与产品追踪。其贯穿于整个软件生命周期，因此可使软件开发中产生的各种成果具有一致性。</a:t>
            </a:r>
          </a:p>
          <a:p>
            <a:pPr>
              <a:buFont typeface="Wingdings" pitchFamily="2" charset="2"/>
              <a:buChar char="l"/>
            </a:pPr>
            <a:r>
              <a:rPr lang="zh-CN" altLang="zh-CN" dirty="0" smtClean="0"/>
              <a:t>软件配置的主要任务有：软件配置规划、软件变更控制、软件版本控制。</a:t>
            </a:r>
          </a:p>
          <a:p>
            <a:pPr>
              <a:buFont typeface="Wingdings" pitchFamily="2" charset="2"/>
              <a:buChar char="l"/>
            </a:pP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1.  </a:t>
            </a:r>
            <a:r>
              <a:rPr lang="zh-CN" altLang="zh-CN" b="1" dirty="0" smtClean="0"/>
              <a:t>什么是软件工程</a:t>
            </a:r>
            <a:br>
              <a:rPr lang="zh-CN" altLang="zh-CN" b="1" dirty="0" smtClean="0"/>
            </a:b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软件工程是关于软件开发、使用与维护的工程方法学，是一门涉及工程技术、工程管理与工程经济等诸多内容的综合性工程学科。软件工程建立在与软件有关的工程概念、原理与方法基础上，它是对现实软件问题的工程方法探索，具有鲜明的工程实用性。</a:t>
            </a:r>
          </a:p>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7. </a:t>
            </a:r>
            <a:r>
              <a:rPr lang="zh-CN" altLang="zh-CN" b="1" dirty="0" smtClean="0"/>
              <a:t>软件质量管理</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所谓软件质量，也就是对软件品质的优劣评价。</a:t>
            </a:r>
          </a:p>
          <a:p>
            <a:pPr>
              <a:buFont typeface="Wingdings" pitchFamily="2" charset="2"/>
              <a:buChar char="l"/>
            </a:pPr>
            <a:r>
              <a:rPr lang="zh-CN" altLang="zh-CN" dirty="0" smtClean="0"/>
              <a:t>软件开发者应该开发出高质量的软件产品，以更好地满足用户应用。来自经验的结论是：严格有效的软件质量管理，可带来高质量的软件产品。</a:t>
            </a:r>
          </a:p>
          <a:p>
            <a:pPr>
              <a:buFont typeface="Wingdings" pitchFamily="2" charset="2"/>
              <a:buChar char="l"/>
            </a:pPr>
            <a:r>
              <a:rPr lang="zh-CN" altLang="zh-CN" dirty="0" smtClean="0"/>
              <a:t>软件质量管理涉及问题有：质量标准、质量计划与质量控制。</a:t>
            </a: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3</a:t>
            </a:r>
            <a:r>
              <a:rPr lang="zh-CN" altLang="zh-CN" b="1" dirty="0" smtClean="0"/>
              <a:t>章</a:t>
            </a:r>
            <a:r>
              <a:rPr lang="en-US" altLang="zh-CN" b="1" dirty="0" smtClean="0"/>
              <a:t>  </a:t>
            </a:r>
            <a:r>
              <a:rPr lang="zh-CN" altLang="zh-CN" b="1" dirty="0" smtClean="0"/>
              <a:t>软件工程过程模式</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软件生命周期</a:t>
            </a:r>
          </a:p>
          <a:p>
            <a:pPr lvl="0">
              <a:buFont typeface="Wingdings" pitchFamily="2" charset="2"/>
              <a:buChar char="l"/>
            </a:pPr>
            <a:r>
              <a:rPr lang="zh-CN" altLang="zh-CN" dirty="0" smtClean="0"/>
              <a:t>瀑布模式、原型进化模式、增量模式</a:t>
            </a:r>
          </a:p>
          <a:p>
            <a:pPr lvl="0">
              <a:buFont typeface="Wingdings" pitchFamily="2" charset="2"/>
              <a:buChar char="l"/>
            </a:pPr>
            <a:r>
              <a:rPr lang="zh-CN" altLang="zh-CN" dirty="0" smtClean="0"/>
              <a:t>螺旋模式、迭代模式、组件复用模式</a:t>
            </a:r>
          </a:p>
          <a:p>
            <a:pPr>
              <a:buNone/>
            </a:pP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软件生命周期</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软件生存周期是软件由提出到开发到投入应用的全过程，基于开发者立场一般划分为三个生命段：定义期、开发期、运行维护期，每个生命段又包含若干个阶段任务。</a:t>
            </a:r>
          </a:p>
          <a:p>
            <a:pPr>
              <a:buNone/>
            </a:pP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瀑布模式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瀑布模式是最传统的过程模式，“瀑布”形象表达了其自顶向下、逐级细化的过程特征。</a:t>
            </a:r>
          </a:p>
          <a:p>
            <a:pPr>
              <a:buFont typeface="Wingdings" pitchFamily="2" charset="2"/>
              <a:buChar char="l"/>
            </a:pPr>
            <a:r>
              <a:rPr lang="zh-CN" altLang="zh-CN" dirty="0" smtClean="0"/>
              <a:t>瀑布模式的特点是：（</a:t>
            </a:r>
            <a:r>
              <a:rPr lang="en-US" altLang="zh-CN" dirty="0" smtClean="0"/>
              <a:t>1</a:t>
            </a:r>
            <a:r>
              <a:rPr lang="zh-CN" altLang="zh-CN" dirty="0" smtClean="0"/>
              <a:t>）线性化过程；（</a:t>
            </a:r>
            <a:r>
              <a:rPr lang="en-US" altLang="zh-CN" dirty="0" smtClean="0"/>
              <a:t>2</a:t>
            </a:r>
            <a:r>
              <a:rPr lang="zh-CN" altLang="zh-CN" dirty="0" smtClean="0"/>
              <a:t>）里程碑管理；（</a:t>
            </a:r>
            <a:r>
              <a:rPr lang="en-US" altLang="zh-CN" dirty="0" smtClean="0"/>
              <a:t>3</a:t>
            </a:r>
            <a:r>
              <a:rPr lang="zh-CN" altLang="zh-CN" dirty="0" smtClean="0"/>
              <a:t>）阶段评审；（</a:t>
            </a:r>
            <a:r>
              <a:rPr lang="en-US" altLang="zh-CN" dirty="0" smtClean="0"/>
              <a:t>4</a:t>
            </a:r>
            <a:r>
              <a:rPr lang="zh-CN" altLang="zh-CN" dirty="0" smtClean="0"/>
              <a:t>）文档驱动。对于需求明确的软件项目，瀑布模式有较好的适应性。然而，如果需求不明确或需求易变更，则瀑布模式就显现出了不适应性。</a:t>
            </a:r>
          </a:p>
          <a:p>
            <a:pPr>
              <a:buNone/>
            </a:pP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原型进化模式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原型进化模式的开发流程是：开发者先建立原型系统供用户评价或使用，然后根据用户的意见反馈，对原型系统不断修正，由此使它逐步接近并最终达到目标系统的要求。</a:t>
            </a:r>
          </a:p>
          <a:p>
            <a:pPr>
              <a:buFont typeface="Wingdings" pitchFamily="2" charset="2"/>
              <a:buChar char="l"/>
            </a:pPr>
            <a:r>
              <a:rPr lang="zh-CN" altLang="zh-CN" dirty="0" smtClean="0"/>
              <a:t>原型进化模式可较好适应用户的需求变更，但却因缺乏里程碑管理机制，而不能很好支持大型项目。</a:t>
            </a:r>
          </a:p>
          <a:p>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增量模式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增量模式是瀑布模式与原型进化模式优点的结合，其将系统分解为多个增量构件，然后以增量构件为原型部件，逐步创建、集成与完善。</a:t>
            </a:r>
          </a:p>
          <a:p>
            <a:pPr>
              <a:buFont typeface="Wingdings" pitchFamily="2" charset="2"/>
              <a:buChar char="l"/>
            </a:pPr>
            <a:r>
              <a:rPr lang="zh-CN" altLang="zh-CN" dirty="0" smtClean="0"/>
              <a:t>增量模式在整体上具有瀑布模式的里程碑特点，可适应大型项目。但系统的局部构建上，则体现为基于增量构件的原型进化，可适应用户的需求变更。</a:t>
            </a:r>
          </a:p>
          <a:p>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5. </a:t>
            </a:r>
            <a:r>
              <a:rPr lang="zh-CN" altLang="zh-CN" b="1" dirty="0" smtClean="0"/>
              <a:t>螺旋模式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螺旋模式是一种可较好规避开发风险的过程模式。螺旋模式的特点是项目基于任务域螺旋式递进，每一个任务域都需要进行风险评估，并需要根据评估结论制定有效的风险规避措施。</a:t>
            </a:r>
          </a:p>
          <a:p>
            <a:pPr>
              <a:buNone/>
            </a:pP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6. </a:t>
            </a:r>
            <a:r>
              <a:rPr lang="zh-CN" altLang="zh-CN" b="1" dirty="0" smtClean="0"/>
              <a:t>迭代模式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迭代模式是软件的分析、设计与实现可交替反复进行的过程模式。迭代模式有对面向对象方法更好的过程支持，可使面向对象方法获得更有成效的工程应用。</a:t>
            </a:r>
          </a:p>
          <a:p>
            <a:pPr>
              <a:buNone/>
            </a:pP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7. </a:t>
            </a:r>
            <a:r>
              <a:rPr lang="zh-CN" altLang="zh-CN" b="1" dirty="0" smtClean="0"/>
              <a:t>组件复用模式</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组件复用模式是对基于组件的系统集成的过程支持。组件复用可带来了流水线软件装配，系统所需组件大多无须专门开发，而可通过专业制作机构提供，由此可提高软件开发效率，并可提高软件产品质量。</a:t>
            </a:r>
          </a:p>
          <a:p>
            <a:pPr>
              <a:buNone/>
            </a:pP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5</a:t>
            </a:r>
            <a:r>
              <a:rPr lang="zh-CN" altLang="zh-CN" b="1" dirty="0" smtClean="0"/>
              <a:t>章</a:t>
            </a:r>
            <a:r>
              <a:rPr lang="en-US" altLang="zh-CN" b="1" dirty="0" smtClean="0"/>
              <a:t>  </a:t>
            </a:r>
            <a:r>
              <a:rPr lang="zh-CN" altLang="zh-CN" b="1" dirty="0" smtClean="0"/>
              <a:t>软件需求分析</a:t>
            </a:r>
            <a:endParaRPr lang="zh-CN" altLang="en-US" dirty="0"/>
          </a:p>
        </p:txBody>
      </p:sp>
      <p:sp>
        <p:nvSpPr>
          <p:cNvPr id="3" name="内容占位符 2"/>
          <p:cNvSpPr>
            <a:spLocks noGrp="1"/>
          </p:cNvSpPr>
          <p:nvPr>
            <p:ph idx="1"/>
          </p:nvPr>
        </p:nvSpPr>
        <p:spPr/>
        <p:txBody>
          <a:bodyPr/>
          <a:lstStyle/>
          <a:p>
            <a:pPr>
              <a:buNone/>
            </a:pPr>
            <a:r>
              <a:rPr lang="zh-CN" altLang="zh-CN" dirty="0" smtClean="0"/>
              <a:t>本章要点：</a:t>
            </a:r>
          </a:p>
          <a:p>
            <a:pPr>
              <a:buFont typeface="Wingdings" pitchFamily="2" charset="2"/>
              <a:buChar char="l"/>
            </a:pPr>
            <a:r>
              <a:rPr lang="zh-CN" altLang="zh-CN" dirty="0" smtClean="0"/>
              <a:t>需求分析任务</a:t>
            </a:r>
          </a:p>
          <a:p>
            <a:pPr>
              <a:buFont typeface="Wingdings" pitchFamily="2" charset="2"/>
              <a:buChar char="l"/>
            </a:pPr>
            <a:r>
              <a:rPr lang="zh-CN" altLang="zh-CN" dirty="0" smtClean="0"/>
              <a:t>获取用户软件需求</a:t>
            </a:r>
          </a:p>
          <a:p>
            <a:pPr>
              <a:buFont typeface="Wingdings" pitchFamily="2" charset="2"/>
              <a:buChar char="l"/>
            </a:pPr>
            <a:r>
              <a:rPr lang="zh-CN" altLang="zh-CN" dirty="0" smtClean="0"/>
              <a:t>软件需求建模</a:t>
            </a:r>
          </a:p>
          <a:p>
            <a:pPr>
              <a:buFont typeface="Wingdings" pitchFamily="2" charset="2"/>
              <a:buChar char="l"/>
            </a:pPr>
            <a:r>
              <a:rPr lang="zh-CN" altLang="zh-CN" dirty="0" smtClean="0"/>
              <a:t>软件需求验证</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2. </a:t>
            </a:r>
            <a:r>
              <a:rPr lang="zh-CN" altLang="zh-CN" b="1" dirty="0" smtClean="0"/>
              <a:t>软件有什么特点</a:t>
            </a:r>
            <a:br>
              <a:rPr lang="zh-CN" altLang="zh-CN" b="1" dirty="0" smtClean="0"/>
            </a:b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en-US" altLang="zh-CN" dirty="0" smtClean="0"/>
              <a:t>   </a:t>
            </a:r>
            <a:r>
              <a:rPr lang="zh-CN" altLang="zh-CN" dirty="0" smtClean="0"/>
              <a:t>计算机系统由硬件、软件两部分组成。硬件是物理部件，如：处理器、存储器、主板总线，具有一定的物理形态，能够独立存在。软件则是物理硬件以外的逻辑部件，如：程序、数据、文档，抽象无形，不能独立存在。</a:t>
            </a:r>
          </a:p>
          <a:p>
            <a:pPr>
              <a:buFont typeface="Wingdings" pitchFamily="2" charset="2"/>
              <a:buChar char="l"/>
            </a:pPr>
            <a:r>
              <a:rPr lang="en-US" altLang="zh-CN" dirty="0" smtClean="0"/>
              <a:t>   </a:t>
            </a:r>
            <a:r>
              <a:rPr lang="zh-CN" altLang="zh-CN" dirty="0" smtClean="0"/>
              <a:t>软件工程需要研究如何更有成效地研发软件、维护软件，要达到这个目标，则必然需要对软件有很好的认识。</a:t>
            </a:r>
          </a:p>
          <a:p>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分析任务与过程</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需求分析是为有效解决用户需求问题而需要进行的一项工程活动，所需考虑的需求问题有：功能需求、数据需求、性能需求、接口需求。</a:t>
            </a:r>
          </a:p>
          <a:p>
            <a:pPr>
              <a:buFont typeface="Wingdings" pitchFamily="2" charset="2"/>
              <a:buChar char="l"/>
            </a:pPr>
            <a:r>
              <a:rPr lang="zh-CN" altLang="zh-CN" dirty="0" smtClean="0"/>
              <a:t>开发者与用户都将参与需求分析活动。开发者承担分析任务，但活动核心则是用户。</a:t>
            </a:r>
          </a:p>
          <a:p>
            <a:pPr>
              <a:buFont typeface="Wingdings" pitchFamily="2" charset="2"/>
              <a:buChar char="l"/>
            </a:pPr>
            <a:r>
              <a:rPr lang="zh-CN" altLang="zh-CN" dirty="0" smtClean="0"/>
              <a:t>需求分析任务需要由熟悉用户业务的系统分析师承担。</a:t>
            </a:r>
          </a:p>
          <a:p>
            <a:pPr>
              <a:buFont typeface="Wingdings" pitchFamily="2" charset="2"/>
              <a:buChar char="l"/>
            </a:pPr>
            <a:r>
              <a:rPr lang="zh-CN" altLang="zh-CN" dirty="0" smtClean="0"/>
              <a:t>需求分析步骤是：获取用户需求、创建需求模型、确定软件规格、进行需求验证。</a:t>
            </a:r>
          </a:p>
          <a:p>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获取用户需求</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用户泛指一切可从软件获得服务的对象。可以是某个人，但也可以是人以外的机构、部门、其他系统或设备。</a:t>
            </a:r>
          </a:p>
          <a:p>
            <a:pPr>
              <a:buFont typeface="Wingdings" pitchFamily="2" charset="2"/>
              <a:buChar char="l"/>
            </a:pPr>
            <a:r>
              <a:rPr lang="zh-CN" altLang="zh-CN" dirty="0" smtClean="0"/>
              <a:t>可通过调查而获取用户需求。然而，有效的需求收集则依赖于有效的调查提问，并依赖于合适的调查方法。一些常用调查方法是：访谈、座谈、问卷、跟班、收集资料。</a:t>
            </a:r>
          </a:p>
          <a:p>
            <a:pPr>
              <a:buFont typeface="Wingdings" pitchFamily="2" charset="2"/>
              <a:buChar char="l"/>
            </a:pPr>
            <a:r>
              <a:rPr lang="zh-CN" altLang="zh-CN" dirty="0" smtClean="0"/>
              <a:t>来自用户的需求将体现为需求规约，其可表达用户的软件价值。</a:t>
            </a:r>
          </a:p>
          <a:p>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建立需求模型</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需求建模是用户需求问题图解，一些常用模型有：业务树图、用例图、活动图。其中，业务树是结构化需求建模，用例图是系统业务举例，活动图则反映系统工作流程。</a:t>
            </a:r>
          </a:p>
          <a:p>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进行需求验证</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需求验证是指对需求分析成果的检查与确认。主要的需求验证内容有：有效性验证、一致性验证、完整性验证、现实性验证、可检验性验证。</a:t>
            </a:r>
          </a:p>
          <a:p>
            <a:pPr>
              <a:buFont typeface="Wingdings" pitchFamily="2" charset="2"/>
              <a:buChar char="l"/>
            </a:pPr>
            <a:r>
              <a:rPr lang="zh-CN" altLang="zh-CN" dirty="0" smtClean="0"/>
              <a:t>可通过需求原型确认或需求评审，而实现需求验证。</a:t>
            </a:r>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6</a:t>
            </a:r>
            <a:r>
              <a:rPr lang="zh-CN" altLang="zh-CN" b="1" dirty="0" smtClean="0"/>
              <a:t>章</a:t>
            </a:r>
            <a:r>
              <a:rPr lang="en-US" altLang="zh-CN" b="1" dirty="0" smtClean="0"/>
              <a:t>  </a:t>
            </a:r>
            <a:r>
              <a:rPr lang="zh-CN" altLang="zh-CN" b="1" dirty="0" smtClean="0"/>
              <a:t>软件概要设计</a:t>
            </a:r>
            <a:endParaRPr lang="zh-CN" altLang="en-US" dirty="0"/>
          </a:p>
        </p:txBody>
      </p:sp>
      <p:sp>
        <p:nvSpPr>
          <p:cNvPr id="3" name="内容占位符 2"/>
          <p:cNvSpPr>
            <a:spLocks noGrp="1"/>
          </p:cNvSpPr>
          <p:nvPr>
            <p:ph idx="1"/>
          </p:nvPr>
        </p:nvSpPr>
        <p:spPr/>
        <p:txBody>
          <a:bodyPr/>
          <a:lstStyle/>
          <a:p>
            <a:pPr>
              <a:buNone/>
            </a:pPr>
            <a:r>
              <a:rPr lang="zh-CN" altLang="zh-CN" dirty="0" smtClean="0"/>
              <a:t>本章要点：</a:t>
            </a:r>
          </a:p>
          <a:p>
            <a:pPr lvl="0">
              <a:buFont typeface="Wingdings" pitchFamily="2" charset="2"/>
              <a:buChar char="l"/>
            </a:pPr>
            <a:r>
              <a:rPr lang="zh-CN" altLang="zh-CN" dirty="0" smtClean="0"/>
              <a:t>概要设计任务</a:t>
            </a:r>
          </a:p>
          <a:p>
            <a:pPr lvl="0">
              <a:buFont typeface="Wingdings" pitchFamily="2" charset="2"/>
              <a:buChar char="l"/>
            </a:pPr>
            <a:r>
              <a:rPr lang="zh-CN" altLang="zh-CN" dirty="0" smtClean="0"/>
              <a:t>系统构架设计</a:t>
            </a:r>
          </a:p>
          <a:p>
            <a:pPr lvl="0">
              <a:buFont typeface="Wingdings" pitchFamily="2" charset="2"/>
              <a:buChar char="l"/>
            </a:pPr>
            <a:r>
              <a:rPr lang="zh-CN" altLang="zh-CN" dirty="0" smtClean="0"/>
              <a:t>数据结构设计</a:t>
            </a:r>
          </a:p>
          <a:p>
            <a:pPr lvl="0">
              <a:buFont typeface="Wingdings" pitchFamily="2" charset="2"/>
              <a:buChar char="l"/>
            </a:pPr>
            <a:r>
              <a:rPr lang="zh-CN" altLang="zh-CN" dirty="0" smtClean="0"/>
              <a:t>程序结构设计</a:t>
            </a:r>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设计任务与过程</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概要设计也叫总体设计，需要确定软件系统总体构造，涉及系统构架、程序结构、数据结构、安全防范、故障处理等诸多方面的设计，以对软件系统做出总的设计规划。</a:t>
            </a:r>
          </a:p>
          <a:p>
            <a:pPr>
              <a:buFont typeface="Wingdings" pitchFamily="2" charset="2"/>
              <a:buChar char="l"/>
            </a:pPr>
            <a:r>
              <a:rPr lang="zh-CN" altLang="zh-CN" dirty="0" smtClean="0"/>
              <a:t>概要设计以需求规格定义为依据，首先要确定的是系统构架，然后以系统构架为基础，确定系统全局数据结构、程序结构，考虑系统安全防范、故障处理措施。</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系统构架</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系统构架是软件系统的基础框架，需要考虑问题有：系统支持环境、系统体系结构。</a:t>
            </a:r>
          </a:p>
          <a:p>
            <a:pPr>
              <a:buFont typeface="Wingdings" pitchFamily="2" charset="2"/>
              <a:buChar char="l"/>
            </a:pPr>
            <a:r>
              <a:rPr lang="zh-CN" altLang="zh-CN" dirty="0" smtClean="0"/>
              <a:t>系统支持环境是构建软件大厦的地基，涉及硬件环境、软件环境、网络环境。</a:t>
            </a:r>
          </a:p>
          <a:p>
            <a:pPr>
              <a:buFont typeface="Wingdings" pitchFamily="2" charset="2"/>
              <a:buChar char="l"/>
            </a:pPr>
            <a:r>
              <a:rPr lang="zh-CN" altLang="zh-CN" dirty="0" smtClean="0"/>
              <a:t>系统体系结构则为软件系统总体结构。分层体系是具代表性的软件体系结构。</a:t>
            </a: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数据结构</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数据结构是指数据元素之间的逻辑关系。</a:t>
            </a:r>
          </a:p>
          <a:p>
            <a:pPr>
              <a:buFont typeface="Wingdings" pitchFamily="2" charset="2"/>
              <a:buChar char="l"/>
            </a:pPr>
            <a:r>
              <a:rPr lang="zh-CN" altLang="zh-CN" dirty="0" smtClean="0"/>
              <a:t>程序设计中的数据结构，一般是动态数据结构，以服务功能为设计目标。概要设计中，需要考虑的是影响诸多功能、跨越多个模块的全局性程序数据。</a:t>
            </a:r>
          </a:p>
          <a:p>
            <a:pPr>
              <a:buFont typeface="Wingdings" pitchFamily="2" charset="2"/>
              <a:buChar char="l"/>
            </a:pPr>
            <a:r>
              <a:rPr lang="zh-CN" altLang="zh-CN" dirty="0" smtClean="0"/>
              <a:t>数据库设计中的数据结构则一般是静态结构，以建立合理存储为设计目标，所涉及元素有：数据表、数据视图、数据索引。</a:t>
            </a:r>
          </a:p>
          <a:p>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程序结构</a:t>
            </a:r>
            <a:endParaRPr lang="zh-CN" altLang="en-US" dirty="0"/>
          </a:p>
        </p:txBody>
      </p:sp>
      <p:sp>
        <p:nvSpPr>
          <p:cNvPr id="3" name="内容占位符 2"/>
          <p:cNvSpPr>
            <a:spLocks noGrp="1"/>
          </p:cNvSpPr>
          <p:nvPr>
            <p:ph idx="1"/>
          </p:nvPr>
        </p:nvSpPr>
        <p:spPr/>
        <p:txBody>
          <a:bodyPr>
            <a:normAutofit fontScale="70000" lnSpcReduction="20000"/>
          </a:bodyPr>
          <a:lstStyle/>
          <a:p>
            <a:pPr>
              <a:buFont typeface="Wingdings" pitchFamily="2" charset="2"/>
              <a:buChar char="l"/>
            </a:pPr>
            <a:r>
              <a:rPr lang="zh-CN" altLang="zh-CN" dirty="0" smtClean="0"/>
              <a:t>概要设计需要抽象模块，并从功能、数据、接口等诸多方面定义模块。</a:t>
            </a:r>
          </a:p>
          <a:p>
            <a:pPr>
              <a:buFont typeface="Wingdings" pitchFamily="2" charset="2"/>
              <a:buChar char="l"/>
            </a:pPr>
            <a:r>
              <a:rPr lang="zh-CN" altLang="zh-CN" dirty="0" smtClean="0"/>
              <a:t>结构化程序中的模块是程序函数。面向对象程序中的模块是类体。在基于组件的系统集成中，组件则被看做是模块。</a:t>
            </a:r>
          </a:p>
          <a:p>
            <a:pPr>
              <a:buFont typeface="Wingdings" pitchFamily="2" charset="2"/>
              <a:buChar char="l"/>
            </a:pPr>
            <a:r>
              <a:rPr lang="zh-CN" altLang="zh-CN" dirty="0" smtClean="0"/>
              <a:t>高质量程序模块应该有很好的独立性，这样的模块通常更加安全、稳定、可靠，也更加便于维护改造。内聚度与耦合度这两个技术指标可用于判断模块是否有较好的独立性。</a:t>
            </a:r>
          </a:p>
          <a:p>
            <a:pPr>
              <a:buFont typeface="Wingdings" pitchFamily="2" charset="2"/>
              <a:buChar char="l"/>
            </a:pPr>
            <a:r>
              <a:rPr lang="zh-CN" altLang="zh-CN" dirty="0" smtClean="0"/>
              <a:t>概要设计还需要确定模块之间的任务协作与控制，并设计一个合理的可控制的可扩充的程序结构，以使诸多模块能够集成为一个整体。</a:t>
            </a:r>
          </a:p>
          <a:p>
            <a:pPr>
              <a:buFont typeface="Wingdings" pitchFamily="2" charset="2"/>
              <a:buChar char="l"/>
            </a:pPr>
            <a:r>
              <a:rPr lang="zh-CN" altLang="zh-CN" dirty="0" smtClean="0"/>
              <a:t>结构化程序的控制是自顶向下的。总控模块对程序进行顶层整体控制，下级模块则实现对具体任务的控制与操作。</a:t>
            </a:r>
          </a:p>
          <a:p>
            <a:pPr>
              <a:buFont typeface="Wingdings" pitchFamily="2" charset="2"/>
              <a:buChar char="l"/>
            </a:pPr>
            <a:r>
              <a:rPr lang="zh-CN" altLang="zh-CN" dirty="0" smtClean="0"/>
              <a:t>面向对象程序则由类图、构件图说明结构。类图用于描述面向对象程序逻辑结构，构件图用于描述面向对象程序物理结构。</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7</a:t>
            </a:r>
            <a:r>
              <a:rPr lang="zh-CN" altLang="zh-CN" b="1" dirty="0" smtClean="0"/>
              <a:t>章</a:t>
            </a:r>
            <a:r>
              <a:rPr lang="en-US" altLang="zh-CN" b="1" dirty="0" smtClean="0"/>
              <a:t>  </a:t>
            </a:r>
            <a:r>
              <a:rPr lang="zh-CN" altLang="zh-CN" b="1" dirty="0" smtClean="0"/>
              <a:t>程序算法设计与编码</a:t>
            </a:r>
            <a:endParaRPr lang="zh-CN" altLang="en-US" dirty="0"/>
          </a:p>
        </p:txBody>
      </p:sp>
      <p:sp>
        <p:nvSpPr>
          <p:cNvPr id="3" name="内容占位符 2"/>
          <p:cNvSpPr>
            <a:spLocks noGrp="1"/>
          </p:cNvSpPr>
          <p:nvPr>
            <p:ph idx="1"/>
          </p:nvPr>
        </p:nvSpPr>
        <p:spPr/>
        <p:txBody>
          <a:bodyPr/>
          <a:lstStyle/>
          <a:p>
            <a:pPr>
              <a:buNone/>
            </a:pPr>
            <a:r>
              <a:rPr lang="zh-CN" altLang="zh-CN" dirty="0" smtClean="0"/>
              <a:t>本章要点：</a:t>
            </a:r>
          </a:p>
          <a:p>
            <a:pPr lvl="0">
              <a:buFont typeface="Wingdings" pitchFamily="2" charset="2"/>
              <a:buChar char="l"/>
            </a:pPr>
            <a:r>
              <a:rPr lang="zh-CN" altLang="zh-CN" dirty="0" smtClean="0"/>
              <a:t>结构化流程控制</a:t>
            </a:r>
          </a:p>
          <a:p>
            <a:pPr lvl="0">
              <a:buFont typeface="Wingdings" pitchFamily="2" charset="2"/>
              <a:buChar char="l"/>
            </a:pPr>
            <a:r>
              <a:rPr lang="zh-CN" altLang="zh-CN" dirty="0" smtClean="0"/>
              <a:t>算法设计工具</a:t>
            </a:r>
          </a:p>
          <a:p>
            <a:pPr lvl="0">
              <a:buFont typeface="Wingdings" pitchFamily="2" charset="2"/>
              <a:buChar char="l"/>
            </a:pPr>
            <a:r>
              <a:rPr lang="zh-CN" altLang="zh-CN" dirty="0" smtClean="0"/>
              <a:t>程序编码及其规范</a:t>
            </a:r>
          </a:p>
          <a:p>
            <a:pPr>
              <a:buFont typeface="Wingdings" pitchFamily="2" charset="2"/>
              <a:buChar char="l"/>
            </a:pP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软件研发团队</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需要组建优秀的软件研发团队，以生产出高质量的软件产品。</a:t>
            </a:r>
          </a:p>
          <a:p>
            <a:pPr>
              <a:buFont typeface="Wingdings" pitchFamily="2" charset="2"/>
              <a:buChar char="l"/>
            </a:pPr>
            <a:r>
              <a:rPr lang="zh-CN" altLang="zh-CN" dirty="0" smtClean="0"/>
              <a:t>软件研发机构应该有健康的可适应软件研发任务的组织机体。项目小组则是最小的因项目任务组建的研发团队，要求小而精，成员大多限制在</a:t>
            </a:r>
            <a:r>
              <a:rPr lang="en-US" altLang="zh-CN" dirty="0" smtClean="0"/>
              <a:t>8</a:t>
            </a:r>
            <a:r>
              <a:rPr lang="zh-CN" altLang="zh-CN" dirty="0" smtClean="0"/>
              <a:t>人以内。主要成员有：项目负责人、开发人员、资料管理员、软件测试员。</a:t>
            </a:r>
          </a:p>
          <a:p>
            <a:pPr>
              <a:buFont typeface="Wingdings" pitchFamily="2" charset="2"/>
              <a:buChar char="l"/>
            </a:pPr>
            <a:r>
              <a:rPr lang="zh-CN" altLang="zh-CN" dirty="0" smtClean="0"/>
              <a:t>项目小组有多种管理机制，如：民主分权制、主程序员负责制、职业项目经理负责制、层级负责制。</a:t>
            </a:r>
          </a:p>
          <a:p>
            <a:pPr>
              <a:buFont typeface="Wingdings" pitchFamily="2" charset="2"/>
              <a:buChar char="l"/>
            </a:pP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程序结构化流程控制</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程序结构化流程控制是高清晰度的控制。程序如果能满足单人口、单出口的要求，则程序是结构化控制。顺序、选择、循环等控制结构是结构化控制。</a:t>
            </a:r>
          </a:p>
          <a:p>
            <a:pPr>
              <a:buFont typeface="Wingdings" pitchFamily="2" charset="2"/>
              <a:buChar char="l"/>
            </a:pPr>
            <a:r>
              <a:rPr lang="en-US" altLang="zh-CN" dirty="0" smtClean="0"/>
              <a:t>GOTO</a:t>
            </a:r>
            <a:r>
              <a:rPr lang="zh-CN" altLang="zh-CN" dirty="0" smtClean="0"/>
              <a:t>语句则是非结构化控制的代表。可使一个程序块有多个出入口，可降低程序的稳定性、可靠性与可维护性。</a:t>
            </a:r>
          </a:p>
          <a:p>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程序算法设计工具</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程序流程图、</a:t>
            </a:r>
            <a:r>
              <a:rPr lang="en-US" altLang="zh-CN" dirty="0" smtClean="0"/>
              <a:t>NS</a:t>
            </a:r>
            <a:r>
              <a:rPr lang="zh-CN" altLang="zh-CN" dirty="0" smtClean="0"/>
              <a:t>图、</a:t>
            </a:r>
            <a:r>
              <a:rPr lang="en-US" altLang="zh-CN" dirty="0" smtClean="0"/>
              <a:t>PAD</a:t>
            </a:r>
            <a:r>
              <a:rPr lang="zh-CN" altLang="zh-CN" dirty="0" smtClean="0"/>
              <a:t>图、</a:t>
            </a:r>
            <a:r>
              <a:rPr lang="en-US" altLang="zh-CN" dirty="0" smtClean="0"/>
              <a:t>PDL</a:t>
            </a:r>
            <a:r>
              <a:rPr lang="zh-CN" altLang="zh-CN" dirty="0" smtClean="0"/>
              <a:t>语言，是与结构化控制相适应的算法设计工具。</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程序流程图</a:t>
            </a:r>
            <a:endParaRPr lang="zh-CN" alt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428728" y="1071546"/>
            <a:ext cx="6215105" cy="5643602"/>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NS</a:t>
            </a:r>
            <a:r>
              <a:rPr lang="zh-CN" altLang="zh-CN" dirty="0" smtClean="0"/>
              <a:t>图</a:t>
            </a:r>
            <a:endParaRPr lang="zh-CN" alt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357422" y="1193639"/>
            <a:ext cx="4643469" cy="5177968"/>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PAD</a:t>
            </a:r>
            <a:r>
              <a:rPr lang="zh-CN" altLang="zh-CN" dirty="0" smtClean="0"/>
              <a:t>图</a:t>
            </a:r>
            <a:endParaRPr lang="zh-CN" alt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500166" y="1214422"/>
            <a:ext cx="6398729" cy="517924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算法复杂度评估</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算法复杂度是对程序算法是否复杂的量化说明。通常，可以从时间和空间两个方面，对程序算法进行复杂度评价。</a:t>
            </a:r>
          </a:p>
          <a:p>
            <a:pPr lvl="0">
              <a:buFont typeface="Wingdings" pitchFamily="2" charset="2"/>
              <a:buChar char="l"/>
            </a:pPr>
            <a:r>
              <a:rPr lang="zh-CN" altLang="zh-CN" dirty="0" smtClean="0"/>
              <a:t>时间复杂度：由算法执行所耗费时间决定。通常，算法中语句的执行次数越多，其花费时间就越多，则时间复杂度就越高。</a:t>
            </a:r>
          </a:p>
          <a:p>
            <a:pPr lvl="0">
              <a:buFont typeface="Wingdings" pitchFamily="2" charset="2"/>
              <a:buChar char="l"/>
            </a:pPr>
            <a:r>
              <a:rPr lang="zh-CN" altLang="zh-CN" dirty="0" smtClean="0"/>
              <a:t>空间复杂度：由算法所需存储空间决定。通常，程序中定义的数据元素越少，采用的数据类型越简单，则空间复杂度就越低。</a:t>
            </a:r>
          </a:p>
          <a:p>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McCabe</a:t>
            </a:r>
            <a:r>
              <a:rPr lang="zh-CN" altLang="zh-CN" dirty="0" smtClean="0"/>
              <a:t>方法</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这是一种基于控制流的广泛应用的程序算法复杂度评估方法。其定义程序算法复杂度为强连通程序图中线性无关的有向环的个数。计算公式是：</a:t>
            </a:r>
          </a:p>
          <a:p>
            <a:pPr>
              <a:buFont typeface="Wingdings" pitchFamily="2" charset="2"/>
              <a:buChar char="l"/>
            </a:pPr>
            <a:r>
              <a:rPr lang="en-US" altLang="zh-CN" dirty="0" smtClean="0"/>
              <a:t>V</a:t>
            </a:r>
            <a:r>
              <a:rPr lang="zh-CN" altLang="zh-CN" dirty="0" smtClean="0"/>
              <a:t>（</a:t>
            </a:r>
            <a:r>
              <a:rPr lang="en-US" altLang="zh-CN" dirty="0" smtClean="0"/>
              <a:t>G</a:t>
            </a:r>
            <a:r>
              <a:rPr lang="zh-CN" altLang="zh-CN" dirty="0" smtClean="0"/>
              <a:t>）</a:t>
            </a:r>
            <a:r>
              <a:rPr lang="en-US" altLang="zh-CN" dirty="0" smtClean="0"/>
              <a:t>= m – n + 1 </a:t>
            </a:r>
            <a:r>
              <a:rPr lang="zh-CN" altLang="zh-CN" dirty="0" smtClean="0"/>
              <a:t>，其中，</a:t>
            </a:r>
            <a:r>
              <a:rPr lang="en-US" altLang="zh-CN" dirty="0" smtClean="0"/>
              <a:t>V</a:t>
            </a:r>
            <a:r>
              <a:rPr lang="zh-CN" altLang="zh-CN" dirty="0" smtClean="0"/>
              <a:t>是强连通程序图中的环数，</a:t>
            </a:r>
            <a:r>
              <a:rPr lang="en-US" altLang="zh-CN" dirty="0" smtClean="0"/>
              <a:t>m</a:t>
            </a:r>
            <a:r>
              <a:rPr lang="zh-CN" altLang="zh-CN" dirty="0" smtClean="0"/>
              <a:t>是弧数，</a:t>
            </a:r>
            <a:r>
              <a:rPr lang="en-US" altLang="zh-CN" dirty="0" smtClean="0"/>
              <a:t>n</a:t>
            </a:r>
            <a:r>
              <a:rPr lang="zh-CN" altLang="zh-CN" dirty="0" smtClean="0"/>
              <a:t>是节点数。</a:t>
            </a:r>
          </a:p>
          <a:p>
            <a:pPr>
              <a:buFont typeface="Wingdings" pitchFamily="2" charset="2"/>
              <a:buChar char="l"/>
            </a:pP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5. </a:t>
            </a:r>
            <a:r>
              <a:rPr lang="zh-CN" altLang="zh-CN" b="1" dirty="0" smtClean="0"/>
              <a:t>程序编码</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编程语言可分为机器语言、汇编语言、传统高级语言、结构化语言、面向对象语言、第四代程序语言。有必要根据问题性质选择合适的程序语言，以提高编程质量。</a:t>
            </a:r>
          </a:p>
          <a:p>
            <a:pPr>
              <a:buFont typeface="Wingdings" pitchFamily="2" charset="2"/>
              <a:buChar char="l"/>
            </a:pPr>
            <a:r>
              <a:rPr lang="zh-CN" altLang="zh-CN" dirty="0" smtClean="0"/>
              <a:t>编程规范即是为提高程序可读性、可理解性而需要遵守的约定。一些常用的编码规范有：程序注释、标识符命名、程序编排格式。</a:t>
            </a:r>
          </a:p>
          <a:p>
            <a:pPr>
              <a:buFont typeface="Wingdings" pitchFamily="2" charset="2"/>
              <a:buChar char="l"/>
            </a:pPr>
            <a:r>
              <a:rPr lang="zh-CN" altLang="zh-CN" dirty="0" smtClean="0"/>
              <a:t>程序算法设计还必须考虑程序的运行效率，其由程序的算法复杂度、程序中数据的类型、程序编译的优化程度等诸多因素决定。</a:t>
            </a:r>
          </a:p>
          <a:p>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8</a:t>
            </a:r>
            <a:r>
              <a:rPr lang="zh-CN" altLang="zh-CN" b="1" dirty="0" smtClean="0"/>
              <a:t>章</a:t>
            </a:r>
            <a:r>
              <a:rPr lang="en-US" altLang="zh-CN" b="1" dirty="0" smtClean="0"/>
              <a:t>  </a:t>
            </a:r>
            <a:r>
              <a:rPr lang="zh-CN" altLang="zh-CN" b="1" dirty="0" smtClean="0"/>
              <a:t>软件测试</a:t>
            </a:r>
            <a:endParaRPr lang="zh-CN" altLang="en-US" dirty="0"/>
          </a:p>
        </p:txBody>
      </p:sp>
      <p:sp>
        <p:nvSpPr>
          <p:cNvPr id="3" name="内容占位符 2"/>
          <p:cNvSpPr>
            <a:spLocks noGrp="1"/>
          </p:cNvSpPr>
          <p:nvPr>
            <p:ph idx="1"/>
          </p:nvPr>
        </p:nvSpPr>
        <p:spPr/>
        <p:txBody>
          <a:bodyPr/>
          <a:lstStyle/>
          <a:p>
            <a:pPr>
              <a:buNone/>
            </a:pPr>
            <a:r>
              <a:rPr lang="zh-CN" altLang="zh-CN" dirty="0" smtClean="0"/>
              <a:t>本章要点：</a:t>
            </a:r>
          </a:p>
          <a:p>
            <a:pPr lvl="0">
              <a:buFont typeface="Wingdings" pitchFamily="2" charset="2"/>
              <a:buChar char="l"/>
            </a:pPr>
            <a:r>
              <a:rPr lang="zh-CN" altLang="zh-CN" dirty="0" smtClean="0"/>
              <a:t>测试方法与过程</a:t>
            </a:r>
          </a:p>
          <a:p>
            <a:pPr lvl="0">
              <a:buFont typeface="Wingdings" pitchFamily="2" charset="2"/>
              <a:buChar char="l"/>
            </a:pPr>
            <a:r>
              <a:rPr lang="zh-CN" altLang="zh-CN" dirty="0" smtClean="0"/>
              <a:t>测试用例</a:t>
            </a:r>
          </a:p>
          <a:p>
            <a:pPr lvl="0">
              <a:buFont typeface="Wingdings" pitchFamily="2" charset="2"/>
              <a:buChar char="l"/>
            </a:pPr>
            <a:r>
              <a:rPr lang="zh-CN" altLang="zh-CN" dirty="0" smtClean="0"/>
              <a:t>面向对象测试</a:t>
            </a:r>
          </a:p>
          <a:p>
            <a:pPr lvl="0">
              <a:buFont typeface="Wingdings" pitchFamily="2" charset="2"/>
              <a:buChar char="l"/>
            </a:pPr>
            <a:r>
              <a:rPr lang="zh-CN" altLang="zh-CN" dirty="0" smtClean="0"/>
              <a:t>程序调试</a:t>
            </a:r>
          </a:p>
          <a:p>
            <a:pPr lvl="0">
              <a:buFont typeface="Wingdings" pitchFamily="2" charset="2"/>
              <a:buChar char="l"/>
            </a:pPr>
            <a:r>
              <a:rPr lang="zh-CN" altLang="zh-CN" dirty="0" smtClean="0"/>
              <a:t>测试工具</a:t>
            </a:r>
          </a:p>
          <a:p>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测试目的、计划与方法</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软件测试之根本目的在于发现软件错误。软件测试需要事先制定计划，如：测试时间、测试任务、测试目标、责任人等，即需要通过测试计划提前确定下来。</a:t>
            </a:r>
          </a:p>
          <a:p>
            <a:pPr>
              <a:buFont typeface="Wingdings" pitchFamily="2" charset="2"/>
              <a:buChar char="l"/>
            </a:pPr>
            <a:r>
              <a:rPr lang="zh-CN" altLang="zh-CN" dirty="0" smtClean="0"/>
              <a:t>有黑盒测试与白盒测试两种基本测试方法。黑盒测试以概要设计中的模块定义为测试内容，主要用于系统确认测试、系统集成测试。白盒测试则以详细设计中的程序算法说明为测试内容，主要用于程序单元测试。</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en-US" b="1" dirty="0" smtClean="0"/>
              <a:t>为什么会发生</a:t>
            </a:r>
            <a:r>
              <a:rPr lang="zh-CN" altLang="zh-CN" b="1" dirty="0" smtClean="0"/>
              <a:t>软件危机</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en-US" altLang="zh-CN" dirty="0" smtClean="0"/>
              <a:t>   20</a:t>
            </a:r>
            <a:r>
              <a:rPr lang="zh-CN" altLang="zh-CN" dirty="0" smtClean="0"/>
              <a:t>世纪</a:t>
            </a:r>
            <a:r>
              <a:rPr lang="en-US" altLang="zh-CN" dirty="0" smtClean="0"/>
              <a:t>60</a:t>
            </a:r>
            <a:r>
              <a:rPr lang="zh-CN" altLang="zh-CN" dirty="0" smtClean="0"/>
              <a:t>年代中期，软件开发者遭遇到了软件危机。主要危机现象有：软件开发成本进度难估算、软件质量没有保证、软件不能满足应用需要、软件缺乏可维护性。</a:t>
            </a:r>
          </a:p>
          <a:p>
            <a:pPr>
              <a:buFont typeface="Wingdings" pitchFamily="2" charset="2"/>
              <a:buChar char="l"/>
            </a:pPr>
            <a:r>
              <a:rPr lang="en-US" altLang="zh-CN" dirty="0" smtClean="0"/>
              <a:t>   </a:t>
            </a:r>
            <a:r>
              <a:rPr lang="zh-CN" altLang="zh-CN" dirty="0" smtClean="0"/>
              <a:t>危机客观原因：软件的逻辑隐蔽性、软件的复杂性、软件的低产业发展水平。</a:t>
            </a:r>
          </a:p>
          <a:p>
            <a:pPr>
              <a:buFont typeface="Wingdings" pitchFamily="2" charset="2"/>
              <a:buChar char="l"/>
            </a:pPr>
            <a:r>
              <a:rPr lang="en-US" altLang="zh-CN" dirty="0" smtClean="0"/>
              <a:t>   </a:t>
            </a:r>
            <a:r>
              <a:rPr lang="zh-CN" altLang="zh-CN" dirty="0" smtClean="0"/>
              <a:t>危机主管原因：漠视用户需求、重结果轻过程、个人英雄理念。</a:t>
            </a:r>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测试任务</a:t>
            </a:r>
            <a:endParaRPr lang="zh-CN" altLang="en-US" dirty="0"/>
          </a:p>
        </p:txBody>
      </p:sp>
      <p:sp>
        <p:nvSpPr>
          <p:cNvPr id="3" name="内容占位符 2"/>
          <p:cNvSpPr>
            <a:spLocks noGrp="1"/>
          </p:cNvSpPr>
          <p:nvPr>
            <p:ph idx="1"/>
          </p:nvPr>
        </p:nvSpPr>
        <p:spPr/>
        <p:txBody>
          <a:bodyPr>
            <a:normAutofit fontScale="77500" lnSpcReduction="20000"/>
          </a:bodyPr>
          <a:lstStyle/>
          <a:p>
            <a:pPr>
              <a:buFont typeface="Wingdings" pitchFamily="2" charset="2"/>
              <a:buChar char="l"/>
            </a:pPr>
            <a:r>
              <a:rPr lang="zh-CN" altLang="zh-CN" dirty="0" smtClean="0"/>
              <a:t>软件测试任务有：单元测试、集成测试、确认测试。</a:t>
            </a:r>
          </a:p>
          <a:p>
            <a:pPr>
              <a:buFont typeface="Wingdings" pitchFamily="2" charset="2"/>
              <a:buChar char="l"/>
            </a:pPr>
            <a:r>
              <a:rPr lang="zh-CN" altLang="zh-CN" dirty="0" smtClean="0"/>
              <a:t>单元测试是以基本单元模块为测试对象。一般以白盒测试为主，以黑盒测试为辅。主要测试内容有：模块接口、局部数据结构、执行路径、出错处理、条件边界等。</a:t>
            </a:r>
          </a:p>
          <a:p>
            <a:pPr>
              <a:buFont typeface="Wingdings" pitchFamily="2" charset="2"/>
              <a:buChar char="l"/>
            </a:pPr>
            <a:r>
              <a:rPr lang="zh-CN" altLang="zh-CN" dirty="0" smtClean="0"/>
              <a:t>诸多单元模块可按照设计好的体系结构进行装配，在此过程中需要集成测试，以发现模块之间是否有连接错误。</a:t>
            </a:r>
          </a:p>
          <a:p>
            <a:pPr>
              <a:buFont typeface="Wingdings" pitchFamily="2" charset="2"/>
              <a:buChar char="l"/>
            </a:pPr>
            <a:r>
              <a:rPr lang="zh-CN" altLang="zh-CN" dirty="0" smtClean="0"/>
              <a:t>系统有非渐增集成与渐增集成测试两种集成策略。非渐增集成是一次性把所有模块组合在一起。渐增集成测试则是每个单元模块逐个地集成到系统中去。</a:t>
            </a:r>
          </a:p>
          <a:p>
            <a:pPr>
              <a:buFont typeface="Wingdings" pitchFamily="2" charset="2"/>
              <a:buChar char="l"/>
            </a:pPr>
            <a:r>
              <a:rPr lang="zh-CN" altLang="zh-CN" dirty="0" smtClean="0"/>
              <a:t>在系统完成集成之后，接着需要进行确认测试，以确认用户需求是否得以实现。测试内容有：软件有效性验证、软件配置复查。测试方法有：</a:t>
            </a:r>
            <a:r>
              <a:rPr lang="en-US" altLang="zh-CN" dirty="0" smtClean="0"/>
              <a:t> Alpha</a:t>
            </a:r>
            <a:r>
              <a:rPr lang="zh-CN" altLang="zh-CN" dirty="0" smtClean="0"/>
              <a:t>测试、</a:t>
            </a:r>
            <a:r>
              <a:rPr lang="en-US" altLang="zh-CN" dirty="0" smtClean="0"/>
              <a:t>Beta</a:t>
            </a:r>
            <a:r>
              <a:rPr lang="zh-CN" altLang="zh-CN" dirty="0" smtClean="0"/>
              <a:t>测试。</a:t>
            </a:r>
          </a:p>
          <a:p>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测试用例</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设计测试用例，就是为测试准备测试数据。白盒测试用例为逻辑覆盖，主要有：语句覆盖、判定覆盖、条件覆盖、判定条件覆盖、条件组合覆盖和路径覆盖等几种覆盖形式。黑盒测试用例则有等价类划分、边界值分析、错误推测等几种设计方法。</a:t>
            </a:r>
          </a:p>
          <a:p>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面向对象程序测试</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面向对象程序涉及单元测试、集成测试、确认测试，但测试内容不同。在进行面向对象程序单元测试时，已经不能孤立地测试单个操作，而应该把操作作为类的一部分来测试。集成测试则反映为基于线程的测试或基于使用的测试。确认测试则体现为用例驱动。</a:t>
            </a:r>
          </a:p>
          <a:p>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5. </a:t>
            </a:r>
            <a:r>
              <a:rPr lang="zh-CN" altLang="zh-CN" b="1" dirty="0" smtClean="0"/>
              <a:t>程序调试</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诊断发现错误并修正排除错误，这即是程序调试。其中，诊断是关键。如果错误的性质与位置被诊断出来，则改错只是一件相对简单的工作。</a:t>
            </a:r>
          </a:p>
          <a:p>
            <a:pPr>
              <a:buFont typeface="Wingdings" pitchFamily="2" charset="2"/>
              <a:buChar char="l"/>
            </a:pPr>
            <a:r>
              <a:rPr lang="zh-CN" altLang="zh-CN" dirty="0" smtClean="0"/>
              <a:t>主要诊断方法有：①在程序中插入输出语句；②使用自动调式工具。</a:t>
            </a:r>
          </a:p>
          <a:p>
            <a:pPr>
              <a:buFont typeface="Wingdings" pitchFamily="2" charset="2"/>
              <a:buChar char="l"/>
            </a:pPr>
            <a:r>
              <a:rPr lang="zh-CN" altLang="zh-CN" dirty="0" smtClean="0"/>
              <a:t>程序调试策略有：试探法、回溯法、对分查找法、归纳法、演绎法。</a:t>
            </a:r>
          </a:p>
          <a:p>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6. </a:t>
            </a:r>
            <a:r>
              <a:rPr lang="zh-CN" altLang="zh-CN" b="1" dirty="0" smtClean="0"/>
              <a:t>测试工具</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测试数据生成程序：用于自动生成测试用例。</a:t>
            </a:r>
          </a:p>
          <a:p>
            <a:pPr lvl="0">
              <a:buFont typeface="Wingdings" pitchFamily="2" charset="2"/>
              <a:buChar char="l"/>
            </a:pPr>
            <a:r>
              <a:rPr lang="zh-CN" altLang="zh-CN" dirty="0" smtClean="0"/>
              <a:t>动态分析程序：用于分析被测程序中某语句的动态执行情况，如：执行次数、执行频率。</a:t>
            </a:r>
          </a:p>
          <a:p>
            <a:pPr lvl="0">
              <a:buFont typeface="Wingdings" pitchFamily="2" charset="2"/>
              <a:buChar char="l"/>
            </a:pPr>
            <a:r>
              <a:rPr lang="zh-CN" altLang="zh-CN" dirty="0" smtClean="0"/>
              <a:t>静态分析程序：用于扫描被测试程序正文，并从中发现程序错误。</a:t>
            </a:r>
          </a:p>
          <a:p>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9</a:t>
            </a:r>
            <a:r>
              <a:rPr lang="zh-CN" altLang="zh-CN" b="1" dirty="0" smtClean="0"/>
              <a:t>章</a:t>
            </a:r>
            <a:r>
              <a:rPr lang="en-US" altLang="zh-CN" b="1" dirty="0" smtClean="0"/>
              <a:t>  </a:t>
            </a:r>
            <a:r>
              <a:rPr lang="zh-CN" altLang="zh-CN" b="1" dirty="0" smtClean="0"/>
              <a:t>软件维护与再</a:t>
            </a:r>
            <a:r>
              <a:rPr lang="zh-CN" altLang="zh-CN" b="1" dirty="0" smtClean="0"/>
              <a:t>工程</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软件维护分类</a:t>
            </a:r>
          </a:p>
          <a:p>
            <a:pPr>
              <a:buFont typeface="Wingdings" pitchFamily="2" charset="2"/>
              <a:buChar char="l"/>
            </a:pPr>
            <a:r>
              <a:rPr lang="zh-CN" altLang="zh-CN" dirty="0" smtClean="0"/>
              <a:t>软件可维护性</a:t>
            </a:r>
          </a:p>
          <a:p>
            <a:pPr>
              <a:buFont typeface="Wingdings" pitchFamily="2" charset="2"/>
              <a:buChar char="l"/>
            </a:pPr>
            <a:r>
              <a:rPr lang="zh-CN" altLang="zh-CN" dirty="0" smtClean="0"/>
              <a:t>软件维护实施</a:t>
            </a:r>
          </a:p>
          <a:p>
            <a:pPr>
              <a:buFont typeface="Wingdings" pitchFamily="2" charset="2"/>
              <a:buChar char="l"/>
            </a:pPr>
            <a:r>
              <a:rPr lang="zh-CN" altLang="zh-CN" dirty="0" smtClean="0"/>
              <a:t>软件再工程</a:t>
            </a:r>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软件维护</a:t>
            </a:r>
            <a:r>
              <a:rPr lang="zh-CN" altLang="zh-CN" b="1" dirty="0" smtClean="0"/>
              <a:t>分类</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改正性维护</a:t>
            </a:r>
            <a:endParaRPr lang="en-US" altLang="zh-CN" dirty="0" smtClean="0"/>
          </a:p>
          <a:p>
            <a:pPr>
              <a:buFont typeface="Wingdings" pitchFamily="2" charset="2"/>
              <a:buChar char="l"/>
            </a:pPr>
            <a:r>
              <a:rPr lang="zh-CN" altLang="zh-CN" dirty="0" smtClean="0"/>
              <a:t>完善</a:t>
            </a:r>
            <a:r>
              <a:rPr lang="zh-CN" altLang="zh-CN" dirty="0" smtClean="0"/>
              <a:t>性</a:t>
            </a:r>
            <a:r>
              <a:rPr lang="zh-CN" altLang="zh-CN" dirty="0" smtClean="0"/>
              <a:t>维护</a:t>
            </a:r>
            <a:endParaRPr lang="en-US" altLang="zh-CN" dirty="0" smtClean="0"/>
          </a:p>
          <a:p>
            <a:pPr>
              <a:buFont typeface="Wingdings" pitchFamily="2" charset="2"/>
              <a:buChar char="l"/>
            </a:pPr>
            <a:r>
              <a:rPr lang="zh-CN" altLang="zh-CN" dirty="0" smtClean="0"/>
              <a:t>适应性维护</a:t>
            </a:r>
            <a:endParaRPr lang="en-US" altLang="zh-CN" dirty="0" smtClean="0"/>
          </a:p>
          <a:p>
            <a:pPr>
              <a:buFont typeface="Wingdings" pitchFamily="2" charset="2"/>
              <a:buChar char="l"/>
            </a:pPr>
            <a:r>
              <a:rPr lang="zh-CN" altLang="zh-CN" dirty="0" smtClean="0"/>
              <a:t>预防性维护</a:t>
            </a:r>
            <a:endParaRPr lang="zh-CN" altLang="zh-C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软件</a:t>
            </a:r>
            <a:r>
              <a:rPr lang="zh-CN" altLang="zh-CN" b="1" dirty="0" smtClean="0"/>
              <a:t>可维护性</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软件可维护性是指维护人员对软件系统进行修正、改进的难易</a:t>
            </a:r>
            <a:r>
              <a:rPr lang="zh-CN" altLang="zh-CN" dirty="0" smtClean="0"/>
              <a:t>。</a:t>
            </a:r>
            <a:endParaRPr lang="en-US" altLang="zh-CN" dirty="0" smtClean="0"/>
          </a:p>
          <a:p>
            <a:pPr>
              <a:buFont typeface="Wingdings" pitchFamily="2" charset="2"/>
              <a:buChar char="l"/>
            </a:pPr>
            <a:r>
              <a:rPr lang="zh-CN" altLang="zh-CN" dirty="0" smtClean="0"/>
              <a:t>影响</a:t>
            </a:r>
            <a:r>
              <a:rPr lang="zh-CN" altLang="zh-CN" dirty="0" smtClean="0"/>
              <a:t>软件可维护性的因素有：系统大小、系统文档、系统年龄</a:t>
            </a:r>
            <a:r>
              <a:rPr lang="zh-CN" altLang="zh-CN" dirty="0" smtClean="0"/>
              <a:t>。</a:t>
            </a:r>
            <a:endParaRPr lang="en-US" altLang="zh-CN" dirty="0" smtClean="0"/>
          </a:p>
          <a:p>
            <a:pPr>
              <a:buFont typeface="Wingdings" pitchFamily="2" charset="2"/>
              <a:buChar char="l"/>
            </a:pPr>
            <a:r>
              <a:rPr lang="zh-CN" altLang="zh-CN" dirty="0" smtClean="0"/>
              <a:t>可</a:t>
            </a:r>
            <a:r>
              <a:rPr lang="zh-CN" altLang="zh-CN" dirty="0" smtClean="0"/>
              <a:t>通过软件的易理解性、可靠性、易修改性、易移植性的评价，而对软件系统进行可维护性综合评估。</a:t>
            </a:r>
            <a:endParaRPr lang="zh-CN" altLang="zh-C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软件维护</a:t>
            </a:r>
            <a:r>
              <a:rPr lang="zh-CN" altLang="zh-CN" b="1" dirty="0" smtClean="0"/>
              <a:t>实施</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开发组可承担软件初期维护，但当软件转入正常使用以后，其维护工作则一般由专门的维护机构承担。软件维护机构人员组成有：维护负责人、系统监督员、配置管理员、维护工程师。其中，维护负责人全权负责维护任务，包括技术与管理两个方面的工作。</a:t>
            </a:r>
          </a:p>
          <a:p>
            <a:pPr>
              <a:buFont typeface="Wingdings" pitchFamily="2" charset="2"/>
              <a:buChar char="l"/>
            </a:pPr>
            <a:r>
              <a:rPr lang="zh-CN" altLang="zh-CN" dirty="0" smtClean="0"/>
              <a:t>维护将由申请报告启动，其一般由软件用户提出。维护机构则对维护申请进行评审。维护活动需要记录存档，需要进行评价。</a:t>
            </a:r>
          </a:p>
          <a:p>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软件再</a:t>
            </a:r>
            <a:r>
              <a:rPr lang="zh-CN" altLang="zh-CN" b="1" dirty="0" smtClean="0"/>
              <a:t>工程</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软件再工程是指对已存在软件系统的重构与扩充。</a:t>
            </a:r>
          </a:p>
          <a:p>
            <a:pPr>
              <a:buFont typeface="Wingdings" pitchFamily="2" charset="2"/>
              <a:buChar char="l"/>
            </a:pPr>
            <a:r>
              <a:rPr lang="zh-CN" altLang="zh-CN" dirty="0" smtClean="0"/>
              <a:t>再工程主要用于一些老系统改造，所涉及活动有：逆向工程、重构工程、正向工程。</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软件工程技术、管理与目标</a:t>
            </a:r>
            <a:endParaRPr lang="zh-CN" altLang="en-US" dirty="0"/>
          </a:p>
        </p:txBody>
      </p:sp>
      <p:sp>
        <p:nvSpPr>
          <p:cNvPr id="3" name="内容占位符 2"/>
          <p:cNvSpPr>
            <a:spLocks noGrp="1"/>
          </p:cNvSpPr>
          <p:nvPr>
            <p:ph idx="1"/>
          </p:nvPr>
        </p:nvSpPr>
        <p:spPr/>
        <p:txBody>
          <a:bodyPr>
            <a:normAutofit fontScale="85000" lnSpcReduction="20000"/>
          </a:bodyPr>
          <a:lstStyle/>
          <a:p>
            <a:pPr>
              <a:buNone/>
            </a:pPr>
            <a:r>
              <a:rPr lang="en-US" altLang="zh-CN" dirty="0" smtClean="0"/>
              <a:t>    </a:t>
            </a:r>
            <a:r>
              <a:rPr lang="zh-CN" altLang="zh-CN" dirty="0" smtClean="0"/>
              <a:t>软件工程涉及的技术问题有：</a:t>
            </a:r>
          </a:p>
          <a:p>
            <a:pPr lvl="0" fontAlgn="auto">
              <a:buNone/>
            </a:pPr>
            <a:r>
              <a:rPr lang="en-US" altLang="zh-CN" dirty="0" smtClean="0"/>
              <a:t>    </a:t>
            </a:r>
            <a:r>
              <a:rPr lang="zh-CN" altLang="zh-CN" dirty="0" smtClean="0"/>
              <a:t>软件过程：实现软件的步骤与工程框架；</a:t>
            </a:r>
          </a:p>
          <a:p>
            <a:pPr lvl="0" fontAlgn="auto">
              <a:buNone/>
            </a:pPr>
            <a:r>
              <a:rPr lang="en-US" altLang="zh-CN" dirty="0" smtClean="0"/>
              <a:t>    </a:t>
            </a:r>
            <a:r>
              <a:rPr lang="zh-CN" altLang="zh-CN" dirty="0" smtClean="0"/>
              <a:t>工程方法：实现软件的技术性要素，如：工程规范、工程策略、技术手段等。</a:t>
            </a:r>
          </a:p>
          <a:p>
            <a:pPr lvl="0" fontAlgn="auto">
              <a:buNone/>
            </a:pPr>
            <a:r>
              <a:rPr lang="en-US" altLang="zh-CN" dirty="0" smtClean="0"/>
              <a:t>    </a:t>
            </a:r>
            <a:r>
              <a:rPr lang="zh-CN" altLang="zh-CN" dirty="0" smtClean="0"/>
              <a:t>软件工具：对工程方法与软件过程的自动化或半自动化支持。</a:t>
            </a:r>
          </a:p>
          <a:p>
            <a:pPr>
              <a:buNone/>
            </a:pPr>
            <a:r>
              <a:rPr lang="en-US" altLang="zh-CN" dirty="0" smtClean="0"/>
              <a:t>    </a:t>
            </a:r>
            <a:r>
              <a:rPr lang="zh-CN" altLang="zh-CN" dirty="0" smtClean="0"/>
              <a:t>软件工程涉及的管理问题有：项目管理、人员管理、过程管理、 产品管理。</a:t>
            </a:r>
          </a:p>
          <a:p>
            <a:pPr>
              <a:buNone/>
            </a:pPr>
            <a:r>
              <a:rPr lang="en-US" altLang="zh-CN" dirty="0" smtClean="0"/>
              <a:t>    </a:t>
            </a:r>
            <a:r>
              <a:rPr lang="zh-CN" altLang="zh-CN" dirty="0" smtClean="0"/>
              <a:t>软件工程还必须考虑工程目标，以体现其工程价值。一些主要的工程目标是：降低成本、满足需求、改善性能、提高质量、及时交付。</a:t>
            </a:r>
          </a:p>
          <a:p>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10</a:t>
            </a:r>
            <a:r>
              <a:rPr lang="zh-CN" altLang="zh-CN" b="1" dirty="0" smtClean="0"/>
              <a:t>章</a:t>
            </a:r>
            <a:r>
              <a:rPr lang="en-US" altLang="zh-CN" b="1" dirty="0" smtClean="0"/>
              <a:t>  </a:t>
            </a:r>
            <a:r>
              <a:rPr lang="zh-CN" altLang="zh-CN" b="1" dirty="0" smtClean="0"/>
              <a:t>结构化分析</a:t>
            </a:r>
            <a:r>
              <a:rPr lang="zh-CN" altLang="zh-CN" b="1" dirty="0" smtClean="0"/>
              <a:t>建模</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分析建模特点</a:t>
            </a:r>
          </a:p>
          <a:p>
            <a:pPr lvl="0">
              <a:buFont typeface="Wingdings" pitchFamily="2" charset="2"/>
              <a:buChar char="l"/>
            </a:pPr>
            <a:r>
              <a:rPr lang="zh-CN" altLang="zh-CN" dirty="0" smtClean="0"/>
              <a:t>数据、功能与行为建模</a:t>
            </a:r>
          </a:p>
          <a:p>
            <a:pPr lvl="0">
              <a:buFont typeface="Wingdings" pitchFamily="2" charset="2"/>
              <a:buChar char="l"/>
            </a:pPr>
            <a:r>
              <a:rPr lang="zh-CN" altLang="zh-CN" dirty="0" smtClean="0"/>
              <a:t>数据、功能与行为定义</a:t>
            </a:r>
          </a:p>
          <a:p>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功能</a:t>
            </a:r>
            <a:r>
              <a:rPr lang="zh-CN" altLang="zh-CN" b="1" dirty="0" smtClean="0"/>
              <a:t>建模</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功能建模是对系统数据加工的图解。数据流图是最常用的结构化功能建模工具，涉及数据接口、数据处理、数据流、数据存储等图形元素，用于描述系统数据加工细节。</a:t>
            </a:r>
          </a:p>
          <a:p>
            <a:pPr>
              <a:buFont typeface="Wingdings" pitchFamily="2" charset="2"/>
              <a:buChar char="l"/>
            </a:pPr>
            <a:r>
              <a:rPr lang="zh-CN" altLang="zh-CN" dirty="0" smtClean="0"/>
              <a:t>数据流可以逐层细化，由此可逐步深入地解剖数据处理过程。数据流细化一般自顶层业务环境开始，然后到</a:t>
            </a:r>
            <a:r>
              <a:rPr lang="en-US" altLang="zh-CN" dirty="0" smtClean="0"/>
              <a:t>1</a:t>
            </a:r>
            <a:r>
              <a:rPr lang="zh-CN" altLang="zh-CN" dirty="0" smtClean="0"/>
              <a:t>层、</a:t>
            </a:r>
            <a:r>
              <a:rPr lang="en-US" altLang="zh-CN" dirty="0" smtClean="0"/>
              <a:t>2</a:t>
            </a:r>
            <a:r>
              <a:rPr lang="zh-CN" altLang="zh-CN" dirty="0" smtClean="0"/>
              <a:t>层，由此而逐步深入到系统内部获取功能细节。</a:t>
            </a:r>
          </a:p>
          <a:p>
            <a:pPr>
              <a:buFont typeface="Wingdings" pitchFamily="2" charset="2"/>
              <a:buChar char="l"/>
            </a:pPr>
            <a:r>
              <a:rPr lang="zh-CN" altLang="zh-CN" dirty="0" smtClean="0"/>
              <a:t>前期分析中的业务树可用于支持数据流功能细化，以方便对功能的逐层解剖。</a:t>
            </a:r>
          </a:p>
          <a:p>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行为</a:t>
            </a:r>
            <a:r>
              <a:rPr lang="zh-CN" altLang="zh-CN" b="1" dirty="0" smtClean="0"/>
              <a:t>建模</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行为模型用于说明软件系统与环境的交互。</a:t>
            </a:r>
          </a:p>
          <a:p>
            <a:pPr>
              <a:buFont typeface="Wingdings" pitchFamily="2" charset="2"/>
              <a:buChar char="l"/>
            </a:pPr>
            <a:r>
              <a:rPr lang="zh-CN" altLang="zh-CN" dirty="0" smtClean="0"/>
              <a:t>状态转换图是最常用的软件行为建模工具，涉及状态、事件等图形元素。</a:t>
            </a:r>
          </a:p>
          <a:p>
            <a:pPr>
              <a:buNone/>
            </a:pP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数据字典</a:t>
            </a:r>
            <a:endParaRPr lang="zh-CN" altLang="en-US" dirty="0"/>
          </a:p>
        </p:txBody>
      </p:sp>
      <p:sp>
        <p:nvSpPr>
          <p:cNvPr id="3" name="内容占位符 2"/>
          <p:cNvSpPr>
            <a:spLocks noGrp="1"/>
          </p:cNvSpPr>
          <p:nvPr>
            <p:ph idx="1"/>
          </p:nvPr>
        </p:nvSpPr>
        <p:spPr/>
        <p:txBody>
          <a:bodyPr>
            <a:normAutofit/>
          </a:bodyPr>
          <a:lstStyle/>
          <a:p>
            <a:pPr>
              <a:buFont typeface="Wingdings" pitchFamily="2" charset="2"/>
              <a:buChar char="l"/>
            </a:pPr>
            <a:r>
              <a:rPr lang="zh-CN" altLang="zh-CN" dirty="0" smtClean="0"/>
              <a:t>数据字典</a:t>
            </a:r>
            <a:r>
              <a:rPr lang="zh-CN" altLang="zh-CN" dirty="0" smtClean="0"/>
              <a:t>用于定义软件元素，以使软件元素获得严密的、详细的、精确的规格说明。</a:t>
            </a:r>
          </a:p>
          <a:p>
            <a:pPr>
              <a:buFont typeface="Wingdings" pitchFamily="2" charset="2"/>
              <a:buChar char="l"/>
            </a:pPr>
            <a:r>
              <a:rPr lang="zh-CN" altLang="zh-CN" dirty="0" smtClean="0"/>
              <a:t>早期软件开发中，数据字典需要使用手工方式创建与维护。目前软件开发中，数据字典可依靠</a:t>
            </a:r>
            <a:r>
              <a:rPr lang="en-US" altLang="zh-CN" dirty="0" smtClean="0"/>
              <a:t>CASE</a:t>
            </a:r>
            <a:r>
              <a:rPr lang="zh-CN" altLang="zh-CN" dirty="0" smtClean="0"/>
              <a:t>工具自动生成与维护。</a:t>
            </a:r>
          </a:p>
          <a:p>
            <a:pPr>
              <a:buFont typeface="Wingdings" pitchFamily="2" charset="2"/>
              <a:buChar char="l"/>
            </a:pPr>
            <a:r>
              <a:rPr lang="zh-CN" altLang="zh-CN" dirty="0" smtClean="0"/>
              <a:t>需求分析模型中的数据、功能、行为等诸多方面的元素，都有必要通过数据字典给予细节说明，以达到对系统较完整全面的规格定义。</a:t>
            </a:r>
          </a:p>
          <a:p>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11</a:t>
            </a:r>
            <a:r>
              <a:rPr lang="zh-CN" altLang="zh-CN" b="1" dirty="0" smtClean="0"/>
              <a:t>章</a:t>
            </a:r>
            <a:r>
              <a:rPr lang="en-US" altLang="zh-CN" b="1" dirty="0" smtClean="0"/>
              <a:t>  </a:t>
            </a:r>
            <a:r>
              <a:rPr lang="zh-CN" altLang="zh-CN" b="1" dirty="0" smtClean="0"/>
              <a:t>结构化设计</a:t>
            </a:r>
            <a:r>
              <a:rPr lang="zh-CN" altLang="zh-CN" b="1" dirty="0" smtClean="0"/>
              <a:t>建模</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程序结构建模语言</a:t>
            </a:r>
          </a:p>
          <a:p>
            <a:pPr lvl="0">
              <a:buFont typeface="Wingdings" pitchFamily="2" charset="2"/>
              <a:buChar char="l"/>
            </a:pPr>
            <a:r>
              <a:rPr lang="zh-CN" altLang="zh-CN" dirty="0" smtClean="0"/>
              <a:t>基于数据流的程序结构映射</a:t>
            </a:r>
          </a:p>
          <a:p>
            <a:pPr lvl="0">
              <a:buFont typeface="Wingdings" pitchFamily="2" charset="2"/>
              <a:buChar char="l"/>
            </a:pPr>
            <a:r>
              <a:rPr lang="zh-CN" altLang="zh-CN" dirty="0" smtClean="0"/>
              <a:t>程序结构优化</a:t>
            </a:r>
          </a:p>
          <a:p>
            <a:endParaRPr lang="zh-CN"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建模</a:t>
            </a:r>
            <a:r>
              <a:rPr lang="zh-CN" altLang="zh-CN" b="1" dirty="0" smtClean="0"/>
              <a:t>语言</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常用的结构化图形建模语言是：程序结构图、</a:t>
            </a:r>
            <a:r>
              <a:rPr lang="en-US" altLang="zh-CN" dirty="0" smtClean="0"/>
              <a:t>H-IPO</a:t>
            </a:r>
            <a:r>
              <a:rPr lang="zh-CN" altLang="zh-CN" dirty="0" smtClean="0"/>
              <a:t>图。</a:t>
            </a:r>
          </a:p>
          <a:p>
            <a:pPr>
              <a:buFont typeface="Wingdings" pitchFamily="2" charset="2"/>
              <a:buChar char="l"/>
            </a:pPr>
            <a:r>
              <a:rPr lang="zh-CN" altLang="zh-CN" dirty="0" smtClean="0"/>
              <a:t>程序结构图比较适合设计者构思程序结构，但模块功能特征较难由模型体现，因此在模型之外还需要有对模块的详细说明。</a:t>
            </a:r>
          </a:p>
          <a:p>
            <a:pPr>
              <a:buFont typeface="Wingdings" pitchFamily="2" charset="2"/>
              <a:buChar char="l"/>
            </a:pPr>
            <a:r>
              <a:rPr lang="en-US" altLang="zh-CN" dirty="0" smtClean="0"/>
              <a:t>H-IPO</a:t>
            </a:r>
            <a:r>
              <a:rPr lang="zh-CN" altLang="zh-CN" dirty="0" smtClean="0"/>
              <a:t>图则可带来较高的建模清晰度，其由“</a:t>
            </a:r>
            <a:r>
              <a:rPr lang="en-US" altLang="zh-CN" dirty="0" smtClean="0"/>
              <a:t>H</a:t>
            </a:r>
            <a:r>
              <a:rPr lang="zh-CN" altLang="zh-CN" dirty="0" smtClean="0"/>
              <a:t>图”与“</a:t>
            </a:r>
            <a:r>
              <a:rPr lang="en-US" altLang="zh-CN" dirty="0" smtClean="0"/>
              <a:t>IPO</a:t>
            </a:r>
            <a:r>
              <a:rPr lang="zh-CN" altLang="zh-CN" dirty="0" smtClean="0"/>
              <a:t>图”组合。</a:t>
            </a:r>
            <a:r>
              <a:rPr lang="en-US" altLang="zh-CN" dirty="0" smtClean="0"/>
              <a:t>H</a:t>
            </a:r>
            <a:r>
              <a:rPr lang="zh-CN" altLang="zh-CN" dirty="0" smtClean="0"/>
              <a:t>图表示程序结构，</a:t>
            </a:r>
            <a:r>
              <a:rPr lang="en-US" altLang="zh-CN" dirty="0" smtClean="0"/>
              <a:t>IPO</a:t>
            </a:r>
            <a:r>
              <a:rPr lang="zh-CN" altLang="zh-CN" dirty="0" smtClean="0"/>
              <a:t>图则定义模块，描述模块：输入、处理、输出。</a:t>
            </a:r>
          </a:p>
          <a:p>
            <a:pPr>
              <a:buFont typeface="Wingdings" pitchFamily="2" charset="2"/>
              <a:buChar char="l"/>
            </a:pPr>
            <a:r>
              <a:rPr lang="zh-CN" altLang="zh-CN" dirty="0" smtClean="0"/>
              <a:t>程序结构还可表示为框架伪码，以方便由结构设计到算法设计的过渡。</a:t>
            </a:r>
          </a:p>
          <a:p>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结构化程序结构</a:t>
            </a:r>
            <a:r>
              <a:rPr lang="zh-CN" altLang="zh-CN" b="1" dirty="0" smtClean="0"/>
              <a:t>映射</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基于数据流的结构映射，是以功能为目标的结构化建模方法的延伸，可达到由功能分析到功能设计的有效转换。</a:t>
            </a:r>
          </a:p>
          <a:p>
            <a:pPr>
              <a:buFont typeface="Wingdings" pitchFamily="2" charset="2"/>
              <a:buChar char="l"/>
            </a:pPr>
            <a:r>
              <a:rPr lang="zh-CN" altLang="zh-CN" dirty="0" smtClean="0"/>
              <a:t>数据流可分为变换流与事务流，并可根据其特征，分别按不同方法进行结构映射。</a:t>
            </a:r>
          </a:p>
          <a:p>
            <a:pPr>
              <a:buNone/>
            </a:pPr>
            <a:endParaRPr lang="zh-CN"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程序结构</a:t>
            </a:r>
            <a:r>
              <a:rPr lang="zh-CN" altLang="zh-CN" b="1" dirty="0" smtClean="0"/>
              <a:t>优化</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通过数据流映射只能获取程序的基本框架，一般还需要对程序结构进行结构优化</a:t>
            </a:r>
            <a:r>
              <a:rPr lang="zh-CN" altLang="zh-CN" dirty="0" smtClean="0"/>
              <a:t>。</a:t>
            </a:r>
            <a:endParaRPr lang="en-US" altLang="zh-CN" dirty="0" smtClean="0"/>
          </a:p>
          <a:p>
            <a:pPr>
              <a:buFont typeface="Wingdings" pitchFamily="2" charset="2"/>
              <a:buChar char="l"/>
            </a:pPr>
            <a:r>
              <a:rPr lang="zh-CN" altLang="zh-CN" dirty="0" smtClean="0"/>
              <a:t>可</a:t>
            </a:r>
            <a:r>
              <a:rPr lang="zh-CN" altLang="zh-CN" dirty="0" smtClean="0"/>
              <a:t>从模块独立性、模块接口复杂度、程序过程流畅性、程序构造简洁性等诸多方面，对程序结构进行优化</a:t>
            </a:r>
            <a:r>
              <a:rPr lang="zh-CN" altLang="zh-CN" dirty="0" smtClean="0"/>
              <a:t>。</a:t>
            </a:r>
            <a:endParaRPr lang="en-US" altLang="zh-CN" dirty="0" smtClean="0"/>
          </a:p>
          <a:p>
            <a:pPr>
              <a:buFont typeface="Wingdings" pitchFamily="2" charset="2"/>
              <a:buChar char="l"/>
            </a:pPr>
            <a:r>
              <a:rPr lang="zh-CN" altLang="zh-CN" dirty="0" smtClean="0"/>
              <a:t>一些</a:t>
            </a:r>
            <a:r>
              <a:rPr lang="zh-CN" altLang="zh-CN" dirty="0" smtClean="0"/>
              <a:t>源于经验的启发性原则，可为程序结构优化提供指导性参考。</a:t>
            </a:r>
          </a:p>
          <a:p>
            <a:pPr>
              <a:buFont typeface="Wingdings" pitchFamily="2" charset="2"/>
              <a:buChar char="l"/>
            </a:pPr>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12</a:t>
            </a:r>
            <a:r>
              <a:rPr lang="zh-CN" altLang="zh-CN" b="1" dirty="0" smtClean="0"/>
              <a:t>章</a:t>
            </a:r>
            <a:r>
              <a:rPr lang="en-US" altLang="zh-CN" b="1" dirty="0" smtClean="0"/>
              <a:t>  </a:t>
            </a:r>
            <a:r>
              <a:rPr lang="zh-CN" altLang="zh-CN" b="1" dirty="0" smtClean="0"/>
              <a:t>面向对象分析</a:t>
            </a:r>
            <a:r>
              <a:rPr lang="zh-CN" altLang="zh-CN" b="1" dirty="0" smtClean="0"/>
              <a:t>建模</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en-US" altLang="zh-CN" dirty="0" smtClean="0"/>
              <a:t>UML</a:t>
            </a:r>
            <a:r>
              <a:rPr lang="zh-CN" altLang="zh-CN" dirty="0" smtClean="0"/>
              <a:t>特点</a:t>
            </a:r>
          </a:p>
          <a:p>
            <a:pPr lvl="0">
              <a:buFont typeface="Wingdings" pitchFamily="2" charset="2"/>
              <a:buChar char="l"/>
            </a:pPr>
            <a:r>
              <a:rPr lang="zh-CN" altLang="zh-CN" dirty="0" smtClean="0"/>
              <a:t>用例建模</a:t>
            </a:r>
          </a:p>
          <a:p>
            <a:pPr lvl="0">
              <a:buFont typeface="Wingdings" pitchFamily="2" charset="2"/>
              <a:buChar char="l"/>
            </a:pPr>
            <a:r>
              <a:rPr lang="zh-CN" altLang="zh-CN" dirty="0" smtClean="0"/>
              <a:t>活动建模</a:t>
            </a:r>
          </a:p>
          <a:p>
            <a:pPr lvl="0">
              <a:buFont typeface="Wingdings" pitchFamily="2" charset="2"/>
              <a:buChar char="l"/>
            </a:pPr>
            <a:r>
              <a:rPr lang="zh-CN" altLang="zh-CN" dirty="0" smtClean="0"/>
              <a:t>类分析建模</a:t>
            </a:r>
          </a:p>
          <a:p>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UML</a:t>
            </a:r>
            <a:r>
              <a:rPr lang="zh-CN" altLang="zh-CN" b="1" dirty="0" smtClean="0"/>
              <a:t>特点</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en-US" altLang="zh-CN" dirty="0" smtClean="0"/>
              <a:t>UML</a:t>
            </a:r>
            <a:r>
              <a:rPr lang="zh-CN" altLang="zh-CN" dirty="0" smtClean="0"/>
              <a:t>是统一建模语言，有统一的语法规则、语义规则与语用规则，并可从多个不同视角建立软件模型。</a:t>
            </a:r>
          </a:p>
          <a:p>
            <a:pPr>
              <a:buFont typeface="Wingdings" pitchFamily="2" charset="2"/>
              <a:buChar char="l"/>
            </a:pPr>
            <a:r>
              <a:rPr lang="en-US" altLang="zh-CN" dirty="0" smtClean="0"/>
              <a:t>UML</a:t>
            </a:r>
            <a:r>
              <a:rPr lang="zh-CN" altLang="zh-CN" dirty="0" smtClean="0"/>
              <a:t>的建模的过程特点是：用例驱动、以构架为中心、增量迭代。</a:t>
            </a:r>
          </a:p>
          <a:p>
            <a:pPr>
              <a:buFont typeface="Wingdings" pitchFamily="2" charset="2"/>
              <a:buChar char="l"/>
            </a:pPr>
            <a:r>
              <a:rPr lang="en-US" altLang="zh-CN" dirty="0" smtClean="0"/>
              <a:t>UML</a:t>
            </a:r>
            <a:r>
              <a:rPr lang="zh-CN" altLang="zh-CN" dirty="0" smtClean="0"/>
              <a:t>通过包实现了对模型的有效的一体化的管理。</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5. </a:t>
            </a:r>
            <a:r>
              <a:rPr lang="zh-CN" altLang="zh-CN" b="1" dirty="0" smtClean="0"/>
              <a:t>主流工程方法学</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结构化方法学是传统的主流方法学，以功能为基本元素，包括结构化分析（</a:t>
            </a:r>
            <a:r>
              <a:rPr lang="en-US" altLang="zh-CN" dirty="0" smtClean="0"/>
              <a:t>SA</a:t>
            </a:r>
            <a:r>
              <a:rPr lang="zh-CN" altLang="zh-CN" dirty="0" smtClean="0"/>
              <a:t>）、结构化设计（</a:t>
            </a:r>
            <a:r>
              <a:rPr lang="en-US" altLang="zh-CN" dirty="0" smtClean="0"/>
              <a:t>SD</a:t>
            </a:r>
            <a:r>
              <a:rPr lang="zh-CN" altLang="zh-CN" dirty="0" smtClean="0"/>
              <a:t>）与结构化实现</a:t>
            </a:r>
            <a:r>
              <a:rPr lang="en-US" altLang="zh-CN" dirty="0" smtClean="0"/>
              <a:t>(SP)</a:t>
            </a:r>
            <a:r>
              <a:rPr lang="zh-CN" altLang="zh-CN" dirty="0" smtClean="0"/>
              <a:t>，可对整个软件生命周期提供方法学支持。</a:t>
            </a:r>
          </a:p>
          <a:p>
            <a:pPr>
              <a:buFont typeface="Wingdings" pitchFamily="2" charset="2"/>
              <a:buChar char="l"/>
            </a:pPr>
            <a:r>
              <a:rPr lang="zh-CN" altLang="zh-CN" dirty="0" smtClean="0"/>
              <a:t>面向对象方法学则是目前的主流方法学，包括面向对象分析（</a:t>
            </a:r>
            <a:r>
              <a:rPr lang="en-US" altLang="zh-CN" dirty="0" smtClean="0"/>
              <a:t>OOA</a:t>
            </a:r>
            <a:r>
              <a:rPr lang="zh-CN" altLang="zh-CN" dirty="0" smtClean="0"/>
              <a:t>）、面向对象设计（</a:t>
            </a:r>
            <a:r>
              <a:rPr lang="en-US" altLang="zh-CN" dirty="0" smtClean="0"/>
              <a:t>OOD</a:t>
            </a:r>
            <a:r>
              <a:rPr lang="zh-CN" altLang="zh-CN" dirty="0" smtClean="0"/>
              <a:t>）与面向对象实现（</a:t>
            </a:r>
            <a:r>
              <a:rPr lang="en-US" altLang="zh-CN" dirty="0" smtClean="0"/>
              <a:t>OOA</a:t>
            </a:r>
            <a:r>
              <a:rPr lang="zh-CN" altLang="zh-CN" dirty="0" smtClean="0"/>
              <a:t>），可对整个软件生命周期提供方法学支持。其以实体为基本元素，如：类体、对象，并可使程序系统基于现实实体构建，更加接近现实环境。</a:t>
            </a:r>
          </a:p>
          <a:p>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用例</a:t>
            </a:r>
            <a:r>
              <a:rPr lang="zh-CN" altLang="zh-CN" b="1" dirty="0" smtClean="0"/>
              <a:t>建模</a:t>
            </a:r>
            <a:endParaRPr lang="zh-CN" altLang="en-US" dirty="0"/>
          </a:p>
        </p:txBody>
      </p:sp>
      <p:sp>
        <p:nvSpPr>
          <p:cNvPr id="3" name="内容占位符 2"/>
          <p:cNvSpPr>
            <a:spLocks noGrp="1"/>
          </p:cNvSpPr>
          <p:nvPr>
            <p:ph idx="1"/>
          </p:nvPr>
        </p:nvSpPr>
        <p:spPr/>
        <p:txBody>
          <a:bodyPr>
            <a:normAutofit fontScale="92500" lnSpcReduction="20000"/>
          </a:bodyPr>
          <a:lstStyle/>
          <a:p>
            <a:pPr>
              <a:buFont typeface="Wingdings" pitchFamily="2" charset="2"/>
              <a:buChar char="l"/>
            </a:pPr>
            <a:r>
              <a:rPr lang="zh-CN" altLang="zh-CN" dirty="0" smtClean="0"/>
              <a:t>用例建模是面向用户需求的，能够反映系统的用户价值。</a:t>
            </a:r>
          </a:p>
          <a:p>
            <a:pPr>
              <a:buFont typeface="Wingdings" pitchFamily="2" charset="2"/>
              <a:buChar char="l"/>
            </a:pPr>
            <a:r>
              <a:rPr lang="zh-CN" altLang="zh-CN" dirty="0" smtClean="0"/>
              <a:t>用例图中的基本元素有：</a:t>
            </a:r>
          </a:p>
          <a:p>
            <a:pPr lvl="0">
              <a:buFont typeface="Wingdings" pitchFamily="2" charset="2"/>
              <a:buChar char="l"/>
            </a:pPr>
            <a:r>
              <a:rPr lang="zh-CN" altLang="zh-CN" dirty="0" smtClean="0"/>
              <a:t>用例：用户业务级程序实例，使用椭圆图标表示。</a:t>
            </a:r>
          </a:p>
          <a:p>
            <a:pPr lvl="0">
              <a:buFont typeface="Wingdings" pitchFamily="2" charset="2"/>
              <a:buChar char="l"/>
            </a:pPr>
            <a:r>
              <a:rPr lang="zh-CN" altLang="zh-CN" dirty="0" smtClean="0"/>
              <a:t>参与者：可与系统进行主动交流的外部环境元素，使用人形图标表示。</a:t>
            </a:r>
          </a:p>
          <a:p>
            <a:pPr lvl="0">
              <a:buFont typeface="Wingdings" pitchFamily="2" charset="2"/>
              <a:buChar char="l"/>
            </a:pPr>
            <a:r>
              <a:rPr lang="zh-CN" altLang="zh-CN" dirty="0" smtClean="0"/>
              <a:t>交流：系统与用户之间的交互或通信，使用连线表示。</a:t>
            </a:r>
          </a:p>
          <a:p>
            <a:pPr>
              <a:buFont typeface="Wingdings" pitchFamily="2" charset="2"/>
              <a:buChar char="l"/>
            </a:pPr>
            <a:r>
              <a:rPr lang="zh-CN" altLang="zh-CN" dirty="0" smtClean="0"/>
              <a:t>参与者之间可建立泛化关系。用例之间有泛化、延伸、包含关系。</a:t>
            </a:r>
          </a:p>
          <a:p>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活动</a:t>
            </a:r>
            <a:r>
              <a:rPr lang="zh-CN" altLang="zh-CN" b="1" dirty="0" smtClean="0"/>
              <a:t>建模</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活动图用于描述系统动态过程，主要图形元素有：活动、转换、起点、终点、判断、并发、同步、泳道等。</a:t>
            </a:r>
          </a:p>
          <a:p>
            <a:pPr>
              <a:buFont typeface="Wingdings" pitchFamily="2" charset="2"/>
              <a:buChar char="l"/>
            </a:pPr>
            <a:r>
              <a:rPr lang="zh-CN" altLang="zh-CN" dirty="0" smtClean="0"/>
              <a:t>可使用活动图说明高层业务级活动，这通常涉及整个业务流程。也可针对每个用例进行活动建模，以反映用例内部活动细节。</a:t>
            </a:r>
          </a:p>
          <a:p>
            <a:pPr>
              <a:buNone/>
            </a:pPr>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类分析</a:t>
            </a:r>
            <a:r>
              <a:rPr lang="zh-CN" altLang="zh-CN" b="1" dirty="0" smtClean="0"/>
              <a:t>建模</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面向对象程序涉及控制类、边界类、实体类，分析中主要考虑的是实体类。</a:t>
            </a:r>
          </a:p>
          <a:p>
            <a:pPr>
              <a:buFont typeface="Wingdings" pitchFamily="2" charset="2"/>
              <a:buChar char="l"/>
            </a:pPr>
            <a:r>
              <a:rPr lang="zh-CN" altLang="zh-CN" dirty="0" smtClean="0"/>
              <a:t>类分析建模首要工作是发现实体类。可使用名词搜索法发现候选类，然后再从候选类中筛选出实体类。</a:t>
            </a:r>
          </a:p>
          <a:p>
            <a:pPr>
              <a:buFont typeface="Wingdings" pitchFamily="2" charset="2"/>
              <a:buChar char="l"/>
            </a:pPr>
            <a:r>
              <a:rPr lang="zh-CN" altLang="zh-CN" dirty="0" smtClean="0"/>
              <a:t>实体类所代表的数据相互之间通常有一定的关系。依靠这种关系可形成有组织的程序数据结构。实体类之间的主要数据关系有：关联、聚集、泛化。</a:t>
            </a:r>
          </a:p>
          <a:p>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13</a:t>
            </a:r>
            <a:r>
              <a:rPr lang="zh-CN" altLang="zh-CN" b="1" dirty="0" smtClean="0"/>
              <a:t>章</a:t>
            </a:r>
            <a:r>
              <a:rPr lang="en-US" altLang="zh-CN" b="1" dirty="0" smtClean="0"/>
              <a:t>  </a:t>
            </a:r>
            <a:r>
              <a:rPr lang="zh-CN" altLang="zh-CN" b="1" dirty="0" smtClean="0"/>
              <a:t>面向对象设计</a:t>
            </a:r>
            <a:r>
              <a:rPr lang="zh-CN" altLang="zh-CN" b="1" dirty="0" smtClean="0"/>
              <a:t>建模</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设计建模步骤</a:t>
            </a:r>
          </a:p>
          <a:p>
            <a:pPr lvl="0">
              <a:buFont typeface="Wingdings" pitchFamily="2" charset="2"/>
              <a:buChar char="l"/>
            </a:pPr>
            <a:r>
              <a:rPr lang="zh-CN" altLang="zh-CN" dirty="0" smtClean="0"/>
              <a:t>程序静态结构</a:t>
            </a:r>
          </a:p>
          <a:p>
            <a:pPr lvl="0">
              <a:buFont typeface="Wingdings" pitchFamily="2" charset="2"/>
              <a:buChar char="l"/>
            </a:pPr>
            <a:r>
              <a:rPr lang="zh-CN" altLang="zh-CN" dirty="0" smtClean="0"/>
              <a:t>程序动态过程</a:t>
            </a:r>
          </a:p>
          <a:p>
            <a:pPr lvl="0">
              <a:buFont typeface="Wingdings" pitchFamily="2" charset="2"/>
              <a:buChar char="l"/>
            </a:pPr>
            <a:r>
              <a:rPr lang="zh-CN" altLang="zh-CN" dirty="0" smtClean="0"/>
              <a:t>程序系统装配与部署</a:t>
            </a:r>
          </a:p>
          <a:p>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面向对象设计</a:t>
            </a:r>
            <a:r>
              <a:rPr lang="zh-CN" altLang="zh-CN" b="1" dirty="0" smtClean="0"/>
              <a:t>方法</a:t>
            </a:r>
            <a:endParaRPr lang="zh-CN" altLang="en-US" dirty="0"/>
          </a:p>
        </p:txBody>
      </p:sp>
      <p:sp>
        <p:nvSpPr>
          <p:cNvPr id="3" name="内容占位符 2"/>
          <p:cNvSpPr>
            <a:spLocks noGrp="1"/>
          </p:cNvSpPr>
          <p:nvPr>
            <p:ph idx="1"/>
          </p:nvPr>
        </p:nvSpPr>
        <p:spPr/>
        <p:txBody>
          <a:bodyPr>
            <a:normAutofit fontScale="85000" lnSpcReduction="10000"/>
          </a:bodyPr>
          <a:lstStyle/>
          <a:p>
            <a:pPr>
              <a:buFont typeface="Wingdings" pitchFamily="2" charset="2"/>
              <a:buChar char="l"/>
            </a:pPr>
            <a:r>
              <a:rPr lang="zh-CN" altLang="zh-CN" dirty="0" smtClean="0"/>
              <a:t>结构化程序设计以功能为依据，并以实现功能为目标。面向对象程序则有与结构化程序不同的内部构造与运行机制，因此需要有不同于结构化程序的专门的设计方法的支持。</a:t>
            </a:r>
          </a:p>
          <a:p>
            <a:pPr>
              <a:buFont typeface="Wingdings" pitchFamily="2" charset="2"/>
              <a:buChar char="l"/>
            </a:pPr>
            <a:r>
              <a:rPr lang="zh-CN" altLang="zh-CN" dirty="0" smtClean="0"/>
              <a:t>面向对象程序是以实体为依据，并基于实体及其控制确定程序结构，并还需要考察对象行为，说明对象动态行为过程。</a:t>
            </a:r>
          </a:p>
          <a:p>
            <a:pPr>
              <a:buFont typeface="Wingdings" pitchFamily="2" charset="2"/>
              <a:buChar char="l"/>
            </a:pPr>
            <a:r>
              <a:rPr lang="en-US" altLang="zh-CN" dirty="0" smtClean="0"/>
              <a:t>UML</a:t>
            </a:r>
            <a:r>
              <a:rPr lang="zh-CN" altLang="zh-CN" dirty="0" smtClean="0"/>
              <a:t>可提供面向对象设计建模。所涉及模型有：设计类图、状态图、协作图、时序图、构件图、部署图。设计建模应是合乎逻辑的推论，并需要从逻辑结构、动态过程与物理结构这三个方面的建模。</a:t>
            </a:r>
          </a:p>
          <a:p>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逻辑</a:t>
            </a:r>
            <a:r>
              <a:rPr lang="zh-CN" altLang="zh-CN" b="1" dirty="0" smtClean="0"/>
              <a:t>结构设计</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系统构架是构造程序系统的基本框架，需要优先考虑。分层构架则是一种常用的构架模式，其特点是程序系统按功能支持分层构建，如：应用层、中间件层、系统层等</a:t>
            </a:r>
            <a:r>
              <a:rPr lang="zh-CN" altLang="zh-CN" dirty="0" smtClean="0"/>
              <a:t>。</a:t>
            </a:r>
            <a:endParaRPr lang="en-US" altLang="zh-CN" dirty="0" smtClean="0"/>
          </a:p>
          <a:p>
            <a:pPr>
              <a:buFont typeface="Wingdings" pitchFamily="2" charset="2"/>
              <a:buChar char="l"/>
            </a:pPr>
            <a:r>
              <a:rPr lang="zh-CN" altLang="zh-CN" dirty="0" smtClean="0"/>
              <a:t>应用程序框架则涉及程序构造。一个复杂的程序系统，可被划分为诸多相对简单的任务子系统。这样的任务子系统，大多有一定的独立性，并是搭建程序框架的基本元素。</a:t>
            </a:r>
          </a:p>
          <a:p>
            <a:pPr>
              <a:buFont typeface="Wingdings" pitchFamily="2" charset="2"/>
              <a:buChar char="l"/>
            </a:pPr>
            <a:endParaRPr lang="zh-CN" altLang="zh-CN" dirty="0" smtClean="0"/>
          </a:p>
          <a:p>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动态过程</a:t>
            </a:r>
            <a:r>
              <a:rPr lang="zh-CN" altLang="zh-CN" b="1" dirty="0" smtClean="0"/>
              <a:t>设计</a:t>
            </a:r>
            <a:endParaRPr lang="zh-CN" altLang="en-US" dirty="0"/>
          </a:p>
        </p:txBody>
      </p:sp>
      <p:sp>
        <p:nvSpPr>
          <p:cNvPr id="3" name="内容占位符 2"/>
          <p:cNvSpPr>
            <a:spLocks noGrp="1"/>
          </p:cNvSpPr>
          <p:nvPr>
            <p:ph idx="1"/>
          </p:nvPr>
        </p:nvSpPr>
        <p:spPr/>
        <p:txBody>
          <a:bodyPr>
            <a:normAutofit fontScale="85000" lnSpcReduction="20000"/>
          </a:bodyPr>
          <a:lstStyle/>
          <a:p>
            <a:pPr>
              <a:buFont typeface="Wingdings" pitchFamily="2" charset="2"/>
              <a:buChar char="l"/>
            </a:pPr>
            <a:r>
              <a:rPr lang="zh-CN" altLang="zh-CN" dirty="0" smtClean="0"/>
              <a:t>动态</a:t>
            </a:r>
            <a:r>
              <a:rPr lang="zh-CN" altLang="zh-CN" dirty="0" smtClean="0"/>
              <a:t>过程模型有：协作图、时序图、状态图。</a:t>
            </a:r>
          </a:p>
          <a:p>
            <a:pPr>
              <a:buFont typeface="Wingdings" pitchFamily="2" charset="2"/>
              <a:buChar char="l"/>
            </a:pPr>
            <a:r>
              <a:rPr lang="zh-CN" altLang="zh-CN" dirty="0" smtClean="0"/>
              <a:t>协作图可说明对象之间的动态交互。协作图建模也将依靠用例驱动。已经获得的基于用例的类关系模型，可作为协作建模的结构背景，由此可获取到有关对象的协作框架。</a:t>
            </a:r>
          </a:p>
          <a:p>
            <a:pPr>
              <a:buFont typeface="Wingdings" pitchFamily="2" charset="2"/>
              <a:buChar char="l"/>
            </a:pPr>
            <a:r>
              <a:rPr lang="zh-CN" altLang="zh-CN" dirty="0" smtClean="0"/>
              <a:t>时序图也是针对对象的动态行为建模，但基于对象生命线说明对象交互，因此有比协作图更加直观清晰的时序说明。</a:t>
            </a:r>
          </a:p>
          <a:p>
            <a:pPr>
              <a:buFont typeface="Wingdings" pitchFamily="2" charset="2"/>
              <a:buChar char="l"/>
            </a:pPr>
            <a:r>
              <a:rPr lang="zh-CN" altLang="zh-CN" dirty="0" smtClean="0"/>
              <a:t>状态图可描述对象状态及其迁移。通常，状态图中的对象是一个取自系统的个体元素。因此，在对某个对象进行状态考察时，并无须过多考虑它与其他对象的交互。</a:t>
            </a:r>
          </a:p>
          <a:p>
            <a:pPr>
              <a:buFont typeface="Wingdings" pitchFamily="2" charset="2"/>
              <a:buChar char="l"/>
            </a:pPr>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物理装配与</a:t>
            </a:r>
            <a:r>
              <a:rPr lang="zh-CN" altLang="zh-CN" b="1" dirty="0" smtClean="0"/>
              <a:t>部署</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构件图是软件系统物理建模，用于反映软件系统基于构件的物理集成与装配。</a:t>
            </a:r>
          </a:p>
          <a:p>
            <a:pPr>
              <a:buFont typeface="Wingdings" pitchFamily="2" charset="2"/>
              <a:buChar char="l"/>
            </a:pPr>
            <a:r>
              <a:rPr lang="zh-CN" altLang="zh-CN" dirty="0" smtClean="0"/>
              <a:t>部署图可说明程序系统的安装部署，可反映程序系统运行时，各种将驻留或执行程序的计算机设备之间的物理关联。</a:t>
            </a:r>
          </a:p>
          <a:p>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14</a:t>
            </a:r>
            <a:r>
              <a:rPr lang="zh-CN" altLang="zh-CN" b="1" dirty="0" smtClean="0"/>
              <a:t>章</a:t>
            </a:r>
            <a:r>
              <a:rPr lang="en-US" altLang="zh-CN" b="1" dirty="0" smtClean="0"/>
              <a:t>  </a:t>
            </a:r>
            <a:r>
              <a:rPr lang="zh-CN" altLang="zh-CN" b="1" dirty="0" smtClean="0"/>
              <a:t>数据库分析与</a:t>
            </a:r>
            <a:r>
              <a:rPr lang="zh-CN" altLang="zh-CN" b="1" dirty="0" smtClean="0"/>
              <a:t>设计</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数据库体系架构</a:t>
            </a:r>
          </a:p>
          <a:p>
            <a:pPr lvl="0">
              <a:buFont typeface="Wingdings" pitchFamily="2" charset="2"/>
              <a:buChar char="l"/>
            </a:pPr>
            <a:r>
              <a:rPr lang="zh-CN" altLang="zh-CN" dirty="0" smtClean="0"/>
              <a:t>数据分析与建模</a:t>
            </a:r>
          </a:p>
          <a:p>
            <a:pPr lvl="0">
              <a:buFont typeface="Wingdings" pitchFamily="2" charset="2"/>
              <a:buChar char="l"/>
            </a:pPr>
            <a:r>
              <a:rPr lang="zh-CN" altLang="zh-CN" dirty="0" smtClean="0"/>
              <a:t>数据库结构设计</a:t>
            </a:r>
          </a:p>
          <a:p>
            <a:pPr lvl="0">
              <a:buFont typeface="Wingdings" pitchFamily="2" charset="2"/>
              <a:buChar char="l"/>
            </a:pPr>
            <a:r>
              <a:rPr lang="zh-CN" altLang="zh-CN" dirty="0" smtClean="0"/>
              <a:t>数据库访问设计</a:t>
            </a:r>
          </a:p>
          <a:p>
            <a:pPr>
              <a:buFont typeface="Wingdings" pitchFamily="2" charset="2"/>
              <a:buChar char="l"/>
            </a:pPr>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数据库体系</a:t>
            </a:r>
            <a:r>
              <a:rPr lang="zh-CN" altLang="zh-CN" b="1" dirty="0" smtClean="0"/>
              <a:t>架构</a:t>
            </a:r>
            <a:endParaRPr lang="zh-CN" altLang="en-US" dirty="0"/>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l"/>
            </a:pPr>
            <a:r>
              <a:rPr lang="zh-CN" altLang="zh-CN" dirty="0" smtClean="0"/>
              <a:t>数据库可划分为外模式、模式、内模式这三层模式。基于数据库三层模式，可建立外模式到模式、模式到内模式两级映像，并由此能获得数据的逻辑独立与数据的物理独立。</a:t>
            </a:r>
          </a:p>
          <a:p>
            <a:pPr>
              <a:buFont typeface="Wingdings" pitchFamily="2" charset="2"/>
              <a:buChar char="l"/>
            </a:pPr>
            <a:r>
              <a:rPr lang="zh-CN" altLang="zh-CN" dirty="0" smtClean="0"/>
              <a:t>大型数据库系统一般基于数据库服务器构建，其特点是：后台数据库服务器处理数据、前端客户机表现数据。</a:t>
            </a:r>
          </a:p>
          <a:p>
            <a:pPr>
              <a:buFont typeface="Wingdings" pitchFamily="2" charset="2"/>
              <a:buChar char="l"/>
            </a:pPr>
            <a:r>
              <a:rPr lang="zh-CN" altLang="zh-CN" dirty="0" smtClean="0"/>
              <a:t>通常情况下，如果一个系统既要基于互联网进行远程通信，又要基于内部网进行数据传送，则可能需要采用数据分布处理。</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6. </a:t>
            </a:r>
            <a:r>
              <a:rPr lang="zh-CN" altLang="zh-CN" b="1" dirty="0" smtClean="0"/>
              <a:t>常用软件工具</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en-US" altLang="zh-CN" dirty="0" smtClean="0"/>
              <a:t>   </a:t>
            </a:r>
            <a:r>
              <a:rPr lang="zh-CN" altLang="zh-CN" dirty="0" smtClean="0"/>
              <a:t>软件工程的还需要有软件分析设计工具的支持。一些常用的软件分析设计工具有：</a:t>
            </a:r>
          </a:p>
          <a:p>
            <a:pPr lvl="0" fontAlgn="auto">
              <a:buFont typeface="Wingdings" pitchFamily="2" charset="2"/>
              <a:buChar char="l"/>
            </a:pPr>
            <a:r>
              <a:rPr lang="en-US" altLang="zh-CN" dirty="0" smtClean="0"/>
              <a:t>    Microsoft Visio</a:t>
            </a:r>
            <a:r>
              <a:rPr lang="zh-CN" altLang="zh-CN" dirty="0" smtClean="0"/>
              <a:t>：通用图形建模工具，可支持结构化分析设计建模。</a:t>
            </a:r>
          </a:p>
          <a:p>
            <a:pPr lvl="0" fontAlgn="auto">
              <a:buFont typeface="Wingdings" pitchFamily="2" charset="2"/>
              <a:buChar char="l"/>
            </a:pPr>
            <a:r>
              <a:rPr lang="en-US" altLang="zh-CN" dirty="0" smtClean="0"/>
              <a:t>    Sybase </a:t>
            </a:r>
            <a:r>
              <a:rPr lang="en-US" altLang="zh-CN" dirty="0" err="1" smtClean="0"/>
              <a:t>PowerDesigner</a:t>
            </a:r>
            <a:r>
              <a:rPr lang="zh-CN" altLang="zh-CN" dirty="0" smtClean="0"/>
              <a:t>：专门的数据库建模工具。</a:t>
            </a:r>
          </a:p>
          <a:p>
            <a:pPr lvl="0" fontAlgn="auto">
              <a:buFont typeface="Wingdings" pitchFamily="2" charset="2"/>
              <a:buChar char="l"/>
            </a:pPr>
            <a:r>
              <a:rPr lang="en-US" altLang="zh-CN" dirty="0" smtClean="0"/>
              <a:t>    IBM Rational Rose</a:t>
            </a:r>
            <a:r>
              <a:rPr lang="zh-CN" altLang="zh-CN" dirty="0" smtClean="0"/>
              <a:t>：专门的</a:t>
            </a:r>
            <a:r>
              <a:rPr lang="en-US" altLang="zh-CN" dirty="0" smtClean="0"/>
              <a:t>UML</a:t>
            </a:r>
            <a:r>
              <a:rPr lang="zh-CN" altLang="zh-CN" dirty="0" smtClean="0"/>
              <a:t>建模工具。</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数据库分析</a:t>
            </a:r>
            <a:r>
              <a:rPr lang="zh-CN" altLang="zh-CN" b="1" dirty="0" smtClean="0"/>
              <a:t>建模</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实体关系图是应用得最广泛的数据库分析建模方法，涉及实体、关系、属性等图形</a:t>
            </a:r>
            <a:r>
              <a:rPr lang="zh-CN" altLang="zh-CN" dirty="0" smtClean="0"/>
              <a:t>元素</a:t>
            </a:r>
            <a:r>
              <a:rPr lang="en-US" altLang="zh-CN" dirty="0" smtClean="0"/>
              <a:t>.</a:t>
            </a:r>
          </a:p>
          <a:p>
            <a:pPr>
              <a:buFont typeface="Wingdings" pitchFamily="2" charset="2"/>
              <a:buChar char="l"/>
            </a:pPr>
            <a:r>
              <a:rPr lang="zh-CN" altLang="zh-CN" dirty="0" smtClean="0"/>
              <a:t>可</a:t>
            </a:r>
            <a:r>
              <a:rPr lang="zh-CN" altLang="zh-CN" dirty="0" smtClean="0"/>
              <a:t>在业务层面建立数据库概念模型。</a:t>
            </a:r>
          </a:p>
          <a:p>
            <a:endParaRPr lang="zh-CN"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a:t>
            </a:r>
            <a:r>
              <a:rPr lang="zh-CN" altLang="zh-CN" b="1" dirty="0" smtClean="0"/>
              <a:t>数据库</a:t>
            </a:r>
            <a:r>
              <a:rPr lang="zh-CN" altLang="zh-CN" b="1" dirty="0" smtClean="0"/>
              <a:t>结构设计</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l"/>
            </a:pPr>
            <a:r>
              <a:rPr lang="zh-CN" altLang="zh-CN" dirty="0" smtClean="0"/>
              <a:t>数据表</a:t>
            </a:r>
            <a:r>
              <a:rPr lang="zh-CN" altLang="zh-CN" dirty="0" smtClean="0"/>
              <a:t>：数据库中数据的逻辑存储结构，由字段、主键并确定。</a:t>
            </a:r>
          </a:p>
          <a:p>
            <a:pPr>
              <a:buFont typeface="Wingdings" pitchFamily="2" charset="2"/>
              <a:buChar char="l"/>
            </a:pPr>
            <a:r>
              <a:rPr lang="zh-CN" altLang="zh-CN" dirty="0" smtClean="0"/>
              <a:t>数据</a:t>
            </a:r>
            <a:r>
              <a:rPr lang="zh-CN" altLang="zh-CN" dirty="0" smtClean="0"/>
              <a:t>关联：用于在两个数据表之间建立联系，其中一个为主表，另一个则为从表。</a:t>
            </a:r>
          </a:p>
          <a:p>
            <a:pPr>
              <a:buFont typeface="Wingdings" pitchFamily="2" charset="2"/>
              <a:buChar char="l"/>
            </a:pPr>
            <a:r>
              <a:rPr lang="zh-CN" altLang="zh-CN" dirty="0" smtClean="0"/>
              <a:t>数据</a:t>
            </a:r>
            <a:r>
              <a:rPr lang="zh-CN" altLang="zh-CN" dirty="0" smtClean="0"/>
              <a:t>索引：建立对数据表中数据按字段或字段集的有序检索。</a:t>
            </a:r>
          </a:p>
          <a:p>
            <a:pPr>
              <a:buFont typeface="Wingdings" pitchFamily="2" charset="2"/>
              <a:buChar char="l"/>
            </a:pPr>
            <a:r>
              <a:rPr lang="zh-CN" altLang="zh-CN" dirty="0" smtClean="0"/>
              <a:t>数据</a:t>
            </a:r>
            <a:r>
              <a:rPr lang="zh-CN" altLang="zh-CN" dirty="0" smtClean="0"/>
              <a:t>完整性：涉及数据表内部的实体完整性，数据表之间的参照完整性，以及其它方面约束的自定义完整性。</a:t>
            </a:r>
          </a:p>
          <a:p>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a:t>
            </a:r>
            <a:r>
              <a:rPr lang="zh-CN" altLang="zh-CN" b="1" dirty="0" smtClean="0"/>
              <a:t>数据库访问</a:t>
            </a:r>
            <a:r>
              <a:rPr lang="zh-CN" altLang="zh-CN" b="1" dirty="0" smtClean="0"/>
              <a:t>设计</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数据</a:t>
            </a:r>
            <a:r>
              <a:rPr lang="zh-CN" altLang="zh-CN" dirty="0" smtClean="0"/>
              <a:t>视图：是建立于数据库内的可供访问的数据关系类型变量，由逻辑层的数据表经由一定的关系运算（如：并、交、积、投影、选择）映射而成，并由</a:t>
            </a:r>
            <a:r>
              <a:rPr lang="en-US" altLang="zh-CN" dirty="0" smtClean="0"/>
              <a:t>SQL</a:t>
            </a:r>
            <a:r>
              <a:rPr lang="zh-CN" altLang="zh-CN" dirty="0" smtClean="0"/>
              <a:t>创建。</a:t>
            </a:r>
          </a:p>
          <a:p>
            <a:pPr>
              <a:buFont typeface="Wingdings" pitchFamily="2" charset="2"/>
              <a:buChar char="l"/>
            </a:pPr>
            <a:r>
              <a:rPr lang="zh-CN" altLang="zh-CN" dirty="0" smtClean="0"/>
              <a:t>存储</a:t>
            </a:r>
            <a:r>
              <a:rPr lang="zh-CN" altLang="zh-CN" dirty="0" smtClean="0"/>
              <a:t>过程：建立于数据库内的程序函数，可供访问者外部调用。</a:t>
            </a:r>
          </a:p>
          <a:p>
            <a:pPr>
              <a:buFont typeface="Wingdings" pitchFamily="2" charset="2"/>
              <a:buChar char="l"/>
            </a:pPr>
            <a:r>
              <a:rPr lang="zh-CN" altLang="zh-CN" dirty="0" smtClean="0"/>
              <a:t>数据</a:t>
            </a:r>
            <a:r>
              <a:rPr lang="zh-CN" altLang="zh-CN" dirty="0" smtClean="0"/>
              <a:t>事务：用于定义一个完整的数据操作任务，以确保对数据的处理的可预见性。</a:t>
            </a:r>
            <a:endParaRPr lang="zh-CN" altLang="zh-C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15</a:t>
            </a:r>
            <a:r>
              <a:rPr lang="zh-CN" altLang="zh-CN" b="1" dirty="0" smtClean="0"/>
              <a:t>章</a:t>
            </a:r>
            <a:r>
              <a:rPr lang="en-US" altLang="zh-CN" b="1" dirty="0" smtClean="0"/>
              <a:t>  </a:t>
            </a:r>
            <a:r>
              <a:rPr lang="zh-CN" altLang="zh-CN" b="1" dirty="0" smtClean="0"/>
              <a:t>非主流工程</a:t>
            </a:r>
            <a:r>
              <a:rPr lang="zh-CN" altLang="zh-CN" b="1" dirty="0" smtClean="0"/>
              <a:t>方法</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敏捷工程方法</a:t>
            </a:r>
          </a:p>
          <a:p>
            <a:pPr lvl="0">
              <a:buFont typeface="Wingdings" pitchFamily="2" charset="2"/>
              <a:buChar char="l"/>
            </a:pPr>
            <a:r>
              <a:rPr lang="zh-CN" altLang="zh-CN" dirty="0" smtClean="0"/>
              <a:t>净室工程方法</a:t>
            </a:r>
          </a:p>
          <a:p>
            <a:pPr lvl="0">
              <a:buFont typeface="Wingdings" pitchFamily="2" charset="2"/>
              <a:buChar char="l"/>
            </a:pPr>
            <a:r>
              <a:rPr lang="en-US" altLang="zh-CN" dirty="0" smtClean="0"/>
              <a:t>Jackson</a:t>
            </a:r>
            <a:r>
              <a:rPr lang="zh-CN" altLang="zh-CN" dirty="0" smtClean="0"/>
              <a:t>程序设计方法</a:t>
            </a:r>
          </a:p>
          <a:p>
            <a:pPr lvl="0">
              <a:buFont typeface="Wingdings" pitchFamily="2" charset="2"/>
              <a:buChar char="l"/>
            </a:pPr>
            <a:r>
              <a:rPr lang="en-US" altLang="zh-CN" dirty="0" smtClean="0"/>
              <a:t>Z</a:t>
            </a:r>
            <a:r>
              <a:rPr lang="zh-CN" altLang="zh-CN" dirty="0" smtClean="0"/>
              <a:t>语言形式化规格说明</a:t>
            </a:r>
          </a:p>
          <a:p>
            <a:endParaRPr lang="zh-CN"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1. </a:t>
            </a:r>
            <a:r>
              <a:rPr lang="zh-CN" altLang="zh-CN" b="1" dirty="0" smtClean="0"/>
              <a:t>敏捷工程</a:t>
            </a:r>
            <a:r>
              <a:rPr lang="zh-CN" altLang="zh-CN" b="1" dirty="0" smtClean="0"/>
              <a:t>方法</a:t>
            </a:r>
            <a:endParaRPr lang="zh-CN" altLang="en-US" dirty="0"/>
          </a:p>
        </p:txBody>
      </p:sp>
      <p:sp>
        <p:nvSpPr>
          <p:cNvPr id="3" name="内容占位符 2"/>
          <p:cNvSpPr>
            <a:spLocks noGrp="1"/>
          </p:cNvSpPr>
          <p:nvPr>
            <p:ph idx="1"/>
          </p:nvPr>
        </p:nvSpPr>
        <p:spPr/>
        <p:txBody>
          <a:bodyPr/>
          <a:lstStyle/>
          <a:p>
            <a:pPr>
              <a:buNone/>
            </a:pPr>
            <a:r>
              <a:rPr lang="zh-CN" altLang="zh-CN" dirty="0" smtClean="0"/>
              <a:t>敏捷价值观</a:t>
            </a:r>
          </a:p>
          <a:p>
            <a:pPr lvl="0">
              <a:buFont typeface="Wingdings" pitchFamily="2" charset="2"/>
              <a:buChar char="l"/>
            </a:pPr>
            <a:r>
              <a:rPr lang="zh-CN" altLang="zh-CN" dirty="0" smtClean="0"/>
              <a:t>个体与交互胜于过程和工具。</a:t>
            </a:r>
          </a:p>
          <a:p>
            <a:pPr lvl="0">
              <a:buFont typeface="Wingdings" pitchFamily="2" charset="2"/>
              <a:buChar char="l"/>
            </a:pPr>
            <a:r>
              <a:rPr lang="zh-CN" altLang="zh-CN" dirty="0" smtClean="0"/>
              <a:t>可工作软件胜于宽泛的文档。</a:t>
            </a:r>
          </a:p>
          <a:p>
            <a:pPr lvl="0">
              <a:buFont typeface="Wingdings" pitchFamily="2" charset="2"/>
              <a:buChar char="l"/>
            </a:pPr>
            <a:r>
              <a:rPr lang="zh-CN" altLang="zh-CN" dirty="0" smtClean="0"/>
              <a:t>客户合作胜于合同谈判。</a:t>
            </a:r>
          </a:p>
          <a:p>
            <a:pPr lvl="0">
              <a:buFont typeface="Wingdings" pitchFamily="2" charset="2"/>
              <a:buChar char="l"/>
            </a:pPr>
            <a:r>
              <a:rPr lang="zh-CN" altLang="zh-CN" dirty="0" smtClean="0"/>
              <a:t>响应变化胜于遵循计划。</a:t>
            </a:r>
          </a:p>
          <a:p>
            <a:endParaRPr lang="zh-CN"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2. </a:t>
            </a:r>
            <a:r>
              <a:rPr lang="zh-CN" altLang="zh-CN" b="1" dirty="0" smtClean="0"/>
              <a:t>净室工程</a:t>
            </a:r>
            <a:r>
              <a:rPr lang="zh-CN" altLang="zh-CN" b="1" dirty="0" smtClean="0"/>
              <a:t>方法</a:t>
            </a:r>
            <a:endParaRPr lang="zh-CN" altLang="en-US" dirty="0"/>
          </a:p>
        </p:txBody>
      </p:sp>
      <p:sp>
        <p:nvSpPr>
          <p:cNvPr id="3" name="内容占位符 2"/>
          <p:cNvSpPr>
            <a:spLocks noGrp="1"/>
          </p:cNvSpPr>
          <p:nvPr>
            <p:ph idx="1"/>
          </p:nvPr>
        </p:nvSpPr>
        <p:spPr/>
        <p:txBody>
          <a:bodyPr/>
          <a:lstStyle/>
          <a:p>
            <a:pPr>
              <a:buNone/>
            </a:pPr>
            <a:r>
              <a:rPr lang="zh-CN" altLang="zh-CN" dirty="0" smtClean="0"/>
              <a:t>净室工程策略</a:t>
            </a:r>
          </a:p>
          <a:p>
            <a:pPr lvl="0">
              <a:buFont typeface="Wingdings" pitchFamily="2" charset="2"/>
              <a:buChar char="l"/>
            </a:pPr>
            <a:r>
              <a:rPr lang="zh-CN" altLang="zh-CN" dirty="0" smtClean="0"/>
              <a:t>基于增量的软件开发</a:t>
            </a:r>
          </a:p>
          <a:p>
            <a:pPr lvl="0">
              <a:buFont typeface="Wingdings" pitchFamily="2" charset="2"/>
              <a:buChar char="l"/>
            </a:pPr>
            <a:r>
              <a:rPr lang="zh-CN" altLang="zh-CN" dirty="0" smtClean="0"/>
              <a:t>基于盒结构的软件建模</a:t>
            </a:r>
          </a:p>
          <a:p>
            <a:pPr lvl="0">
              <a:buFont typeface="Wingdings" pitchFamily="2" charset="2"/>
              <a:buChar char="l"/>
            </a:pPr>
            <a:r>
              <a:rPr lang="zh-CN" altLang="zh-CN" dirty="0" smtClean="0"/>
              <a:t>基于函数理论的程序正确性验证</a:t>
            </a:r>
          </a:p>
          <a:p>
            <a:pPr lvl="0">
              <a:buFont typeface="Wingdings" pitchFamily="2" charset="2"/>
              <a:buChar char="l"/>
            </a:pPr>
            <a:r>
              <a:rPr lang="zh-CN" altLang="zh-CN" dirty="0" smtClean="0"/>
              <a:t>基于统计理论的软件测试</a:t>
            </a:r>
          </a:p>
          <a:p>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3. Jackson</a:t>
            </a:r>
            <a:r>
              <a:rPr lang="zh-CN" altLang="zh-CN" b="1" dirty="0" smtClean="0"/>
              <a:t>设计</a:t>
            </a:r>
            <a:r>
              <a:rPr lang="zh-CN" altLang="zh-CN" b="1" dirty="0" smtClean="0"/>
              <a:t>方法</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一种</a:t>
            </a:r>
            <a:r>
              <a:rPr lang="zh-CN" altLang="zh-CN" dirty="0" smtClean="0"/>
              <a:t>基于数据结构的算法设计</a:t>
            </a:r>
            <a:r>
              <a:rPr lang="zh-CN" altLang="zh-CN" dirty="0" smtClean="0"/>
              <a:t>方法</a:t>
            </a:r>
            <a:r>
              <a:rPr lang="en-US" altLang="zh-CN" dirty="0" smtClean="0"/>
              <a:t>.</a:t>
            </a:r>
          </a:p>
          <a:p>
            <a:pPr>
              <a:buFont typeface="Wingdings" pitchFamily="2" charset="2"/>
              <a:buChar char="l"/>
            </a:pPr>
            <a:r>
              <a:rPr lang="zh-CN" altLang="zh-CN" dirty="0" smtClean="0"/>
              <a:t>可</a:t>
            </a:r>
            <a:r>
              <a:rPr lang="zh-CN" altLang="zh-CN" dirty="0" smtClean="0"/>
              <a:t>依据输入输出数据结构，而映射处理数据的程序结构，涉及顺序、选择、重复三种结构映射。</a:t>
            </a:r>
          </a:p>
          <a:p>
            <a:pPr>
              <a:buFont typeface="Wingdings" pitchFamily="2" charset="2"/>
              <a:buChar char="l"/>
            </a:pPr>
            <a:endParaRPr lang="zh-CN" alt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4. Z</a:t>
            </a:r>
            <a:r>
              <a:rPr lang="zh-CN" altLang="zh-CN" b="1" dirty="0" smtClean="0"/>
              <a:t>语言形式化</a:t>
            </a:r>
            <a:r>
              <a:rPr lang="zh-CN" altLang="zh-CN" b="1" dirty="0" smtClean="0"/>
              <a:t>规格说明</a:t>
            </a:r>
            <a:endParaRPr lang="zh-CN" altLang="en-US" dirty="0"/>
          </a:p>
        </p:txBody>
      </p:sp>
      <p:sp>
        <p:nvSpPr>
          <p:cNvPr id="3" name="内容占位符 2"/>
          <p:cNvSpPr>
            <a:spLocks noGrp="1"/>
          </p:cNvSpPr>
          <p:nvPr>
            <p:ph idx="1"/>
          </p:nvPr>
        </p:nvSpPr>
        <p:spPr/>
        <p:txBody>
          <a:bodyPr/>
          <a:lstStyle/>
          <a:p>
            <a:pPr>
              <a:buFont typeface="Wingdings" pitchFamily="2" charset="2"/>
              <a:buChar char="l"/>
            </a:pPr>
            <a:r>
              <a:rPr lang="zh-CN" altLang="zh-CN" dirty="0" smtClean="0"/>
              <a:t>一种</a:t>
            </a:r>
            <a:r>
              <a:rPr lang="zh-CN" altLang="zh-CN" dirty="0" smtClean="0"/>
              <a:t>获得了最广泛使用的形式化规格说明语言，以集合运算与谓词逻辑演算为数学语言，并以模式图形符号组织形式化说明</a:t>
            </a:r>
            <a:r>
              <a:rPr lang="zh-CN" altLang="zh-CN" dirty="0" smtClean="0"/>
              <a:t>。</a:t>
            </a:r>
            <a:endParaRPr lang="en-US" altLang="zh-CN" dirty="0" smtClean="0"/>
          </a:p>
          <a:p>
            <a:pPr>
              <a:buFont typeface="Wingdings" pitchFamily="2" charset="2"/>
              <a:buChar char="l"/>
            </a:pPr>
            <a:r>
              <a:rPr lang="zh-CN" altLang="zh-CN" dirty="0" smtClean="0"/>
              <a:t>有</a:t>
            </a:r>
            <a:r>
              <a:rPr lang="zh-CN" altLang="zh-CN" dirty="0" smtClean="0"/>
              <a:t>基于数学的形式化说明的严密性，又有基于模式图形符号的直观性，在提供形式化说明的同时，能带来较好的可读性。</a:t>
            </a:r>
            <a:r>
              <a:rPr lang="en-US" altLang="zh-CN" dirty="0" smtClean="0"/>
              <a:t> </a:t>
            </a:r>
            <a:endParaRPr lang="zh-CN" altLang="zh-CN" dirty="0" smtClean="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t>第</a:t>
            </a:r>
            <a:r>
              <a:rPr lang="en-US" altLang="zh-CN" b="1" dirty="0" smtClean="0"/>
              <a:t>2</a:t>
            </a:r>
            <a:r>
              <a:rPr lang="zh-CN" altLang="zh-CN" b="1" dirty="0" smtClean="0"/>
              <a:t>章</a:t>
            </a:r>
            <a:r>
              <a:rPr lang="en-US" altLang="zh-CN" b="1" dirty="0" smtClean="0"/>
              <a:t>  </a:t>
            </a:r>
            <a:r>
              <a:rPr lang="zh-CN" altLang="zh-CN" b="1" dirty="0" smtClean="0"/>
              <a:t>软件项目管理</a:t>
            </a:r>
            <a:endParaRPr lang="zh-CN" altLang="en-US" dirty="0"/>
          </a:p>
        </p:txBody>
      </p:sp>
      <p:sp>
        <p:nvSpPr>
          <p:cNvPr id="3" name="内容占位符 2"/>
          <p:cNvSpPr>
            <a:spLocks noGrp="1"/>
          </p:cNvSpPr>
          <p:nvPr>
            <p:ph idx="1"/>
          </p:nvPr>
        </p:nvSpPr>
        <p:spPr/>
        <p:txBody>
          <a:bodyPr/>
          <a:lstStyle/>
          <a:p>
            <a:pPr lvl="0">
              <a:buFont typeface="Wingdings" pitchFamily="2" charset="2"/>
              <a:buChar char="l"/>
            </a:pPr>
            <a:r>
              <a:rPr lang="zh-CN" altLang="zh-CN" dirty="0" smtClean="0"/>
              <a:t>软件研发团队</a:t>
            </a:r>
          </a:p>
          <a:p>
            <a:pPr lvl="0">
              <a:buFont typeface="Wingdings" pitchFamily="2" charset="2"/>
              <a:buChar char="l"/>
            </a:pPr>
            <a:r>
              <a:rPr lang="zh-CN" altLang="zh-CN" dirty="0" smtClean="0"/>
              <a:t>软件项目计划</a:t>
            </a:r>
          </a:p>
          <a:p>
            <a:pPr lvl="0">
              <a:buFont typeface="Wingdings" pitchFamily="2" charset="2"/>
              <a:buChar char="l"/>
            </a:pPr>
            <a:r>
              <a:rPr lang="zh-CN" altLang="zh-CN" dirty="0" smtClean="0"/>
              <a:t>软件项目成本估算</a:t>
            </a:r>
          </a:p>
          <a:p>
            <a:pPr lvl="0">
              <a:buFont typeface="Wingdings" pitchFamily="2" charset="2"/>
              <a:buChar char="l"/>
            </a:pPr>
            <a:r>
              <a:rPr lang="zh-CN" altLang="zh-CN" dirty="0" smtClean="0"/>
              <a:t>软件项目风险</a:t>
            </a:r>
          </a:p>
          <a:p>
            <a:pPr lvl="0">
              <a:buFont typeface="Wingdings" pitchFamily="2" charset="2"/>
              <a:buChar char="l"/>
            </a:pPr>
            <a:r>
              <a:rPr lang="zh-CN" altLang="zh-CN" dirty="0" smtClean="0"/>
              <a:t>软件项目文档、配置与质量管理</a:t>
            </a:r>
          </a:p>
          <a:p>
            <a:pPr>
              <a:buFont typeface="Wingdings" pitchFamily="2" charset="2"/>
              <a:buChar char="l"/>
            </a:pP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111</TotalTime>
  <Words>5932</Words>
  <Application>Microsoft Office PowerPoint</Application>
  <PresentationFormat>全屏显示(4:3)</PresentationFormat>
  <Paragraphs>343</Paragraphs>
  <Slides>87</Slides>
  <Notes>0</Notes>
  <HiddenSlides>0</HiddenSlides>
  <MMClips>0</MMClips>
  <ScaleCrop>false</ScaleCrop>
  <HeadingPairs>
    <vt:vector size="4" baseType="variant">
      <vt:variant>
        <vt:lpstr>主题</vt:lpstr>
      </vt:variant>
      <vt:variant>
        <vt:i4>1</vt:i4>
      </vt:variant>
      <vt:variant>
        <vt:lpstr>幻灯片标题</vt:lpstr>
      </vt:variant>
      <vt:variant>
        <vt:i4>87</vt:i4>
      </vt:variant>
    </vt:vector>
  </HeadingPairs>
  <TitlesOfParts>
    <vt:vector size="88" baseType="lpstr">
      <vt:lpstr>跋涉</vt:lpstr>
      <vt:lpstr> 第1章  软件工程综述 </vt:lpstr>
      <vt:lpstr>1.  什么是软件工程 </vt:lpstr>
      <vt:lpstr>2. 软件有什么特点 </vt:lpstr>
      <vt:lpstr>1. 软件研发团队</vt:lpstr>
      <vt:lpstr>3. 为什么会发生软件危机</vt:lpstr>
      <vt:lpstr>4. 软件工程技术、管理与目标</vt:lpstr>
      <vt:lpstr>5. 主流工程方法学</vt:lpstr>
      <vt:lpstr>6. 常用软件工具</vt:lpstr>
      <vt:lpstr>第2章  软件项目管理</vt:lpstr>
      <vt:lpstr>1. 软件研发团队</vt:lpstr>
      <vt:lpstr>2. 软件项目计划</vt:lpstr>
      <vt:lpstr>3. 软件项目成本估算</vt:lpstr>
      <vt:lpstr>4. 软件项目风险</vt:lpstr>
      <vt:lpstr>第4章  计算机系统工程</vt:lpstr>
      <vt:lpstr>1. 计算机体系结构</vt:lpstr>
      <vt:lpstr>2. 软件系统前期分析</vt:lpstr>
      <vt:lpstr>3. 项目可行性分析</vt:lpstr>
      <vt:lpstr>5. 软件文档管理</vt:lpstr>
      <vt:lpstr>6. 软件配置管理</vt:lpstr>
      <vt:lpstr>7. 软件质量管理</vt:lpstr>
      <vt:lpstr>第3章  软件工程过程模式</vt:lpstr>
      <vt:lpstr>1. 软件生命周期</vt:lpstr>
      <vt:lpstr>2. 瀑布模式</vt:lpstr>
      <vt:lpstr>3. 原型进化模式</vt:lpstr>
      <vt:lpstr>4. 增量模式</vt:lpstr>
      <vt:lpstr>5. 螺旋模式</vt:lpstr>
      <vt:lpstr>6. 迭代模式</vt:lpstr>
      <vt:lpstr>7. 组件复用模式</vt:lpstr>
      <vt:lpstr>第5章  软件需求分析</vt:lpstr>
      <vt:lpstr>1. 分析任务与过程</vt:lpstr>
      <vt:lpstr>2. 获取用户需求</vt:lpstr>
      <vt:lpstr>3. 建立需求模型</vt:lpstr>
      <vt:lpstr>4. 进行需求验证</vt:lpstr>
      <vt:lpstr>第6章  软件概要设计</vt:lpstr>
      <vt:lpstr>1. 设计任务与过程</vt:lpstr>
      <vt:lpstr>2. 系统构架</vt:lpstr>
      <vt:lpstr>3. 数据结构</vt:lpstr>
      <vt:lpstr>4. 程序结构</vt:lpstr>
      <vt:lpstr>第7章  程序算法设计与编码</vt:lpstr>
      <vt:lpstr>1. 程序结构化流程控制</vt:lpstr>
      <vt:lpstr>2. 程序算法设计工具</vt:lpstr>
      <vt:lpstr>程序流程图</vt:lpstr>
      <vt:lpstr>NS图</vt:lpstr>
      <vt:lpstr>PAD图</vt:lpstr>
      <vt:lpstr>3. 算法复杂度评估</vt:lpstr>
      <vt:lpstr>McCabe方法</vt:lpstr>
      <vt:lpstr>5. 程序编码</vt:lpstr>
      <vt:lpstr>第8章  软件测试</vt:lpstr>
      <vt:lpstr>1. 测试目的、计划与方法</vt:lpstr>
      <vt:lpstr>2. 测试任务</vt:lpstr>
      <vt:lpstr>3. 测试用例</vt:lpstr>
      <vt:lpstr>4. 面向对象程序测试</vt:lpstr>
      <vt:lpstr>5. 程序调试</vt:lpstr>
      <vt:lpstr>6. 测试工具</vt:lpstr>
      <vt:lpstr>第9章  软件维护与再工程</vt:lpstr>
      <vt:lpstr>1. 软件维护分类</vt:lpstr>
      <vt:lpstr>2. 软件可维护性</vt:lpstr>
      <vt:lpstr>3. 软件维护实施</vt:lpstr>
      <vt:lpstr>4. 软件再工程</vt:lpstr>
      <vt:lpstr>第10章  结构化分析建模</vt:lpstr>
      <vt:lpstr>1. 功能建模</vt:lpstr>
      <vt:lpstr>2. 行为建模</vt:lpstr>
      <vt:lpstr>3. 数据字典</vt:lpstr>
      <vt:lpstr>第11章  结构化设计建模</vt:lpstr>
      <vt:lpstr>1. 建模语言</vt:lpstr>
      <vt:lpstr>2. 结构化程序结构映射</vt:lpstr>
      <vt:lpstr>3. 程序结构优化</vt:lpstr>
      <vt:lpstr>第12章  面向对象分析建模</vt:lpstr>
      <vt:lpstr>1. UML特点</vt:lpstr>
      <vt:lpstr>2. 用例建模</vt:lpstr>
      <vt:lpstr>3. 活动建模</vt:lpstr>
      <vt:lpstr>4. 类分析建模</vt:lpstr>
      <vt:lpstr>第13章  面向对象设计建模</vt:lpstr>
      <vt:lpstr>1. 面向对象设计方法</vt:lpstr>
      <vt:lpstr>2. 逻辑结构设计</vt:lpstr>
      <vt:lpstr>3. 动态过程设计</vt:lpstr>
      <vt:lpstr>4. 物理装配与部署</vt:lpstr>
      <vt:lpstr>第14章  数据库分析与设计</vt:lpstr>
      <vt:lpstr>1. 数据库体系架构</vt:lpstr>
      <vt:lpstr>2. 数据库分析建模</vt:lpstr>
      <vt:lpstr>3. 数据库结构设计</vt:lpstr>
      <vt:lpstr>4. 数据库访问设计</vt:lpstr>
      <vt:lpstr>第15章  非主流工程方法</vt:lpstr>
      <vt:lpstr>1. 敏捷工程方法</vt:lpstr>
      <vt:lpstr>2. 净室工程方法</vt:lpstr>
      <vt:lpstr>3. Jackson设计方法</vt:lpstr>
      <vt:lpstr>4. Z语言形式化规格说明</vt:lpstr>
    </vt:vector>
  </TitlesOfParts>
  <Company>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第1章  软件工程综述 </dc:title>
  <dc:creator>user</dc:creator>
  <cp:lastModifiedBy>user</cp:lastModifiedBy>
  <cp:revision>13</cp:revision>
  <dcterms:created xsi:type="dcterms:W3CDTF">2013-03-17T22:37:06Z</dcterms:created>
  <dcterms:modified xsi:type="dcterms:W3CDTF">2013-04-15T04:38:43Z</dcterms:modified>
</cp:coreProperties>
</file>